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5" r:id="rId2"/>
    <p:sldId id="256" r:id="rId3"/>
    <p:sldId id="257" r:id="rId4"/>
    <p:sldId id="272" r:id="rId5"/>
    <p:sldId id="258" r:id="rId6"/>
    <p:sldId id="261" r:id="rId7"/>
    <p:sldId id="266" r:id="rId8"/>
    <p:sldId id="267" r:id="rId9"/>
    <p:sldId id="268" r:id="rId10"/>
    <p:sldId id="269" r:id="rId11"/>
    <p:sldId id="270" r:id="rId12"/>
    <p:sldId id="262" r:id="rId13"/>
    <p:sldId id="263"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9"/>
    <p:restoredTop sz="94720"/>
  </p:normalViewPr>
  <p:slideViewPr>
    <p:cSldViewPr snapToGrid="0" snapToObjects="1">
      <p:cViewPr varScale="1">
        <p:scale>
          <a:sx n="105" d="100"/>
          <a:sy n="105"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E3429-49A0-9E4F-94BD-A65A8CCB8A57}"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9E3429-49A0-9E4F-94BD-A65A8CCB8A57}"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9E3429-49A0-9E4F-94BD-A65A8CCB8A57}"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29E3429-49A0-9E4F-94BD-A65A8CCB8A57}" type="datetimeFigureOut">
              <a:rPr lang="en-US" smtClean="0"/>
              <a:t>10/4/17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E3429-49A0-9E4F-94BD-A65A8CCB8A57}"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1680A-EAB5-3D4B-B7B5-2F6694EF0D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9E3429-49A0-9E4F-94BD-A65A8CCB8A57}" type="datetimeFigureOut">
              <a:rPr lang="en-US" smtClean="0"/>
              <a:t>10/4/17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11680A-EAB5-3D4B-B7B5-2F6694EF0D82}" type="slidenum">
              <a:rPr lang="en-US" smtClean="0"/>
              <a:t>‹#›</a:t>
            </a:fld>
            <a:endParaRPr lang="en-US"/>
          </a:p>
        </p:txBody>
      </p:sp>
    </p:spTree>
    <p:extLst>
      <p:ext uri="{BB962C8B-B14F-4D97-AF65-F5344CB8AC3E}">
        <p14:creationId xmlns:p14="http://schemas.microsoft.com/office/powerpoint/2010/main" val="184313458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1296" y="527302"/>
            <a:ext cx="5518066" cy="2268559"/>
          </a:xfrm>
        </p:spPr>
        <p:txBody>
          <a:bodyPr>
            <a:normAutofit fontScale="90000"/>
          </a:bodyPr>
          <a:lstStyle/>
          <a:p>
            <a:r>
              <a:rPr lang="en-US" sz="6000" b="1" dirty="0" smtClean="0"/>
              <a:t>IMAGE COMPRESSION</a:t>
            </a:r>
            <a:endParaRPr lang="en-US" sz="6000" b="1" dirty="0"/>
          </a:p>
        </p:txBody>
      </p:sp>
      <p:sp>
        <p:nvSpPr>
          <p:cNvPr id="3" name="Subtitle 2"/>
          <p:cNvSpPr>
            <a:spLocks noGrp="1"/>
          </p:cNvSpPr>
          <p:nvPr>
            <p:ph type="subTitle" idx="1"/>
          </p:nvPr>
        </p:nvSpPr>
        <p:spPr>
          <a:xfrm>
            <a:off x="1524000" y="3602038"/>
            <a:ext cx="9144000" cy="2810954"/>
          </a:xfrm>
        </p:spPr>
        <p:txBody>
          <a:bodyPr>
            <a:noAutofit/>
          </a:bodyPr>
          <a:lstStyle/>
          <a:p>
            <a:r>
              <a:rPr lang="en-US" dirty="0"/>
              <a:t>By</a:t>
            </a:r>
          </a:p>
          <a:p>
            <a:r>
              <a:rPr lang="en-US" dirty="0"/>
              <a:t>Akash </a:t>
            </a:r>
            <a:r>
              <a:rPr lang="en-US" dirty="0" err="1"/>
              <a:t>Rupapara</a:t>
            </a:r>
            <a:r>
              <a:rPr lang="en-US" dirty="0"/>
              <a:t> </a:t>
            </a:r>
            <a:r>
              <a:rPr lang="mr-IN" dirty="0"/>
              <a:t>–</a:t>
            </a:r>
            <a:r>
              <a:rPr lang="en-US" dirty="0"/>
              <a:t> 1641040</a:t>
            </a:r>
          </a:p>
          <a:p>
            <a:r>
              <a:rPr lang="en-US" dirty="0" err="1"/>
              <a:t>Maharsh</a:t>
            </a:r>
            <a:r>
              <a:rPr lang="en-US" dirty="0"/>
              <a:t> </a:t>
            </a:r>
            <a:r>
              <a:rPr lang="en-US" dirty="0" err="1"/>
              <a:t>Suryawala</a:t>
            </a:r>
            <a:r>
              <a:rPr lang="en-US" dirty="0"/>
              <a:t> </a:t>
            </a:r>
            <a:r>
              <a:rPr lang="mr-IN" dirty="0"/>
              <a:t>–</a:t>
            </a:r>
            <a:r>
              <a:rPr lang="en-US" dirty="0"/>
              <a:t> </a:t>
            </a:r>
          </a:p>
          <a:p>
            <a:r>
              <a:rPr lang="en-US" dirty="0"/>
              <a:t>Neel Patel </a:t>
            </a:r>
            <a:r>
              <a:rPr lang="mr-IN" dirty="0"/>
              <a:t>–</a:t>
            </a:r>
            <a:r>
              <a:rPr lang="en-US" dirty="0"/>
              <a:t> </a:t>
            </a:r>
          </a:p>
          <a:p>
            <a:r>
              <a:rPr lang="en-US" dirty="0" err="1"/>
              <a:t>Manav</a:t>
            </a:r>
            <a:r>
              <a:rPr lang="en-US" dirty="0"/>
              <a:t> </a:t>
            </a:r>
            <a:r>
              <a:rPr lang="en-US" dirty="0" err="1"/>
              <a:t>Chotalia</a:t>
            </a:r>
            <a:r>
              <a:rPr lang="en-US" dirty="0"/>
              <a:t> </a:t>
            </a:r>
            <a:r>
              <a:rPr lang="mr-IN" dirty="0"/>
              <a:t>–</a:t>
            </a:r>
            <a:r>
              <a:rPr lang="en-US" dirty="0"/>
              <a:t> </a:t>
            </a:r>
          </a:p>
          <a:p>
            <a:r>
              <a:rPr lang="en-US" dirty="0"/>
              <a:t>Saurabh </a:t>
            </a:r>
            <a:r>
              <a:rPr lang="mr-IN" dirty="0"/>
              <a:t>–</a:t>
            </a:r>
            <a:endParaRPr lang="en-US" dirty="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8985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0" y="2231136"/>
            <a:ext cx="3218688" cy="4307930"/>
          </a:xfrm>
        </p:spPr>
        <p:txBody>
          <a:bodyPr/>
          <a:lstStyle/>
          <a:p>
            <a:r>
              <a:rPr lang="en-US" sz="2400" dirty="0"/>
              <a:t>A diagonal grey bar. The DCT table shows both vertical and horizontal frequency terms.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49" y="123533"/>
            <a:ext cx="8276693" cy="6415533"/>
          </a:xfrm>
        </p:spPr>
      </p:pic>
    </p:spTree>
    <p:extLst>
      <p:ext uri="{BB962C8B-B14F-4D97-AF65-F5344CB8AC3E}">
        <p14:creationId xmlns:p14="http://schemas.microsoft.com/office/powerpoint/2010/main" val="1091155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9461"/>
          </a:xfrm>
        </p:spPr>
        <p:txBody>
          <a:bodyPr/>
          <a:lstStyle/>
          <a:p>
            <a:pPr algn="ctr"/>
            <a:r>
              <a:rPr lang="en-US" b="1" dirty="0"/>
              <a:t>Jpeg Quantization</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484" y="3752624"/>
            <a:ext cx="8947150" cy="2903074"/>
          </a:xfrm>
          <a:prstGeom prst="rect">
            <a:avLst/>
          </a:prstGeom>
        </p:spPr>
      </p:pic>
      <p:sp>
        <p:nvSpPr>
          <p:cNvPr id="7" name="TextBox 6"/>
          <p:cNvSpPr txBox="1"/>
          <p:nvPr/>
        </p:nvSpPr>
        <p:spPr>
          <a:xfrm>
            <a:off x="719328" y="2121408"/>
            <a:ext cx="10924032" cy="1631216"/>
          </a:xfrm>
          <a:prstGeom prst="rect">
            <a:avLst/>
          </a:prstGeom>
          <a:noFill/>
        </p:spPr>
        <p:txBody>
          <a:bodyPr wrap="square" rtlCol="0">
            <a:spAutoFit/>
          </a:bodyPr>
          <a:lstStyle/>
          <a:p>
            <a:pPr marL="285750" indent="-285750">
              <a:buFont typeface="Arial" charset="0"/>
              <a:buChar char="•"/>
            </a:pPr>
            <a:r>
              <a:rPr lang="en-US" sz="2000" dirty="0"/>
              <a:t>The next step is the Quantization process which is the main source of the </a:t>
            </a:r>
            <a:r>
              <a:rPr lang="en-US" sz="2000" dirty="0" err="1"/>
              <a:t>Lossy</a:t>
            </a:r>
            <a:r>
              <a:rPr lang="en-US" sz="2000" dirty="0"/>
              <a:t> Compression</a:t>
            </a:r>
            <a:r>
              <a:rPr lang="en-US" dirty="0" smtClean="0"/>
              <a:t>.</a:t>
            </a:r>
          </a:p>
          <a:p>
            <a:pPr marL="285750" indent="-285750">
              <a:buFont typeface="Arial" charset="0"/>
              <a:buChar char="•"/>
            </a:pPr>
            <a:r>
              <a:rPr lang="en-US" sz="2000" dirty="0"/>
              <a:t>The values in the quantization table are chosen to preserve </a:t>
            </a:r>
            <a:r>
              <a:rPr lang="en-US" sz="2000" b="1" i="1" dirty="0">
                <a:solidFill>
                  <a:schemeClr val="accent1">
                    <a:lumMod val="40000"/>
                    <a:lumOff val="60000"/>
                  </a:schemeClr>
                </a:solidFill>
              </a:rPr>
              <a:t>low-frequency </a:t>
            </a:r>
            <a:r>
              <a:rPr lang="en-US" sz="2000" dirty="0"/>
              <a:t>information and </a:t>
            </a:r>
            <a:r>
              <a:rPr lang="en-US" sz="2000" b="1" i="1" dirty="0">
                <a:solidFill>
                  <a:schemeClr val="accent1">
                    <a:lumMod val="40000"/>
                    <a:lumOff val="60000"/>
                  </a:schemeClr>
                </a:solidFill>
              </a:rPr>
              <a:t>discard high-frequency </a:t>
            </a:r>
            <a:r>
              <a:rPr lang="en-US" sz="2000" dirty="0"/>
              <a:t>(noise-like) detail as humans are less critical to the loss of information in this area.</a:t>
            </a:r>
          </a:p>
        </p:txBody>
      </p:sp>
    </p:spTree>
    <p:extLst>
      <p:ext uri="{BB962C8B-B14F-4D97-AF65-F5344CB8AC3E}">
        <p14:creationId xmlns:p14="http://schemas.microsoft.com/office/powerpoint/2010/main" val="1695727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JPEG Quantization</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400" dirty="0" smtClean="0"/>
              <a:t>Each DCT term is divided by the corresponding position in the quantization table and then rounded to the nearest integer as illustrated before. </a:t>
            </a:r>
          </a:p>
          <a:p>
            <a:r>
              <a:rPr lang="en-US" sz="2400" dirty="0" smtClean="0"/>
              <a:t>In each table the low frequency  terms are in the top left hand corner and high frequency terms are in the bottom right.</a:t>
            </a:r>
          </a:p>
          <a:p>
            <a:r>
              <a:rPr lang="en-US" sz="2400" dirty="0" smtClean="0"/>
              <a:t> This is the point at which we can control the quality and amount of compression of JPEG. The lower quality setting , the greater the divisor, increasing the chance of zero result.</a:t>
            </a:r>
          </a:p>
        </p:txBody>
      </p:sp>
    </p:spTree>
    <p:extLst>
      <p:ext uri="{BB962C8B-B14F-4D97-AF65-F5344CB8AC3E}">
        <p14:creationId xmlns:p14="http://schemas.microsoft.com/office/powerpoint/2010/main" val="1097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073" y="292608"/>
            <a:ext cx="9732327" cy="6291072"/>
          </a:xfrm>
        </p:spPr>
      </p:pic>
    </p:spTree>
    <p:extLst>
      <p:ext uri="{BB962C8B-B14F-4D97-AF65-F5344CB8AC3E}">
        <p14:creationId xmlns:p14="http://schemas.microsoft.com/office/powerpoint/2010/main" val="199411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Jpeg Huffman</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774" y="1853248"/>
            <a:ext cx="3898900" cy="3810000"/>
          </a:xfrm>
        </p:spPr>
      </p:pic>
      <p:sp>
        <p:nvSpPr>
          <p:cNvPr id="5" name="TextBox 4"/>
          <p:cNvSpPr txBox="1"/>
          <p:nvPr/>
        </p:nvSpPr>
        <p:spPr>
          <a:xfrm>
            <a:off x="5157216" y="1853248"/>
            <a:ext cx="6254496" cy="4955203"/>
          </a:xfrm>
          <a:prstGeom prst="rect">
            <a:avLst/>
          </a:prstGeom>
          <a:noFill/>
        </p:spPr>
        <p:txBody>
          <a:bodyPr wrap="square" rtlCol="0">
            <a:spAutoFit/>
          </a:bodyPr>
          <a:lstStyle/>
          <a:p>
            <a:pPr marL="285750" indent="-285750">
              <a:buFont typeface="Arial" charset="0"/>
              <a:buChar char="•"/>
            </a:pPr>
            <a:r>
              <a:rPr lang="en-US" sz="2000" dirty="0"/>
              <a:t>After quantization the 63 DCT AC terms are collected using the zigzag method illustrated on the left</a:t>
            </a:r>
            <a:r>
              <a:rPr lang="en-US" sz="2000" dirty="0" smtClean="0"/>
              <a:t>.</a:t>
            </a:r>
          </a:p>
          <a:p>
            <a:pPr marL="285750" indent="-285750">
              <a:buFont typeface="Arial" charset="0"/>
              <a:buChar char="•"/>
            </a:pPr>
            <a:r>
              <a:rPr lang="en-US" sz="2000" dirty="0"/>
              <a:t>This collection method takes advantage of the fact that high frequency terms will tend to zero after quantization improving the chance of getting longer runs of zero which will be idea for good run length </a:t>
            </a:r>
            <a:r>
              <a:rPr lang="en-US" sz="2000" dirty="0" smtClean="0"/>
              <a:t>compression.</a:t>
            </a:r>
          </a:p>
          <a:p>
            <a:pPr marL="285750" indent="-285750">
              <a:buFont typeface="Arial" charset="0"/>
              <a:buChar char="•"/>
            </a:pPr>
            <a:r>
              <a:rPr lang="en-US" sz="2000" dirty="0"/>
              <a:t>The 63 AC components from the DCT process are compressed using the loss less run length </a:t>
            </a:r>
            <a:r>
              <a:rPr lang="en-US" sz="2000" dirty="0" smtClean="0"/>
              <a:t>encoding.</a:t>
            </a:r>
          </a:p>
          <a:p>
            <a:pPr marL="285750" indent="-285750">
              <a:buFont typeface="Arial" charset="0"/>
              <a:buChar char="•"/>
            </a:pPr>
            <a:r>
              <a:rPr lang="en-US" sz="2000" dirty="0" smtClean="0"/>
              <a:t>This is </a:t>
            </a:r>
            <a:r>
              <a:rPr lang="en-US" sz="2000" dirty="0"/>
              <a:t>final stage of the JPEG </a:t>
            </a:r>
            <a:r>
              <a:rPr lang="en-US" sz="2000" dirty="0" smtClean="0"/>
              <a:t>process, </a:t>
            </a:r>
            <a:r>
              <a:rPr lang="en-US" sz="2000" dirty="0"/>
              <a:t>to compress all of the run length compressed DCT terms</a:t>
            </a:r>
          </a:p>
          <a:p>
            <a:r>
              <a:rPr lang="en-US" dirty="0"/>
              <a:t/>
            </a:r>
            <a:br>
              <a:rPr lang="en-US" dirty="0"/>
            </a:br>
            <a:endParaRPr lang="en-US" dirty="0"/>
          </a:p>
        </p:txBody>
      </p:sp>
    </p:spTree>
    <p:extLst>
      <p:ext uri="{BB962C8B-B14F-4D97-AF65-F5344CB8AC3E}">
        <p14:creationId xmlns:p14="http://schemas.microsoft.com/office/powerpoint/2010/main" val="37855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391075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611" y="457653"/>
            <a:ext cx="8825658" cy="754021"/>
          </a:xfrm>
        </p:spPr>
        <p:txBody>
          <a:bodyPr/>
          <a:lstStyle/>
          <a:p>
            <a:pPr algn="ctr"/>
            <a:r>
              <a:rPr lang="en-US" sz="5400" dirty="0" smtClean="0"/>
              <a:t>Uncompressed Image</a:t>
            </a:r>
            <a:endParaRPr lang="en-US" sz="5400" dirty="0"/>
          </a:p>
        </p:txBody>
      </p:sp>
      <p:sp>
        <p:nvSpPr>
          <p:cNvPr id="3" name="Subtitle 2"/>
          <p:cNvSpPr>
            <a:spLocks noGrp="1"/>
          </p:cNvSpPr>
          <p:nvPr>
            <p:ph type="subTitle" idx="1"/>
          </p:nvPr>
        </p:nvSpPr>
        <p:spPr>
          <a:xfrm>
            <a:off x="1069611" y="5399172"/>
            <a:ext cx="8825658" cy="861420"/>
          </a:xfrm>
        </p:spPr>
        <p:txBody>
          <a:bodyPr>
            <a:normAutofit fontScale="85000" lnSpcReduction="20000"/>
          </a:bodyPr>
          <a:lstStyle/>
          <a:p>
            <a:pPr marL="342900" indent="-342900" algn="l">
              <a:buFont typeface="Arial" charset="0"/>
              <a:buChar char="•"/>
            </a:pPr>
            <a:r>
              <a:rPr lang="en-US" dirty="0" smtClean="0"/>
              <a:t>Using Desktop 1280 x 1024 pixel image for example. Each pixel requires 3 memory locations to store RGB </a:t>
            </a:r>
            <a:r>
              <a:rPr lang="en-US" dirty="0" err="1" smtClean="0"/>
              <a:t>colours</a:t>
            </a:r>
            <a:r>
              <a:rPr lang="en-US" dirty="0" smtClean="0"/>
              <a:t>.</a:t>
            </a:r>
          </a:p>
          <a:p>
            <a:pPr marL="342900" indent="-342900" algn="l">
              <a:buFont typeface="Arial" charset="0"/>
              <a:buChar char="•"/>
            </a:pPr>
            <a:r>
              <a:rPr lang="en-US" dirty="0" smtClean="0"/>
              <a:t>So, 3 blocks of 1280 x 1024 are used = 3932160 memory locations.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1384300"/>
            <a:ext cx="6887628" cy="3772916"/>
          </a:xfrm>
          <a:prstGeom prst="rect">
            <a:avLst/>
          </a:prstGeom>
        </p:spPr>
      </p:pic>
    </p:spTree>
    <p:extLst>
      <p:ext uri="{BB962C8B-B14F-4D97-AF65-F5344CB8AC3E}">
        <p14:creationId xmlns:p14="http://schemas.microsoft.com/office/powerpoint/2010/main" val="12082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Lossless and </a:t>
            </a:r>
            <a:r>
              <a:rPr lang="en-US" dirty="0" err="1" smtClean="0"/>
              <a:t>Lossy</a:t>
            </a:r>
            <a:r>
              <a:rPr lang="en-US" dirty="0" smtClean="0"/>
              <a:t> Compression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first data compression methods devised were loss-less. That is after compression and decomposition you get back the original data.</a:t>
            </a:r>
          </a:p>
          <a:p>
            <a:r>
              <a:rPr lang="en-US" dirty="0" smtClean="0"/>
              <a:t>These methods relied on the data being inefficiently coded in the first place to get good compression ratios</a:t>
            </a:r>
          </a:p>
          <a:p>
            <a:r>
              <a:rPr lang="en-US" dirty="0" smtClean="0"/>
              <a:t>Graphic image data with lots of fine details when compressed using lossless method entail lots of processing for little compression effect.</a:t>
            </a:r>
          </a:p>
          <a:p>
            <a:r>
              <a:rPr lang="en-US" dirty="0" smtClean="0"/>
              <a:t>New ideas were needed to overcome the problem which led to a detailed examination of the information stored in an image.</a:t>
            </a:r>
          </a:p>
          <a:p>
            <a:r>
              <a:rPr lang="en-US" dirty="0" smtClean="0"/>
              <a:t>An image is shades of light and dark of different hues. The viewer is the human eye and brain. The new ideas were centered around exploiting the strengths and weakness of human system.</a:t>
            </a:r>
            <a:endParaRPr lang="en-US" dirty="0"/>
          </a:p>
        </p:txBody>
      </p:sp>
    </p:spTree>
    <p:extLst>
      <p:ext uri="{BB962C8B-B14F-4D97-AF65-F5344CB8AC3E}">
        <p14:creationId xmlns:p14="http://schemas.microsoft.com/office/powerpoint/2010/main" val="162642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Join Photographic Experts Group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484" y="2243392"/>
            <a:ext cx="8947150" cy="2810896"/>
          </a:xfrm>
        </p:spPr>
      </p:pic>
    </p:spTree>
    <p:extLst>
      <p:ext uri="{BB962C8B-B14F-4D97-AF65-F5344CB8AC3E}">
        <p14:creationId xmlns:p14="http://schemas.microsoft.com/office/powerpoint/2010/main" val="43834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JPEG		</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In 1987 two groups were combined to form a joint committee (Join Photographic Experts Group) that would research and produce single standard.</a:t>
            </a:r>
          </a:p>
          <a:p>
            <a:r>
              <a:rPr lang="en-US" dirty="0" smtClean="0"/>
              <a:t>JPEG unlike other compression methods is not a single algorithms but maybe thought of as a toolkit of image compression methods to suit the users needs.</a:t>
            </a:r>
          </a:p>
          <a:p>
            <a:r>
              <a:rPr lang="en-US" dirty="0" smtClean="0"/>
              <a:t>JPEG uses a </a:t>
            </a:r>
            <a:r>
              <a:rPr lang="en-US" dirty="0" err="1" smtClean="0"/>
              <a:t>lossy</a:t>
            </a:r>
            <a:r>
              <a:rPr lang="en-US" dirty="0" smtClean="0"/>
              <a:t> compression method that throws useless data away during encoding.</a:t>
            </a:r>
          </a:p>
          <a:p>
            <a:r>
              <a:rPr lang="en-US" dirty="0" smtClean="0"/>
              <a:t>This is why  </a:t>
            </a:r>
            <a:r>
              <a:rPr lang="en-US" dirty="0" err="1" smtClean="0"/>
              <a:t>lossy</a:t>
            </a:r>
            <a:r>
              <a:rPr lang="en-US" dirty="0" smtClean="0"/>
              <a:t> schemes manage to </a:t>
            </a:r>
            <a:r>
              <a:rPr lang="en-US" dirty="0" smtClean="0"/>
              <a:t>obtain </a:t>
            </a:r>
            <a:r>
              <a:rPr lang="en-US" dirty="0" smtClean="0"/>
              <a:t>superior compression ratios over most loss-less schemes.</a:t>
            </a:r>
          </a:p>
          <a:p>
            <a:r>
              <a:rPr lang="en-US" dirty="0" smtClean="0"/>
              <a:t>JPEG is designed to discard information the human eye can’t see.</a:t>
            </a:r>
          </a:p>
          <a:p>
            <a:r>
              <a:rPr lang="en-US" dirty="0" smtClean="0"/>
              <a:t>The eye barely notices slight changes in </a:t>
            </a:r>
            <a:r>
              <a:rPr lang="en-US" dirty="0" err="1" smtClean="0"/>
              <a:t>colour</a:t>
            </a:r>
            <a:r>
              <a:rPr lang="en-US" dirty="0" smtClean="0"/>
              <a:t> </a:t>
            </a:r>
            <a:r>
              <a:rPr lang="en-US" dirty="0" smtClean="0"/>
              <a:t>but will pick change in </a:t>
            </a:r>
            <a:r>
              <a:rPr lang="en-US" dirty="0" err="1" smtClean="0"/>
              <a:t>brighness</a:t>
            </a:r>
            <a:r>
              <a:rPr lang="en-US" dirty="0" smtClean="0"/>
              <a:t> or contrast.</a:t>
            </a:r>
          </a:p>
          <a:p>
            <a:endParaRPr lang="en-US" dirty="0" smtClean="0"/>
          </a:p>
          <a:p>
            <a:endParaRPr lang="en-US" dirty="0"/>
          </a:p>
        </p:txBody>
      </p:sp>
    </p:spTree>
    <p:extLst>
      <p:ext uri="{BB962C8B-B14F-4D97-AF65-F5344CB8AC3E}">
        <p14:creationId xmlns:p14="http://schemas.microsoft.com/office/powerpoint/2010/main" val="270149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					Discrete Cosine Transform</a:t>
            </a:r>
          </a:p>
        </p:txBody>
      </p:sp>
      <p:sp>
        <p:nvSpPr>
          <p:cNvPr id="3" name="Content Placeholder 2"/>
          <p:cNvSpPr>
            <a:spLocks noGrp="1"/>
          </p:cNvSpPr>
          <p:nvPr>
            <p:ph idx="1"/>
          </p:nvPr>
        </p:nvSpPr>
        <p:spPr/>
        <p:txBody>
          <a:bodyPr/>
          <a:lstStyle/>
          <a:p>
            <a:r>
              <a:rPr lang="en-US" dirty="0" smtClean="0"/>
              <a:t>The luminance and chrominance components of the image are divided up into an array of 8x8 pixel block.</a:t>
            </a:r>
          </a:p>
          <a:p>
            <a:r>
              <a:rPr lang="en-US" dirty="0" smtClean="0"/>
              <a:t>Padding is provided if required to ensure blocks on right and bottom of image are full.</a:t>
            </a:r>
          </a:p>
          <a:p>
            <a:r>
              <a:rPr lang="en-US" dirty="0" smtClean="0"/>
              <a:t>These 8x8 pixel blocks are fed into a process that performs a forward Discrete Cosine Transformation(DCT)</a:t>
            </a:r>
          </a:p>
          <a:p>
            <a:r>
              <a:rPr lang="en-US" dirty="0" smtClean="0"/>
              <a:t>The output of this process is a set  of 64 values.</a:t>
            </a:r>
            <a:endParaRPr lang="en-US" dirty="0"/>
          </a:p>
        </p:txBody>
      </p:sp>
    </p:spTree>
    <p:extLst>
      <p:ext uri="{BB962C8B-B14F-4D97-AF65-F5344CB8AC3E}">
        <p14:creationId xmlns:p14="http://schemas.microsoft.com/office/powerpoint/2010/main" val="1464213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3746"/>
          </a:xfrm>
        </p:spPr>
        <p:txBody>
          <a:bodyPr/>
          <a:lstStyle/>
          <a:p>
            <a:pPr algn="ctr"/>
            <a:r>
              <a:rPr lang="en-US" b="1" dirty="0"/>
              <a:t>Discrete Cosine Transform </a:t>
            </a:r>
            <a:r>
              <a:rPr lang="en-US" dirty="0" smtClean="0"/>
              <a:t/>
            </a:r>
            <a:br>
              <a:rPr lang="en-US" dirty="0" smtClean="0"/>
            </a:br>
            <a:r>
              <a:rPr lang="en-US" dirty="0"/>
              <a:t>	</a:t>
            </a:r>
            <a:r>
              <a:rPr lang="en-US" dirty="0" smtClean="0"/>
              <a:t>				</a:t>
            </a:r>
            <a:endParaRPr lang="en-US" dirty="0"/>
          </a:p>
        </p:txBody>
      </p:sp>
      <p:sp>
        <p:nvSpPr>
          <p:cNvPr id="3" name="Content Placeholder 2"/>
          <p:cNvSpPr>
            <a:spLocks noGrp="1"/>
          </p:cNvSpPr>
          <p:nvPr>
            <p:ph idx="1"/>
          </p:nvPr>
        </p:nvSpPr>
        <p:spPr>
          <a:xfrm>
            <a:off x="1103313" y="1853248"/>
            <a:ext cx="5053648" cy="4395151"/>
          </a:xfrm>
        </p:spPr>
        <p:txBody>
          <a:bodyPr>
            <a:normAutofit/>
          </a:bodyPr>
          <a:lstStyle/>
          <a:p>
            <a:r>
              <a:rPr lang="en-US" sz="3200" dirty="0" smtClean="0"/>
              <a:t>The frequencies </a:t>
            </a:r>
            <a:r>
              <a:rPr lang="en-US" sz="3200" dirty="0"/>
              <a:t>as a set of patterns and the DCT process is finding the strength of each pattern in the 8 x 8 block</a:t>
            </a:r>
            <a:r>
              <a:rPr lang="en-US" sz="3200" dirty="0" smtClean="0"/>
              <a: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960" y="1853248"/>
            <a:ext cx="5185156" cy="3632241"/>
          </a:xfrm>
          <a:prstGeom prst="rect">
            <a:avLst/>
          </a:prstGeom>
        </p:spPr>
      </p:pic>
    </p:spTree>
    <p:extLst>
      <p:ext uri="{BB962C8B-B14F-4D97-AF65-F5344CB8AC3E}">
        <p14:creationId xmlns:p14="http://schemas.microsoft.com/office/powerpoint/2010/main" val="1737221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208" y="1304544"/>
            <a:ext cx="3438144" cy="5315712"/>
          </a:xfrm>
        </p:spPr>
        <p:txBody>
          <a:bodyPr/>
          <a:lstStyle/>
          <a:p>
            <a:r>
              <a:rPr lang="en-US" sz="2400" dirty="0"/>
              <a:t>A vertical grey bar. Looking at the DCT terms we can see that only </a:t>
            </a:r>
            <a:r>
              <a:rPr lang="en-US" sz="2600" b="1" dirty="0">
                <a:solidFill>
                  <a:schemeClr val="accent1">
                    <a:lumMod val="40000"/>
                    <a:lumOff val="60000"/>
                  </a:schemeClr>
                </a:solidFill>
              </a:rPr>
              <a:t>horizontal frequency terms (components) </a:t>
            </a:r>
            <a:r>
              <a:rPr lang="en-US" sz="2400" dirty="0"/>
              <a:t>are produced. No terms are seen down the table. Which follows as the vertical brightness levels in the image are constant.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912" y="181828"/>
            <a:ext cx="8083296" cy="6572540"/>
          </a:xfrm>
        </p:spPr>
      </p:pic>
    </p:spTree>
    <p:extLst>
      <p:ext uri="{BB962C8B-B14F-4D97-AF65-F5344CB8AC3E}">
        <p14:creationId xmlns:p14="http://schemas.microsoft.com/office/powerpoint/2010/main" val="1082876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0160" y="1121664"/>
            <a:ext cx="2852928" cy="5409706"/>
          </a:xfrm>
        </p:spPr>
        <p:txBody>
          <a:bodyPr/>
          <a:lstStyle/>
          <a:p>
            <a:r>
              <a:rPr lang="en-US" sz="2400" dirty="0"/>
              <a:t>A horizontal grey bar. Looking at the DCT terms we can see that only </a:t>
            </a:r>
            <a:r>
              <a:rPr lang="en-US" sz="2600" b="1" dirty="0">
                <a:solidFill>
                  <a:schemeClr val="accent1">
                    <a:lumMod val="40000"/>
                    <a:lumOff val="60000"/>
                  </a:schemeClr>
                </a:solidFill>
              </a:rPr>
              <a:t>vertical frequency terms (components) </a:t>
            </a:r>
            <a:r>
              <a:rPr lang="en-US" sz="2400" dirty="0"/>
              <a:t>are produced. No terms across the table. Which follows as the horizontal brightness levels in the image are constant</a:t>
            </a:r>
            <a:r>
              <a:rPr lang="en-US" sz="1800" dirty="0"/>
              <a:t>.</a:t>
            </a:r>
            <a:br>
              <a:rPr lang="en-US" sz="1800" dirty="0"/>
            </a:br>
            <a:r>
              <a:rPr lang="en-US" sz="1800" dirty="0"/>
              <a:t/>
            </a:r>
            <a:br>
              <a:rPr lang="en-US" sz="1800" dirty="0"/>
            </a:b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88" y="257646"/>
            <a:ext cx="8375904" cy="6273724"/>
          </a:xfrm>
        </p:spPr>
      </p:pic>
    </p:spTree>
    <p:extLst>
      <p:ext uri="{BB962C8B-B14F-4D97-AF65-F5344CB8AC3E}">
        <p14:creationId xmlns:p14="http://schemas.microsoft.com/office/powerpoint/2010/main" val="2136053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796</TotalTime>
  <Words>603</Words>
  <Application>Microsoft Macintosh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Mangal</vt:lpstr>
      <vt:lpstr>Wingdings 3</vt:lpstr>
      <vt:lpstr>Arial</vt:lpstr>
      <vt:lpstr>Ion</vt:lpstr>
      <vt:lpstr>IMAGE COMPRESSION</vt:lpstr>
      <vt:lpstr>Uncompressed Image</vt:lpstr>
      <vt:lpstr>Lossless and Lossy Compression</vt:lpstr>
      <vt:lpstr>Join Photographic Experts Group</vt:lpstr>
      <vt:lpstr>JPEG  </vt:lpstr>
      <vt:lpstr>      Discrete Cosine Transform</vt:lpstr>
      <vt:lpstr>Discrete Cosine Transform       </vt:lpstr>
      <vt:lpstr>A vertical grey bar. Looking at the DCT terms we can see that only horizontal frequency terms (components) are produced. No terms are seen down the table. Which follows as the vertical brightness levels in the image are constant.</vt:lpstr>
      <vt:lpstr>A horizontal grey bar. Looking at the DCT terms we can see that only vertical frequency terms (components) are produced. No terms across the table. Which follows as the horizontal brightness levels in the image are constant.  </vt:lpstr>
      <vt:lpstr>A diagonal grey bar. The DCT table shows both vertical and horizontal frequency terms.</vt:lpstr>
      <vt:lpstr>Jpeg Quantization </vt:lpstr>
      <vt:lpstr>JPEG Quantization</vt:lpstr>
      <vt:lpstr>PowerPoint Presentation</vt:lpstr>
      <vt:lpstr>Jpeg Huffman </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Uncompressed Image</dc:title>
  <dc:creator>Microsoft Office User</dc:creator>
  <cp:lastModifiedBy>Microsoft Office User</cp:lastModifiedBy>
  <cp:revision>40</cp:revision>
  <dcterms:created xsi:type="dcterms:W3CDTF">2017-10-03T17:17:25Z</dcterms:created>
  <dcterms:modified xsi:type="dcterms:W3CDTF">2017-10-04T15:51:26Z</dcterms:modified>
</cp:coreProperties>
</file>