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7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91425" lIns="91425" spcFirstLastPara="1" rIns="91425" wrap="square" tIns="91425">
            <a:noAutofit/>
          </a:bodyPr>
          <a:lstStyle>
            <a:lvl1pPr indent="0" lvl="0" marL="0" marR="0" rtl="0" algn="l">
              <a:spcBef>
                <a:spcPts val="1000"/>
              </a:spcBef>
              <a:spcAft>
                <a:spcPts val="0"/>
              </a:spcAft>
              <a:buClr>
                <a:srgbClr val="86D1D8"/>
              </a:buClr>
              <a:buSzPts val="1600"/>
              <a:buFont typeface="Noto Sans Symbols"/>
              <a:buNone/>
              <a:defRPr b="0" i="0" sz="2000" u="none" cap="none" strike="noStrike">
                <a:solidFill>
                  <a:srgbClr val="86D1D8"/>
                </a:solidFill>
                <a:latin typeface="Century Gothic"/>
                <a:ea typeface="Century Gothic"/>
                <a:cs typeface="Century Gothic"/>
                <a:sym typeface="Century Gothic"/>
              </a:defRPr>
            </a:lvl1pPr>
            <a:lvl2pPr indent="0" lvl="1" marL="457200" marR="0" rtl="0" algn="ctr">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indent="0" lvl="0" marL="0" marR="0" rtl="0" algn="ctr">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small"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0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indent="0" lvl="0" marL="0" marR="0" rtl="0" algn="ctr">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indent="0" lvl="0" marL="0" marR="0" rtl="0" algn="ctr">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indent="0" lvl="0" marL="0" marR="0" rtl="0" algn="ctr">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0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indent="0" lvl="0" marL="0" marR="0" rtl="0" algn="ctr">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5.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21470" cy="4172190"/>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1042" cy="2363324"/>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2425" cy="1140722"/>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469" cy="761797"/>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4611296" y="527302"/>
            <a:ext cx="5518066" cy="226855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Font typeface="Century Gothic"/>
              <a:buNone/>
            </a:pPr>
            <a:r>
              <a:rPr b="1" i="0" lang="en-US" sz="5400" u="none" cap="none" strike="noStrike">
                <a:solidFill>
                  <a:schemeClr val="lt2"/>
                </a:solidFill>
                <a:latin typeface="Century Gothic"/>
                <a:ea typeface="Century Gothic"/>
                <a:cs typeface="Century Gothic"/>
                <a:sym typeface="Century Gothic"/>
              </a:rPr>
              <a:t>IMAGE COMPRESSION</a:t>
            </a:r>
            <a:endParaRPr b="1" i="0" sz="5400" u="none" cap="none" strike="noStrike">
              <a:solidFill>
                <a:schemeClr val="lt2"/>
              </a:solidFill>
              <a:latin typeface="Century Gothic"/>
              <a:ea typeface="Century Gothic"/>
              <a:cs typeface="Century Gothic"/>
              <a:sym typeface="Century Gothic"/>
            </a:endParaRPr>
          </a:p>
        </p:txBody>
      </p:sp>
      <p:sp>
        <p:nvSpPr>
          <p:cNvPr id="148" name="Google Shape;148;p19"/>
          <p:cNvSpPr txBox="1"/>
          <p:nvPr>
            <p:ph idx="1" type="subTitle"/>
          </p:nvPr>
        </p:nvSpPr>
        <p:spPr>
          <a:xfrm>
            <a:off x="1524000" y="3602038"/>
            <a:ext cx="9144000" cy="28109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6D1D8"/>
              </a:buClr>
              <a:buFont typeface="Noto Sans Symbols"/>
              <a:buNone/>
            </a:pPr>
            <a:r>
              <a:rPr b="0" i="0" lang="en-US" sz="2000" u="none" cap="none" strike="noStrike">
                <a:solidFill>
                  <a:srgbClr val="86D1D8"/>
                </a:solidFill>
                <a:latin typeface="Century Gothic"/>
                <a:ea typeface="Century Gothic"/>
                <a:cs typeface="Century Gothic"/>
                <a:sym typeface="Century Gothic"/>
              </a:rPr>
              <a:t>BY</a:t>
            </a:r>
            <a:endParaRPr/>
          </a:p>
          <a:p>
            <a:pPr indent="0" lvl="0" marL="0" marR="0" rtl="0" algn="l">
              <a:spcBef>
                <a:spcPts val="1000"/>
              </a:spcBef>
              <a:spcAft>
                <a:spcPts val="0"/>
              </a:spcAft>
              <a:buClr>
                <a:srgbClr val="86D1D8"/>
              </a:buClr>
              <a:buFont typeface="Noto Sans Symbols"/>
              <a:buNone/>
            </a:pPr>
            <a:r>
              <a:rPr b="0" i="0" lang="en-US" sz="2000" u="none" cap="none" strike="noStrike">
                <a:solidFill>
                  <a:srgbClr val="86D1D8"/>
                </a:solidFill>
                <a:latin typeface="Century Gothic"/>
                <a:ea typeface="Century Gothic"/>
                <a:cs typeface="Century Gothic"/>
                <a:sym typeface="Century Gothic"/>
              </a:rPr>
              <a:t>AKASH RUPAPARA – 1641040</a:t>
            </a:r>
            <a:endParaRPr/>
          </a:p>
          <a:p>
            <a:pPr indent="0" lvl="0" marL="0" marR="0" rtl="0" algn="l">
              <a:spcBef>
                <a:spcPts val="1000"/>
              </a:spcBef>
              <a:spcAft>
                <a:spcPts val="0"/>
              </a:spcAft>
              <a:buClr>
                <a:srgbClr val="86D1D8"/>
              </a:buClr>
              <a:buFont typeface="Noto Sans Symbols"/>
              <a:buNone/>
            </a:pPr>
            <a:r>
              <a:rPr b="0" i="0" lang="en-US" sz="2000" u="none" cap="none" strike="noStrike">
                <a:solidFill>
                  <a:srgbClr val="86D1D8"/>
                </a:solidFill>
                <a:latin typeface="Century Gothic"/>
                <a:ea typeface="Century Gothic"/>
                <a:cs typeface="Century Gothic"/>
                <a:sym typeface="Century Gothic"/>
              </a:rPr>
              <a:t>MAHARSH SURYAWALA – </a:t>
            </a:r>
            <a:endParaRPr/>
          </a:p>
          <a:p>
            <a:pPr indent="0" lvl="0" marL="0" marR="0" rtl="0" algn="l">
              <a:spcBef>
                <a:spcPts val="1000"/>
              </a:spcBef>
              <a:spcAft>
                <a:spcPts val="0"/>
              </a:spcAft>
              <a:buClr>
                <a:srgbClr val="86D1D8"/>
              </a:buClr>
              <a:buFont typeface="Noto Sans Symbols"/>
              <a:buNone/>
            </a:pPr>
            <a:r>
              <a:rPr b="0" i="0" lang="en-US" sz="2000" u="none" cap="none" strike="noStrike">
                <a:solidFill>
                  <a:srgbClr val="86D1D8"/>
                </a:solidFill>
                <a:latin typeface="Century Gothic"/>
                <a:ea typeface="Century Gothic"/>
                <a:cs typeface="Century Gothic"/>
                <a:sym typeface="Century Gothic"/>
              </a:rPr>
              <a:t>NEEL PATEL – </a:t>
            </a:r>
            <a:endParaRPr/>
          </a:p>
          <a:p>
            <a:pPr indent="0" lvl="0" marL="0" marR="0" rtl="0" algn="l">
              <a:spcBef>
                <a:spcPts val="1000"/>
              </a:spcBef>
              <a:spcAft>
                <a:spcPts val="0"/>
              </a:spcAft>
              <a:buClr>
                <a:srgbClr val="86D1D8"/>
              </a:buClr>
              <a:buFont typeface="Noto Sans Symbols"/>
              <a:buNone/>
            </a:pPr>
            <a:r>
              <a:rPr b="0" i="0" lang="en-US" sz="2000" u="none" cap="none" strike="noStrike">
                <a:solidFill>
                  <a:srgbClr val="86D1D8"/>
                </a:solidFill>
                <a:latin typeface="Century Gothic"/>
                <a:ea typeface="Century Gothic"/>
                <a:cs typeface="Century Gothic"/>
                <a:sym typeface="Century Gothic"/>
              </a:rPr>
              <a:t>MANAV CHOTALIA – </a:t>
            </a:r>
            <a:endParaRPr/>
          </a:p>
          <a:p>
            <a:pPr indent="0" lvl="0" marL="0" marR="0" rtl="0" algn="l">
              <a:spcBef>
                <a:spcPts val="1000"/>
              </a:spcBef>
              <a:spcAft>
                <a:spcPts val="0"/>
              </a:spcAft>
              <a:buClr>
                <a:srgbClr val="86D1D8"/>
              </a:buClr>
              <a:buFont typeface="Noto Sans Symbols"/>
              <a:buNone/>
            </a:pPr>
            <a:r>
              <a:rPr b="0" i="0" lang="en-US" sz="2000" u="none" cap="none" strike="noStrike">
                <a:solidFill>
                  <a:srgbClr val="86D1D8"/>
                </a:solidFill>
                <a:latin typeface="Century Gothic"/>
                <a:ea typeface="Century Gothic"/>
                <a:cs typeface="Century Gothic"/>
                <a:sym typeface="Century Gothic"/>
              </a:rPr>
              <a:t>SAURABH –</a:t>
            </a:r>
            <a:endParaRPr b="0" i="0" sz="2000" u="none" cap="none" strike="noStrike">
              <a:solidFill>
                <a:srgbClr val="86D1D8"/>
              </a:solidFill>
              <a:latin typeface="Century Gothic"/>
              <a:ea typeface="Century Gothic"/>
              <a:cs typeface="Century Gothic"/>
              <a:sym typeface="Century Gothic"/>
            </a:endParaRPr>
          </a:p>
          <a:p>
            <a:pPr indent="0" lvl="0" marL="0" marR="0" rtl="0" algn="l">
              <a:spcBef>
                <a:spcPts val="1000"/>
              </a:spcBef>
              <a:spcAft>
                <a:spcPts val="0"/>
              </a:spcAft>
              <a:buClr>
                <a:srgbClr val="86D1D8"/>
              </a:buClr>
              <a:buFont typeface="Noto Sans Symbols"/>
              <a:buNone/>
            </a:pPr>
            <a:r>
              <a:t/>
            </a:r>
            <a:endParaRPr b="0" i="0" sz="2000" u="none" cap="none" strike="noStrike">
              <a:solidFill>
                <a:srgbClr val="86D1D8"/>
              </a:solidFill>
              <a:latin typeface="Century Gothic"/>
              <a:ea typeface="Century Gothic"/>
              <a:cs typeface="Century Gothic"/>
              <a:sym typeface="Century Gothic"/>
            </a:endParaRPr>
          </a:p>
          <a:p>
            <a:pPr indent="0" lvl="0" marL="0" marR="0" rtl="0" algn="l">
              <a:spcBef>
                <a:spcPts val="1000"/>
              </a:spcBef>
              <a:spcAft>
                <a:spcPts val="0"/>
              </a:spcAft>
              <a:buClr>
                <a:srgbClr val="86D1D8"/>
              </a:buClr>
              <a:buFont typeface="Noto Sans Symbols"/>
              <a:buNone/>
            </a:pPr>
            <a:r>
              <a:t/>
            </a:r>
            <a:endParaRPr b="0" i="0" sz="2000" u="none" cap="none" strike="noStrike">
              <a:solidFill>
                <a:srgbClr val="86D1D8"/>
              </a:solidFill>
              <a:latin typeface="Century Gothic"/>
              <a:ea typeface="Century Gothic"/>
              <a:cs typeface="Century Gothic"/>
              <a:sym typeface="Century Gothic"/>
            </a:endParaRPr>
          </a:p>
          <a:p>
            <a:pPr indent="0" lvl="0" marL="0" marR="0" rtl="0" algn="l">
              <a:spcBef>
                <a:spcPts val="1000"/>
              </a:spcBef>
              <a:spcAft>
                <a:spcPts val="0"/>
              </a:spcAft>
              <a:buClr>
                <a:srgbClr val="86D1D8"/>
              </a:buClr>
              <a:buFont typeface="Noto Sans Symbols"/>
              <a:buNone/>
            </a:pPr>
            <a:r>
              <a:t/>
            </a:r>
            <a:endParaRPr b="0" i="0" sz="2000" u="none" cap="none" strike="noStrike">
              <a:solidFill>
                <a:srgbClr val="86D1D8"/>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8656320" y="2231136"/>
            <a:ext cx="3218688" cy="43079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entury Gothic"/>
              <a:buNone/>
            </a:pPr>
            <a:r>
              <a:rPr b="0" i="0" lang="en-US" sz="2400" u="none" cap="none" strike="noStrike">
                <a:solidFill>
                  <a:schemeClr val="lt2"/>
                </a:solidFill>
                <a:latin typeface="Century Gothic"/>
                <a:ea typeface="Century Gothic"/>
                <a:cs typeface="Century Gothic"/>
                <a:sym typeface="Century Gothic"/>
              </a:rPr>
              <a:t>A diagonal grey bar. The DCT table shows both vertical and horizontal frequency terms.</a:t>
            </a:r>
            <a:endParaRPr/>
          </a:p>
        </p:txBody>
      </p:sp>
      <p:pic>
        <p:nvPicPr>
          <p:cNvPr id="204" name="Google Shape;204;p28"/>
          <p:cNvPicPr preferRelativeResize="0"/>
          <p:nvPr>
            <p:ph idx="1" type="body"/>
          </p:nvPr>
        </p:nvPicPr>
        <p:blipFill rotWithShape="1">
          <a:blip r:embed="rId3">
            <a:alphaModFix/>
          </a:blip>
          <a:srcRect b="0" l="0" r="0" t="0"/>
          <a:stretch/>
        </p:blipFill>
        <p:spPr>
          <a:xfrm>
            <a:off x="237949" y="123533"/>
            <a:ext cx="8276693" cy="64155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646111" y="452718"/>
            <a:ext cx="9404723" cy="99946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1" i="0" lang="en-US" sz="4200" u="none" cap="none" strike="noStrike">
                <a:solidFill>
                  <a:schemeClr val="lt2"/>
                </a:solidFill>
                <a:latin typeface="Century Gothic"/>
                <a:ea typeface="Century Gothic"/>
                <a:cs typeface="Century Gothic"/>
                <a:sym typeface="Century Gothic"/>
              </a:rPr>
              <a:t>Jpeg Quantization</a:t>
            </a:r>
            <a:br>
              <a:rPr b="1" i="0" lang="en-US" sz="4200" u="none" cap="none" strike="noStrike">
                <a:solidFill>
                  <a:schemeClr val="lt2"/>
                </a:solidFill>
                <a:latin typeface="Century Gothic"/>
                <a:ea typeface="Century Gothic"/>
                <a:cs typeface="Century Gothic"/>
                <a:sym typeface="Century Gothic"/>
              </a:rPr>
            </a:br>
            <a:endParaRPr b="0" i="0" sz="4200" u="none" cap="none" strike="noStrike">
              <a:solidFill>
                <a:schemeClr val="lt2"/>
              </a:solidFill>
              <a:latin typeface="Century Gothic"/>
              <a:ea typeface="Century Gothic"/>
              <a:cs typeface="Century Gothic"/>
              <a:sym typeface="Century Gothic"/>
            </a:endParaRPr>
          </a:p>
        </p:txBody>
      </p:sp>
      <p:pic>
        <p:nvPicPr>
          <p:cNvPr id="210" name="Google Shape;210;p29"/>
          <p:cNvPicPr preferRelativeResize="0"/>
          <p:nvPr>
            <p:ph idx="1" type="body"/>
          </p:nvPr>
        </p:nvPicPr>
        <p:blipFill rotWithShape="1">
          <a:blip r:embed="rId3">
            <a:alphaModFix/>
          </a:blip>
          <a:srcRect b="0" l="0" r="0" t="0"/>
          <a:stretch/>
        </p:blipFill>
        <p:spPr>
          <a:xfrm>
            <a:off x="1408484" y="3752624"/>
            <a:ext cx="8947150" cy="2903074"/>
          </a:xfrm>
          <a:prstGeom prst="rect">
            <a:avLst/>
          </a:prstGeom>
          <a:noFill/>
          <a:ln>
            <a:noFill/>
          </a:ln>
        </p:spPr>
      </p:pic>
      <p:sp>
        <p:nvSpPr>
          <p:cNvPr id="211" name="Google Shape;211;p29"/>
          <p:cNvSpPr txBox="1"/>
          <p:nvPr/>
        </p:nvSpPr>
        <p:spPr>
          <a:xfrm>
            <a:off x="719328" y="2121408"/>
            <a:ext cx="10924032" cy="163121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The next step is the Quantization process which is the main source of the Lossy Compression</a:t>
            </a:r>
            <a:r>
              <a:rPr b="0" i="0" lang="en-US" sz="1800" u="none" cap="none" strike="noStrike">
                <a:solidFill>
                  <a:schemeClr val="lt1"/>
                </a:solidFill>
                <a:latin typeface="Century Gothic"/>
                <a:ea typeface="Century Gothic"/>
                <a:cs typeface="Century Gothic"/>
                <a:sym typeface="Century Gothic"/>
              </a:rPr>
              <a:t>.</a:t>
            </a:r>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The values in the quantization table are chosen to preserve </a:t>
            </a:r>
            <a:r>
              <a:rPr b="1" i="1" lang="en-US" sz="2000" u="none" cap="none" strike="noStrike">
                <a:solidFill>
                  <a:srgbClr val="F38D8B"/>
                </a:solidFill>
                <a:latin typeface="Century Gothic"/>
                <a:ea typeface="Century Gothic"/>
                <a:cs typeface="Century Gothic"/>
                <a:sym typeface="Century Gothic"/>
              </a:rPr>
              <a:t>low-frequency </a:t>
            </a:r>
            <a:r>
              <a:rPr b="0" i="0" lang="en-US" sz="2000" u="none" cap="none" strike="noStrike">
                <a:solidFill>
                  <a:schemeClr val="lt1"/>
                </a:solidFill>
                <a:latin typeface="Century Gothic"/>
                <a:ea typeface="Century Gothic"/>
                <a:cs typeface="Century Gothic"/>
                <a:sym typeface="Century Gothic"/>
              </a:rPr>
              <a:t>information and </a:t>
            </a:r>
            <a:r>
              <a:rPr b="1" i="1" lang="en-US" sz="2000" u="none" cap="none" strike="noStrike">
                <a:solidFill>
                  <a:srgbClr val="F38D8B"/>
                </a:solidFill>
                <a:latin typeface="Century Gothic"/>
                <a:ea typeface="Century Gothic"/>
                <a:cs typeface="Century Gothic"/>
                <a:sym typeface="Century Gothic"/>
              </a:rPr>
              <a:t>discard high-frequency </a:t>
            </a:r>
            <a:r>
              <a:rPr b="0" i="0" lang="en-US" sz="2000" u="none" cap="none" strike="noStrike">
                <a:solidFill>
                  <a:schemeClr val="lt1"/>
                </a:solidFill>
                <a:latin typeface="Century Gothic"/>
                <a:ea typeface="Century Gothic"/>
                <a:cs typeface="Century Gothic"/>
                <a:sym typeface="Century Gothic"/>
              </a:rPr>
              <a:t>(noise-like) detail as humans are less critical to the loss of information in this area.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JPEG Quantization</a:t>
            </a:r>
            <a:endParaRPr b="0" i="0" sz="4200" u="none" cap="none" strike="noStrike">
              <a:solidFill>
                <a:schemeClr val="lt2"/>
              </a:solidFill>
              <a:latin typeface="Century Gothic"/>
              <a:ea typeface="Century Gothic"/>
              <a:cs typeface="Century Gothic"/>
              <a:sym typeface="Century Gothic"/>
            </a:endParaRPr>
          </a:p>
        </p:txBody>
      </p:sp>
      <p:sp>
        <p:nvSpPr>
          <p:cNvPr id="217" name="Google Shape;217;p30"/>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920"/>
              <a:buFont typeface="Noto Sans Symbols"/>
              <a:buChar char="▶"/>
            </a:pPr>
            <a:r>
              <a:rPr b="0" i="0" lang="en-US" sz="2400" u="none" cap="none" strike="noStrike">
                <a:solidFill>
                  <a:schemeClr val="lt1"/>
                </a:solidFill>
                <a:latin typeface="Century Gothic"/>
                <a:ea typeface="Century Gothic"/>
                <a:cs typeface="Century Gothic"/>
                <a:sym typeface="Century Gothic"/>
              </a:rPr>
              <a:t>Each DCT term is divided by the corresponding position in the quantization table and then rounded to the nearest integer as illustrated before. </a:t>
            </a:r>
            <a:endParaRPr/>
          </a:p>
          <a:p>
            <a:pPr indent="-342900" lvl="0" marL="342900" marR="0" rtl="0" algn="l">
              <a:spcBef>
                <a:spcPts val="1000"/>
              </a:spcBef>
              <a:spcAft>
                <a:spcPts val="0"/>
              </a:spcAft>
              <a:buClr>
                <a:srgbClr val="86D1D8"/>
              </a:buClr>
              <a:buSzPts val="1920"/>
              <a:buFont typeface="Noto Sans Symbols"/>
              <a:buChar char="▶"/>
            </a:pPr>
            <a:r>
              <a:rPr b="0" i="0" lang="en-US" sz="2400" u="none" cap="none" strike="noStrike">
                <a:solidFill>
                  <a:schemeClr val="lt1"/>
                </a:solidFill>
                <a:latin typeface="Century Gothic"/>
                <a:ea typeface="Century Gothic"/>
                <a:cs typeface="Century Gothic"/>
                <a:sym typeface="Century Gothic"/>
              </a:rPr>
              <a:t>In each table the low frequency  terms are in the top left hand corner and high frequency terms are in the bottom right.</a:t>
            </a:r>
            <a:endParaRPr/>
          </a:p>
          <a:p>
            <a:pPr indent="-342900" lvl="0" marL="342900" marR="0" rtl="0" algn="l">
              <a:spcBef>
                <a:spcPts val="1000"/>
              </a:spcBef>
              <a:spcAft>
                <a:spcPts val="0"/>
              </a:spcAft>
              <a:buClr>
                <a:srgbClr val="86D1D8"/>
              </a:buClr>
              <a:buSzPts val="1920"/>
              <a:buFont typeface="Noto Sans Symbols"/>
              <a:buChar char="▶"/>
            </a:pPr>
            <a:r>
              <a:rPr b="0" i="0" lang="en-US" sz="2400" u="none" cap="none" strike="noStrike">
                <a:solidFill>
                  <a:schemeClr val="lt1"/>
                </a:solidFill>
                <a:latin typeface="Century Gothic"/>
                <a:ea typeface="Century Gothic"/>
                <a:cs typeface="Century Gothic"/>
                <a:sym typeface="Century Gothic"/>
              </a:rPr>
              <a:t> This is the point at which we can control the quality and amount of compression of JPEG. The lower quality setting , the greater the divisor, increasing the chance of zero result.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entury Gothic"/>
              <a:buNone/>
            </a:pPr>
            <a:r>
              <a:t/>
            </a:r>
            <a:endParaRPr b="0" i="0" sz="4200" u="none" cap="none" strike="noStrike">
              <a:solidFill>
                <a:schemeClr val="lt2"/>
              </a:solidFill>
              <a:latin typeface="Century Gothic"/>
              <a:ea typeface="Century Gothic"/>
              <a:cs typeface="Century Gothic"/>
              <a:sym typeface="Century Gothic"/>
            </a:endParaRPr>
          </a:p>
        </p:txBody>
      </p:sp>
      <p:pic>
        <p:nvPicPr>
          <p:cNvPr id="223" name="Google Shape;223;p31"/>
          <p:cNvPicPr preferRelativeResize="0"/>
          <p:nvPr>
            <p:ph idx="1" type="body"/>
          </p:nvPr>
        </p:nvPicPr>
        <p:blipFill rotWithShape="1">
          <a:blip r:embed="rId3">
            <a:alphaModFix/>
          </a:blip>
          <a:srcRect b="0" l="0" r="0" t="0"/>
          <a:stretch/>
        </p:blipFill>
        <p:spPr>
          <a:xfrm>
            <a:off x="1088073" y="292608"/>
            <a:ext cx="9732327" cy="62910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1" i="0" lang="en-US" sz="4200" u="none" cap="none" strike="noStrike">
                <a:solidFill>
                  <a:schemeClr val="lt2"/>
                </a:solidFill>
                <a:latin typeface="Century Gothic"/>
                <a:ea typeface="Century Gothic"/>
                <a:cs typeface="Century Gothic"/>
                <a:sym typeface="Century Gothic"/>
              </a:rPr>
              <a:t>Jpeg Huffman</a:t>
            </a:r>
            <a:br>
              <a:rPr b="1" i="0" lang="en-US" sz="4200" u="none" cap="none" strike="noStrike">
                <a:solidFill>
                  <a:schemeClr val="lt2"/>
                </a:solidFill>
                <a:latin typeface="Century Gothic"/>
                <a:ea typeface="Century Gothic"/>
                <a:cs typeface="Century Gothic"/>
                <a:sym typeface="Century Gothic"/>
              </a:rPr>
            </a:br>
            <a:endParaRPr b="0" i="0" sz="4200" u="none" cap="none" strike="noStrike">
              <a:solidFill>
                <a:schemeClr val="lt2"/>
              </a:solidFill>
              <a:latin typeface="Century Gothic"/>
              <a:ea typeface="Century Gothic"/>
              <a:cs typeface="Century Gothic"/>
              <a:sym typeface="Century Gothic"/>
            </a:endParaRPr>
          </a:p>
        </p:txBody>
      </p:sp>
      <p:pic>
        <p:nvPicPr>
          <p:cNvPr id="229" name="Google Shape;229;p32"/>
          <p:cNvPicPr preferRelativeResize="0"/>
          <p:nvPr>
            <p:ph idx="1" type="body"/>
          </p:nvPr>
        </p:nvPicPr>
        <p:blipFill rotWithShape="1">
          <a:blip r:embed="rId3">
            <a:alphaModFix/>
          </a:blip>
          <a:srcRect b="0" l="0" r="0" t="0"/>
          <a:stretch/>
        </p:blipFill>
        <p:spPr>
          <a:xfrm>
            <a:off x="981774" y="1853248"/>
            <a:ext cx="3898900" cy="3810000"/>
          </a:xfrm>
          <a:prstGeom prst="rect">
            <a:avLst/>
          </a:prstGeom>
          <a:noFill/>
          <a:ln>
            <a:noFill/>
          </a:ln>
        </p:spPr>
      </p:pic>
      <p:sp>
        <p:nvSpPr>
          <p:cNvPr id="230" name="Google Shape;230;p32"/>
          <p:cNvSpPr txBox="1"/>
          <p:nvPr/>
        </p:nvSpPr>
        <p:spPr>
          <a:xfrm>
            <a:off x="5157216" y="1853248"/>
            <a:ext cx="6254496" cy="495520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After quantization the 63 DCT AC terms are collected using the zigzag method illustrated on the left.</a:t>
            </a:r>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This collection method takes advantage of the fact that high frequency terms will tend to zero after quantization improving the chance of getting longer runs of zero which will be idea for good run length compression.</a:t>
            </a:r>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The 63 AC components from the DCT process are compressed using the loss less run length encoding.</a:t>
            </a:r>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This is final stage of the JPEG process, to compress all of the run length compressed DCT terms</a:t>
            </a:r>
            <a:endParaRPr/>
          </a:p>
          <a:p>
            <a:pPr indent="0" lvl="0" marL="0" marR="0" rtl="0" algn="l">
              <a:spcBef>
                <a:spcPts val="0"/>
              </a:spcBef>
              <a:spcAft>
                <a:spcPts val="0"/>
              </a:spcAft>
              <a:buNone/>
            </a:pPr>
            <a:br>
              <a:rPr b="0" i="0" lang="en-US" sz="1800" u="none" cap="none" strike="noStrike">
                <a:solidFill>
                  <a:schemeClr val="lt1"/>
                </a:solidFill>
                <a:latin typeface="Century Gothic"/>
                <a:ea typeface="Century Gothic"/>
                <a:cs typeface="Century Gothic"/>
                <a:sym typeface="Century Gothic"/>
              </a:rPr>
            </a:b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entury Gothic"/>
              <a:buNone/>
            </a:pPr>
            <a:r>
              <a:t/>
            </a:r>
            <a:endParaRPr b="0" i="0" sz="4200" u="none" cap="none" strike="noStrike">
              <a:solidFill>
                <a:schemeClr val="lt2"/>
              </a:solidFill>
              <a:latin typeface="Century Gothic"/>
              <a:ea typeface="Century Gothic"/>
              <a:cs typeface="Century Gothic"/>
              <a:sym typeface="Century Gothic"/>
            </a:endParaRPr>
          </a:p>
        </p:txBody>
      </p:sp>
      <p:sp>
        <p:nvSpPr>
          <p:cNvPr id="236" name="Google Shape;236;p3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THANK YOU</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ctrTitle"/>
          </p:nvPr>
        </p:nvSpPr>
        <p:spPr>
          <a:xfrm>
            <a:off x="1069611" y="457653"/>
            <a:ext cx="8825658" cy="754021"/>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5400" u="none" cap="none" strike="noStrike">
                <a:solidFill>
                  <a:schemeClr val="lt2"/>
                </a:solidFill>
                <a:latin typeface="Century Gothic"/>
                <a:ea typeface="Century Gothic"/>
                <a:cs typeface="Century Gothic"/>
                <a:sym typeface="Century Gothic"/>
              </a:rPr>
              <a:t>Uncompressed Image</a:t>
            </a:r>
            <a:endParaRPr b="0" i="0" sz="5400" u="none" cap="none" strike="noStrike">
              <a:solidFill>
                <a:schemeClr val="lt2"/>
              </a:solidFill>
              <a:latin typeface="Century Gothic"/>
              <a:ea typeface="Century Gothic"/>
              <a:cs typeface="Century Gothic"/>
              <a:sym typeface="Century Gothic"/>
            </a:endParaRPr>
          </a:p>
        </p:txBody>
      </p:sp>
      <p:sp>
        <p:nvSpPr>
          <p:cNvPr id="154" name="Google Shape;154;p20"/>
          <p:cNvSpPr txBox="1"/>
          <p:nvPr>
            <p:ph idx="1" type="subTitle"/>
          </p:nvPr>
        </p:nvSpPr>
        <p:spPr>
          <a:xfrm>
            <a:off x="1069611" y="5399172"/>
            <a:ext cx="8825658" cy="8614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86D1D8"/>
              </a:buClr>
              <a:buSzPts val="1360"/>
              <a:buFont typeface="Arial"/>
              <a:buChar char="•"/>
            </a:pPr>
            <a:r>
              <a:rPr b="0" i="0" lang="en-US" sz="1700" u="none" cap="none" strike="noStrike">
                <a:solidFill>
                  <a:srgbClr val="86D1D8"/>
                </a:solidFill>
                <a:latin typeface="Century Gothic"/>
                <a:ea typeface="Century Gothic"/>
                <a:cs typeface="Century Gothic"/>
                <a:sym typeface="Century Gothic"/>
              </a:rPr>
              <a:t>USING DESKTOP 1280 X 1024 PIXEL IMAGE FOR EXAMPLE. EACH PIXEL REQUIRES 3 MEMORY LOCATIONS TO STORE RGB COLOURS.</a:t>
            </a:r>
            <a:endParaRPr/>
          </a:p>
          <a:p>
            <a:pPr indent="-342900" lvl="0" marL="342900" marR="0" rtl="0" algn="l">
              <a:lnSpc>
                <a:spcPct val="80000"/>
              </a:lnSpc>
              <a:spcBef>
                <a:spcPts val="1000"/>
              </a:spcBef>
              <a:spcAft>
                <a:spcPts val="0"/>
              </a:spcAft>
              <a:buClr>
                <a:srgbClr val="86D1D8"/>
              </a:buClr>
              <a:buSzPts val="1360"/>
              <a:buFont typeface="Arial"/>
              <a:buChar char="•"/>
            </a:pPr>
            <a:r>
              <a:rPr b="0" i="0" lang="en-US" sz="1700" u="none" cap="none" strike="noStrike">
                <a:solidFill>
                  <a:srgbClr val="86D1D8"/>
                </a:solidFill>
                <a:latin typeface="Century Gothic"/>
                <a:ea typeface="Century Gothic"/>
                <a:cs typeface="Century Gothic"/>
                <a:sym typeface="Century Gothic"/>
              </a:rPr>
              <a:t>SO, 3 BLOCKS OF 1280 X 1024 ARE USED = 3932160 MEMORY LOCATIONS.</a:t>
            </a:r>
            <a:endParaRPr b="0" i="0" sz="1700" u="none" cap="none" strike="noStrike">
              <a:solidFill>
                <a:srgbClr val="86D1D8"/>
              </a:solidFill>
              <a:latin typeface="Century Gothic"/>
              <a:ea typeface="Century Gothic"/>
              <a:cs typeface="Century Gothic"/>
              <a:sym typeface="Century Gothic"/>
            </a:endParaRPr>
          </a:p>
        </p:txBody>
      </p:sp>
      <p:pic>
        <p:nvPicPr>
          <p:cNvPr id="155" name="Google Shape;155;p20"/>
          <p:cNvPicPr preferRelativeResize="0"/>
          <p:nvPr/>
        </p:nvPicPr>
        <p:blipFill rotWithShape="1">
          <a:blip r:embed="rId3">
            <a:alphaModFix/>
          </a:blip>
          <a:srcRect b="0" l="0" r="0" t="0"/>
          <a:stretch/>
        </p:blipFill>
        <p:spPr>
          <a:xfrm>
            <a:off x="2374900" y="1384300"/>
            <a:ext cx="6861455" cy="37645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Lossless and Lossy Compression</a:t>
            </a:r>
            <a:endParaRPr b="0" i="0" sz="4200" u="none" cap="none" strike="noStrike">
              <a:solidFill>
                <a:schemeClr val="lt2"/>
              </a:solidFill>
              <a:latin typeface="Century Gothic"/>
              <a:ea typeface="Century Gothic"/>
              <a:cs typeface="Century Gothic"/>
              <a:sym typeface="Century Gothic"/>
            </a:endParaRPr>
          </a:p>
        </p:txBody>
      </p:sp>
      <p:sp>
        <p:nvSpPr>
          <p:cNvPr id="161" name="Google Shape;161;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The first data compression methods devised were loss-less. That is after compression and decomposition you get back the original data.</a:t>
            </a:r>
            <a:endParaRPr/>
          </a:p>
          <a:p>
            <a:pPr indent="-342900" lvl="0" marL="342900" marR="0" rtl="0" algn="l">
              <a:lnSpc>
                <a:spcPct val="90000"/>
              </a:lnSpc>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These methods relied on the data being inefficiently coded in the first place to get good compression ratios</a:t>
            </a:r>
            <a:endParaRPr/>
          </a:p>
          <a:p>
            <a:pPr indent="-342900" lvl="0" marL="342900" marR="0" rtl="0" algn="l">
              <a:lnSpc>
                <a:spcPct val="90000"/>
              </a:lnSpc>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Graphic image data with lots of fine details when compressed using lossless method entail lots of processing for little compression effect.</a:t>
            </a:r>
            <a:endParaRPr/>
          </a:p>
          <a:p>
            <a:pPr indent="-342900" lvl="0" marL="342900" marR="0" rtl="0" algn="l">
              <a:lnSpc>
                <a:spcPct val="90000"/>
              </a:lnSpc>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New ideas were needed to overcome the problem which led to a detailed examination of the information stored in an image.</a:t>
            </a:r>
            <a:endParaRPr/>
          </a:p>
          <a:p>
            <a:pPr indent="-342900" lvl="0" marL="342900" marR="0" rtl="0" algn="l">
              <a:lnSpc>
                <a:spcPct val="90000"/>
              </a:lnSpc>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An image is shades of light and dark of different hues. The viewer is the human eye and brain. The new ideas were centered around exploiting the strengths and weakness of human system.</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Join Photographic Experts Group</a:t>
            </a:r>
            <a:endParaRPr/>
          </a:p>
        </p:txBody>
      </p:sp>
      <p:pic>
        <p:nvPicPr>
          <p:cNvPr id="167" name="Google Shape;167;p22"/>
          <p:cNvPicPr preferRelativeResize="0"/>
          <p:nvPr>
            <p:ph idx="1" type="body"/>
          </p:nvPr>
        </p:nvPicPr>
        <p:blipFill rotWithShape="1">
          <a:blip r:embed="rId3">
            <a:alphaModFix/>
          </a:blip>
          <a:srcRect b="0" l="0" r="0" t="0"/>
          <a:stretch/>
        </p:blipFill>
        <p:spPr>
          <a:xfrm>
            <a:off x="1408484" y="2243392"/>
            <a:ext cx="8947150" cy="28108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JPEG		</a:t>
            </a:r>
            <a:endParaRPr b="0" i="0" sz="4200" u="none" cap="none" strike="noStrike">
              <a:solidFill>
                <a:schemeClr val="lt2"/>
              </a:solidFill>
              <a:latin typeface="Century Gothic"/>
              <a:ea typeface="Century Gothic"/>
              <a:cs typeface="Century Gothic"/>
              <a:sym typeface="Century Gothic"/>
            </a:endParaRPr>
          </a:p>
        </p:txBody>
      </p:sp>
      <p:sp>
        <p:nvSpPr>
          <p:cNvPr id="173" name="Google Shape;173;p23"/>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In 1987 two groups were combined to form a joint committee (Join Photographic Experts Group) that would research and produce single standard.</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JPEG unlike other compression methods is not a single algorithms but maybe thought of as a toolkit of image compression methods to suit the users needs.</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JPEG uses a lossy compression method that throws useless data away during encoding.</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This is why  lossy schemes manage to obtain superior compression ratios over most loss-less schemes.</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JPEG is designed to discard information the human eye can’t see.</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The eye barely notices slight changes in colour but will pick change in brighness or contrast.</a:t>
            </a:r>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br>
              <a:rPr b="0" i="0" lang="en-US" sz="4200" u="none" cap="none" strike="noStrike">
                <a:solidFill>
                  <a:schemeClr val="lt2"/>
                </a:solidFill>
                <a:latin typeface="Century Gothic"/>
                <a:ea typeface="Century Gothic"/>
                <a:cs typeface="Century Gothic"/>
                <a:sym typeface="Century Gothic"/>
              </a:rPr>
            </a:br>
            <a:r>
              <a:rPr b="0" i="0" lang="en-US" sz="4200" u="none" cap="none" strike="noStrike">
                <a:solidFill>
                  <a:schemeClr val="lt2"/>
                </a:solidFill>
                <a:latin typeface="Century Gothic"/>
                <a:ea typeface="Century Gothic"/>
                <a:cs typeface="Century Gothic"/>
                <a:sym typeface="Century Gothic"/>
              </a:rPr>
              <a:t>					Discrete Cosine Transform</a:t>
            </a:r>
            <a:endParaRPr/>
          </a:p>
        </p:txBody>
      </p:sp>
      <p:sp>
        <p:nvSpPr>
          <p:cNvPr id="179" name="Google Shape;179;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The luminance and chrominance components of the image are divided up into an array of 8x8 pixel block.</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Padding is provided if required to ensure blocks on right and bottom of image are full.</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These 8x8 pixel blocks are fed into a process that performs a forward Discrete Cosine Transformation(DCT)</a:t>
            </a:r>
            <a:endParaRPr/>
          </a:p>
          <a:p>
            <a:pPr indent="-342900" lvl="0" marL="342900" marR="0" rtl="0" algn="l">
              <a:spcBef>
                <a:spcPts val="1000"/>
              </a:spcBef>
              <a:spcAft>
                <a:spcPts val="0"/>
              </a:spcAft>
              <a:buClr>
                <a:srgbClr val="86D1D8"/>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The output of this process is a set  of 64 values.</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646111" y="452718"/>
            <a:ext cx="9404723" cy="9737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1" i="0" lang="en-US" sz="4200" u="none" cap="none" strike="noStrike">
                <a:solidFill>
                  <a:schemeClr val="lt2"/>
                </a:solidFill>
                <a:latin typeface="Century Gothic"/>
                <a:ea typeface="Century Gothic"/>
                <a:cs typeface="Century Gothic"/>
                <a:sym typeface="Century Gothic"/>
              </a:rPr>
              <a:t>Discrete Cosine Transform </a:t>
            </a:r>
            <a:br>
              <a:rPr b="0" i="0" lang="en-US" sz="4200" u="none" cap="none" strike="noStrike">
                <a:solidFill>
                  <a:schemeClr val="lt2"/>
                </a:solidFill>
                <a:latin typeface="Century Gothic"/>
                <a:ea typeface="Century Gothic"/>
                <a:cs typeface="Century Gothic"/>
                <a:sym typeface="Century Gothic"/>
              </a:rPr>
            </a:br>
            <a:r>
              <a:rPr b="0" i="0" lang="en-US" sz="4200" u="none" cap="none" strike="noStrike">
                <a:solidFill>
                  <a:schemeClr val="lt2"/>
                </a:solidFill>
                <a:latin typeface="Century Gothic"/>
                <a:ea typeface="Century Gothic"/>
                <a:cs typeface="Century Gothic"/>
                <a:sym typeface="Century Gothic"/>
              </a:rPr>
              <a:t>					</a:t>
            </a:r>
            <a:endParaRPr b="0" i="0" sz="4200" u="none" cap="none" strike="noStrike">
              <a:solidFill>
                <a:schemeClr val="lt2"/>
              </a:solidFill>
              <a:latin typeface="Century Gothic"/>
              <a:ea typeface="Century Gothic"/>
              <a:cs typeface="Century Gothic"/>
              <a:sym typeface="Century Gothic"/>
            </a:endParaRPr>
          </a:p>
        </p:txBody>
      </p:sp>
      <p:sp>
        <p:nvSpPr>
          <p:cNvPr id="185" name="Google Shape;185;p25"/>
          <p:cNvSpPr txBox="1"/>
          <p:nvPr>
            <p:ph idx="1" type="body"/>
          </p:nvPr>
        </p:nvSpPr>
        <p:spPr>
          <a:xfrm>
            <a:off x="1103313" y="1853248"/>
            <a:ext cx="5053648" cy="439515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2560"/>
              <a:buFont typeface="Noto Sans Symbols"/>
              <a:buChar char="▶"/>
            </a:pPr>
            <a:r>
              <a:rPr b="0" i="0" lang="en-US" sz="3200" u="none" cap="none" strike="noStrike">
                <a:solidFill>
                  <a:schemeClr val="lt1"/>
                </a:solidFill>
                <a:latin typeface="Century Gothic"/>
                <a:ea typeface="Century Gothic"/>
                <a:cs typeface="Century Gothic"/>
                <a:sym typeface="Century Gothic"/>
              </a:rPr>
              <a:t>The frequencies as a set of patterns and the DCT process is finding the strength of each pattern in the 8 x 8 block.</a:t>
            </a:r>
            <a:endParaRPr b="0" i="0" sz="3200" u="none" cap="none" strike="noStrike">
              <a:solidFill>
                <a:schemeClr val="lt1"/>
              </a:solidFill>
              <a:latin typeface="Century Gothic"/>
              <a:ea typeface="Century Gothic"/>
              <a:cs typeface="Century Gothic"/>
              <a:sym typeface="Century Gothic"/>
            </a:endParaRPr>
          </a:p>
        </p:txBody>
      </p:sp>
      <p:pic>
        <p:nvPicPr>
          <p:cNvPr id="186" name="Google Shape;186;p25"/>
          <p:cNvPicPr preferRelativeResize="0"/>
          <p:nvPr/>
        </p:nvPicPr>
        <p:blipFill rotWithShape="1">
          <a:blip r:embed="rId3">
            <a:alphaModFix/>
          </a:blip>
          <a:srcRect b="0" l="0" r="0" t="0"/>
          <a:stretch/>
        </p:blipFill>
        <p:spPr>
          <a:xfrm>
            <a:off x="6156960" y="1853248"/>
            <a:ext cx="5183989" cy="3621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8522208" y="1304544"/>
            <a:ext cx="3438144" cy="5315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entury Gothic"/>
              <a:buNone/>
            </a:pPr>
            <a:r>
              <a:rPr b="0" i="0" lang="en-US" sz="2400" u="none" cap="none" strike="noStrike">
                <a:solidFill>
                  <a:schemeClr val="lt2"/>
                </a:solidFill>
                <a:latin typeface="Century Gothic"/>
                <a:ea typeface="Century Gothic"/>
                <a:cs typeface="Century Gothic"/>
                <a:sym typeface="Century Gothic"/>
              </a:rPr>
              <a:t>A vertical grey bar. Looking at the DCT terms we can see that only </a:t>
            </a:r>
            <a:r>
              <a:rPr b="1" i="0" lang="en-US" sz="2600" u="none" cap="none" strike="noStrike">
                <a:solidFill>
                  <a:srgbClr val="F38D8B"/>
                </a:solidFill>
                <a:latin typeface="Century Gothic"/>
                <a:ea typeface="Century Gothic"/>
                <a:cs typeface="Century Gothic"/>
                <a:sym typeface="Century Gothic"/>
              </a:rPr>
              <a:t>horizontal frequency terms (components) </a:t>
            </a:r>
            <a:r>
              <a:rPr b="0" i="0" lang="en-US" sz="2400" u="none" cap="none" strike="noStrike">
                <a:solidFill>
                  <a:schemeClr val="lt2"/>
                </a:solidFill>
                <a:latin typeface="Century Gothic"/>
                <a:ea typeface="Century Gothic"/>
                <a:cs typeface="Century Gothic"/>
                <a:sym typeface="Century Gothic"/>
              </a:rPr>
              <a:t>are produced. No terms are seen down the table. Which follows as the vertical brightness levels in the image are constant.</a:t>
            </a:r>
            <a:endParaRPr/>
          </a:p>
        </p:txBody>
      </p:sp>
      <p:pic>
        <p:nvPicPr>
          <p:cNvPr id="192" name="Google Shape;192;p26"/>
          <p:cNvPicPr preferRelativeResize="0"/>
          <p:nvPr>
            <p:ph idx="1" type="body"/>
          </p:nvPr>
        </p:nvPicPr>
        <p:blipFill rotWithShape="1">
          <a:blip r:embed="rId3">
            <a:alphaModFix/>
          </a:blip>
          <a:srcRect b="0" l="0" r="0" t="0"/>
          <a:stretch/>
        </p:blipFill>
        <p:spPr>
          <a:xfrm>
            <a:off x="438912" y="181828"/>
            <a:ext cx="8083296" cy="6572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8900160" y="1121664"/>
            <a:ext cx="2852928" cy="54097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entury Gothic"/>
              <a:buNone/>
            </a:pPr>
            <a:r>
              <a:rPr b="0" i="0" lang="en-US" sz="2400" u="none" cap="none" strike="noStrike">
                <a:solidFill>
                  <a:schemeClr val="lt2"/>
                </a:solidFill>
                <a:latin typeface="Century Gothic"/>
                <a:ea typeface="Century Gothic"/>
                <a:cs typeface="Century Gothic"/>
                <a:sym typeface="Century Gothic"/>
              </a:rPr>
              <a:t>A horizontal grey bar. Looking at the DCT terms we can see that only </a:t>
            </a:r>
            <a:r>
              <a:rPr b="1" i="0" lang="en-US" sz="2600" u="none" cap="none" strike="noStrike">
                <a:solidFill>
                  <a:srgbClr val="F38D8B"/>
                </a:solidFill>
                <a:latin typeface="Century Gothic"/>
                <a:ea typeface="Century Gothic"/>
                <a:cs typeface="Century Gothic"/>
                <a:sym typeface="Century Gothic"/>
              </a:rPr>
              <a:t>vertical frequency terms (components) </a:t>
            </a:r>
            <a:r>
              <a:rPr b="0" i="0" lang="en-US" sz="2400" u="none" cap="none" strike="noStrike">
                <a:solidFill>
                  <a:schemeClr val="lt2"/>
                </a:solidFill>
                <a:latin typeface="Century Gothic"/>
                <a:ea typeface="Century Gothic"/>
                <a:cs typeface="Century Gothic"/>
                <a:sym typeface="Century Gothic"/>
              </a:rPr>
              <a:t>are produced. No terms across the table. Which follows as the horizontal brightness levels in the image are constant</a:t>
            </a:r>
            <a:r>
              <a:rPr b="0" i="0" lang="en-US" sz="1800" u="none" cap="none" strike="noStrike">
                <a:solidFill>
                  <a:schemeClr val="lt2"/>
                </a:solidFill>
                <a:latin typeface="Century Gothic"/>
                <a:ea typeface="Century Gothic"/>
                <a:cs typeface="Century Gothic"/>
                <a:sym typeface="Century Gothic"/>
              </a:rPr>
              <a:t>.</a:t>
            </a:r>
            <a:br>
              <a:rPr b="0" i="0" lang="en-US" sz="1800" u="none" cap="none" strike="noStrike">
                <a:solidFill>
                  <a:schemeClr val="lt2"/>
                </a:solidFill>
                <a:latin typeface="Century Gothic"/>
                <a:ea typeface="Century Gothic"/>
                <a:cs typeface="Century Gothic"/>
                <a:sym typeface="Century Gothic"/>
              </a:rPr>
            </a:br>
            <a:br>
              <a:rPr b="0" i="0" lang="en-US" sz="1800" u="none" cap="none" strike="noStrike">
                <a:solidFill>
                  <a:schemeClr val="lt2"/>
                </a:solidFill>
                <a:latin typeface="Century Gothic"/>
                <a:ea typeface="Century Gothic"/>
                <a:cs typeface="Century Gothic"/>
                <a:sym typeface="Century Gothic"/>
              </a:rPr>
            </a:br>
            <a:endParaRPr b="0" i="0" sz="1800" u="none" cap="none" strike="noStrike">
              <a:solidFill>
                <a:schemeClr val="lt2"/>
              </a:solidFill>
              <a:latin typeface="Century Gothic"/>
              <a:ea typeface="Century Gothic"/>
              <a:cs typeface="Century Gothic"/>
              <a:sym typeface="Century Gothic"/>
            </a:endParaRPr>
          </a:p>
        </p:txBody>
      </p:sp>
      <p:pic>
        <p:nvPicPr>
          <p:cNvPr id="198" name="Google Shape;198;p27"/>
          <p:cNvPicPr preferRelativeResize="0"/>
          <p:nvPr>
            <p:ph idx="1" type="body"/>
          </p:nvPr>
        </p:nvPicPr>
        <p:blipFill rotWithShape="1">
          <a:blip r:embed="rId3">
            <a:alphaModFix/>
          </a:blip>
          <a:srcRect b="0" l="0" r="0" t="0"/>
          <a:stretch/>
        </p:blipFill>
        <p:spPr>
          <a:xfrm>
            <a:off x="170688" y="257646"/>
            <a:ext cx="8375904" cy="6273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