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2" r:id="rId3"/>
    <p:sldId id="257" r:id="rId4"/>
    <p:sldId id="258" r:id="rId5"/>
    <p:sldId id="259" r:id="rId6"/>
    <p:sldId id="260" r:id="rId7"/>
    <p:sldId id="261" r:id="rId8"/>
    <p:sldId id="263" r:id="rId9"/>
    <p:sldId id="264" r:id="rId10"/>
    <p:sldId id="265" r:id="rId11"/>
    <p:sldId id="266" r:id="rId12"/>
    <p:sldId id="267" r:id="rId13"/>
    <p:sldId id="268" r:id="rId14"/>
    <p:sldId id="269" r:id="rId15"/>
    <p:sldId id="270" r:id="rId16"/>
    <p:sldId id="275" r:id="rId17"/>
    <p:sldId id="271" r:id="rId18"/>
    <p:sldId id="272"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A3135063-D95A-478A-8482-194C3C4D956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FAF1A-B5C2-4349-9F77-4DBFEDEE151A}" type="slidenum">
              <a:rPr lang="en-US" smtClean="0"/>
              <a:t>‹#›</a:t>
            </a:fld>
            <a:endParaRPr lang="en-US"/>
          </a:p>
        </p:txBody>
      </p:sp>
    </p:spTree>
    <p:extLst>
      <p:ext uri="{BB962C8B-B14F-4D97-AF65-F5344CB8AC3E}">
        <p14:creationId xmlns:p14="http://schemas.microsoft.com/office/powerpoint/2010/main" val="275300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3135063-D95A-478A-8482-194C3C4D956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FAF1A-B5C2-4349-9F77-4DBFEDEE151A}" type="slidenum">
              <a:rPr lang="en-US" smtClean="0"/>
              <a:t>‹#›</a:t>
            </a:fld>
            <a:endParaRPr lang="en-US"/>
          </a:p>
        </p:txBody>
      </p:sp>
    </p:spTree>
    <p:extLst>
      <p:ext uri="{BB962C8B-B14F-4D97-AF65-F5344CB8AC3E}">
        <p14:creationId xmlns:p14="http://schemas.microsoft.com/office/powerpoint/2010/main" val="1965611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3135063-D95A-478A-8482-194C3C4D956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FAF1A-B5C2-4349-9F77-4DBFEDEE151A}" type="slidenum">
              <a:rPr lang="en-US" smtClean="0"/>
              <a:t>‹#›</a:t>
            </a:fld>
            <a:endParaRPr lang="en-US"/>
          </a:p>
        </p:txBody>
      </p:sp>
    </p:spTree>
    <p:extLst>
      <p:ext uri="{BB962C8B-B14F-4D97-AF65-F5344CB8AC3E}">
        <p14:creationId xmlns:p14="http://schemas.microsoft.com/office/powerpoint/2010/main" val="3457946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3135063-D95A-478A-8482-194C3C4D956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FAF1A-B5C2-4349-9F77-4DBFEDEE151A}" type="slidenum">
              <a:rPr lang="en-US" smtClean="0"/>
              <a:t>‹#›</a:t>
            </a:fld>
            <a:endParaRPr lang="en-US"/>
          </a:p>
        </p:txBody>
      </p:sp>
    </p:spTree>
    <p:extLst>
      <p:ext uri="{BB962C8B-B14F-4D97-AF65-F5344CB8AC3E}">
        <p14:creationId xmlns:p14="http://schemas.microsoft.com/office/powerpoint/2010/main" val="1028977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A3135063-D95A-478A-8482-194C3C4D9564}" type="datetimeFigureOut">
              <a:rPr lang="en-US" smtClean="0"/>
              <a:t>1/11/2025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CFAF1A-B5C2-4349-9F77-4DBFEDEE151A}" type="slidenum">
              <a:rPr lang="en-US" smtClean="0"/>
              <a:t>‹#›</a:t>
            </a:fld>
            <a:endParaRPr lang="en-US"/>
          </a:p>
        </p:txBody>
      </p:sp>
    </p:spTree>
    <p:extLst>
      <p:ext uri="{BB962C8B-B14F-4D97-AF65-F5344CB8AC3E}">
        <p14:creationId xmlns:p14="http://schemas.microsoft.com/office/powerpoint/2010/main" val="1597668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A3135063-D95A-478A-8482-194C3C4D9564}"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FAF1A-B5C2-4349-9F77-4DBFEDEE151A}" type="slidenum">
              <a:rPr lang="en-US" smtClean="0"/>
              <a:t>‹#›</a:t>
            </a:fld>
            <a:endParaRPr lang="en-US"/>
          </a:p>
        </p:txBody>
      </p:sp>
    </p:spTree>
    <p:extLst>
      <p:ext uri="{BB962C8B-B14F-4D97-AF65-F5344CB8AC3E}">
        <p14:creationId xmlns:p14="http://schemas.microsoft.com/office/powerpoint/2010/main" val="195745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A3135063-D95A-478A-8482-194C3C4D9564}" type="datetimeFigureOut">
              <a:rPr lang="en-US" smtClean="0"/>
              <a:t>1/11/2025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CFAF1A-B5C2-4349-9F77-4DBFEDEE151A}" type="slidenum">
              <a:rPr lang="en-US" smtClean="0"/>
              <a:t>‹#›</a:t>
            </a:fld>
            <a:endParaRPr lang="en-US"/>
          </a:p>
        </p:txBody>
      </p:sp>
    </p:spTree>
    <p:extLst>
      <p:ext uri="{BB962C8B-B14F-4D97-AF65-F5344CB8AC3E}">
        <p14:creationId xmlns:p14="http://schemas.microsoft.com/office/powerpoint/2010/main" val="242358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3135063-D95A-478A-8482-194C3C4D9564}" type="datetimeFigureOut">
              <a:rPr lang="en-US" smtClean="0"/>
              <a:t>1/11/2025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CFAF1A-B5C2-4349-9F77-4DBFEDEE151A}" type="slidenum">
              <a:rPr lang="en-US" smtClean="0"/>
              <a:t>‹#›</a:t>
            </a:fld>
            <a:endParaRPr lang="en-US"/>
          </a:p>
        </p:txBody>
      </p:sp>
    </p:spTree>
    <p:extLst>
      <p:ext uri="{BB962C8B-B14F-4D97-AF65-F5344CB8AC3E}">
        <p14:creationId xmlns:p14="http://schemas.microsoft.com/office/powerpoint/2010/main" val="3236668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35063-D95A-478A-8482-194C3C4D9564}" type="datetimeFigureOut">
              <a:rPr lang="en-US" smtClean="0"/>
              <a:t>1/11/2025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CFAF1A-B5C2-4349-9F77-4DBFEDEE151A}" type="slidenum">
              <a:rPr lang="en-US" smtClean="0"/>
              <a:t>‹#›</a:t>
            </a:fld>
            <a:endParaRPr lang="en-US"/>
          </a:p>
        </p:txBody>
      </p:sp>
    </p:spTree>
    <p:extLst>
      <p:ext uri="{BB962C8B-B14F-4D97-AF65-F5344CB8AC3E}">
        <p14:creationId xmlns:p14="http://schemas.microsoft.com/office/powerpoint/2010/main" val="292268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3135063-D95A-478A-8482-194C3C4D9564}"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FAF1A-B5C2-4349-9F77-4DBFEDEE151A}" type="slidenum">
              <a:rPr lang="en-US" smtClean="0"/>
              <a:t>‹#›</a:t>
            </a:fld>
            <a:endParaRPr lang="en-US"/>
          </a:p>
        </p:txBody>
      </p:sp>
    </p:spTree>
    <p:extLst>
      <p:ext uri="{BB962C8B-B14F-4D97-AF65-F5344CB8AC3E}">
        <p14:creationId xmlns:p14="http://schemas.microsoft.com/office/powerpoint/2010/main" val="328985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3135063-D95A-478A-8482-194C3C4D9564}" type="datetimeFigureOut">
              <a:rPr lang="en-US" smtClean="0"/>
              <a:t>1/11/2025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CFAF1A-B5C2-4349-9F77-4DBFEDEE151A}" type="slidenum">
              <a:rPr lang="en-US" smtClean="0"/>
              <a:t>‹#›</a:t>
            </a:fld>
            <a:endParaRPr lang="en-US"/>
          </a:p>
        </p:txBody>
      </p:sp>
    </p:spTree>
    <p:extLst>
      <p:ext uri="{BB962C8B-B14F-4D97-AF65-F5344CB8AC3E}">
        <p14:creationId xmlns:p14="http://schemas.microsoft.com/office/powerpoint/2010/main" val="2064111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35063-D95A-478A-8482-194C3C4D9564}" type="datetimeFigureOut">
              <a:rPr lang="en-US" smtClean="0"/>
              <a:t>1/11/2025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CFAF1A-B5C2-4349-9F77-4DBFEDEE151A}" type="slidenum">
              <a:rPr lang="en-US" smtClean="0"/>
              <a:t>‹#›</a:t>
            </a:fld>
            <a:endParaRPr lang="en-US"/>
          </a:p>
        </p:txBody>
      </p:sp>
    </p:spTree>
    <p:extLst>
      <p:ext uri="{BB962C8B-B14F-4D97-AF65-F5344CB8AC3E}">
        <p14:creationId xmlns:p14="http://schemas.microsoft.com/office/powerpoint/2010/main" val="366072370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02C2D-460B-13A4-EFC9-80A2CB2A4487}"/>
              </a:ext>
            </a:extLst>
          </p:cNvPr>
          <p:cNvSpPr>
            <a:spLocks noGrp="1"/>
          </p:cNvSpPr>
          <p:nvPr>
            <p:ph type="ctrTitle"/>
          </p:nvPr>
        </p:nvSpPr>
        <p:spPr>
          <a:xfrm>
            <a:off x="1524000" y="2235200"/>
            <a:ext cx="9144000" cy="2387600"/>
          </a:xfrm>
        </p:spPr>
        <p:txBody>
          <a:bodyPr/>
          <a:lstStyle/>
          <a:p>
            <a:r>
              <a:rPr lang="en-US" dirty="0"/>
              <a:t>CricSheet</a:t>
            </a:r>
            <a:br>
              <a:rPr lang="en-US" dirty="0"/>
            </a:br>
            <a:endParaRPr lang="en-US" dirty="0"/>
          </a:p>
        </p:txBody>
      </p:sp>
      <p:sp>
        <p:nvSpPr>
          <p:cNvPr id="3" name="Subtitle 2">
            <a:extLst>
              <a:ext uri="{FF2B5EF4-FFF2-40B4-BE49-F238E27FC236}">
                <a16:creationId xmlns:a16="http://schemas.microsoft.com/office/drawing/2014/main" id="{B2E65E08-CDBF-2F3E-680F-E7272447A99C}"/>
              </a:ext>
            </a:extLst>
          </p:cNvPr>
          <p:cNvSpPr>
            <a:spLocks noGrp="1"/>
          </p:cNvSpPr>
          <p:nvPr>
            <p:ph type="subTitle" idx="1"/>
          </p:nvPr>
        </p:nvSpPr>
        <p:spPr>
          <a:xfrm>
            <a:off x="7560296" y="5735637"/>
            <a:ext cx="4380322" cy="404354"/>
          </a:xfrm>
        </p:spPr>
        <p:txBody>
          <a:bodyPr>
            <a:normAutofit lnSpcReduction="10000"/>
          </a:bodyPr>
          <a:lstStyle/>
          <a:p>
            <a:r>
              <a:rPr lang="en-US" dirty="0"/>
              <a:t>Prepare by : Manav Patel(MD115)</a:t>
            </a:r>
          </a:p>
        </p:txBody>
      </p:sp>
    </p:spTree>
    <p:extLst>
      <p:ext uri="{BB962C8B-B14F-4D97-AF65-F5344CB8AC3E}">
        <p14:creationId xmlns:p14="http://schemas.microsoft.com/office/powerpoint/2010/main" val="2611135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9733F-70FA-152E-7BBA-503AD980F3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03E68-C29F-9689-4B58-C2E3296F2273}"/>
              </a:ext>
            </a:extLst>
          </p:cNvPr>
          <p:cNvSpPr>
            <a:spLocks noGrp="1"/>
          </p:cNvSpPr>
          <p:nvPr>
            <p:ph type="title"/>
          </p:nvPr>
        </p:nvSpPr>
        <p:spPr>
          <a:xfrm>
            <a:off x="838200" y="209702"/>
            <a:ext cx="10515600" cy="539848"/>
          </a:xfrm>
        </p:spPr>
        <p:txBody>
          <a:bodyPr>
            <a:normAutofit/>
          </a:bodyPr>
          <a:lstStyle/>
          <a:p>
            <a:pPr algn="ctr"/>
            <a:r>
              <a:rPr lang="en-US" sz="1800" b="1" kern="100" dirty="0">
                <a:solidFill>
                  <a:srgbClr val="FF0000"/>
                </a:solidFill>
                <a:effectLst/>
                <a:latin typeface="Calibri" panose="020F0502020204030204" pitchFamily="34" charset="0"/>
                <a:ea typeface="Calibri" panose="020F0502020204030204" pitchFamily="34" charset="0"/>
                <a:cs typeface="Shruti" panose="020B0502040204020203" pitchFamily="34" charset="0"/>
              </a:rPr>
              <a:t>Comparation of the top 5 batsmen based on total runs scored in the seasons 2022/23 and 2023/24.</a:t>
            </a:r>
            <a:br>
              <a:rPr lang="en-US" sz="1800" b="1" kern="100" dirty="0">
                <a:solidFill>
                  <a:srgbClr val="FF0000"/>
                </a:solidFill>
                <a:effectLst/>
                <a:latin typeface="Calibri" panose="020F0502020204030204" pitchFamily="34" charset="0"/>
                <a:ea typeface="Calibri" panose="020F0502020204030204" pitchFamily="34" charset="0"/>
                <a:cs typeface="Shruti" panose="020B0502040204020203" pitchFamily="34" charset="0"/>
              </a:rPr>
            </a:br>
            <a:endParaRPr lang="en-US" sz="1400" b="1" dirty="0">
              <a:solidFill>
                <a:srgbClr val="FF0000"/>
              </a:solidFill>
            </a:endParaRPr>
          </a:p>
        </p:txBody>
      </p:sp>
      <p:sp>
        <p:nvSpPr>
          <p:cNvPr id="5" name="TextBox 4">
            <a:extLst>
              <a:ext uri="{FF2B5EF4-FFF2-40B4-BE49-F238E27FC236}">
                <a16:creationId xmlns:a16="http://schemas.microsoft.com/office/drawing/2014/main" id="{F549B576-E669-CF33-B1A0-EA1F67409DE0}"/>
              </a:ext>
            </a:extLst>
          </p:cNvPr>
          <p:cNvSpPr txBox="1"/>
          <p:nvPr/>
        </p:nvSpPr>
        <p:spPr>
          <a:xfrm>
            <a:off x="441996" y="5264635"/>
            <a:ext cx="11571959" cy="1759969"/>
          </a:xfrm>
          <a:prstGeom prst="rect">
            <a:avLst/>
          </a:prstGeom>
          <a:noFill/>
        </p:spPr>
        <p:txBody>
          <a:bodyPr wrap="square" rtlCol="0">
            <a:spAutoFit/>
          </a:bodyPr>
          <a:lstStyle/>
          <a:p>
            <a:pPr marL="342900" marR="0" lvl="0" indent="-342900" algn="just">
              <a:lnSpc>
                <a:spcPct val="107000"/>
              </a:lnSpc>
              <a:spcAft>
                <a:spcPts val="8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Shruti" panose="020B0502040204020203" pitchFamily="34" charset="0"/>
              </a:rPr>
              <a:t>2022/23 Season</a:t>
            </a:r>
            <a:r>
              <a:rPr lang="en-US" sz="1800" kern="100" dirty="0">
                <a:effectLst/>
                <a:latin typeface="Calibri" panose="020F0502020204030204" pitchFamily="34" charset="0"/>
                <a:ea typeface="Calibri" panose="020F0502020204030204" pitchFamily="34" charset="0"/>
                <a:cs typeface="Shruti" panose="020B0502040204020203" pitchFamily="34" charset="0"/>
              </a:rPr>
              <a:t>: Indian batsman </a:t>
            </a:r>
            <a:r>
              <a:rPr lang="en-US" sz="1800" b="1" kern="100" dirty="0">
                <a:effectLst/>
                <a:latin typeface="Calibri" panose="020F0502020204030204" pitchFamily="34" charset="0"/>
                <a:ea typeface="Calibri" panose="020F0502020204030204" pitchFamily="34" charset="0"/>
                <a:cs typeface="Shruti" panose="020B0502040204020203" pitchFamily="34" charset="0"/>
              </a:rPr>
              <a:t>Shubman Gill</a:t>
            </a:r>
            <a:r>
              <a:rPr lang="en-US" sz="1800" kern="100" dirty="0">
                <a:effectLst/>
                <a:latin typeface="Calibri" panose="020F0502020204030204" pitchFamily="34" charset="0"/>
                <a:ea typeface="Calibri" panose="020F0502020204030204" pitchFamily="34" charset="0"/>
                <a:cs typeface="Shruti" panose="020B0502040204020203" pitchFamily="34" charset="0"/>
              </a:rPr>
              <a:t> emerged as the highest run-scorer, followed by </a:t>
            </a:r>
            <a:r>
              <a:rPr lang="en-US" sz="1800" b="1" kern="100" dirty="0">
                <a:effectLst/>
                <a:latin typeface="Calibri" panose="020F0502020204030204" pitchFamily="34" charset="0"/>
                <a:ea typeface="Calibri" panose="020F0502020204030204" pitchFamily="34" charset="0"/>
                <a:cs typeface="Shruti" panose="020B0502040204020203" pitchFamily="34" charset="0"/>
              </a:rPr>
              <a:t>Virat Kohli</a:t>
            </a:r>
            <a:r>
              <a:rPr lang="en-US" sz="1800" kern="100" dirty="0">
                <a:effectLst/>
                <a:latin typeface="Calibri" panose="020F0502020204030204" pitchFamily="34" charset="0"/>
                <a:ea typeface="Calibri" panose="020F0502020204030204" pitchFamily="34" charset="0"/>
                <a:cs typeface="Shruti" panose="020B0502040204020203" pitchFamily="34" charset="0"/>
              </a:rPr>
              <a:t>, another Indian batsman.</a:t>
            </a:r>
          </a:p>
          <a:p>
            <a:pPr marL="342900" marR="0" lvl="0" indent="-342900" algn="just">
              <a:lnSpc>
                <a:spcPct val="107000"/>
              </a:lnSpc>
              <a:spcAft>
                <a:spcPts val="8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Shruti" panose="020B0502040204020203" pitchFamily="34" charset="0"/>
              </a:rPr>
              <a:t>2023/24 Season</a:t>
            </a:r>
            <a:r>
              <a:rPr lang="en-US" sz="1800" kern="100" dirty="0">
                <a:effectLst/>
                <a:latin typeface="Calibri" panose="020F0502020204030204" pitchFamily="34" charset="0"/>
                <a:ea typeface="Calibri" panose="020F0502020204030204" pitchFamily="34" charset="0"/>
                <a:cs typeface="Shruti" panose="020B0502040204020203" pitchFamily="34" charset="0"/>
              </a:rPr>
              <a:t>: </a:t>
            </a:r>
            <a:r>
              <a:rPr lang="en-US" kern="100" dirty="0">
                <a:latin typeface="Calibri" panose="020F0502020204030204" pitchFamily="34" charset="0"/>
                <a:ea typeface="Calibri" panose="020F0502020204030204" pitchFamily="34" charset="0"/>
                <a:cs typeface="Shruti" panose="020B0502040204020203" pitchFamily="34" charset="0"/>
              </a:rPr>
              <a:t>Australian</a:t>
            </a:r>
            <a:r>
              <a:rPr lang="en-US" sz="1800" kern="100" dirty="0">
                <a:effectLst/>
                <a:latin typeface="Calibri" panose="020F0502020204030204" pitchFamily="34" charset="0"/>
                <a:ea typeface="Calibri" panose="020F0502020204030204" pitchFamily="34" charset="0"/>
                <a:cs typeface="Shruti" panose="020B0502040204020203" pitchFamily="34" charset="0"/>
              </a:rPr>
              <a:t> batsman </a:t>
            </a:r>
            <a:r>
              <a:rPr lang="en-US" sz="1800" b="1" kern="100" dirty="0">
                <a:effectLst/>
                <a:latin typeface="Calibri" panose="020F0502020204030204" pitchFamily="34" charset="0"/>
                <a:ea typeface="Calibri" panose="020F0502020204030204" pitchFamily="34" charset="0"/>
                <a:cs typeface="Shruti" panose="020B0502040204020203" pitchFamily="34" charset="0"/>
              </a:rPr>
              <a:t>DA Warner</a:t>
            </a:r>
            <a:r>
              <a:rPr lang="en-US" sz="1800" kern="100" dirty="0">
                <a:effectLst/>
                <a:latin typeface="Calibri" panose="020F0502020204030204" pitchFamily="34" charset="0"/>
                <a:ea typeface="Calibri" panose="020F0502020204030204" pitchFamily="34" charset="0"/>
                <a:cs typeface="Shruti" panose="020B0502040204020203" pitchFamily="34" charset="0"/>
              </a:rPr>
              <a:t> secured the top spot as the highest run-scorer, with his teammate    </a:t>
            </a:r>
            <a:r>
              <a:rPr lang="en-US" sz="1800" b="1" kern="100" dirty="0">
                <a:effectLst/>
                <a:latin typeface="Calibri" panose="020F0502020204030204" pitchFamily="34" charset="0"/>
                <a:ea typeface="Calibri" panose="020F0502020204030204" pitchFamily="34" charset="0"/>
                <a:cs typeface="Shruti" panose="020B0502040204020203" pitchFamily="34" charset="0"/>
              </a:rPr>
              <a:t>M Labuschagne</a:t>
            </a:r>
            <a:r>
              <a:rPr lang="en-US" sz="1800" kern="100" dirty="0">
                <a:effectLst/>
                <a:latin typeface="Calibri" panose="020F0502020204030204" pitchFamily="34" charset="0"/>
                <a:ea typeface="Calibri" panose="020F0502020204030204" pitchFamily="34" charset="0"/>
                <a:cs typeface="Shruti" panose="020B0502040204020203" pitchFamily="34" charset="0"/>
              </a:rPr>
              <a:t> as the second-highest.</a:t>
            </a:r>
          </a:p>
          <a:p>
            <a:pPr algn="just"/>
            <a:endParaRPr lang="en-US" dirty="0"/>
          </a:p>
        </p:txBody>
      </p:sp>
      <p:pic>
        <p:nvPicPr>
          <p:cNvPr id="8" name="Content Placeholder 7">
            <a:extLst>
              <a:ext uri="{FF2B5EF4-FFF2-40B4-BE49-F238E27FC236}">
                <a16:creationId xmlns:a16="http://schemas.microsoft.com/office/drawing/2014/main" id="{18A0EFA0-622B-E4F6-A2EE-8CCBF1B45AC7}"/>
              </a:ext>
            </a:extLst>
          </p:cNvPr>
          <p:cNvPicPr>
            <a:picLocks noGrp="1" noChangeAspect="1"/>
          </p:cNvPicPr>
          <p:nvPr>
            <p:ph idx="1"/>
          </p:nvPr>
        </p:nvPicPr>
        <p:blipFill>
          <a:blip r:embed="rId2"/>
          <a:stretch>
            <a:fillRect/>
          </a:stretch>
        </p:blipFill>
        <p:spPr>
          <a:xfrm>
            <a:off x="973959" y="749550"/>
            <a:ext cx="10244082" cy="4351338"/>
          </a:xfrm>
        </p:spPr>
      </p:pic>
    </p:spTree>
    <p:extLst>
      <p:ext uri="{BB962C8B-B14F-4D97-AF65-F5344CB8AC3E}">
        <p14:creationId xmlns:p14="http://schemas.microsoft.com/office/powerpoint/2010/main" val="3405372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93D3A-EFEC-6211-0D5E-3207105CF3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81A4BE-ACE4-D89F-2B8E-18165CA5D690}"/>
              </a:ext>
            </a:extLst>
          </p:cNvPr>
          <p:cNvSpPr>
            <a:spLocks noGrp="1"/>
          </p:cNvSpPr>
          <p:nvPr>
            <p:ph type="title"/>
          </p:nvPr>
        </p:nvSpPr>
        <p:spPr>
          <a:xfrm>
            <a:off x="838200" y="433633"/>
            <a:ext cx="10515600" cy="619862"/>
          </a:xfrm>
        </p:spPr>
        <p:txBody>
          <a:bodyPr>
            <a:normAutofit/>
          </a:bodyPr>
          <a:lstStyle/>
          <a:p>
            <a:pPr algn="ctr"/>
            <a:r>
              <a:rPr lang="en-US" sz="1800" dirty="0">
                <a:solidFill>
                  <a:srgbClr val="FF0000"/>
                </a:solidFill>
                <a:effectLst/>
                <a:latin typeface="Calibri" panose="020F0502020204030204" pitchFamily="34" charset="0"/>
                <a:ea typeface="Calibri" panose="020F0502020204030204" pitchFamily="34" charset="0"/>
                <a:cs typeface="Shruti" panose="020B0502040204020203" pitchFamily="34" charset="0"/>
              </a:rPr>
              <a:t>Which bowlers took the most wickets during the 2022/23 season? </a:t>
            </a:r>
            <a:endParaRPr lang="en-US" sz="1400" dirty="0">
              <a:solidFill>
                <a:srgbClr val="FF0000"/>
              </a:solidFill>
            </a:endParaRPr>
          </a:p>
        </p:txBody>
      </p:sp>
      <p:sp>
        <p:nvSpPr>
          <p:cNvPr id="8" name="TextBox 7">
            <a:extLst>
              <a:ext uri="{FF2B5EF4-FFF2-40B4-BE49-F238E27FC236}">
                <a16:creationId xmlns:a16="http://schemas.microsoft.com/office/drawing/2014/main" id="{38AE413A-9230-15A9-4C08-078212EBC4A9}"/>
              </a:ext>
            </a:extLst>
          </p:cNvPr>
          <p:cNvSpPr txBox="1"/>
          <p:nvPr/>
        </p:nvSpPr>
        <p:spPr>
          <a:xfrm>
            <a:off x="6629401" y="2655703"/>
            <a:ext cx="4927861" cy="923330"/>
          </a:xfrm>
          <a:prstGeom prst="rect">
            <a:avLst/>
          </a:prstGeom>
          <a:noFill/>
        </p:spPr>
        <p:txBody>
          <a:bodyPr wrap="square">
            <a:spAutoFit/>
          </a:bodyPr>
          <a:lstStyle/>
          <a:p>
            <a:pPr marL="285750" indent="-285750" algn="just">
              <a:buFont typeface="Arial" panose="020B0604020202020204" pitchFamily="34" charset="0"/>
              <a:buChar char="•"/>
            </a:pPr>
            <a:r>
              <a:rPr lang="en-US" kern="100" dirty="0">
                <a:latin typeface="Calibri" panose="020F0502020204030204" pitchFamily="34" charset="0"/>
                <a:ea typeface="Calibri" panose="020F0502020204030204" pitchFamily="34" charset="0"/>
                <a:cs typeface="Shruti" panose="020B0502040204020203" pitchFamily="34" charset="0"/>
              </a:rPr>
              <a:t>Namibia</a:t>
            </a:r>
            <a:r>
              <a:rPr lang="en-US" sz="1800" kern="100" dirty="0">
                <a:effectLst/>
                <a:latin typeface="Calibri" panose="020F0502020204030204" pitchFamily="34" charset="0"/>
                <a:ea typeface="Calibri" panose="020F0502020204030204" pitchFamily="34" charset="0"/>
                <a:cs typeface="Shruti" panose="020B0502040204020203" pitchFamily="34" charset="0"/>
              </a:rPr>
              <a:t> bowler </a:t>
            </a:r>
            <a:r>
              <a:rPr lang="en-US" sz="1800" b="1" kern="100" dirty="0">
                <a:effectLst/>
                <a:latin typeface="Calibri" panose="020F0502020204030204" pitchFamily="34" charset="0"/>
                <a:ea typeface="Calibri" panose="020F0502020204030204" pitchFamily="34" charset="0"/>
                <a:cs typeface="Shruti" panose="020B0502040204020203" pitchFamily="34" charset="0"/>
              </a:rPr>
              <a:t>R Trumpelmann </a:t>
            </a:r>
            <a:r>
              <a:rPr lang="en-US" sz="1800" kern="100" dirty="0">
                <a:effectLst/>
                <a:latin typeface="Calibri" panose="020F0502020204030204" pitchFamily="34" charset="0"/>
                <a:ea typeface="Calibri" panose="020F0502020204030204" pitchFamily="34" charset="0"/>
                <a:cs typeface="Shruti" panose="020B0502040204020203" pitchFamily="34" charset="0"/>
              </a:rPr>
              <a:t>emerged as the highest wicket taker, </a:t>
            </a:r>
            <a:r>
              <a:rPr lang="en-US" dirty="0"/>
              <a:t>with Nepal Spin bowler </a:t>
            </a:r>
            <a:r>
              <a:rPr lang="en-US" b="1" dirty="0"/>
              <a:t>S Lamichhane</a:t>
            </a:r>
            <a:r>
              <a:rPr lang="en-US" dirty="0"/>
              <a:t> as the second-highest.</a:t>
            </a:r>
          </a:p>
        </p:txBody>
      </p:sp>
      <p:pic>
        <p:nvPicPr>
          <p:cNvPr id="7" name="Content Placeholder 6">
            <a:extLst>
              <a:ext uri="{FF2B5EF4-FFF2-40B4-BE49-F238E27FC236}">
                <a16:creationId xmlns:a16="http://schemas.microsoft.com/office/drawing/2014/main" id="{245C38FD-89C2-B66D-4405-1688D8F88AFC}"/>
              </a:ext>
            </a:extLst>
          </p:cNvPr>
          <p:cNvPicPr>
            <a:picLocks noGrp="1" noChangeAspect="1"/>
          </p:cNvPicPr>
          <p:nvPr>
            <p:ph idx="1"/>
          </p:nvPr>
        </p:nvPicPr>
        <p:blipFill>
          <a:blip r:embed="rId2"/>
          <a:stretch>
            <a:fillRect/>
          </a:stretch>
        </p:blipFill>
        <p:spPr>
          <a:xfrm>
            <a:off x="449042" y="1403364"/>
            <a:ext cx="5826367" cy="4351338"/>
          </a:xfrm>
        </p:spPr>
      </p:pic>
    </p:spTree>
    <p:extLst>
      <p:ext uri="{BB962C8B-B14F-4D97-AF65-F5344CB8AC3E}">
        <p14:creationId xmlns:p14="http://schemas.microsoft.com/office/powerpoint/2010/main" val="1322992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D2114-D345-EB09-128B-C18A723BAD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E66399-FA69-50DD-0BC3-5113AA4DF2B0}"/>
              </a:ext>
            </a:extLst>
          </p:cNvPr>
          <p:cNvSpPr>
            <a:spLocks noGrp="1"/>
          </p:cNvSpPr>
          <p:nvPr>
            <p:ph type="title"/>
          </p:nvPr>
        </p:nvSpPr>
        <p:spPr>
          <a:xfrm>
            <a:off x="838200" y="209702"/>
            <a:ext cx="10515600" cy="539848"/>
          </a:xfrm>
        </p:spPr>
        <p:txBody>
          <a:bodyPr>
            <a:normAutofit/>
          </a:bodyPr>
          <a:lstStyle/>
          <a:p>
            <a:pPr algn="ctr"/>
            <a:r>
              <a:rPr lang="en-US" sz="1800" b="1" kern="100" dirty="0">
                <a:solidFill>
                  <a:srgbClr val="FF0000"/>
                </a:solidFill>
                <a:effectLst/>
                <a:latin typeface="Calibri" panose="020F0502020204030204" pitchFamily="34" charset="0"/>
                <a:ea typeface="Calibri" panose="020F0502020204030204" pitchFamily="34" charset="0"/>
                <a:cs typeface="Shruti" panose="020B0502040204020203" pitchFamily="34" charset="0"/>
              </a:rPr>
              <a:t>Comparation of the top 5 bowler based on total wicket taker in the seasons 2022/23 and 2023/24.</a:t>
            </a:r>
            <a:br>
              <a:rPr lang="en-US" sz="1800" b="1" kern="100" dirty="0">
                <a:solidFill>
                  <a:srgbClr val="FF0000"/>
                </a:solidFill>
                <a:effectLst/>
                <a:latin typeface="Calibri" panose="020F0502020204030204" pitchFamily="34" charset="0"/>
                <a:ea typeface="Calibri" panose="020F0502020204030204" pitchFamily="34" charset="0"/>
                <a:cs typeface="Shruti" panose="020B0502040204020203" pitchFamily="34" charset="0"/>
              </a:rPr>
            </a:br>
            <a:endParaRPr lang="en-US" sz="1400" b="1" dirty="0">
              <a:solidFill>
                <a:srgbClr val="FF0000"/>
              </a:solidFill>
            </a:endParaRPr>
          </a:p>
        </p:txBody>
      </p:sp>
      <p:sp>
        <p:nvSpPr>
          <p:cNvPr id="5" name="TextBox 4">
            <a:extLst>
              <a:ext uri="{FF2B5EF4-FFF2-40B4-BE49-F238E27FC236}">
                <a16:creationId xmlns:a16="http://schemas.microsoft.com/office/drawing/2014/main" id="{2E5C2AD4-BD81-9463-242E-BC9D4B2AEFEC}"/>
              </a:ext>
            </a:extLst>
          </p:cNvPr>
          <p:cNvSpPr txBox="1"/>
          <p:nvPr/>
        </p:nvSpPr>
        <p:spPr>
          <a:xfrm>
            <a:off x="441996" y="5264635"/>
            <a:ext cx="11571959" cy="1367234"/>
          </a:xfrm>
          <a:prstGeom prst="rect">
            <a:avLst/>
          </a:prstGeom>
          <a:noFill/>
        </p:spPr>
        <p:txBody>
          <a:bodyPr wrap="square" rtlCol="0">
            <a:spAutoFit/>
          </a:bodyPr>
          <a:lstStyle/>
          <a:p>
            <a:pPr marL="342900" indent="-342900" algn="just">
              <a:lnSpc>
                <a:spcPct val="107000"/>
              </a:lnSpc>
              <a:spcAft>
                <a:spcPts val="8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Shruti" panose="020B0502040204020203" pitchFamily="34" charset="0"/>
              </a:rPr>
              <a:t>2022/23 Season</a:t>
            </a:r>
            <a:r>
              <a:rPr lang="en-US" sz="1800" kern="100" dirty="0">
                <a:effectLst/>
                <a:latin typeface="Calibri" panose="020F0502020204030204" pitchFamily="34" charset="0"/>
                <a:ea typeface="Calibri" panose="020F0502020204030204" pitchFamily="34" charset="0"/>
                <a:cs typeface="Shruti" panose="020B0502040204020203" pitchFamily="34" charset="0"/>
              </a:rPr>
              <a:t>: </a:t>
            </a:r>
            <a:r>
              <a:rPr lang="en-US" kern="100" dirty="0">
                <a:latin typeface="Calibri" panose="020F0502020204030204" pitchFamily="34" charset="0"/>
                <a:ea typeface="Calibri" panose="020F0502020204030204" pitchFamily="34" charset="0"/>
                <a:cs typeface="Shruti" panose="020B0502040204020203" pitchFamily="34" charset="0"/>
              </a:rPr>
              <a:t>Namibia</a:t>
            </a:r>
            <a:r>
              <a:rPr lang="en-US" sz="1800" kern="100" dirty="0">
                <a:effectLst/>
                <a:latin typeface="Calibri" panose="020F0502020204030204" pitchFamily="34" charset="0"/>
                <a:ea typeface="Calibri" panose="020F0502020204030204" pitchFamily="34" charset="0"/>
                <a:cs typeface="Shruti" panose="020B0502040204020203" pitchFamily="34" charset="0"/>
              </a:rPr>
              <a:t> bowler </a:t>
            </a:r>
            <a:r>
              <a:rPr lang="en-US" sz="1800" b="1" kern="100" dirty="0">
                <a:effectLst/>
                <a:latin typeface="Calibri" panose="020F0502020204030204" pitchFamily="34" charset="0"/>
                <a:ea typeface="Calibri" panose="020F0502020204030204" pitchFamily="34" charset="0"/>
                <a:cs typeface="Shruti" panose="020B0502040204020203" pitchFamily="34" charset="0"/>
              </a:rPr>
              <a:t>R Trumpelmann </a:t>
            </a:r>
            <a:r>
              <a:rPr lang="en-US" sz="1800" kern="100" dirty="0">
                <a:effectLst/>
                <a:latin typeface="Calibri" panose="020F0502020204030204" pitchFamily="34" charset="0"/>
                <a:ea typeface="Calibri" panose="020F0502020204030204" pitchFamily="34" charset="0"/>
                <a:cs typeface="Shruti" panose="020B0502040204020203" pitchFamily="34" charset="0"/>
              </a:rPr>
              <a:t>emerged as the highest wicket taker, </a:t>
            </a:r>
            <a:r>
              <a:rPr lang="en-US" dirty="0"/>
              <a:t>with Nepal Spin bowler             </a:t>
            </a:r>
            <a:r>
              <a:rPr lang="en-US" b="1" dirty="0"/>
              <a:t>S Lamichhane</a:t>
            </a:r>
            <a:r>
              <a:rPr lang="en-US" dirty="0"/>
              <a:t> as the second-highest.</a:t>
            </a:r>
            <a:endParaRPr lang="en-US" sz="1800" kern="1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gn="just">
              <a:lnSpc>
                <a:spcPct val="107000"/>
              </a:lnSpc>
              <a:spcAft>
                <a:spcPts val="8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Shruti" panose="020B0502040204020203" pitchFamily="34" charset="0"/>
              </a:rPr>
              <a:t>2023/24 Season</a:t>
            </a:r>
            <a:r>
              <a:rPr lang="en-US" sz="1800" kern="100" dirty="0">
                <a:effectLst/>
                <a:latin typeface="Calibri" panose="020F0502020204030204" pitchFamily="34" charset="0"/>
                <a:ea typeface="Calibri" panose="020F0502020204030204" pitchFamily="34" charset="0"/>
                <a:cs typeface="Shruti" panose="020B0502040204020203" pitchFamily="34" charset="0"/>
              </a:rPr>
              <a:t>: Australian Spinner</a:t>
            </a:r>
            <a:r>
              <a:rPr lang="en-US" dirty="0"/>
              <a:t> </a:t>
            </a:r>
            <a:r>
              <a:rPr lang="en-US" b="1" dirty="0"/>
              <a:t>A Zampa</a:t>
            </a:r>
            <a:r>
              <a:rPr lang="en-US" dirty="0"/>
              <a:t> secured the top spot as the highest wicket taker, with Indian fast bowler </a:t>
            </a:r>
            <a:r>
              <a:rPr lang="en-US" b="1" dirty="0"/>
              <a:t>Mohammed Shami</a:t>
            </a:r>
            <a:r>
              <a:rPr lang="en-US" dirty="0"/>
              <a:t> as the second-highest.</a:t>
            </a:r>
          </a:p>
        </p:txBody>
      </p:sp>
      <p:pic>
        <p:nvPicPr>
          <p:cNvPr id="10" name="Content Placeholder 9">
            <a:extLst>
              <a:ext uri="{FF2B5EF4-FFF2-40B4-BE49-F238E27FC236}">
                <a16:creationId xmlns:a16="http://schemas.microsoft.com/office/drawing/2014/main" id="{F521CA8A-999B-11DE-2F94-6D864260790B}"/>
              </a:ext>
            </a:extLst>
          </p:cNvPr>
          <p:cNvPicPr>
            <a:picLocks noGrp="1" noChangeAspect="1"/>
          </p:cNvPicPr>
          <p:nvPr>
            <p:ph idx="1"/>
          </p:nvPr>
        </p:nvPicPr>
        <p:blipFill>
          <a:blip r:embed="rId2"/>
          <a:stretch>
            <a:fillRect/>
          </a:stretch>
        </p:blipFill>
        <p:spPr>
          <a:xfrm>
            <a:off x="838200" y="834392"/>
            <a:ext cx="10515600" cy="4166691"/>
          </a:xfrm>
        </p:spPr>
      </p:pic>
    </p:spTree>
    <p:extLst>
      <p:ext uri="{BB962C8B-B14F-4D97-AF65-F5344CB8AC3E}">
        <p14:creationId xmlns:p14="http://schemas.microsoft.com/office/powerpoint/2010/main" val="3737967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689E1-4320-BADA-415A-6E94A8B09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A8E667-49D8-88F7-1799-6D7579DC259C}"/>
              </a:ext>
            </a:extLst>
          </p:cNvPr>
          <p:cNvSpPr>
            <a:spLocks noGrp="1"/>
          </p:cNvSpPr>
          <p:nvPr>
            <p:ph type="title"/>
          </p:nvPr>
        </p:nvSpPr>
        <p:spPr>
          <a:xfrm>
            <a:off x="838200" y="902454"/>
            <a:ext cx="10515600" cy="681250"/>
          </a:xfrm>
        </p:spPr>
        <p:txBody>
          <a:bodyPr/>
          <a:lstStyle/>
          <a:p>
            <a:pPr algn="ctr"/>
            <a:r>
              <a:rPr lang="en-US" sz="1800" b="1" dirty="0">
                <a:solidFill>
                  <a:srgbClr val="FF0000"/>
                </a:solidFill>
                <a:effectLst/>
                <a:latin typeface="Calibri" panose="020F0502020204030204" pitchFamily="34" charset="0"/>
                <a:ea typeface="Calibri" panose="020F0502020204030204" pitchFamily="34" charset="0"/>
                <a:cs typeface="Shruti" panose="020B0502040204020203" pitchFamily="34" charset="0"/>
              </a:rPr>
              <a:t>How does winning the toss influence the match outcome?</a:t>
            </a:r>
            <a:endParaRPr lang="en-US" b="1" dirty="0">
              <a:solidFill>
                <a:srgbClr val="FF0000"/>
              </a:solidFill>
            </a:endParaRPr>
          </a:p>
        </p:txBody>
      </p:sp>
      <p:sp>
        <p:nvSpPr>
          <p:cNvPr id="5" name="TextBox 4">
            <a:extLst>
              <a:ext uri="{FF2B5EF4-FFF2-40B4-BE49-F238E27FC236}">
                <a16:creationId xmlns:a16="http://schemas.microsoft.com/office/drawing/2014/main" id="{6651388C-B596-2AA3-E73C-2EDC25A1F88B}"/>
              </a:ext>
            </a:extLst>
          </p:cNvPr>
          <p:cNvSpPr txBox="1"/>
          <p:nvPr/>
        </p:nvSpPr>
        <p:spPr>
          <a:xfrm>
            <a:off x="6558730" y="3124131"/>
            <a:ext cx="5034115" cy="1754326"/>
          </a:xfrm>
          <a:prstGeom prst="rect">
            <a:avLst/>
          </a:prstGeom>
          <a:noFill/>
        </p:spPr>
        <p:txBody>
          <a:bodyPr wrap="square" rtlCol="0">
            <a:spAutoFit/>
          </a:bodyPr>
          <a:lstStyle/>
          <a:p>
            <a:pPr marL="285750" indent="-285750" algn="jus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Shruti" panose="020B0502040204020203" pitchFamily="34" charset="0"/>
              </a:rPr>
              <a:t>After analyzing the complete dataset and plotting the graph, it is observed that the toss winner often goes on to win the match. This insight is supported by the graph and can be used for decision-making.</a:t>
            </a:r>
          </a:p>
          <a:p>
            <a:endParaRPr lang="en-US" dirty="0"/>
          </a:p>
        </p:txBody>
      </p:sp>
      <p:pic>
        <p:nvPicPr>
          <p:cNvPr id="8" name="Content Placeholder 7">
            <a:extLst>
              <a:ext uri="{FF2B5EF4-FFF2-40B4-BE49-F238E27FC236}">
                <a16:creationId xmlns:a16="http://schemas.microsoft.com/office/drawing/2014/main" id="{00657407-545C-5B7B-6EF6-26614394C28A}"/>
              </a:ext>
            </a:extLst>
          </p:cNvPr>
          <p:cNvPicPr>
            <a:picLocks noGrp="1" noChangeAspect="1"/>
          </p:cNvPicPr>
          <p:nvPr>
            <p:ph idx="1"/>
          </p:nvPr>
        </p:nvPicPr>
        <p:blipFill>
          <a:blip r:embed="rId2"/>
          <a:stretch>
            <a:fillRect/>
          </a:stretch>
        </p:blipFill>
        <p:spPr>
          <a:xfrm>
            <a:off x="599155" y="1825625"/>
            <a:ext cx="5496845" cy="4351338"/>
          </a:xfrm>
        </p:spPr>
      </p:pic>
    </p:spTree>
    <p:extLst>
      <p:ext uri="{BB962C8B-B14F-4D97-AF65-F5344CB8AC3E}">
        <p14:creationId xmlns:p14="http://schemas.microsoft.com/office/powerpoint/2010/main" val="2645385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95B30-92EC-B178-3467-5E3BCF8C26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55E395-0F95-C546-A424-BD732FA1B74C}"/>
              </a:ext>
            </a:extLst>
          </p:cNvPr>
          <p:cNvSpPr>
            <a:spLocks noGrp="1"/>
          </p:cNvSpPr>
          <p:nvPr>
            <p:ph type="title"/>
          </p:nvPr>
        </p:nvSpPr>
        <p:spPr>
          <a:xfrm>
            <a:off x="838200" y="2766218"/>
            <a:ext cx="10515600" cy="1325563"/>
          </a:xfrm>
        </p:spPr>
        <p:txBody>
          <a:bodyPr>
            <a:normAutofit/>
          </a:bodyPr>
          <a:lstStyle/>
          <a:p>
            <a:pPr algn="ctr"/>
            <a:r>
              <a:rPr lang="en-US" sz="8000" dirty="0">
                <a:solidFill>
                  <a:srgbClr val="FF0000"/>
                </a:solidFill>
              </a:rPr>
              <a:t>T20s Match Data</a:t>
            </a:r>
          </a:p>
        </p:txBody>
      </p:sp>
    </p:spTree>
    <p:extLst>
      <p:ext uri="{BB962C8B-B14F-4D97-AF65-F5344CB8AC3E}">
        <p14:creationId xmlns:p14="http://schemas.microsoft.com/office/powerpoint/2010/main" val="183265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142FE-C0BB-7C12-5AE3-99B3E12D6F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6C288B-9C56-A1AA-DECF-1ADAB31A600C}"/>
              </a:ext>
            </a:extLst>
          </p:cNvPr>
          <p:cNvSpPr>
            <a:spLocks noGrp="1"/>
          </p:cNvSpPr>
          <p:nvPr>
            <p:ph type="title"/>
          </p:nvPr>
        </p:nvSpPr>
        <p:spPr>
          <a:xfrm>
            <a:off x="838200" y="386499"/>
            <a:ext cx="10515600" cy="770690"/>
          </a:xfrm>
        </p:spPr>
        <p:txBody>
          <a:bodyPr>
            <a:normAutofit/>
          </a:bodyPr>
          <a:lstStyle/>
          <a:p>
            <a:pPr algn="ctr"/>
            <a:r>
              <a:rPr lang="en-US" sz="1800" b="1" dirty="0">
                <a:solidFill>
                  <a:srgbClr val="FF0000"/>
                </a:solidFill>
                <a:effectLst/>
                <a:latin typeface="Calibri" panose="020F0502020204030204" pitchFamily="34" charset="0"/>
                <a:ea typeface="Calibri" panose="020F0502020204030204" pitchFamily="34" charset="0"/>
                <a:cs typeface="Shruti" panose="020B0502040204020203" pitchFamily="34" charset="0"/>
              </a:rPr>
              <a:t>The top 10 batsmen with the highest total runs in T20 Cricket.</a:t>
            </a:r>
            <a:endParaRPr lang="en-US" sz="1400" b="1" dirty="0">
              <a:solidFill>
                <a:srgbClr val="FF0000"/>
              </a:solidFill>
            </a:endParaRPr>
          </a:p>
        </p:txBody>
      </p:sp>
      <p:sp>
        <p:nvSpPr>
          <p:cNvPr id="5" name="TextBox 4">
            <a:extLst>
              <a:ext uri="{FF2B5EF4-FFF2-40B4-BE49-F238E27FC236}">
                <a16:creationId xmlns:a16="http://schemas.microsoft.com/office/drawing/2014/main" id="{6B53FFC3-5532-48F6-D053-A72F4943AFC2}"/>
              </a:ext>
            </a:extLst>
          </p:cNvPr>
          <p:cNvSpPr txBox="1"/>
          <p:nvPr/>
        </p:nvSpPr>
        <p:spPr>
          <a:xfrm>
            <a:off x="7603126" y="2614322"/>
            <a:ext cx="4312847" cy="2552686"/>
          </a:xfrm>
          <a:prstGeom prst="rect">
            <a:avLst/>
          </a:prstGeom>
          <a:noFill/>
        </p:spPr>
        <p:txBody>
          <a:bodyPr wrap="square" rtlCol="0">
            <a:spAutoFit/>
          </a:bodyPr>
          <a:lstStyle/>
          <a:p>
            <a:pPr marL="342900" marR="0" lvl="0" indent="-342900" algn="just">
              <a:lnSpc>
                <a:spcPct val="107000"/>
              </a:lnSpc>
              <a:spcAft>
                <a:spcPts val="800"/>
              </a:spcAft>
              <a:buFont typeface="Symbol" panose="05050102010706020507" pitchFamily="18" charset="2"/>
              <a:buChar char=""/>
            </a:pPr>
            <a:r>
              <a:rPr lang="en-US" kern="100" dirty="0">
                <a:latin typeface="Calibri" panose="020F0502020204030204" pitchFamily="34" charset="0"/>
                <a:ea typeface="Calibri" panose="020F0502020204030204" pitchFamily="34" charset="0"/>
                <a:cs typeface="Shruti" panose="020B0502040204020203" pitchFamily="34" charset="0"/>
              </a:rPr>
              <a:t>Indian batsman</a:t>
            </a:r>
            <a:r>
              <a:rPr lang="en-US" dirty="0"/>
              <a:t> </a:t>
            </a:r>
            <a:r>
              <a:rPr lang="en-US" b="1" dirty="0"/>
              <a:t>RG Sharma</a:t>
            </a:r>
            <a:r>
              <a:rPr lang="en-US" dirty="0"/>
              <a:t> secured the top spot as the highest runs scorer in T20 cricket, with Pakistan batsman </a:t>
            </a:r>
            <a:r>
              <a:rPr lang="en-US" b="1" dirty="0"/>
              <a:t>Babar Azam</a:t>
            </a:r>
            <a:r>
              <a:rPr lang="en-US" dirty="0"/>
              <a:t> as the second-highest.</a:t>
            </a:r>
          </a:p>
          <a:p>
            <a:pPr marL="342900" marR="0" lvl="0" indent="-342900" algn="just">
              <a:lnSpc>
                <a:spcPct val="107000"/>
              </a:lnSpc>
              <a:spcAft>
                <a:spcPts val="800"/>
              </a:spcAft>
              <a:buFont typeface="Symbol" panose="05050102010706020507" pitchFamily="18" charset="2"/>
              <a:buChar char=""/>
            </a:pPr>
            <a:r>
              <a:rPr lang="en-US" dirty="0"/>
              <a:t>We can see that Indian female batsman </a:t>
            </a:r>
            <a:r>
              <a:rPr lang="en-US" b="1" dirty="0"/>
              <a:t>S. Mandhana</a:t>
            </a:r>
            <a:r>
              <a:rPr lang="en-US" dirty="0"/>
              <a:t> is also among the top 10 highest run scorers in T20 cricket, with nearly 2,500 runs.</a:t>
            </a:r>
          </a:p>
        </p:txBody>
      </p:sp>
      <p:pic>
        <p:nvPicPr>
          <p:cNvPr id="7" name="Content Placeholder 6">
            <a:extLst>
              <a:ext uri="{FF2B5EF4-FFF2-40B4-BE49-F238E27FC236}">
                <a16:creationId xmlns:a16="http://schemas.microsoft.com/office/drawing/2014/main" id="{735ED8D3-5019-7DAD-7D99-27E55CBB94D2}"/>
              </a:ext>
            </a:extLst>
          </p:cNvPr>
          <p:cNvPicPr>
            <a:picLocks noGrp="1" noChangeAspect="1"/>
          </p:cNvPicPr>
          <p:nvPr>
            <p:ph idx="1"/>
          </p:nvPr>
        </p:nvPicPr>
        <p:blipFill>
          <a:blip r:embed="rId2"/>
          <a:stretch>
            <a:fillRect/>
          </a:stretch>
        </p:blipFill>
        <p:spPr>
          <a:xfrm>
            <a:off x="177129" y="1714996"/>
            <a:ext cx="7294022" cy="4351338"/>
          </a:xfrm>
        </p:spPr>
      </p:pic>
    </p:spTree>
    <p:extLst>
      <p:ext uri="{BB962C8B-B14F-4D97-AF65-F5344CB8AC3E}">
        <p14:creationId xmlns:p14="http://schemas.microsoft.com/office/powerpoint/2010/main" val="4268465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A7BDE-0C38-AD93-4576-453A469534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B6697C-D81F-9526-2890-D06712BA5F56}"/>
              </a:ext>
            </a:extLst>
          </p:cNvPr>
          <p:cNvSpPr>
            <a:spLocks noGrp="1"/>
          </p:cNvSpPr>
          <p:nvPr>
            <p:ph type="title"/>
          </p:nvPr>
        </p:nvSpPr>
        <p:spPr>
          <a:xfrm>
            <a:off x="838200" y="386499"/>
            <a:ext cx="10515600" cy="770690"/>
          </a:xfrm>
        </p:spPr>
        <p:txBody>
          <a:bodyPr>
            <a:normAutofit/>
          </a:bodyPr>
          <a:lstStyle/>
          <a:p>
            <a:pPr algn="ctr"/>
            <a:r>
              <a:rPr lang="en-US" sz="1800" b="1" dirty="0">
                <a:solidFill>
                  <a:srgbClr val="FF0000"/>
                </a:solidFill>
                <a:effectLst/>
                <a:latin typeface="Calibri" panose="020F0502020204030204" pitchFamily="34" charset="0"/>
                <a:ea typeface="Calibri" panose="020F0502020204030204" pitchFamily="34" charset="0"/>
                <a:cs typeface="Shruti" panose="020B0502040204020203" pitchFamily="34" charset="0"/>
              </a:rPr>
              <a:t>The top 10 batsmen with the highest total runs in the 2022/23 season in T20 Cricket.</a:t>
            </a:r>
            <a:endParaRPr lang="en-US" sz="1400" b="1" dirty="0">
              <a:solidFill>
                <a:srgbClr val="FF0000"/>
              </a:solidFill>
            </a:endParaRPr>
          </a:p>
        </p:txBody>
      </p:sp>
      <p:sp>
        <p:nvSpPr>
          <p:cNvPr id="5" name="TextBox 4">
            <a:extLst>
              <a:ext uri="{FF2B5EF4-FFF2-40B4-BE49-F238E27FC236}">
                <a16:creationId xmlns:a16="http://schemas.microsoft.com/office/drawing/2014/main" id="{97286101-A0AA-CF8F-1ED9-9A2185C17C28}"/>
              </a:ext>
            </a:extLst>
          </p:cNvPr>
          <p:cNvSpPr txBox="1"/>
          <p:nvPr/>
        </p:nvSpPr>
        <p:spPr>
          <a:xfrm>
            <a:off x="7631407" y="2169777"/>
            <a:ext cx="4312847" cy="3441776"/>
          </a:xfrm>
          <a:prstGeom prst="rect">
            <a:avLst/>
          </a:prstGeom>
          <a:noFill/>
        </p:spPr>
        <p:txBody>
          <a:bodyPr wrap="square" rtlCol="0">
            <a:spAutoFit/>
          </a:bodyPr>
          <a:lstStyle/>
          <a:p>
            <a:pPr marL="342900" marR="0" lvl="0" indent="-342900" algn="just">
              <a:lnSpc>
                <a:spcPct val="107000"/>
              </a:lnSpc>
              <a:spcAft>
                <a:spcPts val="800"/>
              </a:spcAft>
              <a:buFont typeface="Symbol" panose="05050102010706020507" pitchFamily="18" charset="2"/>
              <a:buChar char=""/>
            </a:pPr>
            <a:r>
              <a:rPr lang="en-US" kern="100" dirty="0">
                <a:latin typeface="Calibri" panose="020F0502020204030204" pitchFamily="34" charset="0"/>
                <a:ea typeface="Calibri" panose="020F0502020204030204" pitchFamily="34" charset="0"/>
                <a:cs typeface="Shruti" panose="020B0502040204020203" pitchFamily="34" charset="0"/>
              </a:rPr>
              <a:t>Indian batsman</a:t>
            </a:r>
            <a:r>
              <a:rPr lang="en-US" dirty="0"/>
              <a:t> </a:t>
            </a:r>
            <a:r>
              <a:rPr lang="en-US" b="1" dirty="0"/>
              <a:t>SA Yadav</a:t>
            </a:r>
            <a:r>
              <a:rPr lang="en-US" dirty="0"/>
              <a:t> secured the top spot as the highest runs scorer in T20 cricket, with Bahrain batsman </a:t>
            </a:r>
            <a:r>
              <a:rPr lang="en-US" b="1" dirty="0"/>
              <a:t>Sohail Ahmed </a:t>
            </a:r>
            <a:r>
              <a:rPr lang="en-US" dirty="0"/>
              <a:t>as the second-highest.</a:t>
            </a:r>
          </a:p>
          <a:p>
            <a:pPr marL="342900" marR="0" lvl="0" indent="-342900" algn="just">
              <a:lnSpc>
                <a:spcPct val="107000"/>
              </a:lnSpc>
              <a:spcAft>
                <a:spcPts val="800"/>
              </a:spcAft>
              <a:buFont typeface="Symbol" panose="05050102010706020507" pitchFamily="18" charset="2"/>
              <a:buChar char=""/>
            </a:pPr>
            <a:r>
              <a:rPr lang="en-US" dirty="0"/>
              <a:t>From the graph, we can see that three Indian female batsmen—S. Mandhana, H. Kaur, and Shafali Verma—are among the highest run scorers in the 2022/23 season. Additionally, Australian female batsman B.L. Mooney is also part of this list.</a:t>
            </a:r>
          </a:p>
        </p:txBody>
      </p:sp>
      <p:pic>
        <p:nvPicPr>
          <p:cNvPr id="7" name="Content Placeholder 6">
            <a:extLst>
              <a:ext uri="{FF2B5EF4-FFF2-40B4-BE49-F238E27FC236}">
                <a16:creationId xmlns:a16="http://schemas.microsoft.com/office/drawing/2014/main" id="{CE39B27F-BE08-7556-19E5-40AE985D4504}"/>
              </a:ext>
            </a:extLst>
          </p:cNvPr>
          <p:cNvPicPr>
            <a:picLocks noGrp="1" noChangeAspect="1"/>
          </p:cNvPicPr>
          <p:nvPr>
            <p:ph idx="1"/>
          </p:nvPr>
        </p:nvPicPr>
        <p:blipFill>
          <a:blip r:embed="rId2"/>
          <a:stretch>
            <a:fillRect/>
          </a:stretch>
        </p:blipFill>
        <p:spPr>
          <a:xfrm>
            <a:off x="247746" y="1714996"/>
            <a:ext cx="7294022" cy="4351338"/>
          </a:xfrm>
        </p:spPr>
      </p:pic>
    </p:spTree>
    <p:extLst>
      <p:ext uri="{BB962C8B-B14F-4D97-AF65-F5344CB8AC3E}">
        <p14:creationId xmlns:p14="http://schemas.microsoft.com/office/powerpoint/2010/main" val="28707127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67B39-2BA1-A223-89CC-A2DB0408CE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649EA-BDDC-99B4-2627-0ED80F9E2893}"/>
              </a:ext>
            </a:extLst>
          </p:cNvPr>
          <p:cNvSpPr>
            <a:spLocks noGrp="1"/>
          </p:cNvSpPr>
          <p:nvPr>
            <p:ph type="title"/>
          </p:nvPr>
        </p:nvSpPr>
        <p:spPr>
          <a:xfrm>
            <a:off x="838200" y="209702"/>
            <a:ext cx="10515600" cy="539848"/>
          </a:xfrm>
        </p:spPr>
        <p:txBody>
          <a:bodyPr>
            <a:normAutofit/>
          </a:bodyPr>
          <a:lstStyle/>
          <a:p>
            <a:pPr algn="ctr"/>
            <a:r>
              <a:rPr lang="en-US" sz="1800" b="1" kern="100" dirty="0">
                <a:solidFill>
                  <a:srgbClr val="FF0000"/>
                </a:solidFill>
                <a:effectLst/>
                <a:latin typeface="Calibri" panose="020F0502020204030204" pitchFamily="34" charset="0"/>
                <a:ea typeface="Calibri" panose="020F0502020204030204" pitchFamily="34" charset="0"/>
                <a:cs typeface="Shruti" panose="020B0502040204020203" pitchFamily="34" charset="0"/>
              </a:rPr>
              <a:t>Comparation of the top 5 batsmen based on total runs scored in the seasons 2022/23 and 2023/24.</a:t>
            </a:r>
            <a:br>
              <a:rPr lang="en-US" sz="1800" b="1" kern="100" dirty="0">
                <a:solidFill>
                  <a:srgbClr val="FF0000"/>
                </a:solidFill>
                <a:effectLst/>
                <a:latin typeface="Calibri" panose="020F0502020204030204" pitchFamily="34" charset="0"/>
                <a:ea typeface="Calibri" panose="020F0502020204030204" pitchFamily="34" charset="0"/>
                <a:cs typeface="Shruti" panose="020B0502040204020203" pitchFamily="34" charset="0"/>
              </a:rPr>
            </a:br>
            <a:endParaRPr lang="en-US" sz="1400" b="1" dirty="0">
              <a:solidFill>
                <a:srgbClr val="FF0000"/>
              </a:solidFill>
            </a:endParaRPr>
          </a:p>
        </p:txBody>
      </p:sp>
      <p:sp>
        <p:nvSpPr>
          <p:cNvPr id="5" name="TextBox 4">
            <a:extLst>
              <a:ext uri="{FF2B5EF4-FFF2-40B4-BE49-F238E27FC236}">
                <a16:creationId xmlns:a16="http://schemas.microsoft.com/office/drawing/2014/main" id="{80B79638-30E4-C88F-B24D-6923F8E2C915}"/>
              </a:ext>
            </a:extLst>
          </p:cNvPr>
          <p:cNvSpPr txBox="1"/>
          <p:nvPr/>
        </p:nvSpPr>
        <p:spPr>
          <a:xfrm>
            <a:off x="441996" y="5264635"/>
            <a:ext cx="11571959" cy="1367234"/>
          </a:xfrm>
          <a:prstGeom prst="rect">
            <a:avLst/>
          </a:prstGeom>
          <a:noFill/>
        </p:spPr>
        <p:txBody>
          <a:bodyPr wrap="square" rtlCol="0">
            <a:spAutoFit/>
          </a:bodyPr>
          <a:lstStyle/>
          <a:p>
            <a:pPr marL="342900" marR="0" lvl="0" indent="-342900" algn="just">
              <a:lnSpc>
                <a:spcPct val="107000"/>
              </a:lnSpc>
              <a:spcAft>
                <a:spcPts val="8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Shruti" panose="020B0502040204020203" pitchFamily="34" charset="0"/>
              </a:rPr>
              <a:t>2021/22 Season</a:t>
            </a:r>
            <a:r>
              <a:rPr lang="en-US" sz="1800" kern="100" dirty="0">
                <a:effectLst/>
                <a:latin typeface="Calibri" panose="020F0502020204030204" pitchFamily="34" charset="0"/>
                <a:ea typeface="Calibri" panose="020F0502020204030204" pitchFamily="34" charset="0"/>
                <a:cs typeface="Shruti" panose="020B0502040204020203" pitchFamily="34" charset="0"/>
              </a:rPr>
              <a:t>: </a:t>
            </a:r>
            <a:r>
              <a:rPr lang="en-US" kern="100" dirty="0">
                <a:latin typeface="Calibri" panose="020F0502020204030204" pitchFamily="34" charset="0"/>
                <a:ea typeface="Calibri" panose="020F0502020204030204" pitchFamily="34" charset="0"/>
                <a:cs typeface="Shruti" panose="020B0502040204020203" pitchFamily="34" charset="0"/>
              </a:rPr>
              <a:t>Pakistan</a:t>
            </a:r>
            <a:r>
              <a:rPr lang="en-US" sz="1800" kern="100" dirty="0">
                <a:effectLst/>
                <a:latin typeface="Calibri" panose="020F0502020204030204" pitchFamily="34" charset="0"/>
                <a:ea typeface="Calibri" panose="020F0502020204030204" pitchFamily="34" charset="0"/>
                <a:cs typeface="Shruti" panose="020B0502040204020203" pitchFamily="34" charset="0"/>
              </a:rPr>
              <a:t> batsman </a:t>
            </a:r>
            <a:r>
              <a:rPr lang="en-US" sz="1800" b="1" kern="100" dirty="0">
                <a:effectLst/>
                <a:latin typeface="Calibri" panose="020F0502020204030204" pitchFamily="34" charset="0"/>
                <a:ea typeface="Calibri" panose="020F0502020204030204" pitchFamily="34" charset="0"/>
                <a:cs typeface="Shruti" panose="020B0502040204020203" pitchFamily="34" charset="0"/>
              </a:rPr>
              <a:t>Mohammad Rizwan</a:t>
            </a:r>
            <a:r>
              <a:rPr lang="en-US" sz="1800" kern="100" dirty="0">
                <a:effectLst/>
                <a:latin typeface="Calibri" panose="020F0502020204030204" pitchFamily="34" charset="0"/>
                <a:ea typeface="Calibri" panose="020F0502020204030204" pitchFamily="34" charset="0"/>
                <a:cs typeface="Shruti" panose="020B0502040204020203" pitchFamily="34" charset="0"/>
              </a:rPr>
              <a:t> emerged as the highest run-scorer,</a:t>
            </a:r>
            <a:r>
              <a:rPr lang="en-US" dirty="0"/>
              <a:t> with West Indies batsman </a:t>
            </a:r>
            <a:r>
              <a:rPr lang="en-US" b="1" dirty="0"/>
              <a:t>N Pooran </a:t>
            </a:r>
            <a:r>
              <a:rPr lang="en-US" dirty="0"/>
              <a:t>as the second-highest</a:t>
            </a:r>
            <a:endParaRPr lang="en-US" sz="1800" kern="100" dirty="0">
              <a:effectLst/>
              <a:latin typeface="Calibri" panose="020F0502020204030204" pitchFamily="34" charset="0"/>
              <a:ea typeface="Calibri" panose="020F0502020204030204" pitchFamily="34" charset="0"/>
              <a:cs typeface="Shruti" panose="020B0502040204020203" pitchFamily="34" charset="0"/>
            </a:endParaRPr>
          </a:p>
          <a:p>
            <a:pPr marL="342900" marR="0" lvl="0" indent="-342900" algn="just">
              <a:lnSpc>
                <a:spcPct val="107000"/>
              </a:lnSpc>
              <a:spcAft>
                <a:spcPts val="8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Shruti" panose="020B0502040204020203" pitchFamily="34" charset="0"/>
              </a:rPr>
              <a:t>2022/23 Season</a:t>
            </a:r>
            <a:r>
              <a:rPr lang="en-US" sz="1800" kern="100" dirty="0">
                <a:effectLst/>
                <a:latin typeface="Calibri" panose="020F0502020204030204" pitchFamily="34" charset="0"/>
                <a:ea typeface="Calibri" panose="020F0502020204030204" pitchFamily="34" charset="0"/>
                <a:cs typeface="Shruti" panose="020B0502040204020203" pitchFamily="34" charset="0"/>
              </a:rPr>
              <a:t>: </a:t>
            </a:r>
            <a:r>
              <a:rPr lang="en-US" kern="100" dirty="0">
                <a:latin typeface="Calibri" panose="020F0502020204030204" pitchFamily="34" charset="0"/>
                <a:ea typeface="Calibri" panose="020F0502020204030204" pitchFamily="34" charset="0"/>
                <a:cs typeface="Shruti" panose="020B0502040204020203" pitchFamily="34" charset="0"/>
              </a:rPr>
              <a:t>Indian batsman</a:t>
            </a:r>
            <a:r>
              <a:rPr lang="en-US" dirty="0"/>
              <a:t> </a:t>
            </a:r>
            <a:r>
              <a:rPr lang="en-US" b="1" dirty="0"/>
              <a:t>SA Yadav</a:t>
            </a:r>
            <a:r>
              <a:rPr lang="en-US" dirty="0"/>
              <a:t> secured the top spot as the highest runs scorer in T20 cricket, with Bahrain batsman </a:t>
            </a:r>
            <a:r>
              <a:rPr lang="en-US" b="1" dirty="0"/>
              <a:t>Sohail Ahmed </a:t>
            </a:r>
            <a:r>
              <a:rPr lang="en-US" dirty="0"/>
              <a:t>as the second-highest</a:t>
            </a:r>
          </a:p>
        </p:txBody>
      </p:sp>
      <p:pic>
        <p:nvPicPr>
          <p:cNvPr id="7" name="Content Placeholder 6">
            <a:extLst>
              <a:ext uri="{FF2B5EF4-FFF2-40B4-BE49-F238E27FC236}">
                <a16:creationId xmlns:a16="http://schemas.microsoft.com/office/drawing/2014/main" id="{47B22F89-16E9-A8A5-C3DE-9F63E17D667E}"/>
              </a:ext>
            </a:extLst>
          </p:cNvPr>
          <p:cNvPicPr>
            <a:picLocks noGrp="1" noChangeAspect="1"/>
          </p:cNvPicPr>
          <p:nvPr>
            <p:ph idx="1"/>
          </p:nvPr>
        </p:nvPicPr>
        <p:blipFill>
          <a:blip r:embed="rId2"/>
          <a:stretch>
            <a:fillRect/>
          </a:stretch>
        </p:blipFill>
        <p:spPr>
          <a:xfrm>
            <a:off x="973959" y="749550"/>
            <a:ext cx="10244082" cy="4351338"/>
          </a:xfrm>
        </p:spPr>
      </p:pic>
    </p:spTree>
    <p:extLst>
      <p:ext uri="{BB962C8B-B14F-4D97-AF65-F5344CB8AC3E}">
        <p14:creationId xmlns:p14="http://schemas.microsoft.com/office/powerpoint/2010/main" val="1380138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FB553-1B94-EB2B-7AD7-42B4049857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E357D7-D94A-8308-E2EF-F5901555D9FD}"/>
              </a:ext>
            </a:extLst>
          </p:cNvPr>
          <p:cNvSpPr>
            <a:spLocks noGrp="1"/>
          </p:cNvSpPr>
          <p:nvPr>
            <p:ph type="title"/>
          </p:nvPr>
        </p:nvSpPr>
        <p:spPr>
          <a:xfrm>
            <a:off x="838200" y="433633"/>
            <a:ext cx="10515600" cy="619862"/>
          </a:xfrm>
        </p:spPr>
        <p:txBody>
          <a:bodyPr>
            <a:normAutofit/>
          </a:bodyPr>
          <a:lstStyle/>
          <a:p>
            <a:pPr algn="ctr"/>
            <a:r>
              <a:rPr lang="en-US" sz="1800" dirty="0">
                <a:solidFill>
                  <a:srgbClr val="FF0000"/>
                </a:solidFill>
                <a:effectLst/>
                <a:latin typeface="Calibri" panose="020F0502020204030204" pitchFamily="34" charset="0"/>
                <a:ea typeface="Calibri" panose="020F0502020204030204" pitchFamily="34" charset="0"/>
                <a:cs typeface="Shruti" panose="020B0502040204020203" pitchFamily="34" charset="0"/>
              </a:rPr>
              <a:t>Which bowlers took the most wickets during the 2022/23 season? </a:t>
            </a:r>
            <a:endParaRPr lang="en-US" sz="1400" dirty="0">
              <a:solidFill>
                <a:srgbClr val="FF0000"/>
              </a:solidFill>
            </a:endParaRPr>
          </a:p>
        </p:txBody>
      </p:sp>
      <p:sp>
        <p:nvSpPr>
          <p:cNvPr id="8" name="TextBox 7">
            <a:extLst>
              <a:ext uri="{FF2B5EF4-FFF2-40B4-BE49-F238E27FC236}">
                <a16:creationId xmlns:a16="http://schemas.microsoft.com/office/drawing/2014/main" id="{4B7C88B8-FC45-CDE8-FD58-CEDC1B53EC27}"/>
              </a:ext>
            </a:extLst>
          </p:cNvPr>
          <p:cNvSpPr txBox="1"/>
          <p:nvPr/>
        </p:nvSpPr>
        <p:spPr>
          <a:xfrm>
            <a:off x="6629401" y="2655703"/>
            <a:ext cx="4927861" cy="923330"/>
          </a:xfrm>
          <a:prstGeom prst="rect">
            <a:avLst/>
          </a:prstGeom>
          <a:noFill/>
        </p:spPr>
        <p:txBody>
          <a:bodyPr wrap="square">
            <a:spAutoFit/>
          </a:bodyPr>
          <a:lstStyle/>
          <a:p>
            <a:pPr marL="285750" indent="-285750" algn="just">
              <a:buFont typeface="Arial" panose="020B0604020202020204" pitchFamily="34" charset="0"/>
              <a:buChar char="•"/>
            </a:pPr>
            <a:r>
              <a:rPr lang="en-US" kern="100" dirty="0">
                <a:latin typeface="Calibri" panose="020F0502020204030204" pitchFamily="34" charset="0"/>
                <a:ea typeface="Calibri" panose="020F0502020204030204" pitchFamily="34" charset="0"/>
                <a:cs typeface="Shruti" panose="020B0502040204020203" pitchFamily="34" charset="0"/>
              </a:rPr>
              <a:t>Namibia</a:t>
            </a:r>
            <a:r>
              <a:rPr lang="en-US" sz="1800" kern="100" dirty="0">
                <a:effectLst/>
                <a:latin typeface="Calibri" panose="020F0502020204030204" pitchFamily="34" charset="0"/>
                <a:ea typeface="Calibri" panose="020F0502020204030204" pitchFamily="34" charset="0"/>
                <a:cs typeface="Shruti" panose="020B0502040204020203" pitchFamily="34" charset="0"/>
              </a:rPr>
              <a:t> bowler </a:t>
            </a:r>
            <a:r>
              <a:rPr lang="en-US" sz="1800" b="1" kern="100" dirty="0">
                <a:effectLst/>
                <a:latin typeface="Calibri" panose="020F0502020204030204" pitchFamily="34" charset="0"/>
                <a:ea typeface="Calibri" panose="020F0502020204030204" pitchFamily="34" charset="0"/>
                <a:cs typeface="Shruti" panose="020B0502040204020203" pitchFamily="34" charset="0"/>
              </a:rPr>
              <a:t>R Trumpelmann </a:t>
            </a:r>
            <a:r>
              <a:rPr lang="en-US" sz="1800" kern="100" dirty="0">
                <a:effectLst/>
                <a:latin typeface="Calibri" panose="020F0502020204030204" pitchFamily="34" charset="0"/>
                <a:ea typeface="Calibri" panose="020F0502020204030204" pitchFamily="34" charset="0"/>
                <a:cs typeface="Shruti" panose="020B0502040204020203" pitchFamily="34" charset="0"/>
              </a:rPr>
              <a:t>emerged as the highest wicket taker, </a:t>
            </a:r>
            <a:r>
              <a:rPr lang="en-US" dirty="0"/>
              <a:t>with Nepal Spin bowler </a:t>
            </a:r>
            <a:r>
              <a:rPr lang="en-US" b="1" dirty="0"/>
              <a:t>S Lamichhane</a:t>
            </a:r>
            <a:r>
              <a:rPr lang="en-US" dirty="0"/>
              <a:t> as the second-highest.</a:t>
            </a:r>
          </a:p>
        </p:txBody>
      </p:sp>
      <p:pic>
        <p:nvPicPr>
          <p:cNvPr id="7" name="Content Placeholder 6">
            <a:extLst>
              <a:ext uri="{FF2B5EF4-FFF2-40B4-BE49-F238E27FC236}">
                <a16:creationId xmlns:a16="http://schemas.microsoft.com/office/drawing/2014/main" id="{8B7D6C89-30B4-E674-005D-253C99E653DF}"/>
              </a:ext>
            </a:extLst>
          </p:cNvPr>
          <p:cNvPicPr>
            <a:picLocks noGrp="1" noChangeAspect="1"/>
          </p:cNvPicPr>
          <p:nvPr>
            <p:ph idx="1"/>
          </p:nvPr>
        </p:nvPicPr>
        <p:blipFill>
          <a:blip r:embed="rId2"/>
          <a:stretch>
            <a:fillRect/>
          </a:stretch>
        </p:blipFill>
        <p:spPr>
          <a:xfrm>
            <a:off x="449042" y="1403364"/>
            <a:ext cx="5826367" cy="4351338"/>
          </a:xfrm>
        </p:spPr>
      </p:pic>
    </p:spTree>
    <p:extLst>
      <p:ext uri="{BB962C8B-B14F-4D97-AF65-F5344CB8AC3E}">
        <p14:creationId xmlns:p14="http://schemas.microsoft.com/office/powerpoint/2010/main" val="4223372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F89B0-A67E-1A8C-57F2-DF62C9A71B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ED0B7B-8A2B-BB54-675D-9E1B43A4F1C6}"/>
              </a:ext>
            </a:extLst>
          </p:cNvPr>
          <p:cNvSpPr>
            <a:spLocks noGrp="1"/>
          </p:cNvSpPr>
          <p:nvPr>
            <p:ph type="title"/>
          </p:nvPr>
        </p:nvSpPr>
        <p:spPr>
          <a:xfrm>
            <a:off x="838200" y="209702"/>
            <a:ext cx="10515600" cy="539848"/>
          </a:xfrm>
        </p:spPr>
        <p:txBody>
          <a:bodyPr>
            <a:normAutofit/>
          </a:bodyPr>
          <a:lstStyle/>
          <a:p>
            <a:pPr algn="ctr"/>
            <a:r>
              <a:rPr lang="en-US" sz="1800" b="1" kern="100" dirty="0">
                <a:solidFill>
                  <a:srgbClr val="FF0000"/>
                </a:solidFill>
                <a:effectLst/>
                <a:latin typeface="Calibri" panose="020F0502020204030204" pitchFamily="34" charset="0"/>
                <a:ea typeface="Calibri" panose="020F0502020204030204" pitchFamily="34" charset="0"/>
                <a:cs typeface="Shruti" panose="020B0502040204020203" pitchFamily="34" charset="0"/>
              </a:rPr>
              <a:t>Comparation of the top 5 bowler based on total wicket taker in the seasons 2021/22 and 2022/23.</a:t>
            </a:r>
            <a:br>
              <a:rPr lang="en-US" sz="1800" b="1" kern="100" dirty="0">
                <a:solidFill>
                  <a:srgbClr val="FF0000"/>
                </a:solidFill>
                <a:effectLst/>
                <a:latin typeface="Calibri" panose="020F0502020204030204" pitchFamily="34" charset="0"/>
                <a:ea typeface="Calibri" panose="020F0502020204030204" pitchFamily="34" charset="0"/>
                <a:cs typeface="Shruti" panose="020B0502040204020203" pitchFamily="34" charset="0"/>
              </a:rPr>
            </a:br>
            <a:endParaRPr lang="en-US" sz="1400" b="1" dirty="0">
              <a:solidFill>
                <a:srgbClr val="FF0000"/>
              </a:solidFill>
            </a:endParaRPr>
          </a:p>
        </p:txBody>
      </p:sp>
      <p:sp>
        <p:nvSpPr>
          <p:cNvPr id="5" name="TextBox 4">
            <a:extLst>
              <a:ext uri="{FF2B5EF4-FFF2-40B4-BE49-F238E27FC236}">
                <a16:creationId xmlns:a16="http://schemas.microsoft.com/office/drawing/2014/main" id="{DE931060-49DB-8588-2F7B-8E7F0067FC80}"/>
              </a:ext>
            </a:extLst>
          </p:cNvPr>
          <p:cNvSpPr txBox="1"/>
          <p:nvPr/>
        </p:nvSpPr>
        <p:spPr>
          <a:xfrm>
            <a:off x="441996" y="5264635"/>
            <a:ext cx="11571959" cy="1469826"/>
          </a:xfrm>
          <a:prstGeom prst="rect">
            <a:avLst/>
          </a:prstGeom>
          <a:noFill/>
        </p:spPr>
        <p:txBody>
          <a:bodyPr wrap="square" rtlCol="0">
            <a:spAutoFit/>
          </a:bodyPr>
          <a:lstStyle/>
          <a:p>
            <a:pPr marL="342900" indent="-342900" algn="just">
              <a:lnSpc>
                <a:spcPct val="107000"/>
              </a:lnSpc>
              <a:spcAft>
                <a:spcPts val="8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Shruti" panose="020B0502040204020203" pitchFamily="34" charset="0"/>
              </a:rPr>
              <a:t>2021/22 Season</a:t>
            </a:r>
            <a:r>
              <a:rPr lang="en-US" sz="1800" kern="100" dirty="0">
                <a:effectLst/>
                <a:latin typeface="Calibri" panose="020F0502020204030204" pitchFamily="34" charset="0"/>
                <a:ea typeface="Calibri" panose="020F0502020204030204" pitchFamily="34" charset="0"/>
                <a:cs typeface="Shruti" panose="020B0502040204020203" pitchFamily="34" charset="0"/>
              </a:rPr>
              <a:t>: Nepal Spinner </a:t>
            </a:r>
            <a:r>
              <a:rPr lang="en-US" sz="1800" b="1" kern="100" dirty="0">
                <a:effectLst/>
                <a:latin typeface="Calibri" panose="020F0502020204030204" pitchFamily="34" charset="0"/>
                <a:ea typeface="Calibri" panose="020F0502020204030204" pitchFamily="34" charset="0"/>
                <a:cs typeface="Shruti" panose="020B0502040204020203" pitchFamily="34" charset="0"/>
              </a:rPr>
              <a:t>S Lamichhane </a:t>
            </a:r>
            <a:r>
              <a:rPr lang="en-US" sz="1800" kern="100" dirty="0">
                <a:effectLst/>
                <a:latin typeface="Calibri" panose="020F0502020204030204" pitchFamily="34" charset="0"/>
                <a:ea typeface="Calibri" panose="020F0502020204030204" pitchFamily="34" charset="0"/>
                <a:cs typeface="Shruti" panose="020B0502040204020203" pitchFamily="34" charset="0"/>
              </a:rPr>
              <a:t>emerged as the highest wicket taker, </a:t>
            </a:r>
            <a:r>
              <a:rPr lang="en-US" dirty="0"/>
              <a:t>with Uganda Spin bowler             </a:t>
            </a:r>
            <a:r>
              <a:rPr lang="en-US" b="1" dirty="0"/>
              <a:t>DM Nakrani</a:t>
            </a:r>
            <a:r>
              <a:rPr lang="en-US" dirty="0"/>
              <a:t> as the second-highest.</a:t>
            </a:r>
            <a:endParaRPr lang="en-US" sz="1800" kern="100" dirty="0">
              <a:effectLst/>
              <a:latin typeface="Calibri" panose="020F0502020204030204" pitchFamily="34" charset="0"/>
              <a:ea typeface="Calibri" panose="020F0502020204030204" pitchFamily="34" charset="0"/>
              <a:cs typeface="Shruti" panose="020B0502040204020203" pitchFamily="34" charset="0"/>
            </a:endParaRPr>
          </a:p>
          <a:p>
            <a:pPr marL="342900" indent="-342900" algn="just">
              <a:lnSpc>
                <a:spcPct val="107000"/>
              </a:lnSpc>
              <a:spcAft>
                <a:spcPts val="8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Shruti" panose="020B0502040204020203" pitchFamily="34" charset="0"/>
              </a:rPr>
              <a:t>2022/23 Season</a:t>
            </a:r>
            <a:r>
              <a:rPr lang="en-US" sz="1800" kern="100" dirty="0">
                <a:effectLst/>
                <a:latin typeface="Calibri" panose="020F0502020204030204" pitchFamily="34" charset="0"/>
                <a:ea typeface="Calibri" panose="020F0502020204030204" pitchFamily="34" charset="0"/>
                <a:cs typeface="Shruti" panose="020B0502040204020203" pitchFamily="34" charset="0"/>
              </a:rPr>
              <a:t>: </a:t>
            </a:r>
            <a:r>
              <a:rPr lang="en-US" kern="100" dirty="0">
                <a:latin typeface="Calibri" panose="020F0502020204030204" pitchFamily="34" charset="0"/>
                <a:ea typeface="Calibri" panose="020F0502020204030204" pitchFamily="34" charset="0"/>
                <a:cs typeface="Shruti" panose="020B0502040204020203" pitchFamily="34" charset="0"/>
              </a:rPr>
              <a:t>Female Indian</a:t>
            </a:r>
            <a:r>
              <a:rPr lang="en-US" sz="1800" kern="100" dirty="0">
                <a:effectLst/>
                <a:latin typeface="Calibri" panose="020F0502020204030204" pitchFamily="34" charset="0"/>
                <a:ea typeface="Calibri" panose="020F0502020204030204" pitchFamily="34" charset="0"/>
                <a:cs typeface="Shruti" panose="020B0502040204020203" pitchFamily="34" charset="0"/>
              </a:rPr>
              <a:t> Spinner</a:t>
            </a:r>
            <a:r>
              <a:rPr lang="en-US" dirty="0"/>
              <a:t> </a:t>
            </a:r>
            <a:r>
              <a:rPr lang="en-US" b="1" dirty="0"/>
              <a:t>DB Sharma</a:t>
            </a:r>
            <a:r>
              <a:rPr lang="en-US" dirty="0"/>
              <a:t> secured the top spot as the highest wicket taker, with Tanzania</a:t>
            </a:r>
          </a:p>
          <a:p>
            <a:pPr algn="just">
              <a:lnSpc>
                <a:spcPct val="107000"/>
              </a:lnSpc>
              <a:spcAft>
                <a:spcPts val="800"/>
              </a:spcAft>
            </a:pPr>
            <a:r>
              <a:rPr lang="en-US" dirty="0"/>
              <a:t>       bowler </a:t>
            </a:r>
            <a:r>
              <a:rPr lang="en-US" b="1" dirty="0"/>
              <a:t>Yalinde Nkanya</a:t>
            </a:r>
            <a:r>
              <a:rPr lang="en-US" dirty="0"/>
              <a:t> the second-highest.</a:t>
            </a:r>
          </a:p>
        </p:txBody>
      </p:sp>
      <p:pic>
        <p:nvPicPr>
          <p:cNvPr id="7" name="Content Placeholder 6">
            <a:extLst>
              <a:ext uri="{FF2B5EF4-FFF2-40B4-BE49-F238E27FC236}">
                <a16:creationId xmlns:a16="http://schemas.microsoft.com/office/drawing/2014/main" id="{905E18D2-79E9-FC0F-E2D5-61E5B79A40EE}"/>
              </a:ext>
            </a:extLst>
          </p:cNvPr>
          <p:cNvPicPr>
            <a:picLocks noGrp="1" noChangeAspect="1"/>
          </p:cNvPicPr>
          <p:nvPr>
            <p:ph idx="1"/>
          </p:nvPr>
        </p:nvPicPr>
        <p:blipFill>
          <a:blip r:embed="rId2"/>
          <a:stretch>
            <a:fillRect/>
          </a:stretch>
        </p:blipFill>
        <p:spPr>
          <a:xfrm>
            <a:off x="838200" y="749550"/>
            <a:ext cx="10515600" cy="4166691"/>
          </a:xfrm>
        </p:spPr>
      </p:pic>
    </p:spTree>
    <p:extLst>
      <p:ext uri="{BB962C8B-B14F-4D97-AF65-F5344CB8AC3E}">
        <p14:creationId xmlns:p14="http://schemas.microsoft.com/office/powerpoint/2010/main" val="304148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D7D9-94FA-536B-494B-732A68C1DE6F}"/>
              </a:ext>
            </a:extLst>
          </p:cNvPr>
          <p:cNvSpPr>
            <a:spLocks noGrp="1"/>
          </p:cNvSpPr>
          <p:nvPr>
            <p:ph type="title"/>
          </p:nvPr>
        </p:nvSpPr>
        <p:spPr>
          <a:xfrm>
            <a:off x="838200" y="2766218"/>
            <a:ext cx="10515600" cy="1325563"/>
          </a:xfrm>
        </p:spPr>
        <p:txBody>
          <a:bodyPr>
            <a:normAutofit/>
          </a:bodyPr>
          <a:lstStyle/>
          <a:p>
            <a:pPr algn="ctr"/>
            <a:r>
              <a:rPr lang="en-US" sz="8000" dirty="0">
                <a:solidFill>
                  <a:srgbClr val="FF0000"/>
                </a:solidFill>
              </a:rPr>
              <a:t>Test Match Data</a:t>
            </a:r>
          </a:p>
        </p:txBody>
      </p:sp>
    </p:spTree>
    <p:extLst>
      <p:ext uri="{BB962C8B-B14F-4D97-AF65-F5344CB8AC3E}">
        <p14:creationId xmlns:p14="http://schemas.microsoft.com/office/powerpoint/2010/main" val="506986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D2CDB-7075-AA1A-D00B-A1A840B08F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56EC33-08F8-721B-E1B7-D609701EF5A7}"/>
              </a:ext>
            </a:extLst>
          </p:cNvPr>
          <p:cNvSpPr>
            <a:spLocks noGrp="1"/>
          </p:cNvSpPr>
          <p:nvPr>
            <p:ph type="title"/>
          </p:nvPr>
        </p:nvSpPr>
        <p:spPr>
          <a:xfrm>
            <a:off x="838200" y="902454"/>
            <a:ext cx="10515600" cy="681250"/>
          </a:xfrm>
        </p:spPr>
        <p:txBody>
          <a:bodyPr/>
          <a:lstStyle/>
          <a:p>
            <a:pPr algn="ctr"/>
            <a:r>
              <a:rPr lang="en-US" sz="1800" b="1" dirty="0">
                <a:solidFill>
                  <a:srgbClr val="FF0000"/>
                </a:solidFill>
                <a:effectLst/>
                <a:latin typeface="Calibri" panose="020F0502020204030204" pitchFamily="34" charset="0"/>
                <a:ea typeface="Calibri" panose="020F0502020204030204" pitchFamily="34" charset="0"/>
                <a:cs typeface="Shruti" panose="020B0502040204020203" pitchFamily="34" charset="0"/>
              </a:rPr>
              <a:t>How does winning the toss influence the match outcome?</a:t>
            </a:r>
            <a:endParaRPr lang="en-US" b="1" dirty="0">
              <a:solidFill>
                <a:srgbClr val="FF0000"/>
              </a:solidFill>
            </a:endParaRPr>
          </a:p>
        </p:txBody>
      </p:sp>
      <p:sp>
        <p:nvSpPr>
          <p:cNvPr id="5" name="TextBox 4">
            <a:extLst>
              <a:ext uri="{FF2B5EF4-FFF2-40B4-BE49-F238E27FC236}">
                <a16:creationId xmlns:a16="http://schemas.microsoft.com/office/drawing/2014/main" id="{9A430958-E833-0284-D442-2C344E150623}"/>
              </a:ext>
            </a:extLst>
          </p:cNvPr>
          <p:cNvSpPr txBox="1"/>
          <p:nvPr/>
        </p:nvSpPr>
        <p:spPr>
          <a:xfrm>
            <a:off x="6558730" y="3124131"/>
            <a:ext cx="5034115" cy="2031325"/>
          </a:xfrm>
          <a:prstGeom prst="rect">
            <a:avLst/>
          </a:prstGeom>
          <a:noFill/>
        </p:spPr>
        <p:txBody>
          <a:bodyPr wrap="square" rtlCol="0">
            <a:spAutoFit/>
          </a:bodyPr>
          <a:lstStyle/>
          <a:p>
            <a:pPr marL="285750" indent="-285750" algn="just">
              <a:buFont typeface="Arial" panose="020B0604020202020204" pitchFamily="34" charset="0"/>
              <a:buChar char="•"/>
            </a:pPr>
            <a:r>
              <a:rPr lang="en-US" dirty="0"/>
              <a:t>After analyzing the complete dataset and plotting the graph, it is observed that the toss winner does not significantly impact the match outcome, as the graphs for toss winner winning and losing the match are almost identical. This insight highlights the limited influence of toss results on match decisions.</a:t>
            </a:r>
          </a:p>
        </p:txBody>
      </p:sp>
      <p:pic>
        <p:nvPicPr>
          <p:cNvPr id="7" name="Content Placeholder 6">
            <a:extLst>
              <a:ext uri="{FF2B5EF4-FFF2-40B4-BE49-F238E27FC236}">
                <a16:creationId xmlns:a16="http://schemas.microsoft.com/office/drawing/2014/main" id="{DEE8C803-7F52-DAC8-4102-2DEA9E0604E0}"/>
              </a:ext>
            </a:extLst>
          </p:cNvPr>
          <p:cNvPicPr>
            <a:picLocks noGrp="1" noChangeAspect="1"/>
          </p:cNvPicPr>
          <p:nvPr>
            <p:ph idx="1"/>
          </p:nvPr>
        </p:nvPicPr>
        <p:blipFill>
          <a:blip r:embed="rId2"/>
          <a:stretch>
            <a:fillRect/>
          </a:stretch>
        </p:blipFill>
        <p:spPr>
          <a:xfrm>
            <a:off x="485053" y="1825625"/>
            <a:ext cx="5735493" cy="4351338"/>
          </a:xfrm>
        </p:spPr>
      </p:pic>
    </p:spTree>
    <p:extLst>
      <p:ext uri="{BB962C8B-B14F-4D97-AF65-F5344CB8AC3E}">
        <p14:creationId xmlns:p14="http://schemas.microsoft.com/office/powerpoint/2010/main" val="4208618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97D44-7A6F-AC7D-ABC2-DF8B1FE402B9}"/>
              </a:ext>
            </a:extLst>
          </p:cNvPr>
          <p:cNvSpPr>
            <a:spLocks noGrp="1"/>
          </p:cNvSpPr>
          <p:nvPr>
            <p:ph type="title"/>
          </p:nvPr>
        </p:nvSpPr>
        <p:spPr>
          <a:xfrm>
            <a:off x="838200" y="386499"/>
            <a:ext cx="10515600" cy="770690"/>
          </a:xfrm>
        </p:spPr>
        <p:txBody>
          <a:bodyPr>
            <a:normAutofit/>
          </a:bodyPr>
          <a:lstStyle/>
          <a:p>
            <a:pPr algn="ctr"/>
            <a:r>
              <a:rPr lang="en-US" sz="1800" b="1" dirty="0">
                <a:solidFill>
                  <a:srgbClr val="FF0000"/>
                </a:solidFill>
                <a:effectLst/>
                <a:latin typeface="Calibri" panose="020F0502020204030204" pitchFamily="34" charset="0"/>
                <a:ea typeface="Calibri" panose="020F0502020204030204" pitchFamily="34" charset="0"/>
                <a:cs typeface="Shruti" panose="020B0502040204020203" pitchFamily="34" charset="0"/>
              </a:rPr>
              <a:t>The top 10 batsmen with the highest total runs in the 2016/17 season in Test Cricket.</a:t>
            </a:r>
            <a:endParaRPr lang="en-US" sz="1400" b="1" dirty="0">
              <a:solidFill>
                <a:srgbClr val="FF0000"/>
              </a:solidFill>
            </a:endParaRPr>
          </a:p>
        </p:txBody>
      </p:sp>
      <p:pic>
        <p:nvPicPr>
          <p:cNvPr id="4" name="Content Placeholder 3">
            <a:extLst>
              <a:ext uri="{FF2B5EF4-FFF2-40B4-BE49-F238E27FC236}">
                <a16:creationId xmlns:a16="http://schemas.microsoft.com/office/drawing/2014/main" id="{67C66915-D61C-885B-CF9C-F9BD2B081C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7385" y="1420272"/>
            <a:ext cx="6902401"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0440B7AC-EB81-A6BE-F3EC-E91F0B2604B5}"/>
              </a:ext>
            </a:extLst>
          </p:cNvPr>
          <p:cNvSpPr txBox="1"/>
          <p:nvPr/>
        </p:nvSpPr>
        <p:spPr>
          <a:xfrm>
            <a:off x="7541768" y="2967335"/>
            <a:ext cx="4312847" cy="923330"/>
          </a:xfrm>
          <a:prstGeom prst="rect">
            <a:avLst/>
          </a:prstGeom>
          <a:noFill/>
        </p:spPr>
        <p:txBody>
          <a:bodyPr wrap="square" rtlCol="0">
            <a:spAutoFit/>
          </a:bodyPr>
          <a:lstStyle/>
          <a:p>
            <a:pPr marL="285750" indent="-285750" algn="jus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Shruti" panose="020B0502040204020203" pitchFamily="34" charset="0"/>
              </a:rPr>
              <a:t>Indian batsman </a:t>
            </a:r>
            <a:r>
              <a:rPr lang="en-US" sz="1800" b="1" kern="100" dirty="0">
                <a:effectLst/>
                <a:latin typeface="Calibri" panose="020F0502020204030204" pitchFamily="34" charset="0"/>
                <a:ea typeface="Calibri" panose="020F0502020204030204" pitchFamily="34" charset="0"/>
                <a:cs typeface="Shruti" panose="020B0502040204020203" pitchFamily="34" charset="0"/>
              </a:rPr>
              <a:t>CA Pujara</a:t>
            </a:r>
            <a:r>
              <a:rPr lang="en-US" sz="1800" kern="100" dirty="0">
                <a:effectLst/>
                <a:latin typeface="Calibri" panose="020F0502020204030204" pitchFamily="34" charset="0"/>
                <a:ea typeface="Calibri" panose="020F0502020204030204" pitchFamily="34" charset="0"/>
                <a:cs typeface="Shruti" panose="020B0502040204020203" pitchFamily="34" charset="0"/>
              </a:rPr>
              <a:t> emerged as the highest run-scorer, followed by </a:t>
            </a:r>
            <a:r>
              <a:rPr lang="en-US" sz="1800" b="1" kern="100" dirty="0">
                <a:effectLst/>
                <a:latin typeface="Calibri" panose="020F0502020204030204" pitchFamily="34" charset="0"/>
                <a:ea typeface="Calibri" panose="020F0502020204030204" pitchFamily="34" charset="0"/>
                <a:cs typeface="Shruti" panose="020B0502040204020203" pitchFamily="34" charset="0"/>
              </a:rPr>
              <a:t>Virat Kohli</a:t>
            </a:r>
            <a:r>
              <a:rPr lang="en-US" sz="1800" kern="100" dirty="0">
                <a:effectLst/>
                <a:latin typeface="Calibri" panose="020F0502020204030204" pitchFamily="34" charset="0"/>
                <a:ea typeface="Calibri" panose="020F0502020204030204" pitchFamily="34" charset="0"/>
                <a:cs typeface="Shruti" panose="020B0502040204020203" pitchFamily="34" charset="0"/>
              </a:rPr>
              <a:t>, another Indian batsman.</a:t>
            </a:r>
            <a:endParaRPr lang="en-US" dirty="0"/>
          </a:p>
        </p:txBody>
      </p:sp>
    </p:spTree>
    <p:extLst>
      <p:ext uri="{BB962C8B-B14F-4D97-AF65-F5344CB8AC3E}">
        <p14:creationId xmlns:p14="http://schemas.microsoft.com/office/powerpoint/2010/main" val="3574569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0BF08-BE9D-EADB-ACF6-23FCF69BC866}"/>
              </a:ext>
            </a:extLst>
          </p:cNvPr>
          <p:cNvSpPr>
            <a:spLocks noGrp="1"/>
          </p:cNvSpPr>
          <p:nvPr>
            <p:ph type="title"/>
          </p:nvPr>
        </p:nvSpPr>
        <p:spPr>
          <a:xfrm>
            <a:off x="838200" y="209702"/>
            <a:ext cx="10515600" cy="539848"/>
          </a:xfrm>
        </p:spPr>
        <p:txBody>
          <a:bodyPr>
            <a:normAutofit/>
          </a:bodyPr>
          <a:lstStyle/>
          <a:p>
            <a:pPr algn="ctr"/>
            <a:r>
              <a:rPr lang="en-US" sz="1800" b="1" kern="100" dirty="0">
                <a:solidFill>
                  <a:srgbClr val="FF0000"/>
                </a:solidFill>
                <a:effectLst/>
                <a:latin typeface="Calibri" panose="020F0502020204030204" pitchFamily="34" charset="0"/>
                <a:ea typeface="Calibri" panose="020F0502020204030204" pitchFamily="34" charset="0"/>
                <a:cs typeface="Shruti" panose="020B0502040204020203" pitchFamily="34" charset="0"/>
              </a:rPr>
              <a:t>Comparation of the top 5 batsmen based on total runs scored in the seasons 2016/17 and 2018/19.</a:t>
            </a:r>
            <a:br>
              <a:rPr lang="en-US" sz="1800" b="1" kern="100" dirty="0">
                <a:solidFill>
                  <a:srgbClr val="FF0000"/>
                </a:solidFill>
                <a:effectLst/>
                <a:latin typeface="Calibri" panose="020F0502020204030204" pitchFamily="34" charset="0"/>
                <a:ea typeface="Calibri" panose="020F0502020204030204" pitchFamily="34" charset="0"/>
                <a:cs typeface="Shruti" panose="020B0502040204020203" pitchFamily="34" charset="0"/>
              </a:rPr>
            </a:br>
            <a:endParaRPr lang="en-US" sz="1400" b="1" dirty="0">
              <a:solidFill>
                <a:srgbClr val="FF0000"/>
              </a:solidFill>
            </a:endParaRPr>
          </a:p>
        </p:txBody>
      </p:sp>
      <p:pic>
        <p:nvPicPr>
          <p:cNvPr id="4" name="Content Placeholder 3">
            <a:extLst>
              <a:ext uri="{FF2B5EF4-FFF2-40B4-BE49-F238E27FC236}">
                <a16:creationId xmlns:a16="http://schemas.microsoft.com/office/drawing/2014/main" id="{939D92D5-B2C2-C15B-65DD-E88A87013EB3}"/>
              </a:ext>
            </a:extLst>
          </p:cNvPr>
          <p:cNvPicPr>
            <a:picLocks noGrp="1" noChangeAspect="1"/>
          </p:cNvPicPr>
          <p:nvPr>
            <p:ph idx="1"/>
          </p:nvPr>
        </p:nvPicPr>
        <p:blipFill>
          <a:blip r:embed="rId2"/>
          <a:stretch>
            <a:fillRect/>
          </a:stretch>
        </p:blipFill>
        <p:spPr>
          <a:xfrm>
            <a:off x="1711474" y="749550"/>
            <a:ext cx="8769052" cy="435835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7C893735-8E04-D885-D130-6E217BB164B2}"/>
              </a:ext>
            </a:extLst>
          </p:cNvPr>
          <p:cNvSpPr txBox="1"/>
          <p:nvPr/>
        </p:nvSpPr>
        <p:spPr>
          <a:xfrm>
            <a:off x="441996" y="5264635"/>
            <a:ext cx="11571959" cy="1759969"/>
          </a:xfrm>
          <a:prstGeom prst="rect">
            <a:avLst/>
          </a:prstGeom>
          <a:noFill/>
        </p:spPr>
        <p:txBody>
          <a:bodyPr wrap="square" rtlCol="0">
            <a:spAutoFit/>
          </a:bodyPr>
          <a:lstStyle/>
          <a:p>
            <a:pPr marL="342900" marR="0" lvl="0" indent="-342900" algn="just">
              <a:lnSpc>
                <a:spcPct val="107000"/>
              </a:lnSpc>
              <a:spcAft>
                <a:spcPts val="8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Shruti" panose="020B0502040204020203" pitchFamily="34" charset="0"/>
              </a:rPr>
              <a:t>2016/17 Season</a:t>
            </a:r>
            <a:r>
              <a:rPr lang="en-US" sz="1800" kern="100" dirty="0">
                <a:effectLst/>
                <a:latin typeface="Calibri" panose="020F0502020204030204" pitchFamily="34" charset="0"/>
                <a:ea typeface="Calibri" panose="020F0502020204030204" pitchFamily="34" charset="0"/>
                <a:cs typeface="Shruti" panose="020B0502040204020203" pitchFamily="34" charset="0"/>
              </a:rPr>
              <a:t>: Indian batsman </a:t>
            </a:r>
            <a:r>
              <a:rPr lang="en-US" sz="1800" b="1" kern="100" dirty="0">
                <a:effectLst/>
                <a:latin typeface="Calibri" panose="020F0502020204030204" pitchFamily="34" charset="0"/>
                <a:ea typeface="Calibri" panose="020F0502020204030204" pitchFamily="34" charset="0"/>
                <a:cs typeface="Shruti" panose="020B0502040204020203" pitchFamily="34" charset="0"/>
              </a:rPr>
              <a:t>CA Pujara</a:t>
            </a:r>
            <a:r>
              <a:rPr lang="en-US" sz="1800" kern="100" dirty="0">
                <a:effectLst/>
                <a:latin typeface="Calibri" panose="020F0502020204030204" pitchFamily="34" charset="0"/>
                <a:ea typeface="Calibri" panose="020F0502020204030204" pitchFamily="34" charset="0"/>
                <a:cs typeface="Shruti" panose="020B0502040204020203" pitchFamily="34" charset="0"/>
              </a:rPr>
              <a:t> emerged as the highest run-scorer, followed by </a:t>
            </a:r>
            <a:r>
              <a:rPr lang="en-US" sz="1800" b="1" kern="100" dirty="0">
                <a:effectLst/>
                <a:latin typeface="Calibri" panose="020F0502020204030204" pitchFamily="34" charset="0"/>
                <a:ea typeface="Calibri" panose="020F0502020204030204" pitchFamily="34" charset="0"/>
                <a:cs typeface="Shruti" panose="020B0502040204020203" pitchFamily="34" charset="0"/>
              </a:rPr>
              <a:t>Virat Kohli</a:t>
            </a:r>
            <a:r>
              <a:rPr lang="en-US" sz="1800" kern="100" dirty="0">
                <a:effectLst/>
                <a:latin typeface="Calibri" panose="020F0502020204030204" pitchFamily="34" charset="0"/>
                <a:ea typeface="Calibri" panose="020F0502020204030204" pitchFamily="34" charset="0"/>
                <a:cs typeface="Shruti" panose="020B0502040204020203" pitchFamily="34" charset="0"/>
              </a:rPr>
              <a:t>, another Indian batsman.</a:t>
            </a:r>
          </a:p>
          <a:p>
            <a:pPr marL="342900" marR="0" lvl="0" indent="-342900" algn="just">
              <a:lnSpc>
                <a:spcPct val="107000"/>
              </a:lnSpc>
              <a:spcAft>
                <a:spcPts val="8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Shruti" panose="020B0502040204020203" pitchFamily="34" charset="0"/>
              </a:rPr>
              <a:t>2018/19 Season</a:t>
            </a:r>
            <a:r>
              <a:rPr lang="en-US" sz="1800" kern="100" dirty="0">
                <a:effectLst/>
                <a:latin typeface="Calibri" panose="020F0502020204030204" pitchFamily="34" charset="0"/>
                <a:ea typeface="Calibri" panose="020F0502020204030204" pitchFamily="34" charset="0"/>
                <a:cs typeface="Shruti" panose="020B0502040204020203" pitchFamily="34" charset="0"/>
              </a:rPr>
              <a:t>: New Zealand batsman </a:t>
            </a:r>
            <a:r>
              <a:rPr lang="en-US" sz="1800" b="1" kern="100" dirty="0">
                <a:effectLst/>
                <a:latin typeface="Calibri" panose="020F0502020204030204" pitchFamily="34" charset="0"/>
                <a:ea typeface="Calibri" panose="020F0502020204030204" pitchFamily="34" charset="0"/>
                <a:cs typeface="Shruti" panose="020B0502040204020203" pitchFamily="34" charset="0"/>
              </a:rPr>
              <a:t>KS Williamson</a:t>
            </a:r>
            <a:r>
              <a:rPr lang="en-US" sz="1800" kern="100" dirty="0">
                <a:effectLst/>
                <a:latin typeface="Calibri" panose="020F0502020204030204" pitchFamily="34" charset="0"/>
                <a:ea typeface="Calibri" panose="020F0502020204030204" pitchFamily="34" charset="0"/>
                <a:cs typeface="Shruti" panose="020B0502040204020203" pitchFamily="34" charset="0"/>
              </a:rPr>
              <a:t> secured the top spot as the highest run-scorer, with his teammate </a:t>
            </a:r>
            <a:r>
              <a:rPr lang="en-US" sz="1800" b="1" kern="100" dirty="0">
                <a:effectLst/>
                <a:latin typeface="Calibri" panose="020F0502020204030204" pitchFamily="34" charset="0"/>
                <a:ea typeface="Calibri" panose="020F0502020204030204" pitchFamily="34" charset="0"/>
                <a:cs typeface="Shruti" panose="020B0502040204020203" pitchFamily="34" charset="0"/>
              </a:rPr>
              <a:t>TWM Latham</a:t>
            </a:r>
            <a:r>
              <a:rPr lang="en-US" sz="1800" kern="100" dirty="0">
                <a:effectLst/>
                <a:latin typeface="Calibri" panose="020F0502020204030204" pitchFamily="34" charset="0"/>
                <a:ea typeface="Calibri" panose="020F0502020204030204" pitchFamily="34" charset="0"/>
                <a:cs typeface="Shruti" panose="020B0502040204020203" pitchFamily="34" charset="0"/>
              </a:rPr>
              <a:t> as the second-highest.</a:t>
            </a:r>
          </a:p>
          <a:p>
            <a:pPr algn="just"/>
            <a:endParaRPr lang="en-US" dirty="0"/>
          </a:p>
        </p:txBody>
      </p:sp>
    </p:spTree>
    <p:extLst>
      <p:ext uri="{BB962C8B-B14F-4D97-AF65-F5344CB8AC3E}">
        <p14:creationId xmlns:p14="http://schemas.microsoft.com/office/powerpoint/2010/main" val="2295071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E3018-D4CB-FC5F-4520-19171775F1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C9EBCD-F93F-7B64-2C6B-6896A63D5EF8}"/>
              </a:ext>
            </a:extLst>
          </p:cNvPr>
          <p:cNvSpPr>
            <a:spLocks noGrp="1"/>
          </p:cNvSpPr>
          <p:nvPr>
            <p:ph type="title"/>
          </p:nvPr>
        </p:nvSpPr>
        <p:spPr>
          <a:xfrm>
            <a:off x="838200" y="433633"/>
            <a:ext cx="10515600" cy="619862"/>
          </a:xfrm>
        </p:spPr>
        <p:txBody>
          <a:bodyPr>
            <a:normAutofit/>
          </a:bodyPr>
          <a:lstStyle/>
          <a:p>
            <a:pPr algn="ctr"/>
            <a:r>
              <a:rPr lang="en-US" sz="1800" dirty="0">
                <a:solidFill>
                  <a:srgbClr val="FF0000"/>
                </a:solidFill>
                <a:effectLst/>
                <a:latin typeface="Calibri" panose="020F0502020204030204" pitchFamily="34" charset="0"/>
                <a:ea typeface="Calibri" panose="020F0502020204030204" pitchFamily="34" charset="0"/>
                <a:cs typeface="Shruti" panose="020B0502040204020203" pitchFamily="34" charset="0"/>
              </a:rPr>
              <a:t>Which bowlers took the most wickets during the 2016/17 season? </a:t>
            </a:r>
            <a:endParaRPr lang="en-US" sz="1400" dirty="0">
              <a:solidFill>
                <a:srgbClr val="FF0000"/>
              </a:solidFill>
            </a:endParaRPr>
          </a:p>
        </p:txBody>
      </p:sp>
      <p:pic>
        <p:nvPicPr>
          <p:cNvPr id="6" name="Content Placeholder 5">
            <a:extLst>
              <a:ext uri="{FF2B5EF4-FFF2-40B4-BE49-F238E27FC236}">
                <a16:creationId xmlns:a16="http://schemas.microsoft.com/office/drawing/2014/main" id="{2417177B-E4A5-683B-7666-51FC4C9814FF}"/>
              </a:ext>
            </a:extLst>
          </p:cNvPr>
          <p:cNvPicPr>
            <a:picLocks noGrp="1" noChangeAspect="1"/>
          </p:cNvPicPr>
          <p:nvPr>
            <p:ph idx="1"/>
          </p:nvPr>
        </p:nvPicPr>
        <p:blipFill>
          <a:blip r:embed="rId2"/>
          <a:stretch>
            <a:fillRect/>
          </a:stretch>
        </p:blipFill>
        <p:spPr>
          <a:xfrm>
            <a:off x="383055" y="1253331"/>
            <a:ext cx="5826367"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02F98A76-AB0E-42B4-5FAF-015162F53562}"/>
              </a:ext>
            </a:extLst>
          </p:cNvPr>
          <p:cNvSpPr txBox="1"/>
          <p:nvPr/>
        </p:nvSpPr>
        <p:spPr>
          <a:xfrm>
            <a:off x="6629401" y="2655703"/>
            <a:ext cx="4927861" cy="923330"/>
          </a:xfrm>
          <a:prstGeom prst="rect">
            <a:avLst/>
          </a:prstGeom>
          <a:noFill/>
        </p:spPr>
        <p:txBody>
          <a:bodyPr wrap="square">
            <a:spAutoFit/>
          </a:bodyPr>
          <a:lstStyle/>
          <a:p>
            <a:pPr marL="285750" indent="-285750" algn="jus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Shruti" panose="020B0502040204020203" pitchFamily="34" charset="0"/>
              </a:rPr>
              <a:t>Indian bowler </a:t>
            </a:r>
            <a:r>
              <a:rPr lang="en-US" sz="1800" b="1" kern="100" dirty="0">
                <a:effectLst/>
                <a:latin typeface="Calibri" panose="020F0502020204030204" pitchFamily="34" charset="0"/>
                <a:ea typeface="Calibri" panose="020F0502020204030204" pitchFamily="34" charset="0"/>
                <a:cs typeface="Shruti" panose="020B0502040204020203" pitchFamily="34" charset="0"/>
              </a:rPr>
              <a:t>R Ashwin </a:t>
            </a:r>
            <a:r>
              <a:rPr lang="en-US" sz="1800" kern="100" dirty="0">
                <a:effectLst/>
                <a:latin typeface="Calibri" panose="020F0502020204030204" pitchFamily="34" charset="0"/>
                <a:ea typeface="Calibri" panose="020F0502020204030204" pitchFamily="34" charset="0"/>
                <a:cs typeface="Shruti" panose="020B0502040204020203" pitchFamily="34" charset="0"/>
              </a:rPr>
              <a:t>emerged as the highest wicket taker, followed by </a:t>
            </a:r>
            <a:r>
              <a:rPr lang="en-US" sz="1800" b="1" kern="100" dirty="0">
                <a:effectLst/>
                <a:latin typeface="Calibri" panose="020F0502020204030204" pitchFamily="34" charset="0"/>
                <a:ea typeface="Calibri" panose="020F0502020204030204" pitchFamily="34" charset="0"/>
                <a:cs typeface="Shruti" panose="020B0502040204020203" pitchFamily="34" charset="0"/>
              </a:rPr>
              <a:t>RA Jadeja</a:t>
            </a:r>
            <a:r>
              <a:rPr lang="en-US" sz="1800" kern="100" dirty="0">
                <a:effectLst/>
                <a:latin typeface="Calibri" panose="020F0502020204030204" pitchFamily="34" charset="0"/>
                <a:ea typeface="Calibri" panose="020F0502020204030204" pitchFamily="34" charset="0"/>
                <a:cs typeface="Shruti" panose="020B0502040204020203" pitchFamily="34" charset="0"/>
              </a:rPr>
              <a:t>, another Indian bowler.</a:t>
            </a:r>
            <a:endParaRPr lang="en-US" dirty="0"/>
          </a:p>
        </p:txBody>
      </p:sp>
    </p:spTree>
    <p:extLst>
      <p:ext uri="{BB962C8B-B14F-4D97-AF65-F5344CB8AC3E}">
        <p14:creationId xmlns:p14="http://schemas.microsoft.com/office/powerpoint/2010/main" val="126089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1C63B-BFE3-CA72-ED15-53B3BFC3E3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8D42E-F55C-6B6E-9008-6AF5B8383594}"/>
              </a:ext>
            </a:extLst>
          </p:cNvPr>
          <p:cNvSpPr>
            <a:spLocks noGrp="1"/>
          </p:cNvSpPr>
          <p:nvPr>
            <p:ph type="title"/>
          </p:nvPr>
        </p:nvSpPr>
        <p:spPr>
          <a:xfrm>
            <a:off x="838200" y="209702"/>
            <a:ext cx="10515600" cy="539848"/>
          </a:xfrm>
        </p:spPr>
        <p:txBody>
          <a:bodyPr>
            <a:normAutofit/>
          </a:bodyPr>
          <a:lstStyle/>
          <a:p>
            <a:pPr algn="ctr"/>
            <a:r>
              <a:rPr lang="en-US" sz="1800" b="1" kern="100" dirty="0">
                <a:solidFill>
                  <a:srgbClr val="FF0000"/>
                </a:solidFill>
                <a:effectLst/>
                <a:latin typeface="Calibri" panose="020F0502020204030204" pitchFamily="34" charset="0"/>
                <a:ea typeface="Calibri" panose="020F0502020204030204" pitchFamily="34" charset="0"/>
                <a:cs typeface="Shruti" panose="020B0502040204020203" pitchFamily="34" charset="0"/>
              </a:rPr>
              <a:t>Comparation of the top 5 bowler based on total wicket taker in the seasons 2016/17 and 2018/19.</a:t>
            </a:r>
            <a:br>
              <a:rPr lang="en-US" sz="1800" b="1" kern="100" dirty="0">
                <a:solidFill>
                  <a:srgbClr val="FF0000"/>
                </a:solidFill>
                <a:effectLst/>
                <a:latin typeface="Calibri" panose="020F0502020204030204" pitchFamily="34" charset="0"/>
                <a:ea typeface="Calibri" panose="020F0502020204030204" pitchFamily="34" charset="0"/>
                <a:cs typeface="Shruti" panose="020B0502040204020203" pitchFamily="34" charset="0"/>
              </a:rPr>
            </a:br>
            <a:endParaRPr lang="en-US" sz="1400" b="1" dirty="0">
              <a:solidFill>
                <a:srgbClr val="FF0000"/>
              </a:solidFill>
            </a:endParaRPr>
          </a:p>
        </p:txBody>
      </p:sp>
      <p:sp>
        <p:nvSpPr>
          <p:cNvPr id="5" name="TextBox 4">
            <a:extLst>
              <a:ext uri="{FF2B5EF4-FFF2-40B4-BE49-F238E27FC236}">
                <a16:creationId xmlns:a16="http://schemas.microsoft.com/office/drawing/2014/main" id="{283CCFFE-F9B8-1A8B-404C-4A18985DF199}"/>
              </a:ext>
            </a:extLst>
          </p:cNvPr>
          <p:cNvSpPr txBox="1"/>
          <p:nvPr/>
        </p:nvSpPr>
        <p:spPr>
          <a:xfrm>
            <a:off x="441996" y="5264635"/>
            <a:ext cx="11571959" cy="1367234"/>
          </a:xfrm>
          <a:prstGeom prst="rect">
            <a:avLst/>
          </a:prstGeom>
          <a:noFill/>
        </p:spPr>
        <p:txBody>
          <a:bodyPr wrap="square" rtlCol="0">
            <a:spAutoFit/>
          </a:bodyPr>
          <a:lstStyle/>
          <a:p>
            <a:pPr marL="342900" marR="0" lvl="0" indent="-342900" algn="just">
              <a:lnSpc>
                <a:spcPct val="107000"/>
              </a:lnSpc>
              <a:spcAft>
                <a:spcPts val="8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Shruti" panose="020B0502040204020203" pitchFamily="34" charset="0"/>
              </a:rPr>
              <a:t>2016/17 Season</a:t>
            </a:r>
            <a:r>
              <a:rPr lang="en-US" sz="1800" kern="100" dirty="0">
                <a:effectLst/>
                <a:latin typeface="Calibri" panose="020F0502020204030204" pitchFamily="34" charset="0"/>
                <a:ea typeface="Calibri" panose="020F0502020204030204" pitchFamily="34" charset="0"/>
                <a:cs typeface="Shruti" panose="020B0502040204020203" pitchFamily="34" charset="0"/>
              </a:rPr>
              <a:t>: Indian bowler </a:t>
            </a:r>
            <a:r>
              <a:rPr lang="en-US" sz="1800" b="1" kern="100" dirty="0">
                <a:effectLst/>
                <a:latin typeface="Calibri" panose="020F0502020204030204" pitchFamily="34" charset="0"/>
                <a:ea typeface="Calibri" panose="020F0502020204030204" pitchFamily="34" charset="0"/>
                <a:cs typeface="Shruti" panose="020B0502040204020203" pitchFamily="34" charset="0"/>
              </a:rPr>
              <a:t>R Ashwin</a:t>
            </a:r>
            <a:r>
              <a:rPr lang="en-US" sz="1800" kern="100" dirty="0">
                <a:effectLst/>
                <a:latin typeface="Calibri" panose="020F0502020204030204" pitchFamily="34" charset="0"/>
                <a:ea typeface="Calibri" panose="020F0502020204030204" pitchFamily="34" charset="0"/>
                <a:cs typeface="Shruti" panose="020B0502040204020203" pitchFamily="34" charset="0"/>
              </a:rPr>
              <a:t> emerged as the highest wicket taker, followed by </a:t>
            </a:r>
            <a:r>
              <a:rPr lang="en-US" sz="1800" b="1" kern="100" dirty="0">
                <a:effectLst/>
                <a:latin typeface="Calibri" panose="020F0502020204030204" pitchFamily="34" charset="0"/>
                <a:ea typeface="Calibri" panose="020F0502020204030204" pitchFamily="34" charset="0"/>
                <a:cs typeface="Shruti" panose="020B0502040204020203" pitchFamily="34" charset="0"/>
              </a:rPr>
              <a:t>RA Jadeja</a:t>
            </a:r>
            <a:r>
              <a:rPr lang="en-US" sz="1800" kern="100" dirty="0">
                <a:effectLst/>
                <a:latin typeface="Calibri" panose="020F0502020204030204" pitchFamily="34" charset="0"/>
                <a:ea typeface="Calibri" panose="020F0502020204030204" pitchFamily="34" charset="0"/>
                <a:cs typeface="Shruti" panose="020B0502040204020203" pitchFamily="34" charset="0"/>
              </a:rPr>
              <a:t>, another Indian bowler.</a:t>
            </a:r>
          </a:p>
          <a:p>
            <a:pPr marL="342900" marR="0" lvl="0" indent="-342900" algn="just">
              <a:lnSpc>
                <a:spcPct val="107000"/>
              </a:lnSpc>
              <a:spcAft>
                <a:spcPts val="800"/>
              </a:spcAft>
              <a:buFont typeface="Symbol" panose="05050102010706020507" pitchFamily="18" charset="2"/>
              <a:buChar char=""/>
            </a:pPr>
            <a:r>
              <a:rPr lang="en-US" sz="1800" b="1" kern="100" dirty="0">
                <a:effectLst/>
                <a:latin typeface="Calibri" panose="020F0502020204030204" pitchFamily="34" charset="0"/>
                <a:ea typeface="Calibri" panose="020F0502020204030204" pitchFamily="34" charset="0"/>
                <a:cs typeface="Shruti" panose="020B0502040204020203" pitchFamily="34" charset="0"/>
              </a:rPr>
              <a:t>2018/19 Season</a:t>
            </a:r>
            <a:r>
              <a:rPr lang="en-US" sz="1800" kern="100" dirty="0">
                <a:effectLst/>
                <a:latin typeface="Calibri" panose="020F0502020204030204" pitchFamily="34" charset="0"/>
                <a:ea typeface="Calibri" panose="020F0502020204030204" pitchFamily="34" charset="0"/>
                <a:cs typeface="Shruti" panose="020B0502040204020203" pitchFamily="34" charset="0"/>
              </a:rPr>
              <a:t>: </a:t>
            </a:r>
            <a:r>
              <a:rPr lang="en-US" dirty="0"/>
              <a:t>Pakistan bowler Yasir Shah secured the top spot as the highest wicket taker, with Australian bowler NM Lyon as the second-highest.</a:t>
            </a:r>
          </a:p>
        </p:txBody>
      </p:sp>
      <p:pic>
        <p:nvPicPr>
          <p:cNvPr id="7" name="Content Placeholder 6">
            <a:extLst>
              <a:ext uri="{FF2B5EF4-FFF2-40B4-BE49-F238E27FC236}">
                <a16:creationId xmlns:a16="http://schemas.microsoft.com/office/drawing/2014/main" id="{7D75E9BF-872E-E0A4-CF5C-974D73768704}"/>
              </a:ext>
            </a:extLst>
          </p:cNvPr>
          <p:cNvPicPr>
            <a:picLocks noGrp="1" noChangeAspect="1"/>
          </p:cNvPicPr>
          <p:nvPr>
            <p:ph idx="1"/>
          </p:nvPr>
        </p:nvPicPr>
        <p:blipFill>
          <a:blip r:embed="rId2"/>
          <a:stretch>
            <a:fillRect/>
          </a:stretch>
        </p:blipFill>
        <p:spPr>
          <a:xfrm>
            <a:off x="970175" y="833866"/>
            <a:ext cx="10515600" cy="41666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79179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27DCE-1B39-B8B8-A37A-6F73B46FF057}"/>
              </a:ext>
            </a:extLst>
          </p:cNvPr>
          <p:cNvSpPr>
            <a:spLocks noGrp="1"/>
          </p:cNvSpPr>
          <p:nvPr>
            <p:ph type="title"/>
          </p:nvPr>
        </p:nvSpPr>
        <p:spPr>
          <a:xfrm>
            <a:off x="838200" y="902454"/>
            <a:ext cx="10515600" cy="681250"/>
          </a:xfrm>
        </p:spPr>
        <p:txBody>
          <a:bodyPr/>
          <a:lstStyle/>
          <a:p>
            <a:pPr algn="ctr"/>
            <a:r>
              <a:rPr lang="en-US" sz="1800" b="1" dirty="0">
                <a:solidFill>
                  <a:srgbClr val="FF0000"/>
                </a:solidFill>
                <a:effectLst/>
                <a:latin typeface="Calibri" panose="020F0502020204030204" pitchFamily="34" charset="0"/>
                <a:ea typeface="Calibri" panose="020F0502020204030204" pitchFamily="34" charset="0"/>
                <a:cs typeface="Shruti" panose="020B0502040204020203" pitchFamily="34" charset="0"/>
              </a:rPr>
              <a:t>How does winning the toss influence the match outcome?</a:t>
            </a:r>
            <a:endParaRPr lang="en-US" b="1" dirty="0">
              <a:solidFill>
                <a:srgbClr val="FF0000"/>
              </a:solidFill>
            </a:endParaRPr>
          </a:p>
        </p:txBody>
      </p:sp>
      <p:pic>
        <p:nvPicPr>
          <p:cNvPr id="4" name="Content Placeholder 3">
            <a:extLst>
              <a:ext uri="{FF2B5EF4-FFF2-40B4-BE49-F238E27FC236}">
                <a16:creationId xmlns:a16="http://schemas.microsoft.com/office/drawing/2014/main" id="{49843AD4-5183-8C53-45FD-6E66ED8FBAEC}"/>
              </a:ext>
            </a:extLst>
          </p:cNvPr>
          <p:cNvPicPr>
            <a:picLocks noGrp="1" noChangeAspect="1"/>
          </p:cNvPicPr>
          <p:nvPr>
            <p:ph idx="1"/>
          </p:nvPr>
        </p:nvPicPr>
        <p:blipFill>
          <a:blip r:embed="rId2"/>
          <a:stretch>
            <a:fillRect/>
          </a:stretch>
        </p:blipFill>
        <p:spPr>
          <a:xfrm>
            <a:off x="749003" y="1690688"/>
            <a:ext cx="5735493" cy="43513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361519B4-0E51-8301-693C-86544898827F}"/>
              </a:ext>
            </a:extLst>
          </p:cNvPr>
          <p:cNvSpPr txBox="1"/>
          <p:nvPr/>
        </p:nvSpPr>
        <p:spPr>
          <a:xfrm>
            <a:off x="6843253" y="2886427"/>
            <a:ext cx="5034115" cy="1754326"/>
          </a:xfrm>
          <a:prstGeom prst="rect">
            <a:avLst/>
          </a:prstGeom>
          <a:noFill/>
        </p:spPr>
        <p:txBody>
          <a:bodyPr wrap="square" rtlCol="0">
            <a:spAutoFit/>
          </a:bodyPr>
          <a:lstStyle/>
          <a:p>
            <a:pPr marL="285750" indent="-285750" algn="jus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Shruti" panose="020B0502040204020203" pitchFamily="34" charset="0"/>
              </a:rPr>
              <a:t>After analyzing the complete dataset and plotting the graph, it is observed that the toss winner often goes on to win the match. This insight is supported by the graph and can be used for decision-making.</a:t>
            </a:r>
          </a:p>
          <a:p>
            <a:endParaRPr lang="en-US" dirty="0"/>
          </a:p>
        </p:txBody>
      </p:sp>
    </p:spTree>
    <p:extLst>
      <p:ext uri="{BB962C8B-B14F-4D97-AF65-F5344CB8AC3E}">
        <p14:creationId xmlns:p14="http://schemas.microsoft.com/office/powerpoint/2010/main" val="1179974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E3A16-6508-10BB-19B7-B26B8D198D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7E4B7B-8BDF-8972-A9BB-8A8B5ECBCFAF}"/>
              </a:ext>
            </a:extLst>
          </p:cNvPr>
          <p:cNvSpPr>
            <a:spLocks noGrp="1"/>
          </p:cNvSpPr>
          <p:nvPr>
            <p:ph type="title"/>
          </p:nvPr>
        </p:nvSpPr>
        <p:spPr>
          <a:xfrm>
            <a:off x="838200" y="2766218"/>
            <a:ext cx="10515600" cy="1325563"/>
          </a:xfrm>
        </p:spPr>
        <p:txBody>
          <a:bodyPr>
            <a:normAutofit/>
          </a:bodyPr>
          <a:lstStyle/>
          <a:p>
            <a:pPr algn="ctr"/>
            <a:r>
              <a:rPr lang="en-US" sz="8000" dirty="0">
                <a:solidFill>
                  <a:srgbClr val="FF0000"/>
                </a:solidFill>
              </a:rPr>
              <a:t>ODI Match Data</a:t>
            </a:r>
          </a:p>
        </p:txBody>
      </p:sp>
    </p:spTree>
    <p:extLst>
      <p:ext uri="{BB962C8B-B14F-4D97-AF65-F5344CB8AC3E}">
        <p14:creationId xmlns:p14="http://schemas.microsoft.com/office/powerpoint/2010/main" val="1632825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6C3E8-647A-A4E2-92C0-96D2E2ECEF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47E24B-EDB0-A7DA-60D7-E20341EC416E}"/>
              </a:ext>
            </a:extLst>
          </p:cNvPr>
          <p:cNvSpPr>
            <a:spLocks noGrp="1"/>
          </p:cNvSpPr>
          <p:nvPr>
            <p:ph type="title"/>
          </p:nvPr>
        </p:nvSpPr>
        <p:spPr>
          <a:xfrm>
            <a:off x="838200" y="386499"/>
            <a:ext cx="10515600" cy="770690"/>
          </a:xfrm>
        </p:spPr>
        <p:txBody>
          <a:bodyPr>
            <a:normAutofit/>
          </a:bodyPr>
          <a:lstStyle/>
          <a:p>
            <a:pPr algn="ctr"/>
            <a:r>
              <a:rPr lang="en-US" sz="1800" b="1" dirty="0">
                <a:solidFill>
                  <a:srgbClr val="FF0000"/>
                </a:solidFill>
                <a:effectLst/>
                <a:latin typeface="Calibri" panose="020F0502020204030204" pitchFamily="34" charset="0"/>
                <a:ea typeface="Calibri" panose="020F0502020204030204" pitchFamily="34" charset="0"/>
                <a:cs typeface="Shruti" panose="020B0502040204020203" pitchFamily="34" charset="0"/>
              </a:rPr>
              <a:t>The top 10 batsmen with the highest total runs in the 2022/23 season in ODI Cricket.</a:t>
            </a:r>
            <a:endParaRPr lang="en-US" sz="1400" b="1" dirty="0">
              <a:solidFill>
                <a:srgbClr val="FF0000"/>
              </a:solidFill>
            </a:endParaRPr>
          </a:p>
        </p:txBody>
      </p:sp>
      <p:sp>
        <p:nvSpPr>
          <p:cNvPr id="5" name="TextBox 4">
            <a:extLst>
              <a:ext uri="{FF2B5EF4-FFF2-40B4-BE49-F238E27FC236}">
                <a16:creationId xmlns:a16="http://schemas.microsoft.com/office/drawing/2014/main" id="{C5E692BD-9052-28C8-BA50-AAA0A2BD3ADA}"/>
              </a:ext>
            </a:extLst>
          </p:cNvPr>
          <p:cNvSpPr txBox="1"/>
          <p:nvPr/>
        </p:nvSpPr>
        <p:spPr>
          <a:xfrm>
            <a:off x="7631407" y="2967335"/>
            <a:ext cx="4312847" cy="923330"/>
          </a:xfrm>
          <a:prstGeom prst="rect">
            <a:avLst/>
          </a:prstGeom>
          <a:noFill/>
        </p:spPr>
        <p:txBody>
          <a:bodyPr wrap="square" rtlCol="0">
            <a:spAutoFit/>
          </a:bodyPr>
          <a:lstStyle/>
          <a:p>
            <a:pPr marL="285750" indent="-285750" algn="jus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Shruti" panose="020B0502040204020203" pitchFamily="34" charset="0"/>
              </a:rPr>
              <a:t>Indian batsman </a:t>
            </a:r>
            <a:r>
              <a:rPr lang="en-US" b="1" kern="100" dirty="0">
                <a:latin typeface="Calibri" panose="020F0502020204030204" pitchFamily="34" charset="0"/>
                <a:ea typeface="Calibri" panose="020F0502020204030204" pitchFamily="34" charset="0"/>
                <a:cs typeface="Shruti" panose="020B0502040204020203" pitchFamily="34" charset="0"/>
              </a:rPr>
              <a:t>Shubman Gill</a:t>
            </a:r>
            <a:r>
              <a:rPr lang="en-US" sz="1800" kern="100" dirty="0">
                <a:effectLst/>
                <a:latin typeface="Calibri" panose="020F0502020204030204" pitchFamily="34" charset="0"/>
                <a:ea typeface="Calibri" panose="020F0502020204030204" pitchFamily="34" charset="0"/>
                <a:cs typeface="Shruti" panose="020B0502040204020203" pitchFamily="34" charset="0"/>
              </a:rPr>
              <a:t> emerged as the highest run-scorer, followed by </a:t>
            </a:r>
            <a:r>
              <a:rPr lang="en-US" sz="1800" b="1" kern="100" dirty="0">
                <a:effectLst/>
                <a:latin typeface="Calibri" panose="020F0502020204030204" pitchFamily="34" charset="0"/>
                <a:ea typeface="Calibri" panose="020F0502020204030204" pitchFamily="34" charset="0"/>
                <a:cs typeface="Shruti" panose="020B0502040204020203" pitchFamily="34" charset="0"/>
              </a:rPr>
              <a:t>Virat Kohli</a:t>
            </a:r>
            <a:r>
              <a:rPr lang="en-US" sz="1800" kern="100" dirty="0">
                <a:effectLst/>
                <a:latin typeface="Calibri" panose="020F0502020204030204" pitchFamily="34" charset="0"/>
                <a:ea typeface="Calibri" panose="020F0502020204030204" pitchFamily="34" charset="0"/>
                <a:cs typeface="Shruti" panose="020B0502040204020203" pitchFamily="34" charset="0"/>
              </a:rPr>
              <a:t>, another Indian batsman.</a:t>
            </a:r>
            <a:endParaRPr lang="en-US" dirty="0"/>
          </a:p>
        </p:txBody>
      </p:sp>
      <p:pic>
        <p:nvPicPr>
          <p:cNvPr id="10" name="Content Placeholder 9">
            <a:extLst>
              <a:ext uri="{FF2B5EF4-FFF2-40B4-BE49-F238E27FC236}">
                <a16:creationId xmlns:a16="http://schemas.microsoft.com/office/drawing/2014/main" id="{CB2E17C6-A631-F489-60FD-7C76D4955D45}"/>
              </a:ext>
            </a:extLst>
          </p:cNvPr>
          <p:cNvPicPr>
            <a:picLocks noGrp="1" noChangeAspect="1"/>
          </p:cNvPicPr>
          <p:nvPr>
            <p:ph idx="1"/>
          </p:nvPr>
        </p:nvPicPr>
        <p:blipFill>
          <a:blip r:embed="rId2"/>
          <a:stretch>
            <a:fillRect/>
          </a:stretch>
        </p:blipFill>
        <p:spPr>
          <a:xfrm>
            <a:off x="247746" y="1622836"/>
            <a:ext cx="7294022" cy="4351338"/>
          </a:xfrm>
        </p:spPr>
      </p:pic>
    </p:spTree>
    <p:extLst>
      <p:ext uri="{BB962C8B-B14F-4D97-AF65-F5344CB8AC3E}">
        <p14:creationId xmlns:p14="http://schemas.microsoft.com/office/powerpoint/2010/main" val="8058897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253</TotalTime>
  <Words>920</Words>
  <Application>Microsoft Office PowerPoint</Application>
  <PresentationFormat>Widescreen</PresentationFormat>
  <Paragraphs>46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Symbol</vt:lpstr>
      <vt:lpstr>Office Theme</vt:lpstr>
      <vt:lpstr>CricSheet </vt:lpstr>
      <vt:lpstr>Test Match Data</vt:lpstr>
      <vt:lpstr>The top 10 batsmen with the highest total runs in the 2016/17 season in Test Cricket.</vt:lpstr>
      <vt:lpstr>Comparation of the top 5 batsmen based on total runs scored in the seasons 2016/17 and 2018/19. </vt:lpstr>
      <vt:lpstr>Which bowlers took the most wickets during the 2016/17 season? </vt:lpstr>
      <vt:lpstr>Comparation of the top 5 bowler based on total wicket taker in the seasons 2016/17 and 2018/19. </vt:lpstr>
      <vt:lpstr>How does winning the toss influence the match outcome?</vt:lpstr>
      <vt:lpstr>ODI Match Data</vt:lpstr>
      <vt:lpstr>The top 10 batsmen with the highest total runs in the 2022/23 season in ODI Cricket.</vt:lpstr>
      <vt:lpstr>Comparation of the top 5 batsmen based on total runs scored in the seasons 2022/23 and 2023/24. </vt:lpstr>
      <vt:lpstr>Which bowlers took the most wickets during the 2022/23 season? </vt:lpstr>
      <vt:lpstr>Comparation of the top 5 bowler based on total wicket taker in the seasons 2022/23 and 2023/24. </vt:lpstr>
      <vt:lpstr>How does winning the toss influence the match outcome?</vt:lpstr>
      <vt:lpstr>T20s Match Data</vt:lpstr>
      <vt:lpstr>The top 10 batsmen with the highest total runs in T20 Cricket.</vt:lpstr>
      <vt:lpstr>The top 10 batsmen with the highest total runs in the 2022/23 season in T20 Cricket.</vt:lpstr>
      <vt:lpstr>Comparation of the top 5 batsmen based on total runs scored in the seasons 2022/23 and 2023/24. </vt:lpstr>
      <vt:lpstr>Which bowlers took the most wickets during the 2022/23 season? </vt:lpstr>
      <vt:lpstr>Comparation of the top 5 bowler based on total wicket taker in the seasons 2021/22 and 2022/23. </vt:lpstr>
      <vt:lpstr>How does winning the toss influence the match 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Manav Patel</dc:creator>
  <cp:lastModifiedBy>Manav Patel</cp:lastModifiedBy>
  <cp:revision>3</cp:revision>
  <dcterms:created xsi:type="dcterms:W3CDTF">2025-01-10T13:33:46Z</dcterms:created>
  <dcterms:modified xsi:type="dcterms:W3CDTF">2025-01-11T08:51:53Z</dcterms:modified>
</cp:coreProperties>
</file>