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aleway"/>
      <p:regular r:id="rId22"/>
      <p:bold r:id="rId23"/>
      <p:italic r:id="rId24"/>
      <p:boldItalic r:id="rId25"/>
    </p:embeddedFont>
    <p:embeddedFont>
      <p:font typeface="Lato"/>
      <p:regular r:id="rId26"/>
      <p:bold r:id="rId27"/>
      <p:italic r:id="rId28"/>
      <p:boldItalic r:id="rId29"/>
    </p:embeddedFont>
    <p:embeddedFont>
      <p:font typeface="Pacifico"/>
      <p:regular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regular.fntdata"/><Relationship Id="rId21" Type="http://schemas.openxmlformats.org/officeDocument/2006/relationships/slide" Target="slides/slide16.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Raleway-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Pacifico-regular.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cb9a0b074_1_1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cb9a0b074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d814cf7d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d814cf7d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66ca1613a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66ca1613a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66ca1613af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66ca1613af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66ca1613af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66ca1613a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66ca1613af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66ca1613af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cb9a0b074_1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cb9a0b074_1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66ca1613a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66ca1613a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e965474a9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e965474a9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cb9a0b074_1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cb9a0b074_1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723630543_1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723630543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10" name="Shape 10"/>
        <p:cNvGrpSpPr/>
        <p:nvPr/>
      </p:nvGrpSpPr>
      <p:grpSpPr>
        <a:xfrm>
          <a:off x="0" y="0"/>
          <a:ext cx="0" cy="0"/>
          <a:chOff x="0" y="0"/>
          <a:chExt cx="0" cy="0"/>
        </a:xfrm>
      </p:grpSpPr>
      <p:cxnSp>
        <p:nvCxnSpPr>
          <p:cNvPr id="11" name="Google Shape;11;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2" name="Google Shape;12;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3" name="Google Shape;13;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4" name="Google Shape;14;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5" name="Google Shape;15;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6" name="Google Shape;16;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1" name="Shape 61"/>
        <p:cNvGrpSpPr/>
        <p:nvPr/>
      </p:nvGrpSpPr>
      <p:grpSpPr>
        <a:xfrm>
          <a:off x="0" y="0"/>
          <a:ext cx="0" cy="0"/>
          <a:chOff x="0" y="0"/>
          <a:chExt cx="0" cy="0"/>
        </a:xfrm>
      </p:grpSpPr>
      <p:cxnSp>
        <p:nvCxnSpPr>
          <p:cNvPr id="62" name="Google Shape;62;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3" name="Google Shape;63;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4" name="Google Shape;64;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5" name="Google Shape;65;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6" name="Google Shape;66;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7" name="Shape 67"/>
        <p:cNvGrpSpPr/>
        <p:nvPr/>
      </p:nvGrpSpPr>
      <p:grpSpPr>
        <a:xfrm>
          <a:off x="0" y="0"/>
          <a:ext cx="0" cy="0"/>
          <a:chOff x="0" y="0"/>
          <a:chExt cx="0" cy="0"/>
        </a:xfrm>
      </p:grpSpPr>
      <p:sp>
        <p:nvSpPr>
          <p:cNvPr id="68" name="Google Shape;68;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cxnSp>
        <p:nvCxnSpPr>
          <p:cNvPr id="18" name="Google Shape;18;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9" name="Google Shape;19;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20" name="Google Shape;20;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1" name="Google Shape;21;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cxnSp>
        <p:nvCxnSpPr>
          <p:cNvPr id="23" name="Google Shape;23;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4" name="Google Shape;24;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5" name="Google Shape;25;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6" name="Google Shape;26;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7" name="Google Shape;27;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8" name="Google Shape;28;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cxnSp>
        <p:nvCxnSpPr>
          <p:cNvPr id="30" name="Google Shape;30;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1" name="Google Shape;31;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2" name="Google Shape;32;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3" name="Google Shape;33;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4" name="Google Shape;34;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6" name="Google Shape;36;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9" name="Google Shape;39;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0" name="Shape 40"/>
        <p:cNvGrpSpPr/>
        <p:nvPr/>
      </p:nvGrpSpPr>
      <p:grpSpPr>
        <a:xfrm>
          <a:off x="0" y="0"/>
          <a:ext cx="0" cy="0"/>
          <a:chOff x="0" y="0"/>
          <a:chExt cx="0" cy="0"/>
        </a:xfrm>
      </p:grpSpPr>
      <p:cxnSp>
        <p:nvCxnSpPr>
          <p:cNvPr id="41" name="Google Shape;41;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2" name="Google Shape;42;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3" name="Google Shape;43;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4" name="Google Shape;44;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5" name="Shape 45"/>
        <p:cNvGrpSpPr/>
        <p:nvPr/>
      </p:nvGrpSpPr>
      <p:grpSpPr>
        <a:xfrm>
          <a:off x="0" y="0"/>
          <a:ext cx="0" cy="0"/>
          <a:chOff x="0" y="0"/>
          <a:chExt cx="0" cy="0"/>
        </a:xfrm>
      </p:grpSpPr>
      <p:cxnSp>
        <p:nvCxnSpPr>
          <p:cNvPr id="46" name="Google Shape;46;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7" name="Google Shape;47;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8" name="Google Shape;48;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9" name="Shape 49"/>
        <p:cNvGrpSpPr/>
        <p:nvPr/>
      </p:nvGrpSpPr>
      <p:grpSpPr>
        <a:xfrm>
          <a:off x="0" y="0"/>
          <a:ext cx="0" cy="0"/>
          <a:chOff x="0" y="0"/>
          <a:chExt cx="0" cy="0"/>
        </a:xfrm>
      </p:grpSpPr>
      <p:sp>
        <p:nvSpPr>
          <p:cNvPr id="50" name="Google Shape;50;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1" name="Google Shape;5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2" name="Google Shape;52;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3" name="Google Shape;53;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4" name="Google Shape;5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5" name="Google Shape;55;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6" name="Shape 56"/>
        <p:cNvGrpSpPr/>
        <p:nvPr/>
      </p:nvGrpSpPr>
      <p:grpSpPr>
        <a:xfrm>
          <a:off x="0" y="0"/>
          <a:ext cx="0" cy="0"/>
          <a:chOff x="0" y="0"/>
          <a:chExt cx="0" cy="0"/>
        </a:xfrm>
      </p:grpSpPr>
      <p:cxnSp>
        <p:nvCxnSpPr>
          <p:cNvPr id="57" name="Google Shape;57;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8" name="Google Shape;58;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9" name="Google Shape;59;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60" name="Google Shape;60;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txBox="1"/>
          <p:nvPr/>
        </p:nvSpPr>
        <p:spPr>
          <a:xfrm>
            <a:off x="702400" y="4740000"/>
            <a:ext cx="1990200" cy="23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lt1"/>
                </a:solidFill>
                <a:latin typeface="Lato"/>
                <a:ea typeface="Lato"/>
                <a:cs typeface="Lato"/>
                <a:sym typeface="Lato"/>
              </a:rPr>
              <a:t>© Manav Joshi</a:t>
            </a:r>
            <a:endParaRPr sz="900">
              <a:solidFill>
                <a:schemeClr val="lt1"/>
              </a:solidFill>
              <a:latin typeface="Lato"/>
              <a:ea typeface="Lato"/>
              <a:cs typeface="Lato"/>
              <a:sym typeface="Lato"/>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hyperlink" Target="https://mythjosh4774.atlassian.net/jira/software/projects/FT/boards/3/backlog?epics=visible" TargetMode="External"/><Relationship Id="rId4" Type="http://schemas.openxmlformats.org/officeDocument/2006/relationships/image" Target="../media/image1.png"/><Relationship Id="rId5"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hyperlink" Target="https://app.diagrams.net/#LGCB%20.drawio" TargetMode="External"/><Relationship Id="rId4" Type="http://schemas.openxmlformats.org/officeDocument/2006/relationships/image" Target="../media/image1.png"/><Relationship Id="rId5"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12.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hyperlink" Target="https://www.figma.com/file/misKhmYTwqLUkLqWvObhMd/Pay---Digital-Banking-Landing-Page-Website-(Community)?type=design&amp;node-id=0-1&amp;mode=design&amp;t=QcY2bxk1at1S31US-0" TargetMode="External"/><Relationship Id="rId4" Type="http://schemas.openxmlformats.org/officeDocument/2006/relationships/image" Target="../media/image1.png"/><Relationship Id="rId5"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hyperlink" Target="http://drive.google.com/file/d/1vrbvCeJ1mv33rRyZLBRCtatnstOZQgXI/view" TargetMode="Externa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6.png"/><Relationship Id="rId6"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79263"/>
            </a:gs>
            <a:gs pos="100000">
              <a:srgbClr val="C64B12"/>
            </a:gs>
          </a:gsLst>
          <a:path path="circle">
            <a:fillToRect b="50%" l="50%" r="50%" t="50%"/>
          </a:path>
          <a:tileRect/>
        </a:gradFill>
      </p:bgPr>
    </p:bg>
    <p:spTree>
      <p:nvGrpSpPr>
        <p:cNvPr id="72" name="Shape 72"/>
        <p:cNvGrpSpPr/>
        <p:nvPr/>
      </p:nvGrpSpPr>
      <p:grpSpPr>
        <a:xfrm>
          <a:off x="0" y="0"/>
          <a:ext cx="0" cy="0"/>
          <a:chOff x="0" y="0"/>
          <a:chExt cx="0" cy="0"/>
        </a:xfrm>
      </p:grpSpPr>
      <p:sp>
        <p:nvSpPr>
          <p:cNvPr id="73" name="Google Shape;73;p13"/>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Glocal Co-operative Bank Business </a:t>
            </a:r>
            <a:r>
              <a:rPr lang="en"/>
              <a:t>Requirement</a:t>
            </a:r>
            <a:r>
              <a:rPr lang="en"/>
              <a:t> Plan </a:t>
            </a:r>
            <a:endParaRPr/>
          </a:p>
        </p:txBody>
      </p:sp>
      <p:sp>
        <p:nvSpPr>
          <p:cNvPr id="74" name="Google Shape;74;p13"/>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Requirement Plan will help the GCo. Bank to establish In-house Net Banking </a:t>
            </a:r>
            <a:r>
              <a:rPr lang="en" sz="2400"/>
              <a:t>Infrastructure</a:t>
            </a:r>
            <a:r>
              <a:rPr lang="en" sz="2400"/>
              <a:t> </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2" name="Shape 142"/>
        <p:cNvGrpSpPr/>
        <p:nvPr/>
      </p:nvGrpSpPr>
      <p:grpSpPr>
        <a:xfrm>
          <a:off x="0" y="0"/>
          <a:ext cx="0" cy="0"/>
          <a:chOff x="0" y="0"/>
          <a:chExt cx="0" cy="0"/>
        </a:xfrm>
      </p:grpSpPr>
      <p:sp>
        <p:nvSpPr>
          <p:cNvPr id="143" name="Google Shape;143;p22"/>
          <p:cNvSpPr txBox="1"/>
          <p:nvPr>
            <p:ph idx="1" type="subTitle"/>
          </p:nvPr>
        </p:nvSpPr>
        <p:spPr>
          <a:xfrm>
            <a:off x="265500" y="653700"/>
            <a:ext cx="4045200" cy="38361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3000">
                <a:solidFill>
                  <a:schemeClr val="dk1"/>
                </a:solidFill>
              </a:rPr>
              <a:t>RTGS</a:t>
            </a:r>
            <a:endParaRPr b="1" sz="3000">
              <a:solidFill>
                <a:schemeClr val="dk1"/>
              </a:solidFill>
            </a:endParaRPr>
          </a:p>
          <a:p>
            <a:pPr indent="0" lvl="0" marL="0" rtl="0" algn="l">
              <a:lnSpc>
                <a:spcPct val="115000"/>
              </a:lnSpc>
              <a:spcBef>
                <a:spcPts val="1600"/>
              </a:spcBef>
              <a:spcAft>
                <a:spcPts val="1600"/>
              </a:spcAft>
              <a:buNone/>
            </a:pPr>
            <a:r>
              <a:rPr lang="en" sz="1800"/>
              <a:t>RTGS (Real-Time Gross Settlement) is an electronic fund transfer system all the RTGS transactions is settle by RBI. The </a:t>
            </a:r>
            <a:r>
              <a:rPr lang="en" sz="1800"/>
              <a:t>minimum</a:t>
            </a:r>
            <a:r>
              <a:rPr lang="en" sz="1800"/>
              <a:t> limit of the mode is Rs 200 K  and the </a:t>
            </a:r>
            <a:r>
              <a:rPr lang="en" sz="1800"/>
              <a:t>their</a:t>
            </a:r>
            <a:r>
              <a:rPr lang="en" sz="1800"/>
              <a:t> is no maximum limit. All the </a:t>
            </a:r>
            <a:r>
              <a:rPr lang="en" sz="1800"/>
              <a:t>transfers are settled in real-time. </a:t>
            </a:r>
            <a:endParaRPr sz="1800"/>
          </a:p>
        </p:txBody>
      </p:sp>
      <p:pic>
        <p:nvPicPr>
          <p:cNvPr id="144" name="Google Shape;144;p22"/>
          <p:cNvPicPr preferRelativeResize="0"/>
          <p:nvPr/>
        </p:nvPicPr>
        <p:blipFill>
          <a:blip r:embed="rId3">
            <a:alphaModFix/>
          </a:blip>
          <a:stretch>
            <a:fillRect/>
          </a:stretch>
        </p:blipFill>
        <p:spPr>
          <a:xfrm>
            <a:off x="4572000" y="1163700"/>
            <a:ext cx="4571999" cy="23792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808378" y="79666"/>
            <a:ext cx="62442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User Story and Backlog</a:t>
            </a:r>
            <a:endParaRPr/>
          </a:p>
          <a:p>
            <a:pPr indent="0" lvl="0" marL="0" rtl="0" algn="l">
              <a:spcBef>
                <a:spcPts val="0"/>
              </a:spcBef>
              <a:spcAft>
                <a:spcPts val="0"/>
              </a:spcAft>
              <a:buNone/>
            </a:pPr>
            <a:r>
              <a:rPr lang="en" sz="3900">
                <a:solidFill>
                  <a:schemeClr val="accent5"/>
                </a:solidFill>
              </a:rPr>
              <a:t>Click-</a:t>
            </a:r>
            <a:r>
              <a:rPr lang="en"/>
              <a:t> </a:t>
            </a:r>
            <a:r>
              <a:rPr b="0" lang="en" sz="1300" u="sng">
                <a:solidFill>
                  <a:schemeClr val="hlink"/>
                </a:solidFill>
                <a:latin typeface="Arial"/>
                <a:ea typeface="Arial"/>
                <a:cs typeface="Arial"/>
                <a:sym typeface="Arial"/>
                <a:hlinkClick r:id="rId3"/>
              </a:rPr>
              <a:t>https://mythjosh4774.atlassian.net/jira/software/projects/FT/boards/3/backlog?epics=visible</a:t>
            </a:r>
            <a:r>
              <a:rPr lang="en" sz="5000"/>
              <a:t> </a:t>
            </a:r>
            <a:r>
              <a:rPr lang="en"/>
              <a:t> </a:t>
            </a:r>
            <a:endParaRPr/>
          </a:p>
        </p:txBody>
      </p:sp>
      <p:grpSp>
        <p:nvGrpSpPr>
          <p:cNvPr id="150" name="Google Shape;150;p23"/>
          <p:cNvGrpSpPr/>
          <p:nvPr/>
        </p:nvGrpSpPr>
        <p:grpSpPr>
          <a:xfrm>
            <a:off x="6781388" y="2464035"/>
            <a:ext cx="2212050" cy="2537076"/>
            <a:chOff x="6803275" y="395363"/>
            <a:chExt cx="2212050" cy="2537076"/>
          </a:xfrm>
        </p:grpSpPr>
        <p:pic>
          <p:nvPicPr>
            <p:cNvPr id="151" name="Google Shape;151;p23"/>
            <p:cNvPicPr preferRelativeResize="0"/>
            <p:nvPr/>
          </p:nvPicPr>
          <p:blipFill>
            <a:blip r:embed="rId4">
              <a:alphaModFix/>
            </a:blip>
            <a:stretch>
              <a:fillRect/>
            </a:stretch>
          </p:blipFill>
          <p:spPr>
            <a:xfrm>
              <a:off x="6803275" y="427445"/>
              <a:ext cx="2212050" cy="2504994"/>
            </a:xfrm>
            <a:prstGeom prst="rect">
              <a:avLst/>
            </a:prstGeom>
            <a:noFill/>
            <a:ln>
              <a:noFill/>
            </a:ln>
          </p:spPr>
        </p:pic>
        <p:pic>
          <p:nvPicPr>
            <p:cNvPr descr="Piece of duct tape sticking a note to the slide" id="152" name="Google Shape;152;p23"/>
            <p:cNvPicPr preferRelativeResize="0"/>
            <p:nvPr/>
          </p:nvPicPr>
          <p:blipFill rotWithShape="1">
            <a:blip r:embed="rId5">
              <a:alphaModFix/>
            </a:blip>
            <a:srcRect b="10011" l="9244" r="2118" t="5926"/>
            <a:stretch/>
          </p:blipFill>
          <p:spPr>
            <a:xfrm rot="154826">
              <a:off x="7370663" y="419419"/>
              <a:ext cx="1077273" cy="382687"/>
            </a:xfrm>
            <a:prstGeom prst="rect">
              <a:avLst/>
            </a:prstGeom>
            <a:noFill/>
            <a:ln>
              <a:noFill/>
            </a:ln>
          </p:spPr>
        </p:pic>
        <p:sp>
          <p:nvSpPr>
            <p:cNvPr id="153" name="Google Shape;153;p23"/>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Raleway"/>
                  <a:ea typeface="Raleway"/>
                  <a:cs typeface="Raleway"/>
                  <a:sym typeface="Raleway"/>
                </a:rPr>
                <a:t>Note</a:t>
              </a:r>
              <a:endParaRPr b="1">
                <a:solidFill>
                  <a:schemeClr val="dk1"/>
                </a:solidFill>
                <a:latin typeface="Raleway"/>
                <a:ea typeface="Raleway"/>
                <a:cs typeface="Raleway"/>
                <a:sym typeface="Raleway"/>
              </a:endParaRPr>
            </a:p>
            <a:p>
              <a:pPr indent="0" lvl="0" marL="0" rtl="0" algn="l">
                <a:spcBef>
                  <a:spcPts val="800"/>
                </a:spcBef>
                <a:spcAft>
                  <a:spcPts val="0"/>
                </a:spcAft>
                <a:buNone/>
              </a:pPr>
              <a:r>
                <a:rPr lang="en">
                  <a:solidFill>
                    <a:schemeClr val="dk2"/>
                  </a:solidFill>
                  <a:latin typeface="Raleway"/>
                  <a:ea typeface="Raleway"/>
                  <a:cs typeface="Raleway"/>
                  <a:sym typeface="Raleway"/>
                </a:rPr>
                <a:t>The following link will redirect the user to </a:t>
              </a:r>
              <a:r>
                <a:rPr lang="en">
                  <a:solidFill>
                    <a:schemeClr val="dk2"/>
                  </a:solidFill>
                  <a:latin typeface="Raleway"/>
                  <a:ea typeface="Raleway"/>
                  <a:cs typeface="Raleway"/>
                  <a:sym typeface="Raleway"/>
                </a:rPr>
                <a:t>Atlassian</a:t>
              </a:r>
              <a:r>
                <a:rPr lang="en">
                  <a:solidFill>
                    <a:schemeClr val="dk2"/>
                  </a:solidFill>
                  <a:latin typeface="Raleway"/>
                  <a:ea typeface="Raleway"/>
                  <a:cs typeface="Raleway"/>
                  <a:sym typeface="Raleway"/>
                </a:rPr>
                <a:t> Jira Software. The User can check the user story and backlog.</a:t>
              </a:r>
              <a:endParaRPr>
                <a:solidFill>
                  <a:schemeClr val="dk2"/>
                </a:solidFill>
                <a:latin typeface="Raleway"/>
                <a:ea typeface="Raleway"/>
                <a:cs typeface="Raleway"/>
                <a:sym typeface="Raleway"/>
              </a:endParaRPr>
            </a:p>
            <a:p>
              <a:pPr indent="0" lvl="0" marL="0" rtl="0" algn="l">
                <a:spcBef>
                  <a:spcPts val="800"/>
                </a:spcBef>
                <a:spcAft>
                  <a:spcPts val="800"/>
                </a:spcAft>
                <a:buNone/>
              </a:pPr>
              <a:r>
                <a:t/>
              </a:r>
              <a:endParaRPr b="1" sz="1200">
                <a:solidFill>
                  <a:schemeClr val="dk1"/>
                </a:solidFill>
                <a:latin typeface="Raleway"/>
                <a:ea typeface="Raleway"/>
                <a:cs typeface="Raleway"/>
                <a:sym typeface="Raleway"/>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643200" y="79675"/>
            <a:ext cx="81042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 </a:t>
            </a:r>
            <a:r>
              <a:rPr lang="en">
                <a:solidFill>
                  <a:schemeClr val="accent5"/>
                </a:solidFill>
              </a:rPr>
              <a:t>Diagram </a:t>
            </a:r>
            <a:endParaRPr>
              <a:solidFill>
                <a:schemeClr val="accent5"/>
              </a:solidFill>
            </a:endParaRPr>
          </a:p>
          <a:p>
            <a:pPr indent="0" lvl="0" marL="0" rtl="0" algn="l">
              <a:spcBef>
                <a:spcPts val="0"/>
              </a:spcBef>
              <a:spcAft>
                <a:spcPts val="0"/>
              </a:spcAft>
              <a:buNone/>
            </a:pPr>
            <a:r>
              <a:rPr lang="en" sz="3500"/>
              <a:t> Click </a:t>
            </a:r>
            <a:r>
              <a:rPr lang="en" sz="3500">
                <a:solidFill>
                  <a:schemeClr val="accent5"/>
                </a:solidFill>
              </a:rPr>
              <a:t>URL-</a:t>
            </a:r>
            <a:endParaRPr sz="3500">
              <a:solidFill>
                <a:schemeClr val="accent5"/>
              </a:solidFill>
            </a:endParaRPr>
          </a:p>
          <a:p>
            <a:pPr indent="0" lvl="0" marL="0" rtl="0" algn="l">
              <a:spcBef>
                <a:spcPts val="0"/>
              </a:spcBef>
              <a:spcAft>
                <a:spcPts val="0"/>
              </a:spcAft>
              <a:buNone/>
            </a:pPr>
            <a:r>
              <a:rPr b="0" lang="en" sz="1100" u="sng">
                <a:solidFill>
                  <a:schemeClr val="hlink"/>
                </a:solidFill>
                <a:latin typeface="Arial"/>
                <a:ea typeface="Arial"/>
                <a:cs typeface="Arial"/>
                <a:sym typeface="Arial"/>
                <a:hlinkClick r:id="rId3"/>
              </a:rPr>
              <a:t>https://app.diagrams.net/#LGCB%20.drawio</a:t>
            </a:r>
            <a:r>
              <a:rPr lang="en" sz="3500">
                <a:solidFill>
                  <a:schemeClr val="accent5"/>
                </a:solidFill>
              </a:rPr>
              <a:t>  </a:t>
            </a:r>
            <a:endParaRPr sz="3500">
              <a:solidFill>
                <a:schemeClr val="accent5"/>
              </a:solidFill>
            </a:endParaRPr>
          </a:p>
        </p:txBody>
      </p:sp>
      <p:grpSp>
        <p:nvGrpSpPr>
          <p:cNvPr id="159" name="Google Shape;159;p24"/>
          <p:cNvGrpSpPr/>
          <p:nvPr/>
        </p:nvGrpSpPr>
        <p:grpSpPr>
          <a:xfrm>
            <a:off x="6781388" y="2464035"/>
            <a:ext cx="2212050" cy="2537076"/>
            <a:chOff x="6803275" y="395363"/>
            <a:chExt cx="2212050" cy="2537076"/>
          </a:xfrm>
        </p:grpSpPr>
        <p:pic>
          <p:nvPicPr>
            <p:cNvPr id="160" name="Google Shape;160;p24"/>
            <p:cNvPicPr preferRelativeResize="0"/>
            <p:nvPr/>
          </p:nvPicPr>
          <p:blipFill>
            <a:blip r:embed="rId4">
              <a:alphaModFix/>
            </a:blip>
            <a:stretch>
              <a:fillRect/>
            </a:stretch>
          </p:blipFill>
          <p:spPr>
            <a:xfrm>
              <a:off x="6803275" y="427445"/>
              <a:ext cx="2212050" cy="2504994"/>
            </a:xfrm>
            <a:prstGeom prst="rect">
              <a:avLst/>
            </a:prstGeom>
            <a:noFill/>
            <a:ln>
              <a:noFill/>
            </a:ln>
          </p:spPr>
        </p:pic>
        <p:pic>
          <p:nvPicPr>
            <p:cNvPr descr="Piece of duct tape sticking a note to the slide" id="161" name="Google Shape;161;p24"/>
            <p:cNvPicPr preferRelativeResize="0"/>
            <p:nvPr/>
          </p:nvPicPr>
          <p:blipFill rotWithShape="1">
            <a:blip r:embed="rId5">
              <a:alphaModFix/>
            </a:blip>
            <a:srcRect b="10011" l="9244" r="2118" t="5926"/>
            <a:stretch/>
          </p:blipFill>
          <p:spPr>
            <a:xfrm rot="154826">
              <a:off x="7370663" y="419419"/>
              <a:ext cx="1077273" cy="382687"/>
            </a:xfrm>
            <a:prstGeom prst="rect">
              <a:avLst/>
            </a:prstGeom>
            <a:noFill/>
            <a:ln>
              <a:noFill/>
            </a:ln>
          </p:spPr>
        </p:pic>
        <p:sp>
          <p:nvSpPr>
            <p:cNvPr id="162" name="Google Shape;162;p24"/>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Raleway"/>
                  <a:ea typeface="Raleway"/>
                  <a:cs typeface="Raleway"/>
                  <a:sym typeface="Raleway"/>
                </a:rPr>
                <a:t>Note</a:t>
              </a:r>
              <a:endParaRPr b="1">
                <a:solidFill>
                  <a:schemeClr val="dk1"/>
                </a:solidFill>
                <a:latin typeface="Raleway"/>
                <a:ea typeface="Raleway"/>
                <a:cs typeface="Raleway"/>
                <a:sym typeface="Raleway"/>
              </a:endParaRPr>
            </a:p>
            <a:p>
              <a:pPr indent="0" lvl="0" marL="0" rtl="0" algn="l">
                <a:spcBef>
                  <a:spcPts val="800"/>
                </a:spcBef>
                <a:spcAft>
                  <a:spcPts val="0"/>
                </a:spcAft>
                <a:buNone/>
              </a:pPr>
              <a:r>
                <a:rPr lang="en">
                  <a:solidFill>
                    <a:schemeClr val="dk2"/>
                  </a:solidFill>
                  <a:latin typeface="Raleway"/>
                  <a:ea typeface="Raleway"/>
                  <a:cs typeface="Raleway"/>
                  <a:sym typeface="Raleway"/>
                </a:rPr>
                <a:t>The following link will redirect the user to Draw.io UML Software. The User can view the UML and Sequence Diagram </a:t>
              </a:r>
              <a:r>
                <a:rPr lang="en">
                  <a:solidFill>
                    <a:schemeClr val="dk2"/>
                  </a:solidFill>
                  <a:latin typeface="Raleway"/>
                  <a:ea typeface="Raleway"/>
                  <a:cs typeface="Raleway"/>
                  <a:sym typeface="Raleway"/>
                </a:rPr>
                <a:t>their. </a:t>
              </a:r>
              <a:endParaRPr>
                <a:solidFill>
                  <a:schemeClr val="dk2"/>
                </a:solidFill>
                <a:latin typeface="Raleway"/>
                <a:ea typeface="Raleway"/>
                <a:cs typeface="Raleway"/>
                <a:sym typeface="Raleway"/>
              </a:endParaRPr>
            </a:p>
            <a:p>
              <a:pPr indent="0" lvl="0" marL="0" rtl="0" algn="l">
                <a:spcBef>
                  <a:spcPts val="800"/>
                </a:spcBef>
                <a:spcAft>
                  <a:spcPts val="800"/>
                </a:spcAft>
                <a:buNone/>
              </a:pPr>
              <a:r>
                <a:t/>
              </a:r>
              <a:endParaRPr b="1" sz="1200">
                <a:solidFill>
                  <a:schemeClr val="dk1"/>
                </a:solidFill>
                <a:latin typeface="Raleway"/>
                <a:ea typeface="Raleway"/>
                <a:cs typeface="Raleway"/>
                <a:sym typeface="Raleway"/>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25"/>
          <p:cNvPicPr preferRelativeResize="0"/>
          <p:nvPr/>
        </p:nvPicPr>
        <p:blipFill>
          <a:blip r:embed="rId3">
            <a:alphaModFix/>
          </a:blip>
          <a:stretch>
            <a:fillRect/>
          </a:stretch>
        </p:blipFill>
        <p:spPr>
          <a:xfrm>
            <a:off x="2594174" y="140525"/>
            <a:ext cx="2762301" cy="4862448"/>
          </a:xfrm>
          <a:prstGeom prst="rect">
            <a:avLst/>
          </a:prstGeom>
          <a:noFill/>
          <a:ln>
            <a:noFill/>
          </a:ln>
        </p:spPr>
      </p:pic>
      <p:pic>
        <p:nvPicPr>
          <p:cNvPr id="168" name="Google Shape;168;p25"/>
          <p:cNvPicPr preferRelativeResize="0"/>
          <p:nvPr/>
        </p:nvPicPr>
        <p:blipFill>
          <a:blip r:embed="rId4">
            <a:alphaModFix/>
          </a:blip>
          <a:stretch>
            <a:fillRect/>
          </a:stretch>
        </p:blipFill>
        <p:spPr>
          <a:xfrm>
            <a:off x="5645689" y="140525"/>
            <a:ext cx="3131686" cy="4862449"/>
          </a:xfrm>
          <a:prstGeom prst="rect">
            <a:avLst/>
          </a:prstGeom>
          <a:noFill/>
          <a:ln>
            <a:noFill/>
          </a:ln>
        </p:spPr>
      </p:pic>
      <p:sp>
        <p:nvSpPr>
          <p:cNvPr id="169" name="Google Shape;169;p25"/>
          <p:cNvSpPr txBox="1"/>
          <p:nvPr/>
        </p:nvSpPr>
        <p:spPr>
          <a:xfrm flipH="1" rot="-5400000">
            <a:off x="-1822375" y="1791425"/>
            <a:ext cx="5756700" cy="84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sz="4800">
                <a:solidFill>
                  <a:schemeClr val="lt1"/>
                </a:solidFill>
                <a:latin typeface="Raleway"/>
                <a:ea typeface="Raleway"/>
                <a:cs typeface="Raleway"/>
                <a:sym typeface="Raleway"/>
              </a:rPr>
              <a:t>Process </a:t>
            </a:r>
            <a:r>
              <a:rPr b="1" lang="en" sz="4800">
                <a:solidFill>
                  <a:schemeClr val="accent5"/>
                </a:solidFill>
                <a:latin typeface="Raleway"/>
                <a:ea typeface="Raleway"/>
                <a:cs typeface="Raleway"/>
                <a:sym typeface="Raleway"/>
              </a:rPr>
              <a:t>Diagram </a:t>
            </a:r>
            <a:endParaRPr sz="1800">
              <a:solidFill>
                <a:schemeClr val="dk2"/>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643200" y="79675"/>
            <a:ext cx="81042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UI </a:t>
            </a:r>
            <a:r>
              <a:rPr lang="en">
                <a:solidFill>
                  <a:schemeClr val="accent5"/>
                </a:solidFill>
              </a:rPr>
              <a:t>Design</a:t>
            </a:r>
            <a:r>
              <a:rPr lang="en">
                <a:solidFill>
                  <a:schemeClr val="accent5"/>
                </a:solidFill>
              </a:rPr>
              <a:t> </a:t>
            </a:r>
            <a:endParaRPr>
              <a:solidFill>
                <a:schemeClr val="accent5"/>
              </a:solidFill>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sz="3500"/>
              <a:t>Click </a:t>
            </a:r>
            <a:r>
              <a:rPr lang="en" sz="3500">
                <a:solidFill>
                  <a:schemeClr val="accent5"/>
                </a:solidFill>
              </a:rPr>
              <a:t>URL </a:t>
            </a:r>
            <a:endParaRPr sz="3500">
              <a:solidFill>
                <a:schemeClr val="accent5"/>
              </a:solidFill>
            </a:endParaRPr>
          </a:p>
          <a:p>
            <a:pPr indent="0" lvl="0" marL="0" rtl="0" algn="l">
              <a:spcBef>
                <a:spcPts val="0"/>
              </a:spcBef>
              <a:spcAft>
                <a:spcPts val="0"/>
              </a:spcAft>
              <a:buNone/>
            </a:pPr>
            <a:r>
              <a:rPr b="0" lang="en" sz="1100" u="sng">
                <a:solidFill>
                  <a:schemeClr val="hlink"/>
                </a:solidFill>
                <a:latin typeface="Arial"/>
                <a:ea typeface="Arial"/>
                <a:cs typeface="Arial"/>
                <a:sym typeface="Arial"/>
                <a:hlinkClick r:id="rId3"/>
              </a:rPr>
              <a:t>https://www.figma.com/file/misKhmYTwqLUkLqWvObhMd/Pay---Digital-Banking-Landing-Page-Website-(Community)?type=design&amp;node-id=0-1&amp;mode=design&amp;t=QcY2bxk1at1S31US-0</a:t>
            </a:r>
            <a:endParaRPr/>
          </a:p>
        </p:txBody>
      </p:sp>
      <p:grpSp>
        <p:nvGrpSpPr>
          <p:cNvPr id="175" name="Google Shape;175;p26"/>
          <p:cNvGrpSpPr/>
          <p:nvPr/>
        </p:nvGrpSpPr>
        <p:grpSpPr>
          <a:xfrm>
            <a:off x="6781388" y="2464035"/>
            <a:ext cx="2212050" cy="2537076"/>
            <a:chOff x="6803275" y="395363"/>
            <a:chExt cx="2212050" cy="2537076"/>
          </a:xfrm>
        </p:grpSpPr>
        <p:pic>
          <p:nvPicPr>
            <p:cNvPr id="176" name="Google Shape;176;p26"/>
            <p:cNvPicPr preferRelativeResize="0"/>
            <p:nvPr/>
          </p:nvPicPr>
          <p:blipFill>
            <a:blip r:embed="rId4">
              <a:alphaModFix/>
            </a:blip>
            <a:stretch>
              <a:fillRect/>
            </a:stretch>
          </p:blipFill>
          <p:spPr>
            <a:xfrm>
              <a:off x="6803275" y="427445"/>
              <a:ext cx="2212050" cy="2504994"/>
            </a:xfrm>
            <a:prstGeom prst="rect">
              <a:avLst/>
            </a:prstGeom>
            <a:noFill/>
            <a:ln>
              <a:noFill/>
            </a:ln>
          </p:spPr>
        </p:pic>
        <p:pic>
          <p:nvPicPr>
            <p:cNvPr descr="Piece of duct tape sticking a note to the slide" id="177" name="Google Shape;177;p26"/>
            <p:cNvPicPr preferRelativeResize="0"/>
            <p:nvPr/>
          </p:nvPicPr>
          <p:blipFill rotWithShape="1">
            <a:blip r:embed="rId5">
              <a:alphaModFix/>
            </a:blip>
            <a:srcRect b="10011" l="9244" r="2118" t="5926"/>
            <a:stretch/>
          </p:blipFill>
          <p:spPr>
            <a:xfrm rot="154826">
              <a:off x="7370663" y="419419"/>
              <a:ext cx="1077273" cy="382687"/>
            </a:xfrm>
            <a:prstGeom prst="rect">
              <a:avLst/>
            </a:prstGeom>
            <a:noFill/>
            <a:ln>
              <a:noFill/>
            </a:ln>
          </p:spPr>
        </p:pic>
        <p:sp>
          <p:nvSpPr>
            <p:cNvPr id="178" name="Google Shape;178;p26"/>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Raleway"/>
                  <a:ea typeface="Raleway"/>
                  <a:cs typeface="Raleway"/>
                  <a:sym typeface="Raleway"/>
                </a:rPr>
                <a:t>Note</a:t>
              </a:r>
              <a:endParaRPr b="1">
                <a:solidFill>
                  <a:schemeClr val="dk1"/>
                </a:solidFill>
                <a:latin typeface="Raleway"/>
                <a:ea typeface="Raleway"/>
                <a:cs typeface="Raleway"/>
                <a:sym typeface="Raleway"/>
              </a:endParaRPr>
            </a:p>
            <a:p>
              <a:pPr indent="0" lvl="0" marL="0" rtl="0" algn="l">
                <a:spcBef>
                  <a:spcPts val="800"/>
                </a:spcBef>
                <a:spcAft>
                  <a:spcPts val="0"/>
                </a:spcAft>
                <a:buNone/>
              </a:pPr>
              <a:r>
                <a:rPr lang="en">
                  <a:solidFill>
                    <a:schemeClr val="dk2"/>
                  </a:solidFill>
                  <a:latin typeface="Raleway"/>
                  <a:ea typeface="Raleway"/>
                  <a:cs typeface="Raleway"/>
                  <a:sym typeface="Raleway"/>
                </a:rPr>
                <a:t>The following link will redirect the user to Figma UI Tool. </a:t>
              </a:r>
              <a:r>
                <a:rPr lang="en">
                  <a:solidFill>
                    <a:schemeClr val="dk2"/>
                  </a:solidFill>
                  <a:latin typeface="Raleway"/>
                  <a:ea typeface="Raleway"/>
                  <a:cs typeface="Raleway"/>
                  <a:sym typeface="Raleway"/>
                </a:rPr>
                <a:t>The User can check the high-level UI design</a:t>
              </a:r>
              <a:endParaRPr>
                <a:solidFill>
                  <a:schemeClr val="dk2"/>
                </a:solidFill>
                <a:latin typeface="Raleway"/>
                <a:ea typeface="Raleway"/>
                <a:cs typeface="Raleway"/>
                <a:sym typeface="Raleway"/>
              </a:endParaRPr>
            </a:p>
            <a:p>
              <a:pPr indent="0" lvl="0" marL="0" rtl="0" algn="l">
                <a:spcBef>
                  <a:spcPts val="800"/>
                </a:spcBef>
                <a:spcAft>
                  <a:spcPts val="800"/>
                </a:spcAft>
                <a:buNone/>
              </a:pPr>
              <a:r>
                <a:t/>
              </a:r>
              <a:endParaRPr b="1" sz="1200">
                <a:solidFill>
                  <a:schemeClr val="dk1"/>
                </a:solidFill>
                <a:latin typeface="Raleway"/>
                <a:ea typeface="Raleway"/>
                <a:cs typeface="Raleway"/>
                <a:sym typeface="Raleway"/>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7"/>
          <p:cNvSpPr txBox="1"/>
          <p:nvPr>
            <p:ph type="title"/>
          </p:nvPr>
        </p:nvSpPr>
        <p:spPr>
          <a:xfrm>
            <a:off x="643200" y="79675"/>
            <a:ext cx="8104200" cy="77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Proto</a:t>
            </a:r>
            <a:r>
              <a:rPr lang="en">
                <a:solidFill>
                  <a:schemeClr val="accent5"/>
                </a:solidFill>
              </a:rPr>
              <a:t>type</a:t>
            </a:r>
            <a:r>
              <a:rPr lang="en"/>
              <a:t> </a:t>
            </a:r>
            <a:r>
              <a:rPr lang="en">
                <a:solidFill>
                  <a:schemeClr val="accent5"/>
                </a:solidFill>
              </a:rPr>
              <a:t> </a:t>
            </a:r>
            <a:endParaRPr>
              <a:solidFill>
                <a:schemeClr val="accent5"/>
              </a:solidFill>
            </a:endParaRPr>
          </a:p>
          <a:p>
            <a:pPr indent="0" lvl="0" marL="0" rtl="0" algn="l">
              <a:spcBef>
                <a:spcPts val="0"/>
              </a:spcBef>
              <a:spcAft>
                <a:spcPts val="0"/>
              </a:spcAft>
              <a:buNone/>
            </a:pPr>
            <a:r>
              <a:rPr lang="en"/>
              <a:t> </a:t>
            </a:r>
            <a:endParaRPr sz="3500">
              <a:solidFill>
                <a:schemeClr val="accent5"/>
              </a:solidFill>
            </a:endParaRPr>
          </a:p>
          <a:p>
            <a:pPr indent="0" lvl="0" marL="0" rtl="0" algn="l">
              <a:spcBef>
                <a:spcPts val="0"/>
              </a:spcBef>
              <a:spcAft>
                <a:spcPts val="0"/>
              </a:spcAft>
              <a:buNone/>
            </a:pPr>
            <a:r>
              <a:t/>
            </a:r>
            <a:endParaRPr sz="3500">
              <a:solidFill>
                <a:schemeClr val="accent5"/>
              </a:solidFill>
            </a:endParaRPr>
          </a:p>
        </p:txBody>
      </p:sp>
      <p:pic>
        <p:nvPicPr>
          <p:cNvPr id="184" name="Google Shape;184;p27" title="Screen Recording 2024-01-28 at 8.27.44 pm.mov">
            <a:hlinkClick r:id="rId3"/>
          </p:cNvPr>
          <p:cNvPicPr preferRelativeResize="0"/>
          <p:nvPr/>
        </p:nvPicPr>
        <p:blipFill>
          <a:blip r:embed="rId4">
            <a:alphaModFix/>
          </a:blip>
          <a:stretch>
            <a:fillRect/>
          </a:stretch>
        </p:blipFill>
        <p:spPr>
          <a:xfrm>
            <a:off x="2317800" y="960200"/>
            <a:ext cx="5496950" cy="4122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8" name="Shape 188"/>
        <p:cNvGrpSpPr/>
        <p:nvPr/>
      </p:nvGrpSpPr>
      <p:grpSpPr>
        <a:xfrm>
          <a:off x="0" y="0"/>
          <a:ext cx="0" cy="0"/>
          <a:chOff x="0" y="0"/>
          <a:chExt cx="0" cy="0"/>
        </a:xfrm>
      </p:grpSpPr>
      <p:pic>
        <p:nvPicPr>
          <p:cNvPr id="189" name="Google Shape;189;p28"/>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190" name="Google Shape;190;p28"/>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91" name="Google Shape;191;p28"/>
          <p:cNvSpPr txBox="1"/>
          <p:nvPr/>
        </p:nvSpPr>
        <p:spPr>
          <a:xfrm>
            <a:off x="2855550" y="2145272"/>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i="1" lang="en" sz="7200">
                <a:solidFill>
                  <a:schemeClr val="lt2"/>
                </a:solidFill>
                <a:latin typeface="Pacifico"/>
                <a:ea typeface="Pacifico"/>
                <a:cs typeface="Pacifico"/>
                <a:sym typeface="Pacifico"/>
              </a:rPr>
              <a:t>   </a:t>
            </a:r>
            <a:endParaRPr i="1" sz="7200">
              <a:solidFill>
                <a:schemeClr val="lt2"/>
              </a:solidFill>
              <a:latin typeface="Pacifico"/>
              <a:ea typeface="Pacifico"/>
              <a:cs typeface="Pacifico"/>
              <a:sym typeface="Pacifico"/>
            </a:endParaRPr>
          </a:p>
          <a:p>
            <a:pPr indent="0" lvl="0" marL="0" rtl="0" algn="l">
              <a:spcBef>
                <a:spcPts val="0"/>
              </a:spcBef>
              <a:spcAft>
                <a:spcPts val="0"/>
              </a:spcAft>
              <a:buNone/>
            </a:pPr>
            <a:r>
              <a:rPr i="1" lang="en" sz="7200">
                <a:solidFill>
                  <a:schemeClr val="accent5"/>
                </a:solidFill>
                <a:latin typeface="Pacifico"/>
                <a:ea typeface="Pacifico"/>
                <a:cs typeface="Pacifico"/>
                <a:sym typeface="Pacifico"/>
              </a:rPr>
              <a:t>    </a:t>
            </a:r>
            <a:endParaRPr i="1" sz="7200">
              <a:solidFill>
                <a:schemeClr val="accent5"/>
              </a:solidFill>
              <a:latin typeface="Pacifico"/>
              <a:ea typeface="Pacifico"/>
              <a:cs typeface="Pacifico"/>
              <a:sym typeface="Pacifico"/>
            </a:endParaRPr>
          </a:p>
          <a:p>
            <a:pPr indent="0" lvl="0" marL="0" rtl="0" algn="l">
              <a:spcBef>
                <a:spcPts val="0"/>
              </a:spcBef>
              <a:spcAft>
                <a:spcPts val="0"/>
              </a:spcAft>
              <a:buNone/>
            </a:pPr>
            <a:r>
              <a:rPr i="1" lang="en" sz="7200">
                <a:solidFill>
                  <a:schemeClr val="accent5"/>
                </a:solidFill>
                <a:latin typeface="Pacifico"/>
                <a:ea typeface="Pacifico"/>
                <a:cs typeface="Pacifico"/>
                <a:sym typeface="Pacifico"/>
              </a:rPr>
              <a:t>    </a:t>
            </a:r>
            <a:r>
              <a:rPr i="1" lang="en" sz="7200">
                <a:solidFill>
                  <a:schemeClr val="accent1"/>
                </a:solidFill>
                <a:latin typeface="Pacifico"/>
                <a:ea typeface="Pacifico"/>
                <a:cs typeface="Pacifico"/>
                <a:sym typeface="Pacifico"/>
              </a:rPr>
              <a:t>Fin</a:t>
            </a:r>
            <a:r>
              <a:rPr b="1" lang="en" sz="3000">
                <a:solidFill>
                  <a:schemeClr val="accent1"/>
                </a:solidFill>
                <a:latin typeface="Raleway"/>
                <a:ea typeface="Raleway"/>
                <a:cs typeface="Raleway"/>
                <a:sym typeface="Raleway"/>
              </a:rPr>
              <a:t> </a:t>
            </a:r>
            <a:endParaRPr b="1" sz="3000">
              <a:solidFill>
                <a:schemeClr val="accent1"/>
              </a:solidFill>
              <a:latin typeface="Raleway"/>
              <a:ea typeface="Raleway"/>
              <a:cs typeface="Raleway"/>
              <a:sym typeface="Raleway"/>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txBox="1"/>
          <p:nvPr>
            <p:ph idx="4294967295" type="title"/>
          </p:nvPr>
        </p:nvSpPr>
        <p:spPr>
          <a:xfrm>
            <a:off x="535775" y="198200"/>
            <a:ext cx="80301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Business Requirements</a:t>
            </a:r>
            <a:endParaRPr sz="2400"/>
          </a:p>
        </p:txBody>
      </p:sp>
      <p:sp>
        <p:nvSpPr>
          <p:cNvPr id="80" name="Google Shape;80;p14"/>
          <p:cNvSpPr txBox="1"/>
          <p:nvPr>
            <p:ph idx="4294967295" type="title"/>
          </p:nvPr>
        </p:nvSpPr>
        <p:spPr>
          <a:xfrm>
            <a:off x="535775" y="1049300"/>
            <a:ext cx="5197200" cy="38064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Being a small co-operative bank, GCB (Glocal Co-operative Bank) doesn’t own state-of-the-art banking infrastructure at the moment.</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As a part of the infrastructure &amp; service enhancement and long-term cost optimization, GCB plans to develop in-house infrastructure for some of the services currently outsourced. </a:t>
            </a:r>
            <a:endParaRPr b="0" sz="1800">
              <a:latin typeface="Lato"/>
              <a:ea typeface="Lato"/>
              <a:cs typeface="Lato"/>
              <a:sym typeface="Lato"/>
            </a:endParaRPr>
          </a:p>
          <a:p>
            <a:pPr indent="-342900" lvl="0" marL="457200" rtl="0" algn="l">
              <a:lnSpc>
                <a:spcPct val="115000"/>
              </a:lnSpc>
              <a:spcBef>
                <a:spcPts val="0"/>
              </a:spcBef>
              <a:spcAft>
                <a:spcPts val="0"/>
              </a:spcAft>
              <a:buSzPts val="1800"/>
              <a:buFont typeface="Lato"/>
              <a:buChar char="●"/>
            </a:pPr>
            <a:r>
              <a:rPr b="0" lang="en" sz="1800">
                <a:latin typeface="Lato"/>
                <a:ea typeface="Lato"/>
                <a:cs typeface="Lato"/>
                <a:sym typeface="Lato"/>
              </a:rPr>
              <a:t>The first step in this direction is to build in-house capacity to fulfil IMPS transactions.</a:t>
            </a:r>
            <a:endParaRPr b="0" sz="1800">
              <a:latin typeface="Lato"/>
              <a:ea typeface="Lato"/>
              <a:cs typeface="Lato"/>
              <a:sym typeface="Lato"/>
            </a:endParaRPr>
          </a:p>
          <a:p>
            <a:pPr indent="0" lvl="0" marL="0" rtl="0" algn="l">
              <a:lnSpc>
                <a:spcPct val="115000"/>
              </a:lnSpc>
              <a:spcBef>
                <a:spcPts val="0"/>
              </a:spcBef>
              <a:spcAft>
                <a:spcPts val="0"/>
              </a:spcAft>
              <a:buNone/>
            </a:pPr>
            <a:r>
              <a:t/>
            </a:r>
            <a:endParaRPr b="0" sz="1800">
              <a:latin typeface="Lato"/>
              <a:ea typeface="Lato"/>
              <a:cs typeface="Lato"/>
              <a:sym typeface="Lato"/>
            </a:endParaRPr>
          </a:p>
          <a:p>
            <a:pPr indent="0" lvl="0" marL="0" rtl="0" algn="l">
              <a:lnSpc>
                <a:spcPct val="115000"/>
              </a:lnSpc>
              <a:spcBef>
                <a:spcPts val="0"/>
              </a:spcBef>
              <a:spcAft>
                <a:spcPts val="0"/>
              </a:spcAft>
              <a:buClr>
                <a:schemeClr val="dk2"/>
              </a:buClr>
              <a:buSzPts val="1100"/>
              <a:buFont typeface="Arial"/>
              <a:buNone/>
            </a:pPr>
            <a:r>
              <a:t/>
            </a:r>
            <a:endParaRPr b="0" sz="1800">
              <a:latin typeface="Lato"/>
              <a:ea typeface="Lato"/>
              <a:cs typeface="Lato"/>
              <a:sym typeface="Lato"/>
            </a:endParaRPr>
          </a:p>
          <a:p>
            <a:pPr indent="0" lvl="0" marL="0" rtl="0" algn="l">
              <a:lnSpc>
                <a:spcPct val="115000"/>
              </a:lnSpc>
              <a:spcBef>
                <a:spcPts val="0"/>
              </a:spcBef>
              <a:spcAft>
                <a:spcPts val="1600"/>
              </a:spcAft>
              <a:buNone/>
            </a:pPr>
            <a:r>
              <a:t/>
            </a:r>
            <a:endParaRPr b="0" sz="1800">
              <a:latin typeface="Lato"/>
              <a:ea typeface="Lato"/>
              <a:cs typeface="Lato"/>
              <a:sym typeface="Lato"/>
            </a:endParaRPr>
          </a:p>
        </p:txBody>
      </p:sp>
      <p:pic>
        <p:nvPicPr>
          <p:cNvPr id="81" name="Google Shape;81;p14"/>
          <p:cNvPicPr preferRelativeResize="0"/>
          <p:nvPr/>
        </p:nvPicPr>
        <p:blipFill>
          <a:blip r:embed="rId3">
            <a:alphaModFix/>
          </a:blip>
          <a:stretch>
            <a:fillRect/>
          </a:stretch>
        </p:blipFill>
        <p:spPr>
          <a:xfrm>
            <a:off x="5732967" y="1777400"/>
            <a:ext cx="3325549" cy="1372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5" name="Shape 85"/>
        <p:cNvGrpSpPr/>
        <p:nvPr/>
      </p:nvGrpSpPr>
      <p:grpSpPr>
        <a:xfrm>
          <a:off x="0" y="0"/>
          <a:ext cx="0" cy="0"/>
          <a:chOff x="0" y="0"/>
          <a:chExt cx="0" cy="0"/>
        </a:xfrm>
      </p:grpSpPr>
      <p:pic>
        <p:nvPicPr>
          <p:cNvPr id="86" name="Google Shape;86;p15"/>
          <p:cNvPicPr preferRelativeResize="0"/>
          <p:nvPr/>
        </p:nvPicPr>
        <p:blipFill>
          <a:blip r:embed="rId3">
            <a:alphaModFix/>
          </a:blip>
          <a:stretch>
            <a:fillRect/>
          </a:stretch>
        </p:blipFill>
        <p:spPr>
          <a:xfrm>
            <a:off x="2444700" y="162737"/>
            <a:ext cx="4254600" cy="4818038"/>
          </a:xfrm>
          <a:prstGeom prst="rect">
            <a:avLst/>
          </a:prstGeom>
          <a:noFill/>
          <a:ln>
            <a:noFill/>
          </a:ln>
        </p:spPr>
      </p:pic>
      <p:sp>
        <p:nvSpPr>
          <p:cNvPr id="87" name="Google Shape;87;p15"/>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Content </a:t>
            </a:r>
            <a:endParaRPr b="1" sz="3000">
              <a:solidFill>
                <a:schemeClr val="lt2"/>
              </a:solidFill>
              <a:latin typeface="Raleway"/>
              <a:ea typeface="Raleway"/>
              <a:cs typeface="Raleway"/>
              <a:sym typeface="Raleway"/>
            </a:endParaRPr>
          </a:p>
        </p:txBody>
      </p:sp>
      <p:sp>
        <p:nvSpPr>
          <p:cNvPr id="88" name="Google Shape;88;p15"/>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Portfolio Overview</a:t>
            </a:r>
            <a:endParaRPr b="1" sz="1400">
              <a:solidFill>
                <a:schemeClr val="dk1"/>
              </a:solidFill>
              <a:latin typeface="Raleway"/>
              <a:ea typeface="Raleway"/>
              <a:cs typeface="Raleway"/>
              <a:sym typeface="Raleway"/>
            </a:endParaRPr>
          </a:p>
          <a:p>
            <a:pPr indent="-317500" lvl="0" marL="457200" rtl="0" algn="l">
              <a:spcBef>
                <a:spcPts val="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High-level functional Requirement </a:t>
            </a:r>
            <a:endParaRPr b="1" sz="1400">
              <a:solidFill>
                <a:schemeClr val="dk1"/>
              </a:solidFill>
              <a:latin typeface="Raleway"/>
              <a:ea typeface="Raleway"/>
              <a:cs typeface="Raleway"/>
              <a:sym typeface="Raleway"/>
            </a:endParaRPr>
          </a:p>
          <a:p>
            <a:pPr indent="-317500" lvl="0" marL="457200" rtl="0" algn="l">
              <a:spcBef>
                <a:spcPts val="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In-scope Requirements </a:t>
            </a:r>
            <a:endParaRPr b="1" sz="1400">
              <a:solidFill>
                <a:schemeClr val="dk1"/>
              </a:solidFill>
              <a:latin typeface="Raleway"/>
              <a:ea typeface="Raleway"/>
              <a:cs typeface="Raleway"/>
              <a:sym typeface="Raleway"/>
            </a:endParaRPr>
          </a:p>
          <a:p>
            <a:pPr indent="-317500" lvl="0" marL="457200" rtl="0" algn="l">
              <a:spcBef>
                <a:spcPts val="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Out-of Scope </a:t>
            </a:r>
            <a:r>
              <a:rPr b="1" lang="en" sz="1400">
                <a:solidFill>
                  <a:schemeClr val="dk1"/>
                </a:solidFill>
                <a:latin typeface="Raleway"/>
                <a:ea typeface="Raleway"/>
                <a:cs typeface="Raleway"/>
                <a:sym typeface="Raleway"/>
              </a:rPr>
              <a:t>Requirements</a:t>
            </a:r>
            <a:r>
              <a:rPr b="1" lang="en" sz="1400">
                <a:solidFill>
                  <a:schemeClr val="dk1"/>
                </a:solidFill>
                <a:latin typeface="Raleway"/>
                <a:ea typeface="Raleway"/>
                <a:cs typeface="Raleway"/>
                <a:sym typeface="Raleway"/>
              </a:rPr>
              <a:t> </a:t>
            </a:r>
            <a:endParaRPr b="1" sz="1400">
              <a:solidFill>
                <a:schemeClr val="dk1"/>
              </a:solidFill>
              <a:latin typeface="Raleway"/>
              <a:ea typeface="Raleway"/>
              <a:cs typeface="Raleway"/>
              <a:sym typeface="Raleway"/>
            </a:endParaRPr>
          </a:p>
          <a:p>
            <a:pPr indent="-317500" lvl="0" marL="457200" rtl="0" algn="l">
              <a:spcBef>
                <a:spcPts val="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User Story and Backlog creations </a:t>
            </a:r>
            <a:endParaRPr b="1" sz="1400">
              <a:solidFill>
                <a:schemeClr val="dk1"/>
              </a:solidFill>
              <a:latin typeface="Raleway"/>
              <a:ea typeface="Raleway"/>
              <a:cs typeface="Raleway"/>
              <a:sym typeface="Raleway"/>
            </a:endParaRPr>
          </a:p>
          <a:p>
            <a:pPr indent="-317500" lvl="0" marL="457200" rtl="0" algn="l">
              <a:spcBef>
                <a:spcPts val="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Process Diagram </a:t>
            </a:r>
            <a:endParaRPr b="1" sz="1400">
              <a:solidFill>
                <a:schemeClr val="dk1"/>
              </a:solidFill>
              <a:latin typeface="Raleway"/>
              <a:ea typeface="Raleway"/>
              <a:cs typeface="Raleway"/>
              <a:sym typeface="Raleway"/>
            </a:endParaRPr>
          </a:p>
          <a:p>
            <a:pPr indent="-317500" lvl="0" marL="457200" rtl="0" algn="l">
              <a:spcBef>
                <a:spcPts val="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UI Design </a:t>
            </a:r>
            <a:endParaRPr b="1" sz="1400">
              <a:solidFill>
                <a:schemeClr val="dk1"/>
              </a:solidFill>
              <a:latin typeface="Raleway"/>
              <a:ea typeface="Raleway"/>
              <a:cs typeface="Raleway"/>
              <a:sym typeface="Raleway"/>
            </a:endParaRPr>
          </a:p>
          <a:p>
            <a:pPr indent="-317500" lvl="0" marL="457200" rtl="0" algn="l">
              <a:spcBef>
                <a:spcPts val="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Prototype </a:t>
            </a:r>
            <a:endParaRPr b="1" sz="1400">
              <a:solidFill>
                <a:schemeClr val="dk1"/>
              </a:solidFill>
              <a:latin typeface="Raleway"/>
              <a:ea typeface="Raleway"/>
              <a:cs typeface="Raleway"/>
              <a:sym typeface="Raleway"/>
            </a:endParaRPr>
          </a:p>
          <a:p>
            <a:pPr indent="0" lvl="0" marL="457200" rtl="0" algn="l">
              <a:spcBef>
                <a:spcPts val="1000"/>
              </a:spcBef>
              <a:spcAft>
                <a:spcPts val="1000"/>
              </a:spcAft>
              <a:buNone/>
            </a:pPr>
            <a:r>
              <a:t/>
            </a:r>
            <a:endParaRPr b="1" sz="1400">
              <a:solidFill>
                <a:schemeClr val="dk1"/>
              </a:solidFill>
              <a:latin typeface="Raleway"/>
              <a:ea typeface="Raleway"/>
              <a:cs typeface="Raleway"/>
              <a:sym typeface="Raleway"/>
            </a:endParaRPr>
          </a:p>
        </p:txBody>
      </p:sp>
      <p:pic>
        <p:nvPicPr>
          <p:cNvPr id="89" name="Google Shape;89;p15"/>
          <p:cNvPicPr preferRelativeResize="0"/>
          <p:nvPr/>
        </p:nvPicPr>
        <p:blipFill>
          <a:blip r:embed="rId4">
            <a:alphaModFix/>
          </a:blip>
          <a:stretch>
            <a:fillRect/>
          </a:stretch>
        </p:blipFill>
        <p:spPr>
          <a:xfrm>
            <a:off x="3648250" y="3942775"/>
            <a:ext cx="1847506" cy="762600"/>
          </a:xfrm>
          <a:prstGeom prst="rect">
            <a:avLst/>
          </a:prstGeom>
          <a:noFill/>
          <a:ln>
            <a:noFill/>
          </a:ln>
        </p:spPr>
      </p:pic>
      <p:pic>
        <p:nvPicPr>
          <p:cNvPr descr="Piece of duct tape sticking a note to the slide" id="90" name="Google Shape;90;p15"/>
          <p:cNvPicPr preferRelativeResize="0"/>
          <p:nvPr/>
        </p:nvPicPr>
        <p:blipFill rotWithShape="1">
          <a:blip r:embed="rId5">
            <a:alphaModFix/>
          </a:blip>
          <a:srcRect b="10011" l="9244" r="2118" t="5926"/>
          <a:stretch/>
        </p:blipFill>
        <p:spPr>
          <a:xfrm rot="154828">
            <a:off x="3536000" y="131926"/>
            <a:ext cx="2072000" cy="736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6"/>
          <p:cNvSpPr txBox="1"/>
          <p:nvPr>
            <p:ph type="title"/>
          </p:nvPr>
        </p:nvSpPr>
        <p:spPr>
          <a:xfrm>
            <a:off x="743500" y="0"/>
            <a:ext cx="8079300" cy="84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Portfolio Overview</a:t>
            </a:r>
            <a:endParaRPr>
              <a:solidFill>
                <a:schemeClr val="accent5"/>
              </a:solidFill>
            </a:endParaRPr>
          </a:p>
          <a:p>
            <a:pPr indent="0" lvl="0" marL="0" rtl="0" algn="l">
              <a:spcBef>
                <a:spcPts val="0"/>
              </a:spcBef>
              <a:spcAft>
                <a:spcPts val="0"/>
              </a:spcAft>
              <a:buNone/>
            </a:pPr>
            <a:r>
              <a:t/>
            </a:r>
            <a:endParaRPr>
              <a:solidFill>
                <a:schemeClr val="accent5"/>
              </a:solidFill>
            </a:endParaRPr>
          </a:p>
        </p:txBody>
      </p:sp>
      <p:sp>
        <p:nvSpPr>
          <p:cNvPr id="96" name="Google Shape;96;p16"/>
          <p:cNvSpPr txBox="1"/>
          <p:nvPr/>
        </p:nvSpPr>
        <p:spPr>
          <a:xfrm>
            <a:off x="673425" y="845875"/>
            <a:ext cx="8149500" cy="414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Raleway"/>
                <a:ea typeface="Raleway"/>
                <a:cs typeface="Raleway"/>
                <a:sym typeface="Raleway"/>
              </a:rPr>
              <a:t>What’s the Issue</a:t>
            </a:r>
            <a:r>
              <a:rPr lang="en" sz="1800">
                <a:solidFill>
                  <a:schemeClr val="lt1"/>
                </a:solidFill>
                <a:latin typeface="Raleway"/>
                <a:ea typeface="Raleway"/>
                <a:cs typeface="Raleway"/>
                <a:sym typeface="Raleway"/>
              </a:rPr>
              <a:t> - The GCB </a:t>
            </a:r>
            <a:r>
              <a:rPr lang="en" sz="1800">
                <a:solidFill>
                  <a:schemeClr val="lt1"/>
                </a:solidFill>
                <a:latin typeface="Raleway"/>
                <a:ea typeface="Raleway"/>
                <a:cs typeface="Raleway"/>
                <a:sym typeface="Raleway"/>
              </a:rPr>
              <a:t>doesn't</a:t>
            </a:r>
            <a:r>
              <a:rPr lang="en" sz="1800">
                <a:solidFill>
                  <a:schemeClr val="lt1"/>
                </a:solidFill>
                <a:latin typeface="Raleway"/>
                <a:ea typeface="Raleway"/>
                <a:cs typeface="Raleway"/>
                <a:sym typeface="Raleway"/>
              </a:rPr>
              <a:t> have their own </a:t>
            </a:r>
            <a:r>
              <a:rPr lang="en" sz="1800">
                <a:solidFill>
                  <a:schemeClr val="lt1"/>
                </a:solidFill>
                <a:latin typeface="Raleway"/>
                <a:ea typeface="Raleway"/>
                <a:cs typeface="Raleway"/>
                <a:sym typeface="Raleway"/>
              </a:rPr>
              <a:t>state-of-the-art infrastructure so they have to</a:t>
            </a:r>
            <a:r>
              <a:rPr lang="en" sz="1800">
                <a:solidFill>
                  <a:schemeClr val="lt1"/>
                </a:solidFill>
                <a:latin typeface="Raleway"/>
                <a:ea typeface="Raleway"/>
                <a:cs typeface="Raleway"/>
                <a:sym typeface="Raleway"/>
              </a:rPr>
              <a:t> rely on other big shot banks for the </a:t>
            </a:r>
            <a:r>
              <a:rPr lang="en" sz="1800">
                <a:solidFill>
                  <a:schemeClr val="lt1"/>
                </a:solidFill>
                <a:latin typeface="Raleway"/>
                <a:ea typeface="Raleway"/>
                <a:cs typeface="Raleway"/>
                <a:sym typeface="Raleway"/>
              </a:rPr>
              <a:t>net banking</a:t>
            </a:r>
            <a:r>
              <a:rPr lang="en" sz="1800">
                <a:solidFill>
                  <a:schemeClr val="lt1"/>
                </a:solidFill>
                <a:latin typeface="Raleway"/>
                <a:ea typeface="Raleway"/>
                <a:cs typeface="Raleway"/>
                <a:sym typeface="Raleway"/>
              </a:rPr>
              <a:t> payment </a:t>
            </a:r>
            <a:r>
              <a:rPr lang="en" sz="1800">
                <a:solidFill>
                  <a:schemeClr val="lt1"/>
                </a:solidFill>
                <a:latin typeface="Raleway"/>
                <a:ea typeface="Raleway"/>
                <a:cs typeface="Raleway"/>
                <a:sym typeface="Raleway"/>
              </a:rPr>
              <a:t>transfer. </a:t>
            </a:r>
            <a:endParaRPr sz="1800">
              <a:solidFill>
                <a:schemeClr val="lt1"/>
              </a:solidFill>
              <a:latin typeface="Raleway"/>
              <a:ea typeface="Raleway"/>
              <a:cs typeface="Raleway"/>
              <a:sym typeface="Raleway"/>
            </a:endParaRPr>
          </a:p>
          <a:p>
            <a:pPr indent="0" lvl="0" marL="0" rtl="0" algn="l">
              <a:spcBef>
                <a:spcPts val="0"/>
              </a:spcBef>
              <a:spcAft>
                <a:spcPts val="0"/>
              </a:spcAft>
              <a:buNone/>
            </a:pPr>
            <a:r>
              <a:t/>
            </a:r>
            <a:endParaRPr sz="1800">
              <a:solidFill>
                <a:schemeClr val="lt1"/>
              </a:solidFill>
              <a:latin typeface="Raleway"/>
              <a:ea typeface="Raleway"/>
              <a:cs typeface="Raleway"/>
              <a:sym typeface="Raleway"/>
            </a:endParaRPr>
          </a:p>
          <a:p>
            <a:pPr indent="0" lvl="0" marL="0" rtl="0" algn="l">
              <a:spcBef>
                <a:spcPts val="0"/>
              </a:spcBef>
              <a:spcAft>
                <a:spcPts val="0"/>
              </a:spcAft>
              <a:buNone/>
            </a:pPr>
            <a:r>
              <a:rPr b="1" lang="en" sz="1800">
                <a:solidFill>
                  <a:schemeClr val="accent5"/>
                </a:solidFill>
                <a:latin typeface="Raleway"/>
                <a:ea typeface="Raleway"/>
                <a:cs typeface="Raleway"/>
                <a:sym typeface="Raleway"/>
              </a:rPr>
              <a:t>Who it’s affecting</a:t>
            </a:r>
            <a:r>
              <a:rPr lang="en" sz="1800">
                <a:solidFill>
                  <a:schemeClr val="accent5"/>
                </a:solidFill>
                <a:latin typeface="Raleway"/>
                <a:ea typeface="Raleway"/>
                <a:cs typeface="Raleway"/>
                <a:sym typeface="Raleway"/>
              </a:rPr>
              <a:t>- GCB rely on other banks for fund transfer which is affecting both the parties bank and its customer because its increase their payment schedule time.</a:t>
            </a:r>
            <a:r>
              <a:rPr lang="en" sz="1800">
                <a:solidFill>
                  <a:schemeClr val="dk1"/>
                </a:solidFill>
                <a:latin typeface="Raleway"/>
                <a:ea typeface="Raleway"/>
                <a:cs typeface="Raleway"/>
                <a:sym typeface="Raleway"/>
              </a:rPr>
              <a:t> </a:t>
            </a:r>
            <a:endParaRPr sz="1800">
              <a:solidFill>
                <a:schemeClr val="dk1"/>
              </a:solidFill>
              <a:latin typeface="Raleway"/>
              <a:ea typeface="Raleway"/>
              <a:cs typeface="Raleway"/>
              <a:sym typeface="Raleway"/>
            </a:endParaRPr>
          </a:p>
          <a:p>
            <a:pPr indent="0" lvl="0" marL="0" rtl="0" algn="l">
              <a:spcBef>
                <a:spcPts val="0"/>
              </a:spcBef>
              <a:spcAft>
                <a:spcPts val="0"/>
              </a:spcAft>
              <a:buNone/>
            </a:pPr>
            <a:r>
              <a:t/>
            </a:r>
            <a:endParaRPr sz="1800">
              <a:solidFill>
                <a:schemeClr val="dk1"/>
              </a:solidFill>
              <a:latin typeface="Raleway"/>
              <a:ea typeface="Raleway"/>
              <a:cs typeface="Raleway"/>
              <a:sym typeface="Raleway"/>
            </a:endParaRPr>
          </a:p>
          <a:p>
            <a:pPr indent="0" lvl="0" marL="0" rtl="0" algn="l">
              <a:spcBef>
                <a:spcPts val="0"/>
              </a:spcBef>
              <a:spcAft>
                <a:spcPts val="0"/>
              </a:spcAft>
              <a:buNone/>
            </a:pPr>
            <a:r>
              <a:rPr b="1" lang="en" sz="1800">
                <a:solidFill>
                  <a:schemeClr val="lt1"/>
                </a:solidFill>
                <a:latin typeface="Raleway"/>
                <a:ea typeface="Raleway"/>
                <a:cs typeface="Raleway"/>
                <a:sym typeface="Raleway"/>
              </a:rPr>
              <a:t>Who are the stakeholders-</a:t>
            </a:r>
            <a:r>
              <a:rPr lang="en" sz="1800">
                <a:solidFill>
                  <a:schemeClr val="lt1"/>
                </a:solidFill>
                <a:latin typeface="Raleway"/>
                <a:ea typeface="Raleway"/>
                <a:cs typeface="Raleway"/>
                <a:sym typeface="Raleway"/>
              </a:rPr>
              <a:t> Bank, GCB’s IT Dept. and  Customers </a:t>
            </a:r>
            <a:endParaRPr sz="1800">
              <a:solidFill>
                <a:schemeClr val="lt1"/>
              </a:solidFill>
              <a:latin typeface="Raleway"/>
              <a:ea typeface="Raleway"/>
              <a:cs typeface="Raleway"/>
              <a:sym typeface="Raleway"/>
            </a:endParaRPr>
          </a:p>
          <a:p>
            <a:pPr indent="0" lvl="0" marL="0" rtl="0" algn="l">
              <a:spcBef>
                <a:spcPts val="0"/>
              </a:spcBef>
              <a:spcAft>
                <a:spcPts val="0"/>
              </a:spcAft>
              <a:buNone/>
            </a:pPr>
            <a:r>
              <a:t/>
            </a:r>
            <a:endParaRPr sz="1800">
              <a:solidFill>
                <a:schemeClr val="dk1"/>
              </a:solidFill>
              <a:latin typeface="Raleway"/>
              <a:ea typeface="Raleway"/>
              <a:cs typeface="Raleway"/>
              <a:sym typeface="Raleway"/>
            </a:endParaRPr>
          </a:p>
          <a:p>
            <a:pPr indent="0" lvl="0" marL="0" rtl="0" algn="l">
              <a:spcBef>
                <a:spcPts val="0"/>
              </a:spcBef>
              <a:spcAft>
                <a:spcPts val="0"/>
              </a:spcAft>
              <a:buNone/>
            </a:pPr>
            <a:r>
              <a:rPr b="1" lang="en" sz="1800">
                <a:solidFill>
                  <a:schemeClr val="accent5"/>
                </a:solidFill>
                <a:latin typeface="Raleway"/>
                <a:ea typeface="Raleway"/>
                <a:cs typeface="Raleway"/>
                <a:sym typeface="Raleway"/>
              </a:rPr>
              <a:t>Solution</a:t>
            </a:r>
            <a:r>
              <a:rPr lang="en" sz="1800">
                <a:solidFill>
                  <a:schemeClr val="accent5"/>
                </a:solidFill>
                <a:latin typeface="Raleway"/>
                <a:ea typeface="Raleway"/>
                <a:cs typeface="Raleway"/>
                <a:sym typeface="Raleway"/>
              </a:rPr>
              <a:t>- The Bank have its own in-house infrastructures of net banking. Although, some of the major services along with foreign outward remittance will be outsourced. However, the initial service for the payment transfer will be IMPS transactions. </a:t>
            </a:r>
            <a:endParaRPr sz="1800">
              <a:solidFill>
                <a:schemeClr val="accent5"/>
              </a:solidFill>
              <a:latin typeface="Raleway"/>
              <a:ea typeface="Raleway"/>
              <a:cs typeface="Raleway"/>
              <a:sym typeface="Raleway"/>
            </a:endParaRPr>
          </a:p>
          <a:p>
            <a:pPr indent="0" lvl="0" marL="0" rtl="0" algn="l">
              <a:spcBef>
                <a:spcPts val="0"/>
              </a:spcBef>
              <a:spcAft>
                <a:spcPts val="0"/>
              </a:spcAft>
              <a:buNone/>
            </a:pPr>
            <a:r>
              <a:t/>
            </a:r>
            <a:endParaRPr sz="1800">
              <a:solidFill>
                <a:schemeClr val="dk1"/>
              </a:solidFill>
              <a:latin typeface="Raleway"/>
              <a:ea typeface="Raleway"/>
              <a:cs typeface="Raleway"/>
              <a:sym typeface="Raleway"/>
            </a:endParaRPr>
          </a:p>
          <a:p>
            <a:pPr indent="0" lvl="0" marL="0" rtl="0" algn="l">
              <a:spcBef>
                <a:spcPts val="0"/>
              </a:spcBef>
              <a:spcAft>
                <a:spcPts val="0"/>
              </a:spcAft>
              <a:buNone/>
            </a:pPr>
            <a:r>
              <a:t/>
            </a:r>
            <a:endParaRPr sz="1800">
              <a:solidFill>
                <a:schemeClr val="lt1"/>
              </a:solidFill>
              <a:latin typeface="Raleway"/>
              <a:ea typeface="Raleway"/>
              <a:cs typeface="Raleway"/>
              <a:sym typeface="Raleway"/>
            </a:endParaRPr>
          </a:p>
          <a:p>
            <a:pPr indent="0" lvl="0" marL="0" rtl="0" algn="l">
              <a:spcBef>
                <a:spcPts val="0"/>
              </a:spcBef>
              <a:spcAft>
                <a:spcPts val="0"/>
              </a:spcAft>
              <a:buNone/>
            </a:pPr>
            <a:r>
              <a:t/>
            </a:r>
            <a:endParaRPr sz="1800">
              <a:solidFill>
                <a:schemeClr val="lt1"/>
              </a:solidFill>
              <a:latin typeface="Raleway"/>
              <a:ea typeface="Raleway"/>
              <a:cs typeface="Raleway"/>
              <a:sym typeface="Raleway"/>
            </a:endParaRPr>
          </a:p>
          <a:p>
            <a:pPr indent="0" lvl="0" marL="914400" rtl="0" algn="l">
              <a:spcBef>
                <a:spcPts val="0"/>
              </a:spcBef>
              <a:spcAft>
                <a:spcPts val="0"/>
              </a:spcAft>
              <a:buNone/>
            </a:pPr>
            <a:r>
              <a:t/>
            </a:r>
            <a:endParaRPr sz="1800">
              <a:solidFill>
                <a:schemeClr val="lt1"/>
              </a:solidFill>
              <a:latin typeface="Lato"/>
              <a:ea typeface="Lato"/>
              <a:cs typeface="Lato"/>
              <a:sym typeface="Lato"/>
            </a:endParaRPr>
          </a:p>
        </p:txBody>
      </p:sp>
      <p:pic>
        <p:nvPicPr>
          <p:cNvPr id="97" name="Google Shape;97;p16"/>
          <p:cNvPicPr preferRelativeResize="0"/>
          <p:nvPr/>
        </p:nvPicPr>
        <p:blipFill>
          <a:blip r:embed="rId3">
            <a:alphaModFix/>
          </a:blip>
          <a:stretch>
            <a:fillRect/>
          </a:stretch>
        </p:blipFill>
        <p:spPr>
          <a:xfrm>
            <a:off x="84175" y="993375"/>
            <a:ext cx="589250" cy="589250"/>
          </a:xfrm>
          <a:prstGeom prst="rect">
            <a:avLst/>
          </a:prstGeom>
          <a:noFill/>
          <a:ln>
            <a:noFill/>
          </a:ln>
        </p:spPr>
      </p:pic>
      <p:pic>
        <p:nvPicPr>
          <p:cNvPr id="98" name="Google Shape;98;p16"/>
          <p:cNvPicPr preferRelativeResize="0"/>
          <p:nvPr/>
        </p:nvPicPr>
        <p:blipFill>
          <a:blip r:embed="rId4">
            <a:alphaModFix/>
          </a:blip>
          <a:stretch>
            <a:fillRect/>
          </a:stretch>
        </p:blipFill>
        <p:spPr>
          <a:xfrm>
            <a:off x="84175" y="2054225"/>
            <a:ext cx="589250" cy="589250"/>
          </a:xfrm>
          <a:prstGeom prst="rect">
            <a:avLst/>
          </a:prstGeom>
          <a:noFill/>
          <a:ln>
            <a:noFill/>
          </a:ln>
        </p:spPr>
      </p:pic>
      <p:pic>
        <p:nvPicPr>
          <p:cNvPr id="99" name="Google Shape;99;p16"/>
          <p:cNvPicPr preferRelativeResize="0"/>
          <p:nvPr/>
        </p:nvPicPr>
        <p:blipFill>
          <a:blip r:embed="rId5">
            <a:alphaModFix/>
          </a:blip>
          <a:stretch>
            <a:fillRect/>
          </a:stretch>
        </p:blipFill>
        <p:spPr>
          <a:xfrm>
            <a:off x="84175" y="2914950"/>
            <a:ext cx="589250" cy="589250"/>
          </a:xfrm>
          <a:prstGeom prst="rect">
            <a:avLst/>
          </a:prstGeom>
          <a:noFill/>
          <a:ln>
            <a:noFill/>
          </a:ln>
        </p:spPr>
      </p:pic>
      <p:pic>
        <p:nvPicPr>
          <p:cNvPr id="100" name="Google Shape;100;p16"/>
          <p:cNvPicPr preferRelativeResize="0"/>
          <p:nvPr/>
        </p:nvPicPr>
        <p:blipFill rotWithShape="1">
          <a:blip r:embed="rId6">
            <a:alphaModFix/>
          </a:blip>
          <a:srcRect b="-15220" l="-7616" r="-7604" t="0"/>
          <a:stretch/>
        </p:blipFill>
        <p:spPr>
          <a:xfrm>
            <a:off x="39323" y="3723000"/>
            <a:ext cx="678950" cy="678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7"/>
          <p:cNvSpPr txBox="1"/>
          <p:nvPr>
            <p:ph type="title"/>
          </p:nvPr>
        </p:nvSpPr>
        <p:spPr>
          <a:xfrm>
            <a:off x="579400" y="0"/>
            <a:ext cx="8325900" cy="471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High-Level </a:t>
            </a:r>
            <a:r>
              <a:rPr lang="en"/>
              <a:t>Functional Requirements </a:t>
            </a:r>
            <a:endParaRPr/>
          </a:p>
          <a:p>
            <a:pPr indent="-355600" lvl="0" marL="457200" rtl="0" algn="l">
              <a:spcBef>
                <a:spcPts val="1000"/>
              </a:spcBef>
              <a:spcAft>
                <a:spcPts val="0"/>
              </a:spcAft>
              <a:buSzPts val="2000"/>
              <a:buAutoNum type="arabicPeriod"/>
            </a:pPr>
            <a:r>
              <a:rPr b="0" lang="en" sz="2000"/>
              <a:t>The net-banking customer should be able to add a beneficiary/payee and place IMPS  request for </a:t>
            </a:r>
            <a:r>
              <a:rPr b="0" lang="en" sz="2000"/>
              <a:t>registered</a:t>
            </a:r>
            <a:r>
              <a:rPr b="0" lang="en" sz="2000"/>
              <a:t> beneficiaries </a:t>
            </a:r>
            <a:endParaRPr b="0" sz="2000"/>
          </a:p>
          <a:p>
            <a:pPr indent="0" lvl="0" marL="457200" rtl="0" algn="l">
              <a:spcBef>
                <a:spcPts val="1000"/>
              </a:spcBef>
              <a:spcAft>
                <a:spcPts val="0"/>
              </a:spcAft>
              <a:buNone/>
            </a:pPr>
            <a:r>
              <a:t/>
            </a:r>
            <a:endParaRPr b="0" sz="2000"/>
          </a:p>
          <a:p>
            <a:pPr indent="-355600" lvl="0" marL="457200" rtl="0" algn="l">
              <a:spcBef>
                <a:spcPts val="1000"/>
              </a:spcBef>
              <a:spcAft>
                <a:spcPts val="0"/>
              </a:spcAft>
              <a:buSzPts val="2000"/>
              <a:buAutoNum type="arabicPeriod"/>
            </a:pPr>
            <a:r>
              <a:rPr b="0" lang="en" sz="2000"/>
              <a:t>The Bank’s IT system </a:t>
            </a:r>
            <a:r>
              <a:rPr b="0" lang="en" sz="2000"/>
              <a:t>should</a:t>
            </a:r>
            <a:r>
              <a:rPr b="0" lang="en" sz="2000"/>
              <a:t> be able to liaise with </a:t>
            </a:r>
            <a:endParaRPr b="0" sz="2000"/>
          </a:p>
          <a:p>
            <a:pPr indent="0" lvl="0" marL="457200" rtl="0" algn="l">
              <a:spcBef>
                <a:spcPts val="1000"/>
              </a:spcBef>
              <a:spcAft>
                <a:spcPts val="0"/>
              </a:spcAft>
              <a:buNone/>
            </a:pPr>
            <a:r>
              <a:rPr b="0" lang="en" sz="2000"/>
              <a:t>NPCI system and submit to NPIC the </a:t>
            </a:r>
            <a:r>
              <a:rPr b="0" lang="en" sz="2000"/>
              <a:t>outgoing</a:t>
            </a:r>
            <a:r>
              <a:rPr b="0" lang="en" sz="2000"/>
              <a:t> IMPS </a:t>
            </a:r>
            <a:endParaRPr b="0" sz="2000"/>
          </a:p>
          <a:p>
            <a:pPr indent="0" lvl="0" marL="457200" rtl="0" algn="l">
              <a:spcBef>
                <a:spcPts val="1000"/>
              </a:spcBef>
              <a:spcAft>
                <a:spcPts val="0"/>
              </a:spcAft>
              <a:buNone/>
            </a:pPr>
            <a:r>
              <a:rPr b="0" lang="en" sz="2000"/>
              <a:t>request.</a:t>
            </a:r>
            <a:endParaRPr b="0" sz="2000"/>
          </a:p>
          <a:p>
            <a:pPr indent="0" lvl="0" marL="0" rtl="0" algn="l">
              <a:spcBef>
                <a:spcPts val="1000"/>
              </a:spcBef>
              <a:spcAft>
                <a:spcPts val="1000"/>
              </a:spcAft>
              <a:buNone/>
            </a:pPr>
            <a:r>
              <a:t/>
            </a:r>
            <a:endParaRPr b="0" sz="2400"/>
          </a:p>
        </p:txBody>
      </p:sp>
      <p:grpSp>
        <p:nvGrpSpPr>
          <p:cNvPr id="106" name="Google Shape;106;p17"/>
          <p:cNvGrpSpPr/>
          <p:nvPr/>
        </p:nvGrpSpPr>
        <p:grpSpPr>
          <a:xfrm>
            <a:off x="7271600" y="2815461"/>
            <a:ext cx="1797733" cy="2262310"/>
            <a:chOff x="6803275" y="395363"/>
            <a:chExt cx="2212050" cy="2537076"/>
          </a:xfrm>
        </p:grpSpPr>
        <p:pic>
          <p:nvPicPr>
            <p:cNvPr id="107" name="Google Shape;107;p17"/>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108" name="Google Shape;108;p17"/>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109" name="Google Shape;109;p17"/>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dk1"/>
                  </a:solidFill>
                  <a:latin typeface="Raleway"/>
                  <a:ea typeface="Raleway"/>
                  <a:cs typeface="Raleway"/>
                  <a:sym typeface="Raleway"/>
                </a:rPr>
                <a:t>Priority Level- High </a:t>
              </a:r>
              <a:endParaRPr b="1">
                <a:solidFill>
                  <a:schemeClr val="dk1"/>
                </a:solidFill>
                <a:latin typeface="Raleway"/>
                <a:ea typeface="Raleway"/>
                <a:cs typeface="Raleway"/>
                <a:sym typeface="Raleway"/>
              </a:endParaRPr>
            </a:p>
            <a:p>
              <a:pPr indent="0" lvl="0" marL="0" rtl="0" algn="l">
                <a:spcBef>
                  <a:spcPts val="800"/>
                </a:spcBef>
                <a:spcAft>
                  <a:spcPts val="800"/>
                </a:spcAft>
                <a:buNone/>
              </a:pPr>
              <a:r>
                <a:rPr lang="en" sz="1200">
                  <a:solidFill>
                    <a:schemeClr val="dk2"/>
                  </a:solidFill>
                  <a:latin typeface="Raleway"/>
                  <a:ea typeface="Raleway"/>
                  <a:cs typeface="Raleway"/>
                  <a:sym typeface="Raleway"/>
                </a:rPr>
                <a:t>Product Delivery- Phase-1 </a:t>
              </a:r>
              <a:endParaRPr b="1" sz="1200">
                <a:solidFill>
                  <a:schemeClr val="dk2"/>
                </a:solidFill>
                <a:latin typeface="Raleway"/>
                <a:ea typeface="Raleway"/>
                <a:cs typeface="Raleway"/>
                <a:sym typeface="Raleway"/>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579400" y="0"/>
            <a:ext cx="8325900" cy="4719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5"/>
                </a:solidFill>
              </a:rPr>
              <a:t>High-Level </a:t>
            </a:r>
            <a:r>
              <a:rPr lang="en"/>
              <a:t>Functional Requirements </a:t>
            </a:r>
            <a:endParaRPr/>
          </a:p>
          <a:p>
            <a:pPr indent="0" lvl="0" marL="457200" rtl="0" algn="l">
              <a:spcBef>
                <a:spcPts val="1000"/>
              </a:spcBef>
              <a:spcAft>
                <a:spcPts val="0"/>
              </a:spcAft>
              <a:buNone/>
            </a:pPr>
            <a:r>
              <a:rPr b="0" lang="en" sz="2000"/>
              <a:t>3.  </a:t>
            </a:r>
            <a:r>
              <a:rPr b="0" lang="en" sz="2000"/>
              <a:t>The bank’s IT system should be able to </a:t>
            </a:r>
            <a:r>
              <a:rPr b="0" lang="en" sz="2000"/>
              <a:t>receive</a:t>
            </a:r>
            <a:r>
              <a:rPr b="0" lang="en" sz="2000"/>
              <a:t> the   </a:t>
            </a:r>
            <a:r>
              <a:rPr b="0" lang="en" sz="2000"/>
              <a:t>confirmation</a:t>
            </a:r>
            <a:r>
              <a:rPr b="0" lang="en" sz="2000"/>
              <a:t> from NPCI. </a:t>
            </a:r>
            <a:endParaRPr b="0" sz="2000"/>
          </a:p>
          <a:p>
            <a:pPr indent="0" lvl="0" marL="0" rtl="0" algn="l">
              <a:spcBef>
                <a:spcPts val="1000"/>
              </a:spcBef>
              <a:spcAft>
                <a:spcPts val="0"/>
              </a:spcAft>
              <a:buNone/>
            </a:pPr>
            <a:r>
              <a:t/>
            </a:r>
            <a:endParaRPr b="0" sz="2000"/>
          </a:p>
          <a:p>
            <a:pPr indent="0" lvl="0" marL="457200" rtl="0" algn="l">
              <a:spcBef>
                <a:spcPts val="1000"/>
              </a:spcBef>
              <a:spcAft>
                <a:spcPts val="0"/>
              </a:spcAft>
              <a:buNone/>
            </a:pPr>
            <a:r>
              <a:rPr b="0" lang="en" sz="2000"/>
              <a:t>4. The Bank’s IT system should be able to liaise with </a:t>
            </a:r>
            <a:endParaRPr b="0" sz="2000"/>
          </a:p>
          <a:p>
            <a:pPr indent="0" lvl="0" marL="457200" rtl="0" algn="l">
              <a:spcBef>
                <a:spcPts val="1000"/>
              </a:spcBef>
              <a:spcAft>
                <a:spcPts val="0"/>
              </a:spcAft>
              <a:buNone/>
            </a:pPr>
            <a:r>
              <a:rPr b="0" lang="en" sz="2000"/>
              <a:t>NPCI system and submit to NPIC the outgoing IMPS </a:t>
            </a:r>
            <a:endParaRPr b="0" sz="2000"/>
          </a:p>
          <a:p>
            <a:pPr indent="0" lvl="0" marL="457200" rtl="0" algn="l">
              <a:spcBef>
                <a:spcPts val="1000"/>
              </a:spcBef>
              <a:spcAft>
                <a:spcPts val="0"/>
              </a:spcAft>
              <a:buNone/>
            </a:pPr>
            <a:r>
              <a:rPr b="0" lang="en" sz="2000"/>
              <a:t>request.</a:t>
            </a:r>
            <a:endParaRPr b="0" sz="2000"/>
          </a:p>
          <a:p>
            <a:pPr indent="0" lvl="0" marL="0" rtl="0" algn="l">
              <a:spcBef>
                <a:spcPts val="1000"/>
              </a:spcBef>
              <a:spcAft>
                <a:spcPts val="1000"/>
              </a:spcAft>
              <a:buNone/>
            </a:pPr>
            <a:r>
              <a:t/>
            </a:r>
            <a:endParaRPr b="0" sz="2400"/>
          </a:p>
        </p:txBody>
      </p:sp>
      <p:grpSp>
        <p:nvGrpSpPr>
          <p:cNvPr id="115" name="Google Shape;115;p18"/>
          <p:cNvGrpSpPr/>
          <p:nvPr/>
        </p:nvGrpSpPr>
        <p:grpSpPr>
          <a:xfrm>
            <a:off x="7271600" y="2815461"/>
            <a:ext cx="1797733" cy="2262310"/>
            <a:chOff x="6803275" y="395363"/>
            <a:chExt cx="2212050" cy="2537076"/>
          </a:xfrm>
        </p:grpSpPr>
        <p:pic>
          <p:nvPicPr>
            <p:cNvPr id="116" name="Google Shape;116;p18"/>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117" name="Google Shape;117;p18"/>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118" name="Google Shape;118;p18"/>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dk1"/>
                  </a:solidFill>
                  <a:latin typeface="Raleway"/>
                  <a:ea typeface="Raleway"/>
                  <a:cs typeface="Raleway"/>
                  <a:sym typeface="Raleway"/>
                </a:rPr>
                <a:t>Priority Level- High </a:t>
              </a:r>
              <a:endParaRPr b="1">
                <a:solidFill>
                  <a:schemeClr val="dk1"/>
                </a:solidFill>
                <a:latin typeface="Raleway"/>
                <a:ea typeface="Raleway"/>
                <a:cs typeface="Raleway"/>
                <a:sym typeface="Raleway"/>
              </a:endParaRPr>
            </a:p>
            <a:p>
              <a:pPr indent="0" lvl="0" marL="0" rtl="0" algn="l">
                <a:spcBef>
                  <a:spcPts val="800"/>
                </a:spcBef>
                <a:spcAft>
                  <a:spcPts val="800"/>
                </a:spcAft>
                <a:buNone/>
              </a:pPr>
              <a:r>
                <a:rPr lang="en" sz="1200">
                  <a:solidFill>
                    <a:schemeClr val="dk2"/>
                  </a:solidFill>
                  <a:latin typeface="Raleway"/>
                  <a:ea typeface="Raleway"/>
                  <a:cs typeface="Raleway"/>
                  <a:sym typeface="Raleway"/>
                </a:rPr>
                <a:t>Product Delivery- Phase-1 </a:t>
              </a:r>
              <a:endParaRPr b="1" sz="1200">
                <a:solidFill>
                  <a:schemeClr val="dk2"/>
                </a:solidFill>
                <a:latin typeface="Raleway"/>
                <a:ea typeface="Raleway"/>
                <a:cs typeface="Raleway"/>
                <a:sym typeface="Raleway"/>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2" name="Shape 122"/>
        <p:cNvGrpSpPr/>
        <p:nvPr/>
      </p:nvGrpSpPr>
      <p:grpSpPr>
        <a:xfrm>
          <a:off x="0" y="0"/>
          <a:ext cx="0" cy="0"/>
          <a:chOff x="0" y="0"/>
          <a:chExt cx="0" cy="0"/>
        </a:xfrm>
      </p:grpSpPr>
      <p:sp>
        <p:nvSpPr>
          <p:cNvPr id="123" name="Google Shape;123;p19"/>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2"/>
              </a:buClr>
              <a:buSzPts val="1100"/>
              <a:buFont typeface="Arial"/>
              <a:buNone/>
            </a:pPr>
            <a:r>
              <a:rPr b="0" lang="en" sz="1700">
                <a:solidFill>
                  <a:schemeClr val="dk2"/>
                </a:solidFill>
              </a:rPr>
              <a:t>Immediate Payment Service (IMPS) is a mode of money transfer from one bank account to</a:t>
            </a:r>
            <a:endParaRPr b="0" sz="1700">
              <a:solidFill>
                <a:schemeClr val="dk2"/>
              </a:solidFill>
            </a:endParaRPr>
          </a:p>
          <a:p>
            <a:pPr indent="0" lvl="0" marL="0" rtl="0" algn="l">
              <a:lnSpc>
                <a:spcPct val="115000"/>
              </a:lnSpc>
              <a:spcBef>
                <a:spcPts val="0"/>
              </a:spcBef>
              <a:spcAft>
                <a:spcPts val="0"/>
              </a:spcAft>
              <a:buClr>
                <a:schemeClr val="dk2"/>
              </a:buClr>
              <a:buSzPts val="1100"/>
              <a:buFont typeface="Arial"/>
              <a:buNone/>
            </a:pPr>
            <a:r>
              <a:rPr b="0" lang="en" sz="1700">
                <a:solidFill>
                  <a:schemeClr val="dk2"/>
                </a:solidFill>
              </a:rPr>
              <a:t>another in the Indian banking system. </a:t>
            </a:r>
            <a:r>
              <a:rPr b="0" lang="en" sz="1700">
                <a:solidFill>
                  <a:schemeClr val="accent5"/>
                </a:solidFill>
              </a:rPr>
              <a:t>The system enabled 24x7x365 real-time, interbank,</a:t>
            </a:r>
            <a:endParaRPr b="0" sz="1700">
              <a:solidFill>
                <a:schemeClr val="accent5"/>
              </a:solidFill>
            </a:endParaRPr>
          </a:p>
          <a:p>
            <a:pPr indent="0" lvl="0" marL="0" rtl="0" algn="l">
              <a:lnSpc>
                <a:spcPct val="115000"/>
              </a:lnSpc>
              <a:spcBef>
                <a:spcPts val="0"/>
              </a:spcBef>
              <a:spcAft>
                <a:spcPts val="0"/>
              </a:spcAft>
              <a:buClr>
                <a:schemeClr val="dk2"/>
              </a:buClr>
              <a:buSzPts val="1100"/>
              <a:buFont typeface="Arial"/>
              <a:buNone/>
            </a:pPr>
            <a:r>
              <a:rPr b="0" lang="en" sz="1700">
                <a:solidFill>
                  <a:schemeClr val="accent5"/>
                </a:solidFill>
              </a:rPr>
              <a:t>electronic money transfers when</a:t>
            </a:r>
            <a:r>
              <a:rPr b="0" lang="en" sz="1700">
                <a:solidFill>
                  <a:schemeClr val="dk2"/>
                </a:solidFill>
              </a:rPr>
              <a:t> there was only NEFT and RTGS facilities available in India.</a:t>
            </a:r>
            <a:endParaRPr b="0" sz="1700">
              <a:solidFill>
                <a:schemeClr val="dk2"/>
              </a:solidFill>
            </a:endParaRPr>
          </a:p>
          <a:p>
            <a:pPr indent="0" lvl="0" marL="0" rtl="0" algn="l">
              <a:spcBef>
                <a:spcPts val="0"/>
              </a:spcBef>
              <a:spcAft>
                <a:spcPts val="0"/>
              </a:spcAft>
              <a:buNone/>
            </a:pPr>
            <a:r>
              <a:t/>
            </a:r>
            <a:endParaRPr b="0" sz="2400">
              <a:solidFill>
                <a:schemeClr val="dk2"/>
              </a:solidFill>
            </a:endParaRPr>
          </a:p>
        </p:txBody>
      </p:sp>
      <p:pic>
        <p:nvPicPr>
          <p:cNvPr id="124" name="Google Shape;124;p19"/>
          <p:cNvPicPr preferRelativeResize="0"/>
          <p:nvPr/>
        </p:nvPicPr>
        <p:blipFill>
          <a:blip r:embed="rId3">
            <a:alphaModFix/>
          </a:blip>
          <a:stretch>
            <a:fillRect/>
          </a:stretch>
        </p:blipFill>
        <p:spPr>
          <a:xfrm>
            <a:off x="5238525" y="467325"/>
            <a:ext cx="3414200" cy="34142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8" name="Shape 128"/>
        <p:cNvGrpSpPr/>
        <p:nvPr/>
      </p:nvGrpSpPr>
      <p:grpSpPr>
        <a:xfrm>
          <a:off x="0" y="0"/>
          <a:ext cx="0" cy="0"/>
          <a:chOff x="0" y="0"/>
          <a:chExt cx="0" cy="0"/>
        </a:xfrm>
      </p:grpSpPr>
      <p:pic>
        <p:nvPicPr>
          <p:cNvPr id="129" name="Google Shape;129;p20"/>
          <p:cNvPicPr preferRelativeResize="0"/>
          <p:nvPr/>
        </p:nvPicPr>
        <p:blipFill>
          <a:blip r:embed="rId3">
            <a:alphaModFix/>
          </a:blip>
          <a:stretch>
            <a:fillRect/>
          </a:stretch>
        </p:blipFill>
        <p:spPr>
          <a:xfrm>
            <a:off x="2444700" y="162737"/>
            <a:ext cx="4254600" cy="4818038"/>
          </a:xfrm>
          <a:prstGeom prst="rect">
            <a:avLst/>
          </a:prstGeom>
          <a:noFill/>
          <a:ln>
            <a:noFill/>
          </a:ln>
        </p:spPr>
      </p:pic>
      <p:pic>
        <p:nvPicPr>
          <p:cNvPr descr="Piece of duct tape sticking a note to the slide" id="130" name="Google Shape;130;p20"/>
          <p:cNvPicPr preferRelativeResize="0"/>
          <p:nvPr/>
        </p:nvPicPr>
        <p:blipFill rotWithShape="1">
          <a:blip r:embed="rId4">
            <a:alphaModFix/>
          </a:blip>
          <a:srcRect b="10011" l="9244" r="2118" t="5926"/>
          <a:stretch/>
        </p:blipFill>
        <p:spPr>
          <a:xfrm rot="154828">
            <a:off x="3536000" y="147301"/>
            <a:ext cx="2072000" cy="736050"/>
          </a:xfrm>
          <a:prstGeom prst="rect">
            <a:avLst/>
          </a:prstGeom>
          <a:noFill/>
          <a:ln>
            <a:noFill/>
          </a:ln>
        </p:spPr>
      </p:pic>
      <p:sp>
        <p:nvSpPr>
          <p:cNvPr id="131" name="Google Shape;131;p20"/>
          <p:cNvSpPr txBox="1"/>
          <p:nvPr/>
        </p:nvSpPr>
        <p:spPr>
          <a:xfrm>
            <a:off x="2855550" y="687397"/>
            <a:ext cx="3432900" cy="76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     Out of Scope </a:t>
            </a:r>
            <a:endParaRPr b="1" sz="3000">
              <a:solidFill>
                <a:schemeClr val="lt2"/>
              </a:solidFill>
              <a:latin typeface="Raleway"/>
              <a:ea typeface="Raleway"/>
              <a:cs typeface="Raleway"/>
              <a:sym typeface="Raleway"/>
            </a:endParaRPr>
          </a:p>
        </p:txBody>
      </p:sp>
      <p:sp>
        <p:nvSpPr>
          <p:cNvPr id="132" name="Google Shape;132;p20"/>
          <p:cNvSpPr txBox="1"/>
          <p:nvPr>
            <p:ph idx="4294967295" type="body"/>
          </p:nvPr>
        </p:nvSpPr>
        <p:spPr>
          <a:xfrm>
            <a:off x="2855550" y="1377480"/>
            <a:ext cx="3432900" cy="332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t/>
            </a:r>
            <a:endParaRPr sz="1200">
              <a:latin typeface="Raleway"/>
              <a:ea typeface="Raleway"/>
              <a:cs typeface="Raleway"/>
              <a:sym typeface="Raleway"/>
            </a:endParaRPr>
          </a:p>
          <a:p>
            <a:pPr indent="-317500" lvl="0" marL="457200" rtl="0" algn="l">
              <a:spcBef>
                <a:spcPts val="16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NEFT Transaction </a:t>
            </a:r>
            <a:br>
              <a:rPr lang="en" sz="1200">
                <a:latin typeface="Raleway"/>
                <a:ea typeface="Raleway"/>
                <a:cs typeface="Raleway"/>
                <a:sym typeface="Raleway"/>
              </a:rPr>
            </a:br>
            <a:r>
              <a:rPr lang="en" sz="1200">
                <a:latin typeface="Raleway"/>
                <a:ea typeface="Raleway"/>
                <a:cs typeface="Raleway"/>
                <a:sym typeface="Raleway"/>
              </a:rPr>
              <a:t>Other </a:t>
            </a:r>
            <a:r>
              <a:rPr lang="en" sz="1200">
                <a:latin typeface="Raleway"/>
                <a:ea typeface="Raleway"/>
                <a:cs typeface="Raleway"/>
                <a:sym typeface="Raleway"/>
              </a:rPr>
              <a:t>than</a:t>
            </a:r>
            <a:r>
              <a:rPr lang="en" sz="1200">
                <a:latin typeface="Raleway"/>
                <a:ea typeface="Raleway"/>
                <a:cs typeface="Raleway"/>
                <a:sym typeface="Raleway"/>
              </a:rPr>
              <a:t> IMPS transactions customer can opt NEFT payment transactions. </a:t>
            </a:r>
            <a:endParaRPr sz="1200">
              <a:latin typeface="Raleway"/>
              <a:ea typeface="Raleway"/>
              <a:cs typeface="Raleway"/>
              <a:sym typeface="Raleway"/>
            </a:endParaRPr>
          </a:p>
          <a:p>
            <a:pPr indent="-317500" lvl="0" marL="457200" rtl="0" algn="l">
              <a:spcBef>
                <a:spcPts val="1000"/>
              </a:spcBef>
              <a:spcAft>
                <a:spcPts val="1000"/>
              </a:spcAft>
              <a:buClr>
                <a:schemeClr val="dk1"/>
              </a:buClr>
              <a:buSzPts val="1400"/>
              <a:buFont typeface="Raleway"/>
              <a:buChar char="➔"/>
            </a:pPr>
            <a:r>
              <a:rPr b="1" lang="en" sz="1400">
                <a:solidFill>
                  <a:schemeClr val="dk1"/>
                </a:solidFill>
                <a:latin typeface="Raleway"/>
                <a:ea typeface="Raleway"/>
                <a:cs typeface="Raleway"/>
                <a:sym typeface="Raleway"/>
              </a:rPr>
              <a:t>RTGS Transaction </a:t>
            </a:r>
            <a:br>
              <a:rPr lang="en" sz="1400">
                <a:latin typeface="Raleway"/>
                <a:ea typeface="Raleway"/>
                <a:cs typeface="Raleway"/>
                <a:sym typeface="Raleway"/>
              </a:rPr>
            </a:br>
            <a:r>
              <a:rPr lang="en" sz="1200">
                <a:latin typeface="Raleway"/>
                <a:ea typeface="Raleway"/>
                <a:cs typeface="Raleway"/>
                <a:sym typeface="Raleway"/>
              </a:rPr>
              <a:t>Remitter can opt RTGS as an alternate payment option than the IMPS and NEFT. </a:t>
            </a:r>
            <a:endParaRPr sz="1200">
              <a:latin typeface="Raleway"/>
              <a:ea typeface="Raleway"/>
              <a:cs typeface="Raleway"/>
              <a:sym typeface="Ralew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6" name="Shape 136"/>
        <p:cNvGrpSpPr/>
        <p:nvPr/>
      </p:nvGrpSpPr>
      <p:grpSpPr>
        <a:xfrm>
          <a:off x="0" y="0"/>
          <a:ext cx="0" cy="0"/>
          <a:chOff x="0" y="0"/>
          <a:chExt cx="0" cy="0"/>
        </a:xfrm>
      </p:grpSpPr>
      <p:sp>
        <p:nvSpPr>
          <p:cNvPr id="137" name="Google Shape;137;p21"/>
          <p:cNvSpPr txBox="1"/>
          <p:nvPr>
            <p:ph idx="1" type="body"/>
          </p:nvPr>
        </p:nvSpPr>
        <p:spPr>
          <a:xfrm>
            <a:off x="5110200" y="980400"/>
            <a:ext cx="4033800" cy="318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3000">
                <a:solidFill>
                  <a:schemeClr val="dk1"/>
                </a:solidFill>
              </a:rPr>
              <a:t>NEFT</a:t>
            </a:r>
            <a:endParaRPr sz="3000">
              <a:solidFill>
                <a:schemeClr val="dk1"/>
              </a:solidFill>
            </a:endParaRPr>
          </a:p>
          <a:p>
            <a:pPr indent="0" lvl="0" marL="0" rtl="0" algn="l">
              <a:spcBef>
                <a:spcPts val="1600"/>
              </a:spcBef>
              <a:spcAft>
                <a:spcPts val="1600"/>
              </a:spcAft>
              <a:buClr>
                <a:schemeClr val="dk2"/>
              </a:buClr>
              <a:buSzPts val="1100"/>
              <a:buFont typeface="Arial"/>
              <a:buNone/>
            </a:pPr>
            <a:r>
              <a:rPr lang="en" sz="1800">
                <a:solidFill>
                  <a:srgbClr val="000000"/>
                </a:solidFill>
              </a:rPr>
              <a:t>It’s an electronic payment transfer mode, RBI (Reserve Bank of India) is the transaction authority of the mode. The </a:t>
            </a:r>
            <a:r>
              <a:rPr lang="en" sz="1800">
                <a:solidFill>
                  <a:srgbClr val="000000"/>
                </a:solidFill>
              </a:rPr>
              <a:t>minimum</a:t>
            </a:r>
            <a:r>
              <a:rPr lang="en" sz="1800">
                <a:solidFill>
                  <a:srgbClr val="000000"/>
                </a:solidFill>
              </a:rPr>
              <a:t> transfer value is Rs 1 till no maximum limit. It takes 30 mins to </a:t>
            </a:r>
            <a:r>
              <a:rPr lang="en" sz="1800">
                <a:solidFill>
                  <a:srgbClr val="000000"/>
                </a:solidFill>
              </a:rPr>
              <a:t>settle</a:t>
            </a:r>
            <a:r>
              <a:rPr lang="en" sz="1800">
                <a:solidFill>
                  <a:srgbClr val="000000"/>
                </a:solidFill>
              </a:rPr>
              <a:t> the </a:t>
            </a:r>
            <a:r>
              <a:rPr lang="en" sz="1800">
                <a:solidFill>
                  <a:srgbClr val="000000"/>
                </a:solidFill>
              </a:rPr>
              <a:t>transfer. </a:t>
            </a:r>
            <a:r>
              <a:rPr lang="en" sz="1800">
                <a:solidFill>
                  <a:srgbClr val="000000"/>
                </a:solidFill>
              </a:rPr>
              <a:t> </a:t>
            </a:r>
            <a:endParaRPr sz="1800">
              <a:solidFill>
                <a:srgbClr val="000000"/>
              </a:solidFill>
            </a:endParaRPr>
          </a:p>
        </p:txBody>
      </p:sp>
      <p:pic>
        <p:nvPicPr>
          <p:cNvPr id="138" name="Google Shape;138;p21"/>
          <p:cNvPicPr preferRelativeResize="0"/>
          <p:nvPr/>
        </p:nvPicPr>
        <p:blipFill>
          <a:blip r:embed="rId3">
            <a:alphaModFix/>
          </a:blip>
          <a:stretch>
            <a:fillRect/>
          </a:stretch>
        </p:blipFill>
        <p:spPr>
          <a:xfrm>
            <a:off x="157325" y="179100"/>
            <a:ext cx="4843026" cy="4845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