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A4ACCF2-7B58-4F48-BC74-5A09E70F22ED}" type="datetimeFigureOut">
              <a:rPr lang="en-IN" smtClean="0"/>
              <a:t>16-12-2024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D1824FA-4F5C-4B77-B702-52D8449B38BE}" type="slidenum">
              <a:rPr lang="en-IN" smtClean="0"/>
              <a:t>‹#›</a:t>
            </a:fld>
            <a:endParaRPr lang="en-IN"/>
          </a:p>
        </p:txBody>
      </p:sp>
    </p:spTree>
    <p:extLst>
      <p:ext uri="{BB962C8B-B14F-4D97-AF65-F5344CB8AC3E}">
        <p14:creationId xmlns:p14="http://schemas.microsoft.com/office/powerpoint/2010/main" val="51584951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4ACCF2-7B58-4F48-BC74-5A09E70F22ED}"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824FA-4F5C-4B77-B702-52D8449B38BE}" type="slidenum">
              <a:rPr lang="en-IN" smtClean="0"/>
              <a:t>‹#›</a:t>
            </a:fld>
            <a:endParaRPr lang="en-IN"/>
          </a:p>
        </p:txBody>
      </p:sp>
    </p:spTree>
    <p:extLst>
      <p:ext uri="{BB962C8B-B14F-4D97-AF65-F5344CB8AC3E}">
        <p14:creationId xmlns:p14="http://schemas.microsoft.com/office/powerpoint/2010/main" val="157178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CCF2-7B58-4F48-BC74-5A09E70F22E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824FA-4F5C-4B77-B702-52D8449B38BE}" type="slidenum">
              <a:rPr lang="en-IN" smtClean="0"/>
              <a:t>‹#›</a:t>
            </a:fld>
            <a:endParaRPr lang="en-IN"/>
          </a:p>
        </p:txBody>
      </p:sp>
    </p:spTree>
    <p:extLst>
      <p:ext uri="{BB962C8B-B14F-4D97-AF65-F5344CB8AC3E}">
        <p14:creationId xmlns:p14="http://schemas.microsoft.com/office/powerpoint/2010/main" val="1583101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CCF2-7B58-4F48-BC74-5A09E70F22E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824FA-4F5C-4B77-B702-52D8449B38BE}" type="slidenum">
              <a:rPr lang="en-IN" smtClean="0"/>
              <a:t>‹#›</a:t>
            </a:fld>
            <a:endParaRPr lang="en-IN"/>
          </a:p>
        </p:txBody>
      </p:sp>
    </p:spTree>
    <p:extLst>
      <p:ext uri="{BB962C8B-B14F-4D97-AF65-F5344CB8AC3E}">
        <p14:creationId xmlns:p14="http://schemas.microsoft.com/office/powerpoint/2010/main" val="1326123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CCF2-7B58-4F48-BC74-5A09E70F22E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824FA-4F5C-4B77-B702-52D8449B38BE}" type="slidenum">
              <a:rPr lang="en-IN" smtClean="0"/>
              <a:t>‹#›</a:t>
            </a:fld>
            <a:endParaRPr lang="en-IN"/>
          </a:p>
        </p:txBody>
      </p:sp>
    </p:spTree>
    <p:extLst>
      <p:ext uri="{BB962C8B-B14F-4D97-AF65-F5344CB8AC3E}">
        <p14:creationId xmlns:p14="http://schemas.microsoft.com/office/powerpoint/2010/main" val="2162328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CCF2-7B58-4F48-BC74-5A09E70F22E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824FA-4F5C-4B77-B702-52D8449B38BE}" type="slidenum">
              <a:rPr lang="en-IN" smtClean="0"/>
              <a:t>‹#›</a:t>
            </a:fld>
            <a:endParaRPr lang="en-IN"/>
          </a:p>
        </p:txBody>
      </p:sp>
    </p:spTree>
    <p:extLst>
      <p:ext uri="{BB962C8B-B14F-4D97-AF65-F5344CB8AC3E}">
        <p14:creationId xmlns:p14="http://schemas.microsoft.com/office/powerpoint/2010/main" val="516920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CCF2-7B58-4F48-BC74-5A09E70F22E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824FA-4F5C-4B77-B702-52D8449B38BE}" type="slidenum">
              <a:rPr lang="en-IN" smtClean="0"/>
              <a:t>‹#›</a:t>
            </a:fld>
            <a:endParaRPr lang="en-IN"/>
          </a:p>
        </p:txBody>
      </p:sp>
    </p:spTree>
    <p:extLst>
      <p:ext uri="{BB962C8B-B14F-4D97-AF65-F5344CB8AC3E}">
        <p14:creationId xmlns:p14="http://schemas.microsoft.com/office/powerpoint/2010/main" val="2538459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CCF2-7B58-4F48-BC74-5A09E70F22E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824FA-4F5C-4B77-B702-52D8449B38BE}"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484858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CCF2-7B58-4F48-BC74-5A09E70F22E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824FA-4F5C-4B77-B702-52D8449B38BE}" type="slidenum">
              <a:rPr lang="en-IN" smtClean="0"/>
              <a:t>‹#›</a:t>
            </a:fld>
            <a:endParaRPr lang="en-IN"/>
          </a:p>
        </p:txBody>
      </p:sp>
    </p:spTree>
    <p:extLst>
      <p:ext uri="{BB962C8B-B14F-4D97-AF65-F5344CB8AC3E}">
        <p14:creationId xmlns:p14="http://schemas.microsoft.com/office/powerpoint/2010/main" val="285676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CCF2-7B58-4F48-BC74-5A09E70F22E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824FA-4F5C-4B77-B702-52D8449B38BE}" type="slidenum">
              <a:rPr lang="en-IN" smtClean="0"/>
              <a:t>‹#›</a:t>
            </a:fld>
            <a:endParaRPr lang="en-IN"/>
          </a:p>
        </p:txBody>
      </p:sp>
    </p:spTree>
    <p:extLst>
      <p:ext uri="{BB962C8B-B14F-4D97-AF65-F5344CB8AC3E}">
        <p14:creationId xmlns:p14="http://schemas.microsoft.com/office/powerpoint/2010/main" val="364725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CCF2-7B58-4F48-BC74-5A09E70F22E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1824FA-4F5C-4B77-B702-52D8449B38BE}" type="slidenum">
              <a:rPr lang="en-IN" smtClean="0"/>
              <a:t>‹#›</a:t>
            </a:fld>
            <a:endParaRPr lang="en-IN"/>
          </a:p>
        </p:txBody>
      </p:sp>
    </p:spTree>
    <p:extLst>
      <p:ext uri="{BB962C8B-B14F-4D97-AF65-F5344CB8AC3E}">
        <p14:creationId xmlns:p14="http://schemas.microsoft.com/office/powerpoint/2010/main" val="2051390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4ACCF2-7B58-4F48-BC74-5A09E70F22ED}"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824FA-4F5C-4B77-B702-52D8449B38BE}" type="slidenum">
              <a:rPr lang="en-IN" smtClean="0"/>
              <a:t>‹#›</a:t>
            </a:fld>
            <a:endParaRPr lang="en-IN"/>
          </a:p>
        </p:txBody>
      </p:sp>
    </p:spTree>
    <p:extLst>
      <p:ext uri="{BB962C8B-B14F-4D97-AF65-F5344CB8AC3E}">
        <p14:creationId xmlns:p14="http://schemas.microsoft.com/office/powerpoint/2010/main" val="1060449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4ACCF2-7B58-4F48-BC74-5A09E70F22ED}" type="datetimeFigureOut">
              <a:rPr lang="en-IN" smtClean="0"/>
              <a:t>16-12-2024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1824FA-4F5C-4B77-B702-52D8449B38BE}" type="slidenum">
              <a:rPr lang="en-IN" smtClean="0"/>
              <a:t>‹#›</a:t>
            </a:fld>
            <a:endParaRPr lang="en-IN"/>
          </a:p>
        </p:txBody>
      </p:sp>
    </p:spTree>
    <p:extLst>
      <p:ext uri="{BB962C8B-B14F-4D97-AF65-F5344CB8AC3E}">
        <p14:creationId xmlns:p14="http://schemas.microsoft.com/office/powerpoint/2010/main" val="201163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4ACCF2-7B58-4F48-BC74-5A09E70F22ED}" type="datetimeFigureOut">
              <a:rPr lang="en-IN" smtClean="0"/>
              <a:t>16-12-2024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1824FA-4F5C-4B77-B702-52D8449B38BE}" type="slidenum">
              <a:rPr lang="en-IN" smtClean="0"/>
              <a:t>‹#›</a:t>
            </a:fld>
            <a:endParaRPr lang="en-IN"/>
          </a:p>
        </p:txBody>
      </p:sp>
    </p:spTree>
    <p:extLst>
      <p:ext uri="{BB962C8B-B14F-4D97-AF65-F5344CB8AC3E}">
        <p14:creationId xmlns:p14="http://schemas.microsoft.com/office/powerpoint/2010/main" val="139941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A4ACCF2-7B58-4F48-BC74-5A09E70F22ED}" type="datetimeFigureOut">
              <a:rPr lang="en-IN" smtClean="0"/>
              <a:t>16-12-2024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1824FA-4F5C-4B77-B702-52D8449B38BE}" type="slidenum">
              <a:rPr lang="en-IN" smtClean="0"/>
              <a:t>‹#›</a:t>
            </a:fld>
            <a:endParaRPr lang="en-IN"/>
          </a:p>
        </p:txBody>
      </p:sp>
    </p:spTree>
    <p:extLst>
      <p:ext uri="{BB962C8B-B14F-4D97-AF65-F5344CB8AC3E}">
        <p14:creationId xmlns:p14="http://schemas.microsoft.com/office/powerpoint/2010/main" val="341733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4ACCF2-7B58-4F48-BC74-5A09E70F22ED}"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824FA-4F5C-4B77-B702-52D8449B38BE}" type="slidenum">
              <a:rPr lang="en-IN" smtClean="0"/>
              <a:t>‹#›</a:t>
            </a:fld>
            <a:endParaRPr lang="en-IN"/>
          </a:p>
        </p:txBody>
      </p:sp>
    </p:spTree>
    <p:extLst>
      <p:ext uri="{BB962C8B-B14F-4D97-AF65-F5344CB8AC3E}">
        <p14:creationId xmlns:p14="http://schemas.microsoft.com/office/powerpoint/2010/main" val="164608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4ACCF2-7B58-4F48-BC74-5A09E70F22ED}"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1824FA-4F5C-4B77-B702-52D8449B38BE}" type="slidenum">
              <a:rPr lang="en-IN" smtClean="0"/>
              <a:t>‹#›</a:t>
            </a:fld>
            <a:endParaRPr lang="en-IN"/>
          </a:p>
        </p:txBody>
      </p:sp>
    </p:spTree>
    <p:extLst>
      <p:ext uri="{BB962C8B-B14F-4D97-AF65-F5344CB8AC3E}">
        <p14:creationId xmlns:p14="http://schemas.microsoft.com/office/powerpoint/2010/main" val="3124787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4ACCF2-7B58-4F48-BC74-5A09E70F22ED}" type="datetimeFigureOut">
              <a:rPr lang="en-IN" smtClean="0"/>
              <a:t>16-12-2024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1824FA-4F5C-4B77-B702-52D8449B38BE}" type="slidenum">
              <a:rPr lang="en-IN" smtClean="0"/>
              <a:t>‹#›</a:t>
            </a:fld>
            <a:endParaRPr lang="en-IN"/>
          </a:p>
        </p:txBody>
      </p:sp>
    </p:spTree>
    <p:extLst>
      <p:ext uri="{BB962C8B-B14F-4D97-AF65-F5344CB8AC3E}">
        <p14:creationId xmlns:p14="http://schemas.microsoft.com/office/powerpoint/2010/main" val="25836463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BF34BC-06EC-B45F-653B-4A7B8A8B7497}"/>
              </a:ext>
            </a:extLst>
          </p:cNvPr>
          <p:cNvSpPr txBox="1">
            <a:spLocks/>
          </p:cNvSpPr>
          <p:nvPr/>
        </p:nvSpPr>
        <p:spPr>
          <a:xfrm>
            <a:off x="1116902" y="76500"/>
            <a:ext cx="10609957" cy="1256626"/>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marL="0" marR="0" lvl="0" indent="0" algn="l" defTabSz="1267212"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tx1"/>
                </a:solidFill>
                <a:effectLst/>
                <a:uLnTx/>
                <a:uFillTx/>
                <a:latin typeface="Bahnschrift Light" panose="020B0502040204020203" pitchFamily="34" charset="0"/>
              </a:rPr>
              <a:t>👨‍👦‍👦 </a:t>
            </a:r>
            <a:r>
              <a:rPr lang="en-US" dirty="0">
                <a:solidFill>
                  <a:schemeClr val="tx1"/>
                </a:solidFill>
                <a:latin typeface="Source Sans Pro" panose="020B0503030403020204" pitchFamily="34" charset="0"/>
                <a:ea typeface="Source Sans Pro" panose="020B0503030403020204" pitchFamily="34" charset="0"/>
              </a:rPr>
              <a:t>Optimizing Dance performance through pose estimation</a:t>
            </a:r>
          </a:p>
        </p:txBody>
      </p:sp>
      <p:sp>
        <p:nvSpPr>
          <p:cNvPr id="5" name="Content Placeholder 4">
            <a:extLst>
              <a:ext uri="{FF2B5EF4-FFF2-40B4-BE49-F238E27FC236}">
                <a16:creationId xmlns:a16="http://schemas.microsoft.com/office/drawing/2014/main" id="{A17D7C0E-644B-E1A0-7FEC-3108DFA82664}"/>
              </a:ext>
            </a:extLst>
          </p:cNvPr>
          <p:cNvSpPr txBox="1">
            <a:spLocks/>
          </p:cNvSpPr>
          <p:nvPr/>
        </p:nvSpPr>
        <p:spPr>
          <a:xfrm>
            <a:off x="1236644" y="1333126"/>
            <a:ext cx="10370471" cy="3014785"/>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0" lvl="2" indent="0">
              <a:buClr>
                <a:srgbClr val="FFFFFF"/>
              </a:buClr>
              <a:buNone/>
              <a:defRPr/>
            </a:pPr>
            <a:r>
              <a:rPr kumimoji="0" lang="en-US" sz="2000" b="0" i="0" u="none" strike="noStrike" kern="1200" cap="none" spc="0" normalizeH="0" baseline="0" noProof="0" dirty="0">
                <a:ln>
                  <a:noFill/>
                </a:ln>
                <a:solidFill>
                  <a:schemeClr val="tx1"/>
                </a:solidFill>
                <a:effectLst/>
                <a:uLnTx/>
                <a:uFillTx/>
                <a:latin typeface="Bahnschrift Light" panose="020B0502040204020203" pitchFamily="34" charset="0"/>
              </a:rPr>
              <a:t>Member 1     </a:t>
            </a:r>
            <a:r>
              <a:rPr lang="en-US" dirty="0">
                <a:solidFill>
                  <a:schemeClr val="tx1"/>
                </a:solidFill>
                <a:latin typeface="Bahnschrift Light" panose="020B0502040204020203" pitchFamily="34" charset="0"/>
              </a:rPr>
              <a:t>Bakliwal Manav Rupesh</a:t>
            </a:r>
          </a:p>
          <a:p>
            <a:pPr marL="0" lvl="2" indent="0">
              <a:buClr>
                <a:srgbClr val="FFFFFF"/>
              </a:buClr>
              <a:buNone/>
              <a:defRPr/>
            </a:pPr>
            <a:r>
              <a:rPr kumimoji="0" lang="en-US" sz="2000" b="0" i="0" u="none" strike="noStrike" kern="1200" cap="none" spc="0" normalizeH="0" baseline="0" noProof="0" dirty="0">
                <a:ln>
                  <a:noFill/>
                </a:ln>
                <a:solidFill>
                  <a:schemeClr val="tx1"/>
                </a:solidFill>
                <a:effectLst/>
                <a:uLnTx/>
                <a:uFillTx/>
                <a:latin typeface="Bahnschrift Light" panose="020B0502040204020203" pitchFamily="34" charset="0"/>
              </a:rPr>
              <a:t>Reg  No	  21BCE5375</a:t>
            </a:r>
          </a:p>
          <a:p>
            <a:pPr marL="0" lvl="2" indent="0">
              <a:buClr>
                <a:srgbClr val="FFFFFF"/>
              </a:buClr>
              <a:buNone/>
              <a:defRPr/>
            </a:pPr>
            <a:r>
              <a:rPr lang="en-US" dirty="0">
                <a:solidFill>
                  <a:schemeClr val="tx1"/>
                </a:solidFill>
                <a:latin typeface="Bahnschrift Light" panose="020B0502040204020203" pitchFamily="34" charset="0"/>
              </a:rPr>
              <a:t>Member 2    Dhruv Pandey</a:t>
            </a:r>
          </a:p>
          <a:p>
            <a:pPr marL="0" lvl="2" indent="0">
              <a:buClr>
                <a:srgbClr val="FFFFFF"/>
              </a:buClr>
              <a:buNone/>
              <a:defRPr/>
            </a:pPr>
            <a:r>
              <a:rPr lang="en-US" dirty="0">
                <a:solidFill>
                  <a:schemeClr val="tx1"/>
                </a:solidFill>
                <a:latin typeface="Bahnschrift Light" panose="020B0502040204020203" pitchFamily="34" charset="0"/>
              </a:rPr>
              <a:t>Reg No         21BCE5560</a:t>
            </a:r>
          </a:p>
          <a:p>
            <a:pPr marL="0" lvl="2" indent="0">
              <a:buClr>
                <a:srgbClr val="FFFFFF"/>
              </a:buClr>
              <a:buNone/>
              <a:defRPr/>
            </a:pPr>
            <a:r>
              <a:rPr lang="en-US" dirty="0">
                <a:solidFill>
                  <a:schemeClr val="tx1"/>
                </a:solidFill>
                <a:latin typeface="Bahnschrift Light" panose="020B0502040204020203" pitchFamily="34" charset="0"/>
              </a:rPr>
              <a:t>Member 3    Saswata Kumar Dash</a:t>
            </a:r>
          </a:p>
          <a:p>
            <a:pPr marL="0" lvl="2" indent="0">
              <a:buClr>
                <a:srgbClr val="FFFFFF"/>
              </a:buClr>
              <a:buNone/>
              <a:defRPr/>
            </a:pPr>
            <a:r>
              <a:rPr lang="en-US" dirty="0">
                <a:solidFill>
                  <a:schemeClr val="tx1"/>
                </a:solidFill>
                <a:latin typeface="Bahnschrift Light" panose="020B0502040204020203" pitchFamily="34" charset="0"/>
              </a:rPr>
              <a:t>Reg No	  21BPS1460</a:t>
            </a:r>
          </a:p>
          <a:p>
            <a:pPr marL="0" lvl="2" indent="0">
              <a:buClr>
                <a:srgbClr val="FFFFFF"/>
              </a:buClr>
              <a:buNone/>
              <a:defRPr/>
            </a:pPr>
            <a:r>
              <a:rPr lang="en-US" dirty="0">
                <a:solidFill>
                  <a:schemeClr val="tx1"/>
                </a:solidFill>
                <a:latin typeface="Bahnschrift Light" panose="020B0502040204020203" pitchFamily="34" charset="0"/>
              </a:rPr>
              <a:t>Guide Name    Dr. Kanimozhi S (53029)</a:t>
            </a:r>
          </a:p>
          <a:p>
            <a:pPr lvl="2">
              <a:buClr>
                <a:srgbClr val="FFFFFF"/>
              </a:buClr>
              <a:defRPr/>
            </a:pPr>
            <a:endParaRPr kumimoji="0" lang="en-US" sz="2000" b="0" i="0" u="none" strike="noStrike" kern="1200" cap="none" spc="0" normalizeH="0" baseline="0" noProof="0" dirty="0">
              <a:ln>
                <a:noFill/>
              </a:ln>
              <a:solidFill>
                <a:schemeClr val="tx1"/>
              </a:solidFill>
              <a:effectLst/>
              <a:uLnTx/>
              <a:uFillTx/>
              <a:latin typeface="Bahnschrift Light" panose="020B0502040204020203" pitchFamily="34" charset="0"/>
            </a:endParaRPr>
          </a:p>
          <a:p>
            <a:pPr marL="0" marR="0" lvl="0" indent="0" defTabSz="1267212" rtl="0" eaLnBrk="1" fontAlgn="auto" latinLnBrk="0" hangingPunct="1">
              <a:lnSpc>
                <a:spcPct val="110000"/>
              </a:lnSpc>
              <a:spcBef>
                <a:spcPts val="1800"/>
              </a:spcBef>
              <a:spcAft>
                <a:spcPts val="600"/>
              </a:spcAft>
              <a:buClrTx/>
              <a:buSzTx/>
              <a:buFont typeface="Source Sans Pro" panose="020B0604020202020204" pitchFamily="34" charset="0"/>
              <a:buNone/>
              <a:tabLst/>
              <a:defRPr/>
            </a:pPr>
            <a:r>
              <a:rPr kumimoji="0" lang="en-US" sz="2000" b="1" i="0" u="none" strike="noStrike" kern="1200" cap="none" spc="0" normalizeH="0" baseline="0" noProof="0" dirty="0">
                <a:ln>
                  <a:noFill/>
                </a:ln>
                <a:solidFill>
                  <a:schemeClr val="tx1"/>
                </a:solidFill>
                <a:effectLst/>
                <a:uLnTx/>
                <a:uFillTx/>
                <a:latin typeface="Bahnschrift Light" panose="020B0502040204020203" pitchFamily="34" charset="0"/>
              </a:rPr>
              <a:t> </a:t>
            </a:r>
            <a:endParaRPr kumimoji="0" lang="en-US" sz="2000" b="0" i="0" u="none" strike="noStrike" kern="1200" cap="none" spc="0" normalizeH="0" baseline="0" noProof="0" dirty="0">
              <a:ln>
                <a:noFill/>
              </a:ln>
              <a:solidFill>
                <a:schemeClr val="tx1"/>
              </a:solidFill>
              <a:effectLst/>
              <a:uLnTx/>
              <a:uFillTx/>
              <a:latin typeface="Bahnschrift Light" panose="020B0502040204020203" pitchFamily="34" charset="0"/>
            </a:endParaRPr>
          </a:p>
          <a:p>
            <a:pPr marL="216000" marR="0" lvl="2" indent="-216000" defTabSz="1267212" rtl="0" eaLnBrk="1" fontAlgn="auto" latinLnBrk="0" hangingPunct="1">
              <a:lnSpc>
                <a:spcPct val="110000"/>
              </a:lnSpc>
              <a:spcBef>
                <a:spcPts val="0"/>
              </a:spcBef>
              <a:spcAft>
                <a:spcPts val="600"/>
              </a:spcAft>
              <a:buClr>
                <a:srgbClr val="FFFFFF"/>
              </a:buClr>
              <a:buSzPct val="80000"/>
              <a:buFont typeface="Wingdings 2" panose="05020102010507070707" pitchFamily="18" charset="2"/>
              <a:buChar char=""/>
              <a:tabLst/>
              <a:defRPr/>
            </a:pPr>
            <a:endParaRPr kumimoji="0" lang="en-US" sz="2000" b="0" i="0" u="none" strike="noStrike" kern="1200" cap="none" spc="0" normalizeH="0" baseline="0" noProof="0" dirty="0">
              <a:ln>
                <a:noFill/>
              </a:ln>
              <a:solidFill>
                <a:schemeClr val="tx1"/>
              </a:solidFill>
              <a:effectLst/>
              <a:uLnTx/>
              <a:uFillTx/>
              <a:latin typeface="Bahnschrift Light" panose="020B0502040204020203" pitchFamily="34" charset="0"/>
            </a:endParaRPr>
          </a:p>
        </p:txBody>
      </p:sp>
    </p:spTree>
    <p:extLst>
      <p:ext uri="{BB962C8B-B14F-4D97-AF65-F5344CB8AC3E}">
        <p14:creationId xmlns:p14="http://schemas.microsoft.com/office/powerpoint/2010/main" val="395081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94D81-EA5E-7F0F-5A34-8F3A8544032A}"/>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24D0002-7309-D061-287A-ED1711D8B872}"/>
              </a:ext>
            </a:extLst>
          </p:cNvPr>
          <p:cNvSpPr txBox="1">
            <a:spLocks/>
          </p:cNvSpPr>
          <p:nvPr/>
        </p:nvSpPr>
        <p:spPr>
          <a:xfrm>
            <a:off x="997158" y="987686"/>
            <a:ext cx="10370471" cy="3014785"/>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216000" marR="0" lvl="2" indent="-216000" defTabSz="1267212" rtl="0" eaLnBrk="1" fontAlgn="auto" latinLnBrk="0" hangingPunct="1">
              <a:lnSpc>
                <a:spcPct val="110000"/>
              </a:lnSpc>
              <a:spcBef>
                <a:spcPts val="0"/>
              </a:spcBef>
              <a:spcAft>
                <a:spcPts val="600"/>
              </a:spcAft>
              <a:buClr>
                <a:srgbClr val="FFFFFF"/>
              </a:buClr>
              <a:buSzPct val="80000"/>
              <a:buFont typeface="Wingdings 2" panose="05020102010507070707" pitchFamily="18" charset="2"/>
              <a:buChar char=""/>
              <a:tabLst/>
              <a:defRPr/>
            </a:pPr>
            <a:endParaRPr kumimoji="0" lang="en-US" sz="2000" b="0" i="0" u="none" strike="noStrike" kern="1200" cap="none" spc="0" normalizeH="0" baseline="0" noProof="0" dirty="0">
              <a:ln>
                <a:noFill/>
              </a:ln>
              <a:solidFill>
                <a:schemeClr val="tx1"/>
              </a:solidFill>
              <a:effectLst/>
              <a:uLnTx/>
              <a:uFillTx/>
              <a:latin typeface="Bahnschrift Light" panose="020B0502040204020203" pitchFamily="34" charset="0"/>
            </a:endParaRPr>
          </a:p>
        </p:txBody>
      </p:sp>
      <p:sp>
        <p:nvSpPr>
          <p:cNvPr id="2" name="Title 3">
            <a:extLst>
              <a:ext uri="{FF2B5EF4-FFF2-40B4-BE49-F238E27FC236}">
                <a16:creationId xmlns:a16="http://schemas.microsoft.com/office/drawing/2014/main" id="{0AA6FF0D-5398-18A2-6924-0FD1E098FA5D}"/>
              </a:ext>
            </a:extLst>
          </p:cNvPr>
          <p:cNvSpPr txBox="1">
            <a:spLocks/>
          </p:cNvSpPr>
          <p:nvPr/>
        </p:nvSpPr>
        <p:spPr>
          <a:xfrm>
            <a:off x="997158" y="318969"/>
            <a:ext cx="10609957"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marL="0" marR="0" lvl="0" indent="0" algn="l" defTabSz="1267212"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rPr>
              <a:t>📚 Area of the Project</a:t>
            </a:r>
          </a:p>
        </p:txBody>
      </p:sp>
      <p:sp>
        <p:nvSpPr>
          <p:cNvPr id="6" name="TextBox 5">
            <a:extLst>
              <a:ext uri="{FF2B5EF4-FFF2-40B4-BE49-F238E27FC236}">
                <a16:creationId xmlns:a16="http://schemas.microsoft.com/office/drawing/2014/main" id="{E8D1E973-BEB7-D85F-5DFD-3D3EFE29BA91}"/>
              </a:ext>
            </a:extLst>
          </p:cNvPr>
          <p:cNvSpPr txBox="1"/>
          <p:nvPr/>
        </p:nvSpPr>
        <p:spPr>
          <a:xfrm>
            <a:off x="997158" y="987686"/>
            <a:ext cx="10727482" cy="4154984"/>
          </a:xfrm>
          <a:prstGeom prst="rect">
            <a:avLst/>
          </a:prstGeom>
          <a:noFill/>
        </p:spPr>
        <p:txBody>
          <a:bodyPr wrap="square">
            <a:spAutoFit/>
          </a:bodyPr>
          <a:lstStyle/>
          <a:p>
            <a:r>
              <a:rPr lang="en-US" sz="2400" dirty="0"/>
              <a:t>The project focuses on the intersection of </a:t>
            </a:r>
            <a:r>
              <a:rPr lang="en-US" sz="2400" b="1" dirty="0"/>
              <a:t>Computer Vision</a:t>
            </a:r>
            <a:r>
              <a:rPr lang="en-US" sz="2400" dirty="0"/>
              <a:t>, </a:t>
            </a:r>
            <a:r>
              <a:rPr lang="en-US" sz="2400" b="1" dirty="0"/>
              <a:t>Machine Learning</a:t>
            </a:r>
            <a:r>
              <a:rPr lang="en-US" sz="2400" dirty="0"/>
              <a:t>, and </a:t>
            </a:r>
            <a:r>
              <a:rPr lang="en-US" sz="2400" b="1" dirty="0"/>
              <a:t>Performance Analysis</a:t>
            </a:r>
            <a:r>
              <a:rPr lang="en-US" sz="2400" dirty="0"/>
              <a:t>. It aims to leverage </a:t>
            </a:r>
            <a:r>
              <a:rPr lang="en-US" sz="2400" b="1" dirty="0"/>
              <a:t>pose estimation technology</a:t>
            </a:r>
            <a:r>
              <a:rPr lang="en-US" sz="2400" dirty="0"/>
              <a:t> to analyze human body movements and provide actionable insights. This is particularly applied in the domain of </a:t>
            </a:r>
            <a:r>
              <a:rPr lang="en-US" sz="2400" b="1" dirty="0"/>
              <a:t>dance performance optimization</a:t>
            </a:r>
            <a:r>
              <a:rPr lang="en-US" sz="2400" dirty="0"/>
              <a:t>, combining aspects of biomechanics, motion analysis, and artificial intelligence to enhance skill development and reduce performance errors.</a:t>
            </a:r>
          </a:p>
          <a:p>
            <a:endParaRPr lang="en-US" sz="2400" dirty="0"/>
          </a:p>
          <a:p>
            <a:r>
              <a:rPr lang="en-US" sz="2400" dirty="0"/>
              <a:t>Using </a:t>
            </a:r>
            <a:r>
              <a:rPr lang="en-US" sz="2400" b="1" dirty="0"/>
              <a:t>pose estimation technology</a:t>
            </a:r>
            <a:r>
              <a:rPr lang="en-US" sz="2400" dirty="0"/>
              <a:t>, the project analyzes human body movements by detecting and tracking key body points in dance routines. By comparing these movements to ideal poses or techniques, it identifies deviations and provides actionable feedback to improve posture, timing, and coordination.</a:t>
            </a:r>
          </a:p>
        </p:txBody>
      </p:sp>
    </p:spTree>
    <p:extLst>
      <p:ext uri="{BB962C8B-B14F-4D97-AF65-F5344CB8AC3E}">
        <p14:creationId xmlns:p14="http://schemas.microsoft.com/office/powerpoint/2010/main" val="310292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C5FC0-9C3F-7472-53EC-2C9334CC999F}"/>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BA5E8DB-1F46-A731-DA27-3D5BAEE88DC0}"/>
              </a:ext>
            </a:extLst>
          </p:cNvPr>
          <p:cNvSpPr txBox="1">
            <a:spLocks/>
          </p:cNvSpPr>
          <p:nvPr/>
        </p:nvSpPr>
        <p:spPr>
          <a:xfrm>
            <a:off x="997158" y="987686"/>
            <a:ext cx="10370471" cy="3014785"/>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216000" marR="0" lvl="2" indent="-216000" defTabSz="1267212" rtl="0" eaLnBrk="1" fontAlgn="auto" latinLnBrk="0" hangingPunct="1">
              <a:lnSpc>
                <a:spcPct val="110000"/>
              </a:lnSpc>
              <a:spcBef>
                <a:spcPts val="0"/>
              </a:spcBef>
              <a:spcAft>
                <a:spcPts val="600"/>
              </a:spcAft>
              <a:buClr>
                <a:srgbClr val="FFFFFF"/>
              </a:buClr>
              <a:buSzPct val="80000"/>
              <a:buFont typeface="Wingdings 2" panose="05020102010507070707" pitchFamily="18" charset="2"/>
              <a:buChar char=""/>
              <a:tabLst/>
              <a:defRPr/>
            </a:pPr>
            <a:endParaRPr kumimoji="0" lang="en-US" sz="2000" b="0" i="0" u="none" strike="noStrike" kern="1200" cap="none" spc="0" normalizeH="0" baseline="0" noProof="0" dirty="0">
              <a:ln>
                <a:noFill/>
              </a:ln>
              <a:solidFill>
                <a:schemeClr val="tx1"/>
              </a:solidFill>
              <a:effectLst/>
              <a:uLnTx/>
              <a:uFillTx/>
              <a:latin typeface="Bahnschrift Light" panose="020B0502040204020203" pitchFamily="34" charset="0"/>
            </a:endParaRPr>
          </a:p>
        </p:txBody>
      </p:sp>
      <p:sp>
        <p:nvSpPr>
          <p:cNvPr id="2" name="Title 3">
            <a:extLst>
              <a:ext uri="{FF2B5EF4-FFF2-40B4-BE49-F238E27FC236}">
                <a16:creationId xmlns:a16="http://schemas.microsoft.com/office/drawing/2014/main" id="{1D40C4D5-73FB-97E7-0C85-112060F6C442}"/>
              </a:ext>
            </a:extLst>
          </p:cNvPr>
          <p:cNvSpPr txBox="1">
            <a:spLocks/>
          </p:cNvSpPr>
          <p:nvPr/>
        </p:nvSpPr>
        <p:spPr>
          <a:xfrm>
            <a:off x="997158" y="318969"/>
            <a:ext cx="10609957"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marL="0" marR="0" lvl="0" indent="0" algn="l" defTabSz="1267212"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rPr>
              <a:t>📚 </a:t>
            </a:r>
            <a:r>
              <a:rPr lang="en-IN" dirty="0">
                <a:solidFill>
                  <a:schemeClr val="tx1"/>
                </a:solidFill>
                <a:latin typeface="Source Sans Pro" panose="020B0503030403020204" pitchFamily="34" charset="0"/>
                <a:ea typeface="Source Sans Pro" panose="020B0503030403020204" pitchFamily="34" charset="0"/>
              </a:rPr>
              <a:t>Background of the Problem</a:t>
            </a:r>
            <a:endParaRPr kumimoji="0" lang="en-IN" sz="2400" b="1" i="0" u="none" strike="noStrike" kern="120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endParaRPr>
          </a:p>
        </p:txBody>
      </p:sp>
      <p:sp>
        <p:nvSpPr>
          <p:cNvPr id="6" name="TextBox 5">
            <a:extLst>
              <a:ext uri="{FF2B5EF4-FFF2-40B4-BE49-F238E27FC236}">
                <a16:creationId xmlns:a16="http://schemas.microsoft.com/office/drawing/2014/main" id="{F2FB59F3-732F-7DBC-0FC2-3EF06714362F}"/>
              </a:ext>
            </a:extLst>
          </p:cNvPr>
          <p:cNvSpPr txBox="1"/>
          <p:nvPr/>
        </p:nvSpPr>
        <p:spPr>
          <a:xfrm>
            <a:off x="997158" y="987686"/>
            <a:ext cx="10727482" cy="5632311"/>
          </a:xfrm>
          <a:prstGeom prst="rect">
            <a:avLst/>
          </a:prstGeom>
          <a:noFill/>
        </p:spPr>
        <p:txBody>
          <a:bodyPr wrap="square">
            <a:spAutoFit/>
          </a:bodyPr>
          <a:lstStyle/>
          <a:p>
            <a:r>
              <a:rPr lang="en-US" sz="2400" dirty="0"/>
              <a:t>Dance performance requires precision, balance, and coordination. However, identifying errors in posture, alignment, and movement is often challenging, especially for individuals learning without access to professional instructors. Small mistakes in technique can lead to suboptimal performance and, over time, increase the risk of injuries. Traditionally, dance training relies on human observation, which can be subjective and time-consuming. While videos are used to analyze performances, they lack automated feedback mechanisms to identify and correct errors. This creates a gap for an objective, technology-driven solution.</a:t>
            </a:r>
          </a:p>
          <a:p>
            <a:endParaRPr lang="en-US" sz="2400" dirty="0"/>
          </a:p>
          <a:p>
            <a:r>
              <a:rPr lang="en-US" sz="2400" dirty="0"/>
              <a:t>Recent advancements in </a:t>
            </a:r>
            <a:r>
              <a:rPr lang="en-US" sz="2400" b="1" dirty="0"/>
              <a:t>Computer Vision</a:t>
            </a:r>
            <a:r>
              <a:rPr lang="en-US" sz="2400" dirty="0"/>
              <a:t> and </a:t>
            </a:r>
            <a:r>
              <a:rPr lang="en-US" sz="2400" b="1" dirty="0"/>
              <a:t>Pose Estimation</a:t>
            </a:r>
            <a:r>
              <a:rPr lang="en-US" sz="2400" dirty="0"/>
              <a:t> provide the tools to analyze human movements with high accuracy. These technologies can track key body points and compare them to ideal poses, offering insights for improvement. By integrating these innovations, it is possible to create an automated system that assists dancers in refining their technique, enhancing learning outcomes, and reducing dependency on constant supervision.</a:t>
            </a:r>
          </a:p>
        </p:txBody>
      </p:sp>
    </p:spTree>
    <p:extLst>
      <p:ext uri="{BB962C8B-B14F-4D97-AF65-F5344CB8AC3E}">
        <p14:creationId xmlns:p14="http://schemas.microsoft.com/office/powerpoint/2010/main" val="3692054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8C011-573A-5C16-247B-E8D07FC462D7}"/>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8538D17-3EA9-5989-98FA-2D667CE2AD48}"/>
              </a:ext>
            </a:extLst>
          </p:cNvPr>
          <p:cNvSpPr txBox="1">
            <a:spLocks/>
          </p:cNvSpPr>
          <p:nvPr/>
        </p:nvSpPr>
        <p:spPr>
          <a:xfrm>
            <a:off x="997158" y="987686"/>
            <a:ext cx="10370471" cy="3014785"/>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216000" marR="0" lvl="2" indent="-216000" defTabSz="1267212" rtl="0" eaLnBrk="1" fontAlgn="auto" latinLnBrk="0" hangingPunct="1">
              <a:lnSpc>
                <a:spcPct val="110000"/>
              </a:lnSpc>
              <a:spcBef>
                <a:spcPts val="0"/>
              </a:spcBef>
              <a:spcAft>
                <a:spcPts val="600"/>
              </a:spcAft>
              <a:buClr>
                <a:srgbClr val="FFFFFF"/>
              </a:buClr>
              <a:buSzPct val="80000"/>
              <a:buFont typeface="Wingdings 2" panose="05020102010507070707" pitchFamily="18" charset="2"/>
              <a:buChar char=""/>
              <a:tabLst/>
              <a:defRPr/>
            </a:pPr>
            <a:endParaRPr kumimoji="0" lang="en-US" sz="2000" b="0" i="0" u="none" strike="noStrike" kern="1200" cap="none" spc="0" normalizeH="0" baseline="0" noProof="0" dirty="0">
              <a:ln>
                <a:noFill/>
              </a:ln>
              <a:solidFill>
                <a:schemeClr val="tx1"/>
              </a:solidFill>
              <a:effectLst/>
              <a:uLnTx/>
              <a:uFillTx/>
              <a:latin typeface="Bahnschrift Light" panose="020B0502040204020203" pitchFamily="34" charset="0"/>
            </a:endParaRPr>
          </a:p>
        </p:txBody>
      </p:sp>
      <p:sp>
        <p:nvSpPr>
          <p:cNvPr id="2" name="Title 3">
            <a:extLst>
              <a:ext uri="{FF2B5EF4-FFF2-40B4-BE49-F238E27FC236}">
                <a16:creationId xmlns:a16="http://schemas.microsoft.com/office/drawing/2014/main" id="{7E0C9DC3-B29F-A713-A148-18DA72AA5804}"/>
              </a:ext>
            </a:extLst>
          </p:cNvPr>
          <p:cNvSpPr txBox="1">
            <a:spLocks/>
          </p:cNvSpPr>
          <p:nvPr/>
        </p:nvSpPr>
        <p:spPr>
          <a:xfrm>
            <a:off x="997158" y="318969"/>
            <a:ext cx="10609957"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marL="0" marR="0" lvl="0" indent="0" algn="l" defTabSz="1267212"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rPr>
              <a:t>📚 Problem Statement</a:t>
            </a:r>
          </a:p>
        </p:txBody>
      </p:sp>
      <p:sp>
        <p:nvSpPr>
          <p:cNvPr id="6" name="TextBox 5">
            <a:extLst>
              <a:ext uri="{FF2B5EF4-FFF2-40B4-BE49-F238E27FC236}">
                <a16:creationId xmlns:a16="http://schemas.microsoft.com/office/drawing/2014/main" id="{AF4A6016-6904-5456-BE5F-9F1D11BF5B5B}"/>
              </a:ext>
            </a:extLst>
          </p:cNvPr>
          <p:cNvSpPr txBox="1"/>
          <p:nvPr/>
        </p:nvSpPr>
        <p:spPr>
          <a:xfrm>
            <a:off x="997158" y="987686"/>
            <a:ext cx="10727482" cy="3785652"/>
          </a:xfrm>
          <a:prstGeom prst="rect">
            <a:avLst/>
          </a:prstGeom>
          <a:noFill/>
        </p:spPr>
        <p:txBody>
          <a:bodyPr wrap="square">
            <a:spAutoFit/>
          </a:bodyPr>
          <a:lstStyle/>
          <a:p>
            <a:r>
              <a:rPr lang="en-US" sz="2400" dirty="0"/>
              <a:t>Dancers often struggle to identify and correct errors in their posture, alignment, and movement without continuous guidance from professional instructors. Traditional methods, such as manual observation or video analysis, are subjective, time-consuming, and lack automated feedback mechanisms.</a:t>
            </a:r>
          </a:p>
          <a:p>
            <a:endParaRPr lang="en-US" sz="2400" dirty="0"/>
          </a:p>
          <a:p>
            <a:r>
              <a:rPr lang="en-US" sz="2400" dirty="0"/>
              <a:t>This gap makes it difficult for dancers to refine their techniques efficiently, leading to slower progress and an increased risk of injury due to improper movements. There is a need for a technology-driven solution that provides objective, real-time feedback to help dancers optimize their performance and achieve greater precision in their routines.</a:t>
            </a:r>
          </a:p>
        </p:txBody>
      </p:sp>
    </p:spTree>
    <p:extLst>
      <p:ext uri="{BB962C8B-B14F-4D97-AF65-F5344CB8AC3E}">
        <p14:creationId xmlns:p14="http://schemas.microsoft.com/office/powerpoint/2010/main" val="2012699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17</TotalTime>
  <Words>443</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Bahnschrift Light</vt:lpstr>
      <vt:lpstr>Calibri</vt:lpstr>
      <vt:lpstr>Calibri Light</vt:lpstr>
      <vt:lpstr>Source Sans Pro</vt:lpstr>
      <vt:lpstr>Wingdings 2</vt:lpstr>
      <vt:lpstr>Celestial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Dhruv Pandey</dc:creator>
  <cp:lastModifiedBy>Dhruv Pandey</cp:lastModifiedBy>
  <cp:revision>17</cp:revision>
  <dcterms:created xsi:type="dcterms:W3CDTF">2024-12-16T05:05:09Z</dcterms:created>
  <dcterms:modified xsi:type="dcterms:W3CDTF">2024-12-16T05:22:16Z</dcterms:modified>
</cp:coreProperties>
</file>