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27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28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30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31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34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36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37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40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231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232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34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35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38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40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41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44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6" name="Body Level One…"/>
          <p:cNvSpPr txBox="1"/>
          <p:nvPr>
            <p:ph type="body" sz="half" idx="1"/>
          </p:nvPr>
        </p:nvSpPr>
        <p:spPr>
          <a:xfrm>
            <a:off x="457200" y="1604519"/>
            <a:ext cx="8229301" cy="1896902"/>
          </a:xfrm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Google Shape;173;p11"/>
          <p:cNvSpPr txBox="1"/>
          <p:nvPr>
            <p:ph type="body" sz="half" idx="21"/>
          </p:nvPr>
        </p:nvSpPr>
        <p:spPr>
          <a:xfrm>
            <a:off x="457198" y="3682079"/>
            <a:ext cx="8229304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256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257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59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60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63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8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65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66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69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1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902"/>
          </a:xfrm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Google Shape;177;p12"/>
          <p:cNvSpPr txBox="1"/>
          <p:nvPr>
            <p:ph type="body" sz="quarter" idx="21"/>
          </p:nvPr>
        </p:nvSpPr>
        <p:spPr>
          <a:xfrm>
            <a:off x="4674239" y="1604520"/>
            <a:ext cx="4015800" cy="189689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3" name="Google Shape;178;p12"/>
          <p:cNvSpPr txBox="1"/>
          <p:nvPr>
            <p:ph type="body" sz="quarter" idx="22"/>
          </p:nvPr>
        </p:nvSpPr>
        <p:spPr>
          <a:xfrm>
            <a:off x="457198" y="3682079"/>
            <a:ext cx="4015802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4" name="Google Shape;179;p12"/>
          <p:cNvSpPr txBox="1"/>
          <p:nvPr>
            <p:ph type="body" sz="quarter" idx="23"/>
          </p:nvPr>
        </p:nvSpPr>
        <p:spPr>
          <a:xfrm>
            <a:off x="4674239" y="3682079"/>
            <a:ext cx="4015800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283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284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86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87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90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5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92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93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96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8" name="Body Level One…"/>
          <p:cNvSpPr txBox="1"/>
          <p:nvPr>
            <p:ph type="body" sz="quarter" idx="1"/>
          </p:nvPr>
        </p:nvSpPr>
        <p:spPr>
          <a:xfrm>
            <a:off x="457200" y="1604519"/>
            <a:ext cx="2649602" cy="1896902"/>
          </a:xfrm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Google Shape;183;p13"/>
          <p:cNvSpPr txBox="1"/>
          <p:nvPr>
            <p:ph type="body" sz="quarter" idx="21"/>
          </p:nvPr>
        </p:nvSpPr>
        <p:spPr>
          <a:xfrm>
            <a:off x="3239640" y="1604520"/>
            <a:ext cx="2649602" cy="189689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00" name="Google Shape;184;p13"/>
          <p:cNvSpPr txBox="1"/>
          <p:nvPr>
            <p:ph type="body" sz="quarter" idx="22"/>
          </p:nvPr>
        </p:nvSpPr>
        <p:spPr>
          <a:xfrm>
            <a:off x="6022080" y="1604520"/>
            <a:ext cx="2649602" cy="189689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01" name="Google Shape;185;p13"/>
          <p:cNvSpPr txBox="1"/>
          <p:nvPr>
            <p:ph type="body" sz="quarter" idx="23"/>
          </p:nvPr>
        </p:nvSpPr>
        <p:spPr>
          <a:xfrm>
            <a:off x="457198" y="3682079"/>
            <a:ext cx="2649603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02" name="Google Shape;186;p13"/>
          <p:cNvSpPr txBox="1"/>
          <p:nvPr>
            <p:ph type="body" sz="quarter" idx="24"/>
          </p:nvPr>
        </p:nvSpPr>
        <p:spPr>
          <a:xfrm>
            <a:off x="3239640" y="3682079"/>
            <a:ext cx="2649602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03" name="Google Shape;187;p13"/>
          <p:cNvSpPr txBox="1"/>
          <p:nvPr>
            <p:ph type="body" sz="quarter" idx="25"/>
          </p:nvPr>
        </p:nvSpPr>
        <p:spPr>
          <a:xfrm>
            <a:off x="6022080" y="3682079"/>
            <a:ext cx="2649602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58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59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61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62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65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67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68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71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82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83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85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86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89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91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92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95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402"/>
          </a:xfrm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Google Shape;150;p5"/>
          <p:cNvSpPr txBox="1"/>
          <p:nvPr>
            <p:ph type="body" sz="half" idx="21"/>
          </p:nvPr>
        </p:nvSpPr>
        <p:spPr>
          <a:xfrm>
            <a:off x="4674239" y="1604519"/>
            <a:ext cx="4015800" cy="397740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107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108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10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11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14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16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17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20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130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131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33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34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37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39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40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43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Body Level One…"/>
          <p:cNvSpPr txBox="1"/>
          <p:nvPr>
            <p:ph type="body" sz="half" idx="1"/>
          </p:nvPr>
        </p:nvSpPr>
        <p:spPr>
          <a:xfrm>
            <a:off x="0" y="0"/>
            <a:ext cx="5486102" cy="4238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153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154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56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57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60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62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63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66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902"/>
          </a:xfrm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Google Shape;158;p8"/>
          <p:cNvSpPr txBox="1"/>
          <p:nvPr>
            <p:ph type="body" sz="half" idx="21"/>
          </p:nvPr>
        </p:nvSpPr>
        <p:spPr>
          <a:xfrm>
            <a:off x="4674239" y="1604519"/>
            <a:ext cx="4015800" cy="397740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0" name="Google Shape;159;p8"/>
          <p:cNvSpPr txBox="1"/>
          <p:nvPr>
            <p:ph type="body" sz="quarter" idx="22"/>
          </p:nvPr>
        </p:nvSpPr>
        <p:spPr>
          <a:xfrm>
            <a:off x="457198" y="3682079"/>
            <a:ext cx="4015802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179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180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82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83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86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88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89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92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402"/>
          </a:xfrm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Google Shape;163;p9"/>
          <p:cNvSpPr txBox="1"/>
          <p:nvPr>
            <p:ph type="body" sz="quarter" idx="21"/>
          </p:nvPr>
        </p:nvSpPr>
        <p:spPr>
          <a:xfrm>
            <a:off x="4674239" y="1604520"/>
            <a:ext cx="4015800" cy="189689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Google Shape;164;p9"/>
          <p:cNvSpPr txBox="1"/>
          <p:nvPr>
            <p:ph type="body" sz="quarter" idx="22"/>
          </p:nvPr>
        </p:nvSpPr>
        <p:spPr>
          <a:xfrm>
            <a:off x="4674239" y="3682079"/>
            <a:ext cx="4015800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205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206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08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09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12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214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215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218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902"/>
          </a:xfrm>
          <a:prstGeom prst="rect">
            <a:avLst/>
          </a:prstGeom>
        </p:spPr>
        <p:txBody>
          <a:bodyPr anchor="t"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Google Shape;168;p10"/>
          <p:cNvSpPr txBox="1"/>
          <p:nvPr>
            <p:ph type="body" sz="quarter" idx="21"/>
          </p:nvPr>
        </p:nvSpPr>
        <p:spPr>
          <a:xfrm>
            <a:off x="4674239" y="1604520"/>
            <a:ext cx="4015800" cy="189689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2" name="Google Shape;169;p10"/>
          <p:cNvSpPr txBox="1"/>
          <p:nvPr>
            <p:ph type="body" sz="half" idx="22"/>
          </p:nvPr>
        </p:nvSpPr>
        <p:spPr>
          <a:xfrm>
            <a:off x="457198" y="3682079"/>
            <a:ext cx="8229304" cy="18969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1"/>
          <p:cNvSpPr/>
          <p:nvPr/>
        </p:nvSpPr>
        <p:spPr>
          <a:xfrm>
            <a:off x="-2" y="-1"/>
            <a:ext cx="9143704" cy="837602"/>
          </a:xfrm>
          <a:prstGeom prst="rect">
            <a:avLst/>
          </a:prstGeom>
          <a:solidFill>
            <a:srgbClr val="FF33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sp>
        <p:nvSpPr>
          <p:cNvPr id="3" name="Google Shape;121;p1"/>
          <p:cNvSpPr/>
          <p:nvPr/>
        </p:nvSpPr>
        <p:spPr>
          <a:xfrm flipH="1" rot="10800000">
            <a:off x="-2" y="6704579"/>
            <a:ext cx="9143704" cy="19770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/>
            </a:pPr>
          </a:p>
        </p:txBody>
      </p:sp>
      <p:pic>
        <p:nvPicPr>
          <p:cNvPr id="4" name="Google Shape;122;p1" descr="Google Shape;122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123;p1" descr="Google Shape;123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oogle Shape;124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6" name="Google Shape;125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7" name="Google Shape;126;p1" descr="Google Shape;126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Google Shape;127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0" name="Google Shape;128;p1" descr="Google Shape;12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Google Shape;129;p1" descr="Google Shape;129;p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714"/>
          <a:stretch>
            <a:fillRect/>
          </a:stretch>
        </p:blipFill>
        <p:spPr>
          <a:xfrm>
            <a:off x="6553079" y="228599"/>
            <a:ext cx="2057041" cy="6346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oogle Shape;130;p1"/>
          <p:cNvGrpSpPr/>
          <p:nvPr/>
        </p:nvGrpSpPr>
        <p:grpSpPr>
          <a:xfrm>
            <a:off x="6146638" y="-3"/>
            <a:ext cx="2997004" cy="875945"/>
            <a:chOff x="-1" y="-1"/>
            <a:chExt cx="2997003" cy="875943"/>
          </a:xfrm>
        </p:grpSpPr>
        <p:sp>
          <p:nvSpPr>
            <p:cNvPr id="12" name="Google Shape;131;p1"/>
            <p:cNvSpPr/>
            <p:nvPr/>
          </p:nvSpPr>
          <p:spPr>
            <a:xfrm>
              <a:off x="-2" y="-2"/>
              <a:ext cx="2997005" cy="837605"/>
            </a:xfrm>
            <a:prstGeom prst="rect">
              <a:avLst/>
            </a:prstGeom>
            <a:solidFill>
              <a:srgbClr val="FF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  <p:pic>
          <p:nvPicPr>
            <p:cNvPr id="13" name="Google Shape;132;p1" descr="Google Shape;132;p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10714"/>
            <a:stretch>
              <a:fillRect/>
            </a:stretch>
          </p:blipFill>
          <p:spPr>
            <a:xfrm>
              <a:off x="406440" y="228600"/>
              <a:ext cx="2057040" cy="634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Google Shape;133;p1"/>
            <p:cNvSpPr/>
            <p:nvPr/>
          </p:nvSpPr>
          <p:spPr>
            <a:xfrm>
              <a:off x="381239" y="190440"/>
              <a:ext cx="2076003" cy="685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/>
              </a:pPr>
            </a:p>
          </p:txBody>
        </p:sp>
      </p:grpSp>
      <p:pic>
        <p:nvPicPr>
          <p:cNvPr id="16" name="Google Shape;134;p1" descr="Google Shape;13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079" y="228600"/>
            <a:ext cx="1920602" cy="60912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0" y="0"/>
            <a:ext cx="5486102" cy="91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idx="1"/>
          </p:nvPr>
        </p:nvSpPr>
        <p:spPr>
          <a:xfrm>
            <a:off x="457200" y="1604519"/>
            <a:ext cx="8229301" cy="397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6294618" y="6232219"/>
            <a:ext cx="258582" cy="248263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13838" marR="0" indent="-4978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94;p14"/>
          <p:cNvSpPr txBox="1"/>
          <p:nvPr/>
        </p:nvSpPr>
        <p:spPr>
          <a:xfrm>
            <a:off x="45723" y="840629"/>
            <a:ext cx="9052554" cy="565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Presentation of Exploratory Project (CS-302)</a:t>
            </a: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</a:t>
            </a:r>
          </a:p>
          <a:p>
            <a:pPr>
              <a:spcBef>
                <a:spcPts val="400"/>
              </a:spcBef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&lt;Learnio&gt;</a:t>
            </a:r>
            <a:endParaRPr i="1" sz="2000"/>
          </a:p>
          <a:p>
            <a:pPr>
              <a:spcBef>
                <a:spcPts val="400"/>
              </a:spcBef>
              <a:defRPr i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rPr i="0"/>
              <a:t>&lt;Harshita, Harshita, Manav Gupta&gt;</a:t>
            </a: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&lt;2110990583, 2110990585, 2110990844&gt;</a:t>
            </a: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Supervised By</a:t>
            </a: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&lt;Dr. Arzoo Miglani&gt;</a:t>
            </a: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 of Computer Science and Engineering, </a:t>
            </a:r>
          </a:p>
          <a:p>
            <a:pPr>
              <a:spcBef>
                <a:spcPts val="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Chitkara University, Punjab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199;p15"/>
          <p:cNvSpPr txBox="1"/>
          <p:nvPr/>
        </p:nvSpPr>
        <p:spPr>
          <a:xfrm>
            <a:off x="502923" y="146782"/>
            <a:ext cx="5928054" cy="5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16" name="Google Shape;200;p15"/>
          <p:cNvSpPr txBox="1"/>
          <p:nvPr>
            <p:ph type="sldNum" sz="quarter" idx="4294967295"/>
          </p:nvPr>
        </p:nvSpPr>
        <p:spPr>
          <a:xfrm>
            <a:off x="8505038" y="6414787"/>
            <a:ext cx="181341" cy="248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7" name="Google Shape;201;p15"/>
          <p:cNvSpPr txBox="1"/>
          <p:nvPr/>
        </p:nvSpPr>
        <p:spPr>
          <a:xfrm>
            <a:off x="198423" y="1103856"/>
            <a:ext cx="8747154" cy="8346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90500" indent="-190500" algn="l" defTabSz="457200">
              <a:buSzPct val="100000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A dynamic platform designed to connect educators and learners, facilitating the buying and selling of educational materials.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90500" indent="-190500" algn="l" defTabSz="457200">
              <a:buSzPct val="100000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Users can upload notes, tutorials, and learning resources, which can be purchased through subscription models or one-time payments.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90500" indent="-190500" algn="l" defTabSz="457200">
              <a:buSzPct val="100000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The platform emphasizes user-friendly navigation, allowing students and educators to easily browse, search, and access educational content.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90500" indent="-190500" algn="l" defTabSz="457200">
              <a:buSzPct val="100000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Provides a secure payment system integrated with multiple gateways (Credit card, PayPal, Stripe) ensuring safe transactions.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90500" indent="-190500" algn="l" defTabSz="457200">
              <a:buSzPct val="100000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Focuses on data security and privacy, using encryption and secure authentication methods.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90500" indent="-190500" algn="l" defTabSz="457200">
              <a:buSzPct val="100000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Offers a seamless experience across devices with responsive design, making it accessible on both desktop and mobile.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150000"/>
              </a:lnSpc>
              <a:spcBef>
                <a:spcPts val="400"/>
              </a:spcBef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150000"/>
              </a:lnSpc>
              <a:spcBef>
                <a:spcPts val="400"/>
              </a:spcBef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150000"/>
              </a:lnSpc>
              <a:spcBef>
                <a:spcPts val="400"/>
              </a:spcBef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99;p15"/>
          <p:cNvSpPr txBox="1"/>
          <p:nvPr/>
        </p:nvSpPr>
        <p:spPr>
          <a:xfrm>
            <a:off x="502923" y="146782"/>
            <a:ext cx="5928054" cy="5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Frontend Structure</a:t>
            </a:r>
          </a:p>
        </p:txBody>
      </p:sp>
      <p:sp>
        <p:nvSpPr>
          <p:cNvPr id="320" name="Google Shape;200;p15"/>
          <p:cNvSpPr txBox="1"/>
          <p:nvPr>
            <p:ph type="sldNum" sz="quarter" idx="4294967295"/>
          </p:nvPr>
        </p:nvSpPr>
        <p:spPr>
          <a:xfrm>
            <a:off x="8505038" y="6414787"/>
            <a:ext cx="181341" cy="248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1" name="Google Shape;201;p15"/>
          <p:cNvSpPr txBox="1"/>
          <p:nvPr/>
        </p:nvSpPr>
        <p:spPr>
          <a:xfrm>
            <a:off x="296173" y="1077316"/>
            <a:ext cx="8747153" cy="500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Frontend Technologies: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Built using a popular JavaScript framework for fast, dynamic web interfaces.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Utilizes state management for maintaining user sessions and data.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Styled with a modern, utility-first CSS framework for responsive design.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Uses an optimized development tool for faster builds and deployment.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Key Components: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Modular layout with reusable components such as headers, footers, and user interface elements.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Functional components for searching and uploading educational content.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Multiple user-facing pages, including home, login, signup, profile, and search functionality.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199;p15"/>
          <p:cNvSpPr txBox="1"/>
          <p:nvPr/>
        </p:nvSpPr>
        <p:spPr>
          <a:xfrm>
            <a:off x="502923" y="146782"/>
            <a:ext cx="5928054" cy="5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Backend Structure</a:t>
            </a:r>
          </a:p>
        </p:txBody>
      </p:sp>
      <p:sp>
        <p:nvSpPr>
          <p:cNvPr id="324" name="Google Shape;200;p15"/>
          <p:cNvSpPr txBox="1"/>
          <p:nvPr>
            <p:ph type="sldNum" sz="quarter" idx="4294967295"/>
          </p:nvPr>
        </p:nvSpPr>
        <p:spPr>
          <a:xfrm>
            <a:off x="8505038" y="6414787"/>
            <a:ext cx="181341" cy="248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Google Shape;201;p15"/>
          <p:cNvSpPr txBox="1"/>
          <p:nvPr/>
        </p:nvSpPr>
        <p:spPr>
          <a:xfrm>
            <a:off x="305059" y="1137073"/>
            <a:ext cx="8747153" cy="4711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Backend Technologies: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Server-side logic implemented using a lightweight JavaScript runtime environment.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Database interactions with a NoSQL database for scalable storage of user and educational content data.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Controllers: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Manages user authentication and educational content operations.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Handles requests for login, signup, and content upload processes.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Models: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Defines structures for user accounts and educational content, ensuring consistent data storage.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Routes:</a:t>
            </a: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Organized API routes for managing authentication and handling uploads of educational materials.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199;p15"/>
          <p:cNvSpPr txBox="1"/>
          <p:nvPr/>
        </p:nvSpPr>
        <p:spPr>
          <a:xfrm>
            <a:off x="502923" y="146782"/>
            <a:ext cx="5928054" cy="5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User Authentication &amp; Security</a:t>
            </a:r>
          </a:p>
        </p:txBody>
      </p:sp>
      <p:sp>
        <p:nvSpPr>
          <p:cNvPr id="328" name="Google Shape;200;p15"/>
          <p:cNvSpPr txBox="1"/>
          <p:nvPr>
            <p:ph type="sldNum" sz="quarter" idx="4294967295"/>
          </p:nvPr>
        </p:nvSpPr>
        <p:spPr>
          <a:xfrm>
            <a:off x="8505038" y="6414787"/>
            <a:ext cx="181341" cy="248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9" name="Google Shape;201;p15"/>
          <p:cNvSpPr txBox="1"/>
          <p:nvPr/>
        </p:nvSpPr>
        <p:spPr>
          <a:xfrm>
            <a:off x="305059" y="1137073"/>
            <a:ext cx="8747153" cy="441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Authentication System: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Secure user authentication using encrypted credentials.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Features both login and signup functionality, with password protection.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Security Measures: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Integration with multiple payment gateways, ensuring secure handling of financial transactions.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Data protection protocols to safeguard user information.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Role-based access control to differentiate between users and content creators.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199;p15"/>
          <p:cNvSpPr txBox="1"/>
          <p:nvPr/>
        </p:nvSpPr>
        <p:spPr>
          <a:xfrm>
            <a:off x="502923" y="146782"/>
            <a:ext cx="5928054" cy="5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File &amp; Resource Management</a:t>
            </a:r>
          </a:p>
        </p:txBody>
      </p:sp>
      <p:sp>
        <p:nvSpPr>
          <p:cNvPr id="332" name="Google Shape;200;p15"/>
          <p:cNvSpPr txBox="1"/>
          <p:nvPr>
            <p:ph type="sldNum" sz="quarter" idx="4294967295"/>
          </p:nvPr>
        </p:nvSpPr>
        <p:spPr>
          <a:xfrm>
            <a:off x="8505038" y="6414787"/>
            <a:ext cx="181341" cy="248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3" name="Google Shape;201;p15"/>
          <p:cNvSpPr txBox="1"/>
          <p:nvPr/>
        </p:nvSpPr>
        <p:spPr>
          <a:xfrm>
            <a:off x="305059" y="1137073"/>
            <a:ext cx="8747153" cy="4711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File Handling: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Supports secure file uploads for notes and other educational resources.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Utilizes cloud storage solutions for media files like images, logos, and other assets used across the platform.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Documentation &amp; Code Quality: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Structured with code linting and formatting tools to maintain clean and error-free code.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Comprehensive documentation included to guide the development and deployment process.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199;p15"/>
          <p:cNvSpPr txBox="1"/>
          <p:nvPr/>
        </p:nvSpPr>
        <p:spPr>
          <a:xfrm>
            <a:off x="502923" y="146782"/>
            <a:ext cx="5928054" cy="5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Future Enhancements</a:t>
            </a:r>
          </a:p>
        </p:txBody>
      </p:sp>
      <p:sp>
        <p:nvSpPr>
          <p:cNvPr id="336" name="Google Shape;200;p15"/>
          <p:cNvSpPr txBox="1"/>
          <p:nvPr>
            <p:ph type="sldNum" sz="quarter" idx="4294967295"/>
          </p:nvPr>
        </p:nvSpPr>
        <p:spPr>
          <a:xfrm>
            <a:off x="8505038" y="6414787"/>
            <a:ext cx="181341" cy="248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7" name="Google Shape;201;p15"/>
          <p:cNvSpPr txBox="1"/>
          <p:nvPr/>
        </p:nvSpPr>
        <p:spPr>
          <a:xfrm>
            <a:off x="305059" y="1137073"/>
            <a:ext cx="8747153" cy="500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Planned Features: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Enhanced search features with intelligent recommendations based on user behavior.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Expanding educational content categories to cover broader subject areas.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Introducing gamification features, such as badges, quizzes, and leaderboards for user engagement.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457200"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Performance Optimization: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Implementing caching strategies for quicker page loading.</a:t>
            </a:r>
          </a:p>
          <a:p>
            <a:pPr algn="l" defTabSz="457200">
              <a:defRPr sz="19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17500" algn="l" defTabSz="457200">
              <a:buSzPct val="100000"/>
              <a:buFont typeface="Times Roman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Scaling the backend to support a growing number of users and content uploads.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206;p16"/>
          <p:cNvSpPr txBox="1"/>
          <p:nvPr/>
        </p:nvSpPr>
        <p:spPr>
          <a:xfrm>
            <a:off x="1343300" y="3102193"/>
            <a:ext cx="6614153" cy="84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5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340" name="Google Shape;207;p16"/>
          <p:cNvSpPr txBox="1"/>
          <p:nvPr>
            <p:ph type="sldNum" sz="quarter" idx="4294967295"/>
          </p:nvPr>
        </p:nvSpPr>
        <p:spPr>
          <a:xfrm>
            <a:off x="8505038" y="6414787"/>
            <a:ext cx="181341" cy="248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