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sldIdLst>
    <p:sldId id="256" r:id="rId6"/>
    <p:sldId id="257" r:id="rId7"/>
    <p:sldId id="258" r:id="rId8"/>
    <p:sldId id="259" r:id="rId9"/>
    <p:sldId id="260" r:id="rId10"/>
    <p:sldId id="261" r:id="rId11"/>
    <p:sldId id="262" r:id="rId12"/>
    <p:sldId id="264"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86D5849-8684-428A-993C-45803F22994C}"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BA0BFFC-73C1-4DEB-A795-6BF06B0D7116}"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3BA42DA-F2BD-4A87-9795-5C212FBD95A1}"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BB1F62A1-0012-4931-A2C8-21C4A9F90687}"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9BF0D791-37AA-4005-9B30-82C7CE62AF58}"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5984A1FF-C2F6-4ADB-90BE-B65375F3E5CE}"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5B4BB472-14C5-473B-8E72-3883B651ADE7}"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D09CD14C-427C-4772-8A7F-B4A569383154}"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70DFF78F-0B0D-48DC-8DE1-5108E310D1B9}"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892B1B03-B09F-4C67-AC67-53D5FBD3811A}"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3C815EA7-756F-4C23-80FF-B32A677CDE50}"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12016ECE-4B9A-42D0-BD5B-64786E15C57D}"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AA6750D5-241B-4A52-9493-B3247EFF5F0D}"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CA67C9C0-5ACE-49E6-8428-35C720AB1CCC}"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B47C3FDD-A121-4926-9C2B-530E627A98B3}"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A97814F-DA1B-4C6C-A638-3750CE26E53F}"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616AE383-6F63-4610-897F-1DBB41C2CC43}"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792CF249-90B3-48EE-BDE7-12734A65F67E}"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7A0561E-EED9-4279-835E-BEEF15415829}"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BFDE2619-4D87-4FA8-8944-1628CB17CCD0}"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AEDEFB3-0F95-40E4-9C52-DF58C64AA66D}"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CB04614-8EC5-4E8E-98ED-2C6DA269E2A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098426A-2EBB-4C8A-BBDA-CD32B5D0DAF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E493BE2-D468-483E-869C-1C0B29BD40F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defTabSz="914400">
              <a:lnSpc>
                <a:spcPct val="90000"/>
              </a:lnSpc>
              <a:buNone/>
            </a:pPr>
            <a:r>
              <a:rPr lang="en-US" sz="6000" b="0" strike="noStrike" spc="-1">
                <a:solidFill>
                  <a:schemeClr val="dk1"/>
                </a:solidFill>
                <a:latin typeface="Calibri Light"/>
              </a:rPr>
              <a:t>Click to edit Master title style</a:t>
            </a:r>
            <a:endParaRPr lang="en-US" sz="6000" b="0" strike="noStrike" spc="-1">
              <a:solidFill>
                <a:schemeClr val="dk1"/>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defTabSz="914400">
              <a:lnSpc>
                <a:spcPct val="100000"/>
              </a:lnSpc>
              <a:buNone/>
              <a:defRPr lang="en-IN" sz="1200" b="0" strike="noStrike" spc="-1">
                <a:solidFill>
                  <a:schemeClr val="dk1">
                    <a:tint val="75000"/>
                  </a:schemeClr>
                </a:solidFill>
                <a:latin typeface="Calibri"/>
              </a:defRPr>
            </a:lvl1pPr>
          </a:lstStyle>
          <a:p>
            <a:pPr indent="0" defTabSz="914400">
              <a:lnSpc>
                <a:spcPct val="100000"/>
              </a:lnSpc>
              <a:buNone/>
            </a:pPr>
            <a:r>
              <a:rPr lang="en-IN" sz="1200" b="0" strike="noStrike" spc="-1">
                <a:solidFill>
                  <a:schemeClr val="dk1">
                    <a:tint val="75000"/>
                  </a:schemeClr>
                </a:solidFill>
                <a:latin typeface="Calibri"/>
              </a:rPr>
              <a:t>&lt;date/time&gt;</a:t>
            </a:r>
            <a:endParaRPr lang="en-IN" sz="1200" b="0" strike="noStrike" spc="-1">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defTabSz="914400">
              <a:lnSpc>
                <a:spcPct val="100000"/>
              </a:lnSpc>
              <a:buNone/>
              <a:defRPr lang="en-IN" sz="1200" b="0" strike="noStrike" spc="-1">
                <a:solidFill>
                  <a:schemeClr val="dk1">
                    <a:tint val="75000"/>
                  </a:schemeClr>
                </a:solidFill>
                <a:latin typeface="Calibri"/>
              </a:defRPr>
            </a:lvl1pPr>
          </a:lstStyle>
          <a:p>
            <a:pPr indent="0" algn="r" defTabSz="914400">
              <a:lnSpc>
                <a:spcPct val="100000"/>
              </a:lnSpc>
              <a:buNone/>
            </a:pPr>
            <a:fld id="{D472EEBD-AE27-41EF-97EC-EEBF8BBD2E51}"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chemeClr val="dk1"/>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defTabSz="914400">
              <a:lnSpc>
                <a:spcPct val="90000"/>
              </a:lnSpc>
              <a:buNone/>
            </a:pPr>
            <a:r>
              <a:rPr lang="en-US" sz="4400" b="0" strike="noStrike" spc="-1">
                <a:solidFill>
                  <a:schemeClr val="dk1"/>
                </a:solidFill>
                <a:latin typeface="Calibri Light"/>
              </a:rPr>
              <a:t>Click to edit Master title style</a:t>
            </a:r>
            <a:endParaRPr lang="en-US" sz="4400" b="0" strike="noStrike" spc="-1">
              <a:solidFill>
                <a:schemeClr val="dk1"/>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Calibri"/>
              </a:rPr>
              <a:t>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defTabSz="914400">
              <a:lnSpc>
                <a:spcPct val="100000"/>
              </a:lnSpc>
              <a:buNone/>
              <a:defRPr lang="en-IN" sz="1200" b="0" strike="noStrike" spc="-1">
                <a:solidFill>
                  <a:schemeClr val="dk1">
                    <a:tint val="75000"/>
                  </a:schemeClr>
                </a:solidFill>
                <a:latin typeface="Calibri"/>
              </a:defRPr>
            </a:lvl1pPr>
          </a:lstStyle>
          <a:p>
            <a:pPr indent="0" defTabSz="914400">
              <a:lnSpc>
                <a:spcPct val="100000"/>
              </a:lnSpc>
              <a:buNone/>
            </a:pPr>
            <a:r>
              <a:rPr lang="en-IN" sz="1200" b="0" strike="noStrike" spc="-1">
                <a:solidFill>
                  <a:schemeClr val="dk1">
                    <a:tint val="75000"/>
                  </a:schemeClr>
                </a:solidFill>
                <a:latin typeface="Calibri"/>
              </a:rPr>
              <a:t>&lt;date/time&gt;</a:t>
            </a:r>
            <a:endParaRPr lang="en-IN" sz="1200" b="0" strike="noStrike" spc="-1">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defTabSz="914400">
              <a:lnSpc>
                <a:spcPct val="100000"/>
              </a:lnSpc>
              <a:buNone/>
              <a:defRPr lang="en-IN" sz="1200" b="0" strike="noStrike" spc="-1">
                <a:solidFill>
                  <a:schemeClr val="dk1">
                    <a:tint val="75000"/>
                  </a:schemeClr>
                </a:solidFill>
                <a:latin typeface="Calibri"/>
              </a:defRPr>
            </a:lvl1pPr>
          </a:lstStyle>
          <a:p>
            <a:pPr indent="0" algn="r" defTabSz="914400">
              <a:lnSpc>
                <a:spcPct val="100000"/>
              </a:lnSpc>
              <a:buNone/>
            </a:pPr>
            <a:fld id="{EC9FB7F3-B916-44C2-9F76-857042E7F469}"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99120" y="1854000"/>
            <a:ext cx="11122920" cy="2387160"/>
          </a:xfrm>
          <a:prstGeom prst="rect">
            <a:avLst/>
          </a:prstGeom>
          <a:noFill/>
          <a:ln w="0">
            <a:noFill/>
          </a:ln>
        </p:spPr>
        <p:txBody>
          <a:bodyPr anchor="b">
            <a:normAutofit fontScale="90000"/>
          </a:bodyPr>
          <a:lstStyle/>
          <a:p>
            <a:pPr indent="0" algn="ctr" defTabSz="914400">
              <a:lnSpc>
                <a:spcPct val="90000"/>
              </a:lnSpc>
              <a:buNone/>
            </a:pPr>
            <a:br>
              <a:rPr sz="6000"/>
            </a:br>
            <a:r>
              <a:rPr lang="en-IN" sz="6000" b="1" strike="noStrike" spc="-1">
                <a:solidFill>
                  <a:srgbClr val="7030A0"/>
                </a:solidFill>
                <a:latin typeface="Calibri"/>
              </a:rPr>
              <a:t>CYBER GYAN VIRTUAL INTERNSHIP PROGRAM</a:t>
            </a:r>
            <a:br>
              <a:rPr sz="6000"/>
            </a:br>
            <a:r>
              <a:rPr lang="en-IN" sz="6000" b="1" strike="noStrike" spc="-1">
                <a:solidFill>
                  <a:srgbClr val="FF0000"/>
                </a:solidFill>
                <a:latin typeface="Calibri"/>
              </a:rPr>
              <a:t>Centre for Development of Advanced Computing (CDAC), Noida</a:t>
            </a:r>
            <a:br>
              <a:rPr sz="6000"/>
            </a:br>
            <a:endParaRPr lang="en-US" sz="6000" b="0" strike="noStrike" spc="-1">
              <a:solidFill>
                <a:schemeClr val="dk1"/>
              </a:solidFill>
              <a:latin typeface="Calibri"/>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anchor="t">
            <a:noAutofit/>
          </a:bodyPr>
          <a:lstStyle/>
          <a:p>
            <a:pPr indent="0" algn="ctr" defTabSz="914400">
              <a:lnSpc>
                <a:spcPct val="90000"/>
              </a:lnSpc>
              <a:spcBef>
                <a:spcPts val="1001"/>
              </a:spcBef>
              <a:buNone/>
              <a:tabLst>
                <a:tab pos="0" algn="l"/>
              </a:tabLst>
            </a:pPr>
            <a:r>
              <a:rPr lang="en-IN" sz="3200" b="1" u="sng" strike="noStrike" spc="-1" dirty="0">
                <a:solidFill>
                  <a:schemeClr val="accent1">
                    <a:lumMod val="75000"/>
                  </a:schemeClr>
                </a:solidFill>
                <a:uFillTx/>
                <a:latin typeface="Calibri"/>
              </a:rPr>
              <a:t>Submitted By:</a:t>
            </a:r>
            <a:endParaRPr lang="en-IN" sz="3200" b="0" strike="noStrike" spc="-1" dirty="0">
              <a:solidFill>
                <a:srgbClr val="000000"/>
              </a:solidFill>
              <a:latin typeface="Arial"/>
            </a:endParaRPr>
          </a:p>
          <a:p>
            <a:pPr indent="0" algn="ctr" defTabSz="914400">
              <a:lnSpc>
                <a:spcPct val="90000"/>
              </a:lnSpc>
              <a:spcBef>
                <a:spcPts val="1001"/>
              </a:spcBef>
              <a:buNone/>
              <a:tabLst>
                <a:tab pos="0" algn="l"/>
              </a:tabLst>
            </a:pPr>
            <a:r>
              <a:rPr lang="en-IN" sz="2800" b="1" strike="noStrike" spc="-1">
                <a:solidFill>
                  <a:srgbClr val="00B050"/>
                </a:solidFill>
                <a:latin typeface="Calibri"/>
              </a:rPr>
              <a:t>Manav Jain</a:t>
            </a:r>
            <a:endParaRPr lang="en-IN" sz="2800" b="0" strike="noStrike" spc="-1" dirty="0">
              <a:solidFill>
                <a:srgbClr val="000000"/>
              </a:solidFill>
              <a:latin typeface="Arial"/>
            </a:endParaRPr>
          </a:p>
          <a:p>
            <a:pPr indent="0" algn="ctr" defTabSz="914400">
              <a:lnSpc>
                <a:spcPct val="90000"/>
              </a:lnSpc>
              <a:spcBef>
                <a:spcPts val="1001"/>
              </a:spcBef>
              <a:buNone/>
              <a:tabLst>
                <a:tab pos="0" algn="l"/>
              </a:tabLst>
            </a:pPr>
            <a:r>
              <a:rPr lang="en-IN" sz="2800" b="1" strike="noStrike" spc="-1" dirty="0">
                <a:solidFill>
                  <a:srgbClr val="00B050"/>
                </a:solidFill>
                <a:latin typeface="Calibri"/>
              </a:rPr>
              <a:t>Project Trainee, (</a:t>
            </a:r>
            <a:r>
              <a:rPr lang="en-IN" sz="2800" b="1" spc="-1" dirty="0">
                <a:solidFill>
                  <a:srgbClr val="00B050"/>
                </a:solidFill>
                <a:latin typeface="Calibri"/>
              </a:rPr>
              <a:t>Sept</a:t>
            </a:r>
            <a:r>
              <a:rPr lang="en-IN" sz="2800" b="1" strike="noStrike" spc="-1" dirty="0">
                <a:solidFill>
                  <a:srgbClr val="00B050"/>
                </a:solidFill>
                <a:latin typeface="Calibri"/>
              </a:rPr>
              <a:t>-October) 2024</a:t>
            </a:r>
            <a:endParaRPr lang="en-IN" sz="2800" b="0" strike="noStrike" spc="-1" dirty="0">
              <a:solidFill>
                <a:srgbClr val="000000"/>
              </a:solidFill>
              <a:latin typeface="Arial"/>
            </a:endParaRPr>
          </a:p>
          <a:p>
            <a:pPr indent="0" algn="ctr" defTabSz="914400">
              <a:lnSpc>
                <a:spcPct val="90000"/>
              </a:lnSpc>
              <a:spcBef>
                <a:spcPts val="1001"/>
              </a:spcBef>
              <a:buNone/>
              <a:tabLst>
                <a:tab pos="0" algn="l"/>
              </a:tabLst>
            </a:pPr>
            <a:endParaRPr lang="en-IN" sz="2400" b="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p:nvPr>
        </p:nvSpPr>
        <p:spPr>
          <a:xfrm>
            <a:off x="838080" y="570240"/>
            <a:ext cx="10515240" cy="5606280"/>
          </a:xfrm>
          <a:prstGeom prst="rect">
            <a:avLst/>
          </a:prstGeom>
          <a:noFill/>
          <a:ln w="0">
            <a:noFill/>
          </a:ln>
        </p:spPr>
        <p:txBody>
          <a:bodyPr anchor="t">
            <a:normAutofit/>
          </a:bodyPr>
          <a:lstStyle/>
          <a:p>
            <a:pPr indent="0" algn="ctr" defTabSz="914400">
              <a:lnSpc>
                <a:spcPct val="90000"/>
              </a:lnSpc>
              <a:spcBef>
                <a:spcPts val="1001"/>
              </a:spcBef>
              <a:buNone/>
              <a:tabLst>
                <a:tab pos="0" algn="l"/>
              </a:tabLst>
            </a:pPr>
            <a:r>
              <a:rPr lang="en-US" sz="4800" b="1" strike="noStrike" spc="-1" dirty="0">
                <a:solidFill>
                  <a:schemeClr val="accent1">
                    <a:lumMod val="75000"/>
                  </a:schemeClr>
                </a:solidFill>
                <a:latin typeface="Calibri"/>
              </a:rPr>
              <a:t>Finding the digital evidences for planning for mass shooting using Disk Forensics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gn="ctr" defTabSz="914400">
              <a:lnSpc>
                <a:spcPct val="90000"/>
              </a:lnSpc>
              <a:buNone/>
            </a:pPr>
            <a:r>
              <a:rPr lang="en-IN" sz="5400" b="1" strike="noStrike" spc="-1" dirty="0">
                <a:solidFill>
                  <a:schemeClr val="accent1">
                    <a:lumMod val="75000"/>
                  </a:schemeClr>
                </a:solidFill>
                <a:latin typeface="Calibri"/>
              </a:rPr>
              <a:t>PROBLEM STATEMENT</a:t>
            </a:r>
            <a:endParaRPr lang="en-US" sz="5400" b="0" strike="noStrike" spc="-1" dirty="0">
              <a:solidFill>
                <a:schemeClr val="dk1"/>
              </a:solidFill>
              <a:latin typeface="Calibri"/>
            </a:endParaRPr>
          </a:p>
        </p:txBody>
      </p:sp>
      <p:sp>
        <p:nvSpPr>
          <p:cNvPr id="86"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lnSpc>
                <a:spcPct val="90000"/>
              </a:lnSpc>
              <a:spcBef>
                <a:spcPts val="1417"/>
              </a:spcBef>
              <a:buNone/>
            </a:pPr>
            <a:r>
              <a:rPr lang="en-US" dirty="0"/>
              <a:t>This project aims to investigate the digital footprint of a fictional individual suspected of planning a mass shooting, using the </a:t>
            </a:r>
            <a:r>
              <a:rPr lang="en-US" b="1" dirty="0"/>
              <a:t>Autopsy</a:t>
            </a:r>
            <a:r>
              <a:rPr lang="en-US" dirty="0"/>
              <a:t> digital forensic tool. Through disk forensics, the project will analyze a seized laptop's disk image to uncover evidence such as deleted files, internet activity, communications, and documents related to the shooting plan. Autopsy's keyword search, file recovery, and timeline analysis features will be utilized to identify relevant artifacts and establish a sequence of events leading to the planned attack. The outcome will include recovered evidence, an investigative timeline, and a detailed report of the forensic findings.</a:t>
            </a:r>
            <a:endParaRPr lang="en-US" sz="2800" b="0" strike="noStrike" spc="-1" dirty="0">
              <a:solidFill>
                <a:schemeClr val="dk1"/>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gn="ctr" defTabSz="914400">
              <a:lnSpc>
                <a:spcPct val="90000"/>
              </a:lnSpc>
              <a:buNone/>
            </a:pPr>
            <a:r>
              <a:rPr lang="en-IN" sz="5400" b="1" strike="noStrike" spc="-1">
                <a:solidFill>
                  <a:schemeClr val="accent1">
                    <a:lumMod val="75000"/>
                  </a:schemeClr>
                </a:solidFill>
                <a:latin typeface="Calibri"/>
              </a:rPr>
              <a:t>TECHNOLOGY/TOOLS TO BE USED</a:t>
            </a:r>
            <a:endParaRPr lang="en-US" sz="5400" b="0" strike="noStrike" spc="-1">
              <a:solidFill>
                <a:schemeClr val="dk1"/>
              </a:solidFill>
              <a:latin typeface="Calibri"/>
            </a:endParaRPr>
          </a:p>
        </p:txBody>
      </p:sp>
      <p:sp>
        <p:nvSpPr>
          <p:cNvPr id="2" name="Content Placeholder 1">
            <a:extLst>
              <a:ext uri="{FF2B5EF4-FFF2-40B4-BE49-F238E27FC236}">
                <a16:creationId xmlns:a16="http://schemas.microsoft.com/office/drawing/2014/main" id="{46210BCE-C076-EDC3-C104-72BE367B9AAC}"/>
              </a:ext>
            </a:extLst>
          </p:cNvPr>
          <p:cNvSpPr>
            <a:spLocks noGrp="1" noChangeArrowheads="1"/>
          </p:cNvSpPr>
          <p:nvPr>
            <p:ph/>
          </p:nvPr>
        </p:nvSpPr>
        <p:spPr bwMode="auto">
          <a:xfrm>
            <a:off x="838200" y="3401129"/>
            <a:ext cx="111780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Autopsy</a:t>
            </a:r>
            <a:r>
              <a:rPr kumimoji="0" lang="en-US" altLang="en-US" sz="1800" b="0" i="0" u="none" strike="noStrike" cap="none" normalizeH="0" baseline="0" dirty="0">
                <a:ln>
                  <a:noFill/>
                </a:ln>
                <a:solidFill>
                  <a:schemeClr val="tx1"/>
                </a:solidFill>
                <a:effectLst/>
                <a:latin typeface="Arial" panose="020B0604020202020204" pitchFamily="34" charset="0"/>
              </a:rPr>
              <a:t>: Primary forensic analysis tool to recover files, search for keywords, and analyze system artifacts.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FTK Imager</a:t>
            </a:r>
            <a:r>
              <a:rPr kumimoji="0" lang="en-US" altLang="en-US" sz="1800" b="0" i="0" u="none" strike="noStrike" cap="none" normalizeH="0" baseline="0" dirty="0">
                <a:ln>
                  <a:noFill/>
                </a:ln>
                <a:solidFill>
                  <a:schemeClr val="tx1"/>
                </a:solidFill>
                <a:effectLst/>
                <a:latin typeface="Arial" panose="020B0604020202020204" pitchFamily="34" charset="0"/>
              </a:rPr>
              <a:t>: Tool used for creating the disk image of the seized laptop,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ensuring data integrity through hashing.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Volatility</a:t>
            </a:r>
            <a:r>
              <a:rPr kumimoji="0" lang="en-US" altLang="en-US" sz="1800" b="0" i="0" u="none" strike="noStrike" cap="none" normalizeH="0" baseline="0" dirty="0">
                <a:ln>
                  <a:noFill/>
                </a:ln>
                <a:solidFill>
                  <a:schemeClr val="tx1"/>
                </a:solidFill>
                <a:effectLst/>
                <a:latin typeface="Arial" panose="020B0604020202020204" pitchFamily="34" charset="0"/>
              </a:rPr>
              <a:t>: (Optional) Memory forensics tool to analyze any volatile data from RAM (if applicable).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gn="ctr" defTabSz="914400">
              <a:lnSpc>
                <a:spcPct val="90000"/>
              </a:lnSpc>
              <a:buNone/>
            </a:pPr>
            <a:r>
              <a:rPr lang="en-IN" sz="4400" b="1" strike="noStrike" spc="-1">
                <a:solidFill>
                  <a:schemeClr val="accent1">
                    <a:lumMod val="75000"/>
                  </a:schemeClr>
                </a:solidFill>
                <a:latin typeface="Calibri"/>
              </a:rPr>
              <a:t>ABOUT THE ATTACK/TOPIC/PROBLEM STATEMENT</a:t>
            </a:r>
            <a:endParaRPr lang="en-US" sz="4400" b="0" strike="noStrike" spc="-1">
              <a:solidFill>
                <a:schemeClr val="dk1"/>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lnSpc>
                <a:spcPct val="90000"/>
              </a:lnSpc>
              <a:spcBef>
                <a:spcPts val="1417"/>
              </a:spcBef>
              <a:buNone/>
            </a:pPr>
            <a:r>
              <a:rPr lang="en-US" dirty="0"/>
              <a:t>The project revolves around identifying how an individual planned a mass shooting using digital means. The suspect's brother alerted authorities, leading to the seizure of his laptop. The goal is to find any digital traces like emails, files, web history, or communications that show the planning stages of the attack.</a:t>
            </a:r>
            <a:endParaRPr lang="en-US" sz="2800" b="0" strike="noStrike" spc="-1" dirty="0">
              <a:solidFill>
                <a:schemeClr val="dk1"/>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anchor="ctr">
            <a:normAutofit fontScale="90000"/>
          </a:bodyPr>
          <a:lstStyle/>
          <a:p>
            <a:pPr indent="0" algn="ctr" defTabSz="914400">
              <a:lnSpc>
                <a:spcPct val="90000"/>
              </a:lnSpc>
              <a:buNone/>
            </a:pPr>
            <a:r>
              <a:rPr lang="en-IN" sz="4400" b="1" strike="noStrike" spc="-1">
                <a:solidFill>
                  <a:schemeClr val="accent1">
                    <a:lumMod val="75000"/>
                  </a:schemeClr>
                </a:solidFill>
                <a:latin typeface="Calibri"/>
              </a:rPr>
              <a:t>WHAT ARE THE REASONS BEHIND THE PROBLEM(TELL ABOUT THE ISSUES WHY THIS PROBLEM/ATTACKS ARE HAPPENING)</a:t>
            </a:r>
            <a:endParaRPr lang="en-US" sz="4400" b="0" strike="noStrike" spc="-1">
              <a:solidFill>
                <a:schemeClr val="dk1"/>
              </a:solidFill>
              <a:latin typeface="Calibri"/>
            </a:endParaRPr>
          </a:p>
        </p:txBody>
      </p:sp>
      <p:sp>
        <p:nvSpPr>
          <p:cNvPr id="2" name="Content Placeholder 1">
            <a:extLst>
              <a:ext uri="{FF2B5EF4-FFF2-40B4-BE49-F238E27FC236}">
                <a16:creationId xmlns:a16="http://schemas.microsoft.com/office/drawing/2014/main" id="{287FB7A1-8861-74AE-1ABF-926E981E6D8D}"/>
              </a:ext>
            </a:extLst>
          </p:cNvPr>
          <p:cNvSpPr>
            <a:spLocks noGrp="1" noChangeArrowheads="1"/>
          </p:cNvSpPr>
          <p:nvPr>
            <p:ph/>
          </p:nvPr>
        </p:nvSpPr>
        <p:spPr bwMode="auto">
          <a:xfrm>
            <a:off x="838200" y="3124131"/>
            <a:ext cx="1070357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Online Radicalization</a:t>
            </a:r>
            <a:r>
              <a:rPr kumimoji="0" lang="en-US" altLang="en-US" sz="1800" b="0" i="0" u="none" strike="noStrike" cap="none" normalizeH="0" baseline="0" dirty="0">
                <a:ln>
                  <a:noFill/>
                </a:ln>
                <a:solidFill>
                  <a:schemeClr val="tx1"/>
                </a:solidFill>
                <a:effectLst/>
                <a:latin typeface="Arial" panose="020B0604020202020204" pitchFamily="34" charset="0"/>
              </a:rPr>
              <a:t>: Individuals often engage in online communities or forums that promote violent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ideologies, which might influence their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Access to Weapon Information</a:t>
            </a:r>
            <a:r>
              <a:rPr kumimoji="0" lang="en-US" altLang="en-US" sz="1800" b="0" i="0" u="none" strike="noStrike" cap="none" normalizeH="0" baseline="0" dirty="0">
                <a:ln>
                  <a:noFill/>
                </a:ln>
                <a:solidFill>
                  <a:schemeClr val="tx1"/>
                </a:solidFill>
                <a:effectLst/>
                <a:latin typeface="Arial" panose="020B0604020202020204" pitchFamily="34" charset="0"/>
              </a:rPr>
              <a:t>: Easy access to online resources for acquiring weapons and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tactical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Lack of Monitoring</a:t>
            </a:r>
            <a:r>
              <a:rPr kumimoji="0" lang="en-US" altLang="en-US" sz="1800" b="0" i="0" u="none" strike="noStrike" cap="none" normalizeH="0" baseline="0" dirty="0">
                <a:ln>
                  <a:noFill/>
                </a:ln>
                <a:solidFill>
                  <a:schemeClr val="tx1"/>
                </a:solidFill>
                <a:effectLst/>
                <a:latin typeface="Arial" panose="020B0604020202020204" pitchFamily="34" charset="0"/>
              </a:rPr>
              <a:t>: Gaps in tracking online activity where suspicious behavior might go unnoticed</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until it's too late.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gn="ctr" defTabSz="914400">
              <a:lnSpc>
                <a:spcPct val="90000"/>
              </a:lnSpc>
              <a:buNone/>
            </a:pPr>
            <a:r>
              <a:rPr lang="en-IN" sz="4400" b="1" strike="noStrike" spc="-1">
                <a:solidFill>
                  <a:schemeClr val="accent1">
                    <a:lumMod val="75000"/>
                  </a:schemeClr>
                </a:solidFill>
                <a:latin typeface="Calibri"/>
              </a:rPr>
              <a:t>SUGGEST SOME POSSIBLE SOLUTIONS/COUNTERMEASURES</a:t>
            </a:r>
            <a:endParaRPr lang="en-US" sz="4400" b="0" strike="noStrike" spc="-1">
              <a:solidFill>
                <a:schemeClr val="dk1"/>
              </a:solidFill>
              <a:latin typeface="Calibri"/>
            </a:endParaRPr>
          </a:p>
        </p:txBody>
      </p:sp>
      <p:sp>
        <p:nvSpPr>
          <p:cNvPr id="2" name="Content Placeholder 1">
            <a:extLst>
              <a:ext uri="{FF2B5EF4-FFF2-40B4-BE49-F238E27FC236}">
                <a16:creationId xmlns:a16="http://schemas.microsoft.com/office/drawing/2014/main" id="{33624E8D-9BE9-664D-7C64-E1650B841FBC}"/>
              </a:ext>
            </a:extLst>
          </p:cNvPr>
          <p:cNvSpPr>
            <a:spLocks noGrp="1" noChangeArrowheads="1"/>
          </p:cNvSpPr>
          <p:nvPr>
            <p:ph/>
          </p:nvPr>
        </p:nvSpPr>
        <p:spPr bwMode="auto">
          <a:xfrm>
            <a:off x="838200" y="3124131"/>
            <a:ext cx="1093985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Online Monitoring</a:t>
            </a:r>
            <a:r>
              <a:rPr kumimoji="0" lang="en-US" altLang="en-US" sz="1800" b="0" i="0" u="none" strike="noStrike" cap="none" normalizeH="0" baseline="0" dirty="0">
                <a:ln>
                  <a:noFill/>
                </a:ln>
                <a:solidFill>
                  <a:schemeClr val="tx1"/>
                </a:solidFill>
                <a:effectLst/>
                <a:latin typeface="Arial" panose="020B0604020202020204" pitchFamily="34" charset="0"/>
              </a:rPr>
              <a:t>: Use AI-driven systems to monitor online discussions for red flags</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like violent ideologies.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Strict Regulation of Online Weapon Sales</a:t>
            </a:r>
            <a:r>
              <a:rPr kumimoji="0" lang="en-US" altLang="en-US" sz="1800" b="0" i="0" u="none" strike="noStrike" cap="none" normalizeH="0" baseline="0" dirty="0">
                <a:ln>
                  <a:noFill/>
                </a:ln>
                <a:solidFill>
                  <a:schemeClr val="tx1"/>
                </a:solidFill>
                <a:effectLst/>
                <a:latin typeface="Arial" panose="020B0604020202020204" pitchFamily="34" charset="0"/>
              </a:rPr>
              <a:t>: Implement stronger laws and monitoring to track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sale of weapons and related materials.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Community Awareness Programs</a:t>
            </a:r>
            <a:r>
              <a:rPr kumimoji="0" lang="en-US" altLang="en-US" sz="1800" b="0" i="0" u="none" strike="noStrike" cap="none" normalizeH="0" baseline="0" dirty="0">
                <a:ln>
                  <a:noFill/>
                </a:ln>
                <a:solidFill>
                  <a:schemeClr val="tx1"/>
                </a:solidFill>
                <a:effectLst/>
                <a:latin typeface="Arial" panose="020B0604020202020204" pitchFamily="34" charset="0"/>
              </a:rPr>
              <a:t>: Increase public awareness for early reporting of suspicious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behavior like in this case where the suspect’s brother raised an alert.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p:nvPr>
        </p:nvSpPr>
        <p:spPr>
          <a:xfrm>
            <a:off x="838080" y="882000"/>
            <a:ext cx="10515240" cy="5294520"/>
          </a:xfrm>
          <a:prstGeom prst="rect">
            <a:avLst/>
          </a:prstGeom>
          <a:noFill/>
          <a:ln w="0">
            <a:noFill/>
          </a:ln>
        </p:spPr>
        <p:txBody>
          <a:bodyPr anchor="t">
            <a:normAutofit/>
          </a:bodyPr>
          <a:lstStyle/>
          <a:p>
            <a:pPr indent="0" algn="ctr" defTabSz="914400">
              <a:lnSpc>
                <a:spcPct val="90000"/>
              </a:lnSpc>
              <a:spcBef>
                <a:spcPts val="1001"/>
              </a:spcBef>
              <a:buNone/>
              <a:tabLst>
                <a:tab pos="0" algn="l"/>
              </a:tabLst>
            </a:pPr>
            <a:endParaRPr lang="en-US" sz="6000" b="0" strike="noStrike" spc="-1">
              <a:solidFill>
                <a:schemeClr val="dk1"/>
              </a:solidFill>
              <a:latin typeface="Calibri"/>
            </a:endParaRPr>
          </a:p>
          <a:p>
            <a:pPr indent="0" algn="ctr" defTabSz="914400">
              <a:lnSpc>
                <a:spcPct val="90000"/>
              </a:lnSpc>
              <a:spcBef>
                <a:spcPts val="1001"/>
              </a:spcBef>
              <a:buNone/>
              <a:tabLst>
                <a:tab pos="0" algn="l"/>
              </a:tabLst>
            </a:pPr>
            <a:r>
              <a:rPr lang="en-IN" sz="7200" b="1" strike="noStrike" spc="-1">
                <a:solidFill>
                  <a:srgbClr val="FF0000"/>
                </a:solidFill>
                <a:latin typeface="Calibri"/>
              </a:rPr>
              <a:t>THANKYOU</a:t>
            </a:r>
            <a:endParaRPr lang="en-US" sz="7200" b="0" strike="noStrike" spc="-1">
              <a:solidFill>
                <a:schemeClr val="dk1"/>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7E6A1640D65549B79123D39036B64C" ma:contentTypeVersion="6" ma:contentTypeDescription="Create a new document." ma:contentTypeScope="" ma:versionID="8c9a1a5d6223f7e76cbcb7f6a51c035b">
  <xsd:schema xmlns:xsd="http://www.w3.org/2001/XMLSchema" xmlns:xs="http://www.w3.org/2001/XMLSchema" xmlns:p="http://schemas.microsoft.com/office/2006/metadata/properties" xmlns:ns3="2060be36-d634-403d-b586-1c63fe4cc61c" targetNamespace="http://schemas.microsoft.com/office/2006/metadata/properties" ma:root="true" ma:fieldsID="50ac9eaa4bbb02ed1b52df9185ca82fb" ns3:_="">
    <xsd:import namespace="2060be36-d634-403d-b586-1c63fe4cc61c"/>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60be36-d634-403d-b586-1c63fe4cc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060be36-d634-403d-b586-1c63fe4cc61c" xsi:nil="true"/>
  </documentManagement>
</p:properties>
</file>

<file path=customXml/itemProps1.xml><?xml version="1.0" encoding="utf-8"?>
<ds:datastoreItem xmlns:ds="http://schemas.openxmlformats.org/officeDocument/2006/customXml" ds:itemID="{4DCA6919-3F29-4AFD-A660-C04961595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60be36-d634-403d-b586-1c63fe4cc6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8BE608-C4AF-4DAD-8974-6BC28A87D220}">
  <ds:schemaRefs>
    <ds:schemaRef ds:uri="http://schemas.microsoft.com/sharepoint/v3/contenttype/forms"/>
  </ds:schemaRefs>
</ds:datastoreItem>
</file>

<file path=customXml/itemProps3.xml><?xml version="1.0" encoding="utf-8"?>
<ds:datastoreItem xmlns:ds="http://schemas.openxmlformats.org/officeDocument/2006/customXml" ds:itemID="{B9D4090A-26BE-41FA-8145-8BB521442C58}">
  <ds:schemaRefs>
    <ds:schemaRef ds:uri="http://schemas.microsoft.com/office/2006/metadata/properties"/>
    <ds:schemaRef ds:uri="http://purl.org/dc/terms/"/>
    <ds:schemaRef ds:uri="2060be36-d634-403d-b586-1c63fe4cc61c"/>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70</TotalTime>
  <Words>460</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Calibri Light</vt:lpstr>
      <vt:lpstr>Symbol</vt:lpstr>
      <vt:lpstr>Times New Roman</vt:lpstr>
      <vt:lpstr>Wingdings</vt:lpstr>
      <vt:lpstr>Office Theme</vt:lpstr>
      <vt:lpstr>Office Theme</vt:lpstr>
      <vt:lpstr> CYBER GYAN VIRTUAL INTERNSHIP PROGRAM Centre for Development of Advanced Computing (CDAC), Noida </vt:lpstr>
      <vt:lpstr>PowerPoint Presentation</vt:lpstr>
      <vt:lpstr>PROBLEM STATEMENT</vt:lpstr>
      <vt:lpstr>TECHNOLOGY/TOOLS TO BE USED</vt:lpstr>
      <vt:lpstr>ABOUT THE ATTACK/TOPIC/PROBLEM STATEMENT</vt:lpstr>
      <vt:lpstr>WHAT ARE THE REASONS BEHIND THE PROBLEM(TELL ABOUT THE ISSUES WHY THIS PROBLEM/ATTACKS ARE HAPPENING)</vt:lpstr>
      <vt:lpstr>SUGGEST SOME POSSIBLE SOLUTIONS/COUNTERMEASURES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GYAN VIRTUAL INTERNSHIP PROGRAM CDAC, Noida</dc:title>
  <dc:subject/>
  <dc:creator>Kajal Kashyap</dc:creator>
  <dc:description/>
  <cp:lastModifiedBy>manav jain</cp:lastModifiedBy>
  <cp:revision>14</cp:revision>
  <dcterms:created xsi:type="dcterms:W3CDTF">2024-06-18T09:23:29Z</dcterms:created>
  <dcterms:modified xsi:type="dcterms:W3CDTF">2024-10-25T12:40:39Z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y fmtid="{D5CDD505-2E9C-101B-9397-08002B2CF9AE}" pid="4" name="ContentTypeId">
    <vt:lpwstr>0x0101000F7E6A1640D65549B79123D39036B64C</vt:lpwstr>
  </property>
</Properties>
</file>