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74" r:id="rId5"/>
    <p:sldId id="263" r:id="rId6"/>
    <p:sldId id="271" r:id="rId7"/>
    <p:sldId id="265" r:id="rId8"/>
    <p:sldId id="275" r:id="rId9"/>
    <p:sldId id="277" r:id="rId10"/>
    <p:sldId id="276" r:id="rId11"/>
    <p:sldId id="279" r:id="rId12"/>
    <p:sldId id="278" r:id="rId13"/>
    <p:sldId id="280" r:id="rId14"/>
    <p:sldId id="272" r:id="rId15"/>
    <p:sldId id="266" r:id="rId16"/>
    <p:sldId id="268" r:id="rId17"/>
    <p:sldId id="286" r:id="rId18"/>
    <p:sldId id="282" r:id="rId19"/>
    <p:sldId id="284" r:id="rId20"/>
    <p:sldId id="283" r:id="rId21"/>
    <p:sldId id="285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3EA1-8D91-E117-AC4B-C4AB468E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1C26B-BFCC-A14E-004B-B3712D61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3859-4C92-C871-C91D-C4C25CB2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6CDE-09E2-36ED-033F-F8947B3D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68D6-9DE7-3955-EF42-F8D87354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4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723B-5BE2-726F-9A10-C46AEED7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412DB-67B1-A18B-F13C-E57FC3A87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0541-CDDD-5F6F-E990-81E15D0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5EDA-6242-4E24-E06A-9C75E028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EEA8-0204-A4FA-792F-4791B014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3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7E2F1-BE9D-8F38-AF3A-3FBF2F69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A161E-DCBD-4988-D1E9-3E2E0463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4CFA-F0B9-D26F-714A-8FA99008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9D60-85AC-E6CE-F590-F840F00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0E10-72B0-24B1-6293-D37470C6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5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82B8-D95D-62A0-6278-D3C8917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C74E-F97C-0BAB-D37B-FA6D91B0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43B5-8D70-DF97-51B7-A4142142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628A-218F-AFED-8CB8-E4D07C7E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8F09-E0FD-779E-F0EE-47AC0E7F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F7-D23D-F47A-3F91-25EF193D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AD8E-43E3-A51C-731A-6B12585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3180-3793-13B3-9EF0-57874F3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3A84-A5D4-0371-1FD4-04B652E9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A0DF-53C9-F08F-1B15-0AEF093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5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5D49-CD83-A912-DE3C-99EB3C8E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4EB4-5664-2A95-F07D-DBBED38FD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C07E6-436F-F412-F16D-A9386560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8341A-0D9A-DB3B-E35D-60F12671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6E2D8-3588-F9B1-2FFC-EA3E9A1C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56CA-03E6-B328-DDB7-4D919AD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686-BC35-22D1-03A7-05C737CF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51B7-42C1-23D4-A3E8-05D59AC62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910D9-8CC5-5945-CF64-8534ADA6B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DFD09-81A6-D0B4-0C4E-C40D49B82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3B59-EFD0-B8AE-99FD-86C3A0233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942C1-3D7B-90E7-A8A9-FEE74B9D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0DEE8-87ED-ADA4-9907-59D11000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A0657-AE32-1D04-22B6-E7D86A3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87CE-9135-079B-184C-1A3AF47F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01B56-BAB0-8DFC-D02A-F2601020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1D401-5EEE-426F-70E2-D54DAED5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CBBB6-5DBF-360E-1F9B-F96E17BB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6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41591-E8C9-1DE1-AE01-1599E21B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314F8-FE59-9D36-54D7-DAFECD4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FB20D-5AC6-7722-05A3-ACF60B53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6E85-E2D5-AD63-75F1-97FE290C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9B62-86F3-4019-E781-E59B24FA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18E0F-D686-30BA-32E9-025F0061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4C3FF-C5AB-A203-26D3-FD032216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CE42-1A59-2C59-4988-E1A741D4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5B7DF-F121-2A59-3F34-84345046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620B-7874-8C98-3564-C0D27742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79F74-BD71-F595-E6DA-7E8BF5AC6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0056-D9B7-57B1-B2F9-CAA7DDAD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57BD3-BDAE-6549-FC41-9F4ACA2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8541-965B-48B9-92F7-A1E07DC5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5F06-8AD0-38BA-01F6-995FD3A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5FAB2-9DDB-0864-66A5-0EEBA484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0BA8-E450-7589-29A5-23ABFAE8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D855-318E-A803-F39F-74283F01C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9E9B-1AAA-4305-9E96-A6C4A2CC285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9135-B5DF-CA9D-8C98-113095CB2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9C09-C300-02DE-6487-80B40B35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BC12-7668-322E-DFAF-2EEBDE5A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0864"/>
            <a:ext cx="9144000" cy="1171431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1">
                    <a:lumMod val="50000"/>
                  </a:schemeClr>
                </a:solidFill>
              </a:rPr>
              <a:t>FitHub</a:t>
            </a:r>
            <a:endParaRPr lang="en-IN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D43E9-895C-7A53-B418-AE7F7C5B7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1731"/>
            <a:ext cx="12192000" cy="1663401"/>
          </a:xfrm>
        </p:spPr>
        <p:txBody>
          <a:bodyPr>
            <a:normAutofit lnSpcReduction="10000"/>
          </a:bodyPr>
          <a:lstStyle/>
          <a:p>
            <a:r>
              <a:rPr lang="en-IN" sz="2000" b="1" dirty="0"/>
              <a:t>Presented by</a:t>
            </a: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Pankaj Kumar (</a:t>
            </a:r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22223055)</a:t>
            </a:r>
          </a:p>
          <a:p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Manav Jain (22223045)</a:t>
            </a:r>
            <a:endParaRPr lang="en-IN" sz="2000" dirty="0"/>
          </a:p>
          <a:p>
            <a:pPr algn="ctr"/>
            <a:r>
              <a:rPr lang="en-IN" sz="1800" dirty="0"/>
              <a:t>MCA-V Semester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AFBED-CA4A-1083-82EC-CA05130FE93B}"/>
              </a:ext>
            </a:extLst>
          </p:cNvPr>
          <p:cNvSpPr txBox="1"/>
          <p:nvPr/>
        </p:nvSpPr>
        <p:spPr>
          <a:xfrm>
            <a:off x="3579725" y="4104568"/>
            <a:ext cx="503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Dr.</a:t>
            </a:r>
            <a:r>
              <a:rPr lang="en-IN" b="1" dirty="0"/>
              <a:t> </a:t>
            </a:r>
            <a:r>
              <a:rPr lang="en-IN" b="1" dirty="0" err="1"/>
              <a:t>Dibakar</a:t>
            </a:r>
            <a:r>
              <a:rPr lang="en-IN" b="1" dirty="0"/>
              <a:t> </a:t>
            </a:r>
            <a:r>
              <a:rPr lang="en-IN" b="1" dirty="0" err="1"/>
              <a:t>Saha</a:t>
            </a:r>
            <a:endParaRPr lang="en-IN" b="1" dirty="0"/>
          </a:p>
          <a:p>
            <a:pPr algn="ctr"/>
            <a:r>
              <a:rPr lang="en-IN" sz="1800" b="1" kern="120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6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Algorithm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838688"/>
            <a:ext cx="6774431" cy="435133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300" dirty="0"/>
              <a:t>Customer Data Operations:</a:t>
            </a:r>
          </a:p>
          <a:p>
            <a:pPr lvl="1"/>
            <a:r>
              <a:rPr lang="en-US" dirty="0"/>
              <a:t>Used CRUD functions for adding, viewing, updating, and deleting customer profiles.</a:t>
            </a:r>
          </a:p>
          <a:p>
            <a:r>
              <a:rPr lang="en-US" sz="3300" dirty="0"/>
              <a:t>Subscription Tracking</a:t>
            </a:r>
          </a:p>
          <a:p>
            <a:r>
              <a:rPr lang="en-US" sz="3300" dirty="0"/>
              <a:t>Data Validation:</a:t>
            </a:r>
          </a:p>
          <a:p>
            <a:pPr lvl="1"/>
            <a:r>
              <a:rPr lang="en-US" dirty="0"/>
              <a:t>Validates customer details (e.g., email format) to ensure accurate information is stored.</a:t>
            </a:r>
            <a:endParaRPr lang="en-IN" sz="18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41B18-8EC4-4F3E-8D03-93B5C8894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11" y="1690688"/>
            <a:ext cx="5584489" cy="3141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789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7C9606-5F83-4924-925B-3800F0C1E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50"/>
                    </a14:imgEffect>
                    <a14:imgEffect>
                      <a14:saturation sat="1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94" y="2022078"/>
            <a:ext cx="4961206" cy="2732802"/>
          </a:xfrm>
          <a:prstGeom prst="rect">
            <a:avLst/>
          </a:prstGeom>
          <a:effectLst>
            <a:glow>
              <a:schemeClr val="tx2">
                <a:lumMod val="60000"/>
                <a:lumOff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Algorithm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26" y="1690688"/>
            <a:ext cx="7899846" cy="4499338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3200" dirty="0"/>
              <a:t>Real-Time Message Queue:</a:t>
            </a:r>
          </a:p>
          <a:p>
            <a:pPr lvl="1"/>
            <a:r>
              <a:rPr lang="en-US" dirty="0"/>
              <a:t>Stores and organizes each message for timely delivery and reliable record-keeping</a:t>
            </a:r>
            <a:r>
              <a:rPr lang="en-US" sz="2800" dirty="0"/>
              <a:t>.</a:t>
            </a:r>
          </a:p>
          <a:p>
            <a:r>
              <a:rPr lang="en-US" sz="3200" dirty="0"/>
              <a:t>Socket Communication:</a:t>
            </a:r>
          </a:p>
          <a:p>
            <a:pPr lvl="1"/>
            <a:r>
              <a:rPr lang="en-US" dirty="0"/>
              <a:t>Socket.io establishes a live connection for instant messaging between admins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186343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Design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838688"/>
            <a:ext cx="6687542" cy="4351338"/>
          </a:xfrm>
        </p:spPr>
        <p:txBody>
          <a:bodyPr>
            <a:noAutofit/>
          </a:bodyPr>
          <a:lstStyle/>
          <a:p>
            <a:r>
              <a:rPr lang="en-US" dirty="0"/>
              <a:t>Used React to provide a responsive and modern interface.</a:t>
            </a:r>
          </a:p>
          <a:p>
            <a:r>
              <a:rPr lang="en-US" dirty="0"/>
              <a:t>Simple navigation for quick access to customer data and services.</a:t>
            </a:r>
          </a:p>
          <a:p>
            <a:r>
              <a:rPr lang="en-US" dirty="0"/>
              <a:t>Used Tailwind CSS for a clean, professional look, colors, and animations.</a:t>
            </a:r>
          </a:p>
        </p:txBody>
      </p:sp>
    </p:spTree>
    <p:extLst>
      <p:ext uri="{BB962C8B-B14F-4D97-AF65-F5344CB8AC3E}">
        <p14:creationId xmlns:p14="http://schemas.microsoft.com/office/powerpoint/2010/main" val="71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lang="en-IN" sz="40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roposed</a:t>
            </a:r>
            <a:r>
              <a:rPr lang="en-IN" sz="4000" b="1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IN" sz="40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Model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838688"/>
            <a:ext cx="679511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sz="3300" dirty="0"/>
              <a:t>Admin Panel</a:t>
            </a:r>
          </a:p>
          <a:p>
            <a:pPr lvl="1"/>
            <a:r>
              <a:rPr lang="en-IN" sz="2800" dirty="0"/>
              <a:t>Dashboard (customer data, subscription and analytics).</a:t>
            </a:r>
          </a:p>
          <a:p>
            <a:pPr lvl="1"/>
            <a:r>
              <a:rPr lang="en-US" sz="2800" dirty="0"/>
              <a:t>Tools for product management, customer support, and communication.</a:t>
            </a:r>
          </a:p>
          <a:p>
            <a:pPr lvl="1"/>
            <a:r>
              <a:rPr lang="en-IN" sz="2800" dirty="0"/>
              <a:t>Broadcast and Individual chats.</a:t>
            </a:r>
          </a:p>
          <a:p>
            <a:r>
              <a:rPr lang="en-US" sz="3300" dirty="0"/>
              <a:t>User Panel</a:t>
            </a:r>
          </a:p>
          <a:p>
            <a:pPr lvl="1"/>
            <a:r>
              <a:rPr lang="en-US" sz="2800" dirty="0"/>
              <a:t>Interface for customers to manage subscriptions and interact with admin via inbuilt chat.</a:t>
            </a:r>
          </a:p>
          <a:p>
            <a:r>
              <a:rPr lang="en-US" sz="3200" dirty="0"/>
              <a:t>Messaging Interface: </a:t>
            </a:r>
          </a:p>
          <a:p>
            <a:pPr lvl="1"/>
            <a:r>
              <a:rPr lang="en-US" sz="2800" dirty="0"/>
              <a:t>Real-time chat window integrated into the dashboard for easy communication.</a:t>
            </a:r>
            <a:endParaRPr lang="en-IN" sz="2800" dirty="0"/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F444A-9772-4412-8081-5B13A32C590D}"/>
              </a:ext>
            </a:extLst>
          </p:cNvPr>
          <p:cNvGrpSpPr/>
          <p:nvPr/>
        </p:nvGrpSpPr>
        <p:grpSpPr>
          <a:xfrm>
            <a:off x="8539089" y="3938954"/>
            <a:ext cx="3267681" cy="2134095"/>
            <a:chOff x="9056527" y="3263442"/>
            <a:chExt cx="2904693" cy="18818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DDA452-0C41-4BAA-914A-54ACCFF03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6527" y="3263442"/>
              <a:ext cx="2904693" cy="15271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B434AF-48A4-43DF-92DE-AA14E68BA4CA}"/>
                </a:ext>
              </a:extLst>
            </p:cNvPr>
            <p:cNvSpPr txBox="1"/>
            <p:nvPr/>
          </p:nvSpPr>
          <p:spPr>
            <a:xfrm>
              <a:off x="9204573" y="4775939"/>
              <a:ext cx="275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Massaging Service</a:t>
              </a:r>
              <a:endPara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C2B92-02EF-4D6E-A0C0-277F867C9980}"/>
              </a:ext>
            </a:extLst>
          </p:cNvPr>
          <p:cNvGrpSpPr/>
          <p:nvPr/>
        </p:nvGrpSpPr>
        <p:grpSpPr>
          <a:xfrm>
            <a:off x="8539089" y="1187126"/>
            <a:ext cx="3193657" cy="2263725"/>
            <a:chOff x="9056529" y="1076389"/>
            <a:chExt cx="2904693" cy="1976025"/>
          </a:xfrm>
        </p:grpSpPr>
        <p:pic>
          <p:nvPicPr>
            <p:cNvPr id="8" name="Content Placeholder 6">
              <a:extLst>
                <a:ext uri="{FF2B5EF4-FFF2-40B4-BE49-F238E27FC236}">
                  <a16:creationId xmlns:a16="http://schemas.microsoft.com/office/drawing/2014/main" id="{6B4B7609-F28F-4A8E-93D5-9F116D801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6529" y="1076389"/>
              <a:ext cx="2904693" cy="160669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290805-8AB8-423F-A725-1F18A0C0D105}"/>
                </a:ext>
              </a:extLst>
            </p:cNvPr>
            <p:cNvSpPr txBox="1"/>
            <p:nvPr/>
          </p:nvSpPr>
          <p:spPr>
            <a:xfrm>
              <a:off x="9271812" y="2683082"/>
              <a:ext cx="2622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 Panel</a:t>
              </a:r>
              <a:endPara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62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Technology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</a:t>
            </a:r>
            <a:r>
              <a:rPr lang="en-US" sz="40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Stack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effectLst>
            <a:glow rad="127000">
              <a:schemeClr val="accent1">
                <a:alpha val="67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IN" sz="3200" dirty="0"/>
              <a:t>Frontend: React.js, Tailwind CSS</a:t>
            </a:r>
          </a:p>
          <a:p>
            <a:r>
              <a:rPr lang="en-IN" sz="3200" dirty="0"/>
              <a:t>Backend: Node.js, Express</a:t>
            </a:r>
          </a:p>
          <a:p>
            <a:r>
              <a:rPr lang="en-IN" sz="3200" dirty="0"/>
              <a:t>Database: MongoDB</a:t>
            </a:r>
          </a:p>
          <a:p>
            <a:r>
              <a:rPr lang="en-IN" sz="3200" dirty="0"/>
              <a:t>Realtime Communication: Socket.io</a:t>
            </a:r>
            <a:endParaRPr lang="en-IN" sz="3500" dirty="0"/>
          </a:p>
          <a:p>
            <a:pPr marL="914400" lvl="1" indent="-457200">
              <a:buFont typeface="+mj-lt"/>
              <a:buAutoNum type="arabicPeriod"/>
            </a:pPr>
            <a:endParaRPr lang="en-I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8" name="Picture 4" descr="Why mern stack a popular and powerful stack?">
            <a:extLst>
              <a:ext uri="{FF2B5EF4-FFF2-40B4-BE49-F238E27FC236}">
                <a16:creationId xmlns:a16="http://schemas.microsoft.com/office/drawing/2014/main" id="{24F85853-4BC9-49A1-BBF4-421EA40D50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1" y="1690688"/>
            <a:ext cx="5514536" cy="307669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6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53"/>
            <a:ext cx="10515600" cy="79211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Architecture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358153"/>
            <a:ext cx="11353800" cy="4831873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C1D90A94-687B-4FC4-81A9-34C22A1337ED}"/>
              </a:ext>
            </a:extLst>
          </p:cNvPr>
          <p:cNvSpPr/>
          <p:nvPr/>
        </p:nvSpPr>
        <p:spPr>
          <a:xfrm>
            <a:off x="8340969" y="477141"/>
            <a:ext cx="1924385" cy="46599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Fithub</a:t>
            </a:r>
            <a:endParaRPr lang="en-IN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70583E-F842-4BBA-82FD-6EBE5F6FF911}"/>
              </a:ext>
            </a:extLst>
          </p:cNvPr>
          <p:cNvCxnSpPr>
            <a:cxnSpLocks/>
          </p:cNvCxnSpPr>
          <p:nvPr/>
        </p:nvCxnSpPr>
        <p:spPr>
          <a:xfrm>
            <a:off x="9324810" y="983635"/>
            <a:ext cx="1" cy="42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50E23A-802C-4B19-B7EF-99EDC74DF92E}"/>
              </a:ext>
            </a:extLst>
          </p:cNvPr>
          <p:cNvCxnSpPr>
            <a:cxnSpLocks/>
          </p:cNvCxnSpPr>
          <p:nvPr/>
        </p:nvCxnSpPr>
        <p:spPr>
          <a:xfrm>
            <a:off x="7063387" y="1425976"/>
            <a:ext cx="0" cy="53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8BDF53-5320-4759-A84B-C3EF84C035CA}"/>
              </a:ext>
            </a:extLst>
          </p:cNvPr>
          <p:cNvCxnSpPr>
            <a:cxnSpLocks/>
          </p:cNvCxnSpPr>
          <p:nvPr/>
        </p:nvCxnSpPr>
        <p:spPr>
          <a:xfrm>
            <a:off x="9324810" y="1425976"/>
            <a:ext cx="0" cy="53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DA39F0-730A-4FA4-BEB3-6E7F7F33E85E}"/>
              </a:ext>
            </a:extLst>
          </p:cNvPr>
          <p:cNvCxnSpPr>
            <a:cxnSpLocks/>
          </p:cNvCxnSpPr>
          <p:nvPr/>
        </p:nvCxnSpPr>
        <p:spPr>
          <a:xfrm>
            <a:off x="11344107" y="1427445"/>
            <a:ext cx="0" cy="51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395B35-E5A0-411A-812A-C7428468A591}"/>
              </a:ext>
            </a:extLst>
          </p:cNvPr>
          <p:cNvSpPr/>
          <p:nvPr/>
        </p:nvSpPr>
        <p:spPr>
          <a:xfrm>
            <a:off x="5925350" y="1963559"/>
            <a:ext cx="1969476" cy="580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Management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BF9567-7300-4C12-93B2-7F679907C3BC}"/>
              </a:ext>
            </a:extLst>
          </p:cNvPr>
          <p:cNvSpPr/>
          <p:nvPr/>
        </p:nvSpPr>
        <p:spPr>
          <a:xfrm>
            <a:off x="8136385" y="1965961"/>
            <a:ext cx="1943098" cy="575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Management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66932D-D53A-40E1-A354-16F4DF37E3D8}"/>
              </a:ext>
            </a:extLst>
          </p:cNvPr>
          <p:cNvSpPr/>
          <p:nvPr/>
        </p:nvSpPr>
        <p:spPr>
          <a:xfrm>
            <a:off x="10321042" y="1950163"/>
            <a:ext cx="1870958" cy="57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management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29C22B5-2592-43B1-9EEA-01C7B6CEDEB7}"/>
              </a:ext>
            </a:extLst>
          </p:cNvPr>
          <p:cNvCxnSpPr>
            <a:cxnSpLocks/>
          </p:cNvCxnSpPr>
          <p:nvPr/>
        </p:nvCxnSpPr>
        <p:spPr>
          <a:xfrm>
            <a:off x="7085035" y="2525243"/>
            <a:ext cx="0" cy="57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0CEF4-E79B-454C-864F-F8160018E2A9}"/>
              </a:ext>
            </a:extLst>
          </p:cNvPr>
          <p:cNvCxnSpPr>
            <a:cxnSpLocks/>
          </p:cNvCxnSpPr>
          <p:nvPr/>
        </p:nvCxnSpPr>
        <p:spPr>
          <a:xfrm flipH="1">
            <a:off x="9326609" y="2545274"/>
            <a:ext cx="1" cy="57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5BE4F2-F3CD-41DB-A942-8FD33FEECB4E}"/>
              </a:ext>
            </a:extLst>
          </p:cNvPr>
          <p:cNvCxnSpPr>
            <a:cxnSpLocks/>
          </p:cNvCxnSpPr>
          <p:nvPr/>
        </p:nvCxnSpPr>
        <p:spPr>
          <a:xfrm flipH="1">
            <a:off x="7069249" y="3087255"/>
            <a:ext cx="4274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8364B30-D05A-4D80-86D6-9657242C3408}"/>
              </a:ext>
            </a:extLst>
          </p:cNvPr>
          <p:cNvCxnSpPr>
            <a:cxnSpLocks/>
          </p:cNvCxnSpPr>
          <p:nvPr/>
        </p:nvCxnSpPr>
        <p:spPr>
          <a:xfrm flipH="1">
            <a:off x="11344107" y="2522531"/>
            <a:ext cx="1" cy="57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A49D0A-B788-43A4-BA02-31B7004EA04D}"/>
              </a:ext>
            </a:extLst>
          </p:cNvPr>
          <p:cNvCxnSpPr>
            <a:cxnSpLocks/>
          </p:cNvCxnSpPr>
          <p:nvPr/>
        </p:nvCxnSpPr>
        <p:spPr>
          <a:xfrm flipH="1">
            <a:off x="9326610" y="3094944"/>
            <a:ext cx="1" cy="48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EE74ECF9-A542-4B49-8281-EF00446EAD0F}"/>
              </a:ext>
            </a:extLst>
          </p:cNvPr>
          <p:cNvSpPr/>
          <p:nvPr/>
        </p:nvSpPr>
        <p:spPr>
          <a:xfrm>
            <a:off x="7581877" y="3576575"/>
            <a:ext cx="3485866" cy="91437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 &amp; Authorisation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FDAF16-D7B5-4C2D-ADF1-6B8389A17553}"/>
              </a:ext>
            </a:extLst>
          </p:cNvPr>
          <p:cNvCxnSpPr>
            <a:cxnSpLocks/>
          </p:cNvCxnSpPr>
          <p:nvPr/>
        </p:nvCxnSpPr>
        <p:spPr>
          <a:xfrm>
            <a:off x="9330673" y="4480768"/>
            <a:ext cx="0" cy="46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69A8D48-1007-49B5-9260-3ED52609BDB5}"/>
              </a:ext>
            </a:extLst>
          </p:cNvPr>
          <p:cNvSpPr/>
          <p:nvPr/>
        </p:nvSpPr>
        <p:spPr>
          <a:xfrm>
            <a:off x="8256262" y="4946789"/>
            <a:ext cx="2137096" cy="580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Database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8D1027-8191-4C0A-8C25-5BE921BB130E}"/>
              </a:ext>
            </a:extLst>
          </p:cNvPr>
          <p:cNvCxnSpPr>
            <a:cxnSpLocks/>
          </p:cNvCxnSpPr>
          <p:nvPr/>
        </p:nvCxnSpPr>
        <p:spPr>
          <a:xfrm flipH="1">
            <a:off x="7063387" y="1425976"/>
            <a:ext cx="4280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D6F76C1-1819-43AA-897E-41ECE2858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9" y="1730648"/>
            <a:ext cx="5168407" cy="33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5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Expected</a:t>
            </a: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outcomes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690688"/>
            <a:ext cx="11353800" cy="4499338"/>
          </a:xfrm>
        </p:spPr>
        <p:txBody>
          <a:bodyPr>
            <a:noAutofit/>
          </a:bodyPr>
          <a:lstStyle/>
          <a:p>
            <a:r>
              <a:rPr lang="en-US" dirty="0"/>
              <a:t>Enhanced Customer Management:</a:t>
            </a:r>
          </a:p>
          <a:p>
            <a:pPr lvl="1"/>
            <a:r>
              <a:rPr lang="en-US" dirty="0" err="1"/>
              <a:t>FitHub</a:t>
            </a:r>
            <a:r>
              <a:rPr lang="en-US" dirty="0"/>
              <a:t> enables efficient tracking of customer details, subscriptions, and communication history, improving overall customer relationship management.</a:t>
            </a:r>
          </a:p>
          <a:p>
            <a:r>
              <a:rPr lang="en-US" dirty="0"/>
              <a:t>Real-Time Engagement:</a:t>
            </a:r>
          </a:p>
          <a:p>
            <a:pPr lvl="1"/>
            <a:r>
              <a:rPr lang="en-US" dirty="0"/>
              <a:t>Instant messaging with customers enhances satisfaction&amp; better customer retention.</a:t>
            </a:r>
          </a:p>
          <a:p>
            <a:r>
              <a:rPr lang="en-US" dirty="0"/>
              <a:t>Streamlined Operations:</a:t>
            </a:r>
          </a:p>
          <a:p>
            <a:pPr lvl="1"/>
            <a:r>
              <a:rPr lang="en-US" dirty="0"/>
              <a:t>The all-in-one platform reduced the need for multiple tools simplifying workflows.</a:t>
            </a:r>
          </a:p>
          <a:p>
            <a:r>
              <a:rPr lang="en-US" dirty="0"/>
              <a:t>Scalability:</a:t>
            </a:r>
          </a:p>
          <a:p>
            <a:pPr lvl="1"/>
            <a:r>
              <a:rPr lang="en-US" dirty="0"/>
              <a:t>Designed on the MERN stack, the system can scale to handle more users and data as the business grows, ensuring long-term usability.</a:t>
            </a:r>
            <a:endParaRPr lang="en-US" sz="1600" dirty="0"/>
          </a:p>
          <a:p>
            <a:endParaRPr lang="en-US" sz="2400" dirty="0"/>
          </a:p>
          <a:p>
            <a:pPr marL="457200" lvl="1" indent="0">
              <a:buNone/>
            </a:pPr>
            <a:endParaRPr lang="en-I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3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5AA3-C433-41F8-B0D5-193424A6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20926" cy="9651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Pages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F0F25-591D-4CD0-9CA2-26C577557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2" y="1910386"/>
            <a:ext cx="6760806" cy="380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EF58E-A7BA-4533-AD90-14A939A6C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56" y="365126"/>
            <a:ext cx="3430939" cy="173868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0EC312B-BEA4-409A-8D80-595ED6D43CD8}"/>
              </a:ext>
            </a:extLst>
          </p:cNvPr>
          <p:cNvGrpSpPr/>
          <p:nvPr/>
        </p:nvGrpSpPr>
        <p:grpSpPr>
          <a:xfrm>
            <a:off x="7665289" y="2365456"/>
            <a:ext cx="3430939" cy="1830070"/>
            <a:chOff x="3260985" y="145387"/>
            <a:chExt cx="4132120" cy="237657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B80E53-2157-4CC0-8E27-17B99BAC2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985" y="145387"/>
              <a:ext cx="4132120" cy="18969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66ED36-EC75-485F-B5F2-8096666542E4}"/>
                </a:ext>
              </a:extLst>
            </p:cNvPr>
            <p:cNvSpPr txBox="1"/>
            <p:nvPr/>
          </p:nvSpPr>
          <p:spPr>
            <a:xfrm>
              <a:off x="3752398" y="2042339"/>
              <a:ext cx="3356384" cy="47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Messaging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  <a:endPara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38F5EF6-542F-473F-938E-5FE2750F0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656" y="4406287"/>
            <a:ext cx="3508092" cy="16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C634B0C-6A31-4873-974E-0C3888313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96" y="847289"/>
            <a:ext cx="4649758" cy="2886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Challenges</a:t>
            </a:r>
            <a:r>
              <a:rPr lang="en-US" sz="4000" b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690688"/>
            <a:ext cx="10073240" cy="4499338"/>
          </a:xfrm>
        </p:spPr>
        <p:txBody>
          <a:bodyPr>
            <a:noAutofit/>
          </a:bodyPr>
          <a:lstStyle/>
          <a:p>
            <a:r>
              <a:rPr lang="en-US" dirty="0"/>
              <a:t>Real-Time Messaging: </a:t>
            </a:r>
          </a:p>
          <a:p>
            <a:pPr lvl="1"/>
            <a:r>
              <a:rPr lang="en-US" dirty="0"/>
              <a:t>Ensuring fast and reliable </a:t>
            </a:r>
            <a:r>
              <a:rPr lang="en-US"/>
              <a:t>message delivery.</a:t>
            </a:r>
            <a:endParaRPr lang="en-US" dirty="0"/>
          </a:p>
          <a:p>
            <a:r>
              <a:rPr lang="en-US" dirty="0"/>
              <a:t>Subscription Complexity:</a:t>
            </a:r>
          </a:p>
          <a:p>
            <a:pPr lvl="1"/>
            <a:r>
              <a:rPr lang="en-US" dirty="0"/>
              <a:t> Managing diverse subscription models and integrating them with user profiles in a seamless way.</a:t>
            </a:r>
          </a:p>
          <a:p>
            <a:r>
              <a:rPr lang="en-US" dirty="0"/>
              <a:t>Data Synchronization: </a:t>
            </a:r>
          </a:p>
          <a:p>
            <a:pPr lvl="1"/>
            <a:r>
              <a:rPr lang="en-US" dirty="0"/>
              <a:t>Keeping data up-to-date across the platform in real-time, especially for subscriptions and customer interactions.</a:t>
            </a:r>
          </a:p>
          <a:p>
            <a:r>
              <a:rPr lang="en-US" dirty="0"/>
              <a:t>Scalability: </a:t>
            </a:r>
          </a:p>
          <a:p>
            <a:pPr lvl="1"/>
            <a:r>
              <a:rPr lang="en-US" dirty="0"/>
              <a:t>Designing the system to handle increasing user base and data without performance issues.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I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Key</a:t>
            </a:r>
            <a:r>
              <a:rPr lang="en-US" sz="4000" b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690688"/>
            <a:ext cx="11353800" cy="4499338"/>
          </a:xfrm>
        </p:spPr>
        <p:txBody>
          <a:bodyPr>
            <a:noAutofit/>
          </a:bodyPr>
          <a:lstStyle/>
          <a:p>
            <a:r>
              <a:rPr lang="en-US" dirty="0"/>
              <a:t>Real-Time Interaction:</a:t>
            </a:r>
          </a:p>
          <a:p>
            <a:pPr lvl="1"/>
            <a:r>
              <a:rPr lang="en-US" dirty="0"/>
              <a:t> Adding real-time communication enhances customer engagement.</a:t>
            </a:r>
          </a:p>
          <a:p>
            <a:r>
              <a:rPr lang="en-US" dirty="0"/>
              <a:t>Unified Approach: </a:t>
            </a:r>
          </a:p>
          <a:p>
            <a:pPr lvl="1"/>
            <a:r>
              <a:rPr lang="en-US" dirty="0"/>
              <a:t>Combining CRM, subscription management, and messaging in one system.</a:t>
            </a:r>
          </a:p>
          <a:p>
            <a:r>
              <a:rPr lang="en-US" dirty="0"/>
              <a:t>User-Centric Design: </a:t>
            </a:r>
          </a:p>
          <a:p>
            <a:pPr lvl="1"/>
            <a:r>
              <a:rPr lang="en-US" dirty="0"/>
              <a:t>A clean, intuitive UI/UX significantly improves user adoption and reduces the learning curve for administrators.</a:t>
            </a:r>
          </a:p>
          <a:p>
            <a:r>
              <a:rPr lang="en-US" dirty="0"/>
              <a:t>Data Integrity:</a:t>
            </a:r>
          </a:p>
          <a:p>
            <a:pPr lvl="1"/>
            <a:r>
              <a:rPr lang="en-US" dirty="0"/>
              <a:t> Ensuring accurate and consistent data flow across the platform.</a:t>
            </a:r>
          </a:p>
          <a:p>
            <a:pPr marL="457200" lvl="1" indent="0">
              <a:buNone/>
            </a:pPr>
            <a:endParaRPr lang="en-I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2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hat is 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FitHub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?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838688"/>
            <a:ext cx="7168326" cy="4351338"/>
          </a:xfrm>
        </p:spPr>
        <p:txBody>
          <a:bodyPr>
            <a:normAutofit/>
          </a:bodyPr>
          <a:lstStyle/>
          <a:p>
            <a:r>
              <a:rPr lang="en-IN" dirty="0"/>
              <a:t>It is </a:t>
            </a:r>
            <a:r>
              <a:rPr lang="en-US" dirty="0"/>
              <a:t>Multi-purpose Customer Relationship Management (CRM) and Subscription Management System.</a:t>
            </a:r>
          </a:p>
          <a:p>
            <a:r>
              <a:rPr lang="en-US" dirty="0"/>
              <a:t>System is designed to manage customer data</a:t>
            </a:r>
            <a:r>
              <a:rPr lang="en-US"/>
              <a:t>, subscriptions </a:t>
            </a:r>
            <a:r>
              <a:rPr lang="en-US" dirty="0"/>
              <a:t>and products.</a:t>
            </a:r>
          </a:p>
          <a:p>
            <a:r>
              <a:rPr lang="en-US" dirty="0"/>
              <a:t>Admin Panel for  efficiently manage customer data, </a:t>
            </a:r>
            <a:r>
              <a:rPr lang="en-US"/>
              <a:t>product offerings </a:t>
            </a:r>
            <a:r>
              <a:rPr lang="en-US" dirty="0"/>
              <a:t>and subscription plans</a:t>
            </a:r>
          </a:p>
          <a:p>
            <a:r>
              <a:rPr lang="en-US" dirty="0"/>
              <a:t>User Panel for Customer Interactions</a:t>
            </a:r>
          </a:p>
          <a:p>
            <a:endParaRPr lang="en-US" dirty="0"/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28A13D-3935-4A1A-9EAD-239D1F5AD44F}"/>
              </a:ext>
            </a:extLst>
          </p:cNvPr>
          <p:cNvGrpSpPr/>
          <p:nvPr/>
        </p:nvGrpSpPr>
        <p:grpSpPr>
          <a:xfrm>
            <a:off x="7690005" y="1206178"/>
            <a:ext cx="4501995" cy="2985994"/>
            <a:chOff x="7507125" y="891624"/>
            <a:chExt cx="4281601" cy="28081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9183E2-5412-49E5-85BE-CFFCD285E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125" y="891624"/>
              <a:ext cx="4281601" cy="24072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2CE3E8-A903-41A5-A7CD-EC2598FC5C85}"/>
                </a:ext>
              </a:extLst>
            </p:cNvPr>
            <p:cNvSpPr txBox="1"/>
            <p:nvPr/>
          </p:nvSpPr>
          <p:spPr>
            <a:xfrm>
              <a:off x="8131126" y="3299693"/>
              <a:ext cx="301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Dashboard</a:t>
              </a:r>
              <a:endPara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68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Project</a:t>
            </a:r>
            <a:r>
              <a:rPr lang="en-US" sz="4000" b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Impact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690688"/>
            <a:ext cx="11353800" cy="4499338"/>
          </a:xfrm>
        </p:spPr>
        <p:txBody>
          <a:bodyPr>
            <a:noAutofit/>
          </a:bodyPr>
          <a:lstStyle/>
          <a:p>
            <a:r>
              <a:rPr lang="en-US" dirty="0"/>
              <a:t>Customer Retention: </a:t>
            </a:r>
          </a:p>
          <a:p>
            <a:pPr lvl="1"/>
            <a:r>
              <a:rPr lang="en-US" dirty="0"/>
              <a:t>The integrated messaging system helps build stronger relationships. </a:t>
            </a:r>
          </a:p>
          <a:p>
            <a:r>
              <a:rPr lang="en-US" dirty="0"/>
              <a:t>Operational Efficiency:</a:t>
            </a:r>
          </a:p>
          <a:p>
            <a:pPr lvl="1"/>
            <a:r>
              <a:rPr lang="en-US" dirty="0"/>
              <a:t> Reducing the need for multiple disconnected tools makes operations smoother.</a:t>
            </a:r>
          </a:p>
          <a:p>
            <a:r>
              <a:rPr lang="en-US" dirty="0"/>
              <a:t>Business Growth: </a:t>
            </a:r>
          </a:p>
          <a:p>
            <a:pPr lvl="1"/>
            <a:r>
              <a:rPr lang="en-US" dirty="0"/>
              <a:t>The scalable architecture supports future growth and the addition of new features.</a:t>
            </a:r>
          </a:p>
          <a:p>
            <a:r>
              <a:rPr lang="en-US" dirty="0"/>
              <a:t>Unique Selling Point: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FitHub’s</a:t>
            </a:r>
            <a:r>
              <a:rPr lang="en-US" dirty="0"/>
              <a:t> combination of CRM, subscription management, and real-time messaging makes it a unique solution for subscription-based businesses. </a:t>
            </a:r>
          </a:p>
        </p:txBody>
      </p:sp>
    </p:spTree>
    <p:extLst>
      <p:ext uri="{BB962C8B-B14F-4D97-AF65-F5344CB8AC3E}">
        <p14:creationId xmlns:p14="http://schemas.microsoft.com/office/powerpoint/2010/main" val="186009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Future</a:t>
            </a:r>
            <a:r>
              <a:rPr lang="en-US" sz="4000" b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Scope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0" y="1690688"/>
            <a:ext cx="6732228" cy="4499338"/>
          </a:xfrm>
        </p:spPr>
        <p:txBody>
          <a:bodyPr>
            <a:noAutofit/>
          </a:bodyPr>
          <a:lstStyle/>
          <a:p>
            <a:r>
              <a:rPr lang="en-US" dirty="0"/>
              <a:t>AI Integration</a:t>
            </a:r>
          </a:p>
          <a:p>
            <a:pPr lvl="1"/>
            <a:r>
              <a:rPr lang="en-US" dirty="0"/>
              <a:t>Personalize recommendations &amp; Chat Bot.</a:t>
            </a:r>
          </a:p>
          <a:p>
            <a:r>
              <a:rPr lang="en-US" dirty="0"/>
              <a:t>Develop mobile app</a:t>
            </a:r>
          </a:p>
          <a:p>
            <a:r>
              <a:rPr lang="en-US" dirty="0"/>
              <a:t>Daily movement tracking through fitness band.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12CD5-1A74-4C80-BB15-80BEBCD7A2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8" y="531459"/>
            <a:ext cx="4378232" cy="2318458"/>
          </a:xfrm>
          <a:prstGeom prst="rect">
            <a:avLst/>
          </a:prstGeom>
          <a:ln>
            <a:noFill/>
          </a:ln>
          <a:effectLst>
            <a:glow>
              <a:schemeClr val="bg1"/>
            </a:glow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104B3-9577-43BA-BB1C-E01355DDF35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8" y="2878673"/>
            <a:ext cx="4485555" cy="3311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6FFDB-C530-40E5-A9B5-14E1121B1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62" y="3536755"/>
            <a:ext cx="2851149" cy="28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21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Thank</a:t>
            </a:r>
            <a:r>
              <a:rPr lang="en-IN" sz="13800" b="1" dirty="0"/>
              <a:t> </a:t>
            </a:r>
            <a:r>
              <a:rPr lang="en-IN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42221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Existing</a:t>
            </a: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Models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573306"/>
            <a:ext cx="5845963" cy="4616720"/>
          </a:xfrm>
        </p:spPr>
        <p:txBody>
          <a:bodyPr>
            <a:noAutofit/>
          </a:bodyPr>
          <a:lstStyle/>
          <a:p>
            <a:r>
              <a:rPr lang="en-US" b="1" dirty="0"/>
              <a:t>Popular CRM Models: </a:t>
            </a:r>
            <a:r>
              <a:rPr lang="en-US" dirty="0"/>
              <a:t>Salesforce, HubSpot, and </a:t>
            </a:r>
            <a:r>
              <a:rPr lang="en-US" dirty="0" err="1"/>
              <a:t>Zoho</a:t>
            </a:r>
            <a:r>
              <a:rPr lang="en-US" dirty="0"/>
              <a:t> CRM.</a:t>
            </a:r>
          </a:p>
          <a:p>
            <a:pPr lvl="1"/>
            <a:r>
              <a:rPr lang="en-US" dirty="0"/>
              <a:t>Limitations: Not designed specifically for businesses with subscriptions; they also lack built-in real-time messaging.</a:t>
            </a:r>
          </a:p>
          <a:p>
            <a:r>
              <a:rPr lang="en-US" dirty="0" err="1"/>
              <a:t>FitHub</a:t>
            </a:r>
            <a:r>
              <a:rPr lang="en-US" dirty="0"/>
              <a:t> Combines all three — CRM, subscription tracking, and real-time messaging — in one platform for subscription-based businesses.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AD5DD-4037-4A66-BC1E-D8D389FD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9" y="594537"/>
            <a:ext cx="2553055" cy="178763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47521A2-FC37-43C2-87D2-B425E8332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501" y="2633612"/>
            <a:ext cx="3300146" cy="961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D3064-F1FD-4BFA-888A-147A703D8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629" y="3939889"/>
            <a:ext cx="5224852" cy="15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12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Research</a:t>
            </a: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838688"/>
            <a:ext cx="6605619" cy="4351338"/>
          </a:xfrm>
        </p:spPr>
        <p:txBody>
          <a:bodyPr>
            <a:normAutofit/>
          </a:bodyPr>
          <a:lstStyle/>
          <a:p>
            <a:r>
              <a:rPr lang="en-US" b="1" dirty="0"/>
              <a:t>Customer Engagement: </a:t>
            </a:r>
          </a:p>
          <a:p>
            <a:pPr lvl="1"/>
            <a:r>
              <a:rPr lang="en-US" dirty="0"/>
              <a:t>Studies show real-time messaging boosts customer satisfaction and loyalty.</a:t>
            </a:r>
          </a:p>
          <a:p>
            <a:r>
              <a:rPr lang="en-US" b="1" dirty="0"/>
              <a:t>Subscription Management: </a:t>
            </a:r>
          </a:p>
          <a:p>
            <a:pPr lvl="1"/>
            <a:r>
              <a:rPr lang="en-US" dirty="0"/>
              <a:t>Clear renewal options lead to higher retention.</a:t>
            </a:r>
          </a:p>
          <a:p>
            <a:r>
              <a:rPr lang="en-US" b="1" dirty="0" err="1"/>
              <a:t>FitHub’s</a:t>
            </a:r>
            <a:r>
              <a:rPr lang="en-US" b="1" dirty="0"/>
              <a:t> Advantage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Integrates CRM, subscriptions, and messaging for an all-in-one solution.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E555ED-8B47-47CC-A736-6EB2A7B9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72" y="915311"/>
            <a:ext cx="52840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2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D6E864-B4D6-4CC5-9737-3C071EEC8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22788"/>
            <a:ext cx="5517208" cy="34132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Motivation &amp;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838688"/>
            <a:ext cx="6760363" cy="435133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300" dirty="0"/>
              <a:t>Simplifies customer management and subscription tracking for businesses.</a:t>
            </a:r>
            <a:endParaRPr lang="en-IN" sz="3300" dirty="0">
              <a:solidFill>
                <a:srgbClr val="C00000"/>
              </a:solidFill>
            </a:endParaRPr>
          </a:p>
          <a:p>
            <a:r>
              <a:rPr lang="en-US" sz="3300" dirty="0"/>
              <a:t>Companies and Institutions face challenges in managing customer interactions, subscriptions, and communications efficiently.</a:t>
            </a:r>
          </a:p>
          <a:p>
            <a:r>
              <a:rPr lang="en-US" sz="3300" dirty="0"/>
              <a:t>Provides one stop solution to all.</a:t>
            </a:r>
            <a:endParaRPr lang="en-IN" sz="3300" dirty="0">
              <a:solidFill>
                <a:srgbClr val="C00000"/>
              </a:solidFill>
            </a:endParaRPr>
          </a:p>
        </p:txBody>
      </p:sp>
      <p:sp>
        <p:nvSpPr>
          <p:cNvPr id="6" name="AutoShape 4" descr="Customer-Base">
            <a:extLst>
              <a:ext uri="{FF2B5EF4-FFF2-40B4-BE49-F238E27FC236}">
                <a16:creationId xmlns:a16="http://schemas.microsoft.com/office/drawing/2014/main" id="{B93C298B-F22C-4451-8422-FDCA31C01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Do you know your customers better than everyone else in your organization?">
            <a:extLst>
              <a:ext uri="{FF2B5EF4-FFF2-40B4-BE49-F238E27FC236}">
                <a16:creationId xmlns:a16="http://schemas.microsoft.com/office/drawing/2014/main" id="{6E2D4C52-97B8-4A90-B705-CA06D94B76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01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Motivation &amp;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838688"/>
            <a:ext cx="6956483" cy="4351338"/>
          </a:xfrm>
        </p:spPr>
        <p:txBody>
          <a:bodyPr>
            <a:normAutofit/>
          </a:bodyPr>
          <a:lstStyle/>
          <a:p>
            <a:r>
              <a:rPr lang="en-IN" sz="3300" dirty="0"/>
              <a:t>This Platform can be utilized by –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Gyms and Fitness </a:t>
            </a:r>
            <a:r>
              <a:rPr lang="en-IN" sz="2800" dirty="0" err="1"/>
              <a:t>centers</a:t>
            </a:r>
            <a:r>
              <a:rPr lang="en-IN" sz="2800" dirty="0"/>
              <a:t> </a:t>
            </a:r>
          </a:p>
          <a:p>
            <a:pPr lvl="2"/>
            <a:r>
              <a:rPr lang="en-US" sz="1900" dirty="0"/>
              <a:t>Manage member subscriptions tracking, attendance,  direct communication</a:t>
            </a:r>
            <a:endParaRPr lang="en-IN" sz="19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Healthcare Clinics</a:t>
            </a:r>
          </a:p>
          <a:p>
            <a:pPr lvl="2"/>
            <a:r>
              <a:rPr lang="en-IN" dirty="0"/>
              <a:t>A</a:t>
            </a:r>
            <a:r>
              <a:rPr lang="en-US" dirty="0" err="1"/>
              <a:t>ppointments</a:t>
            </a:r>
            <a:r>
              <a:rPr lang="en-US" dirty="0"/>
              <a:t>, health plans, reminders.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Educational Institutions</a:t>
            </a:r>
          </a:p>
          <a:p>
            <a:pPr lvl="2"/>
            <a:r>
              <a:rPr lang="en-US" dirty="0"/>
              <a:t>student enrollments, track course subscriptions, and communication</a:t>
            </a:r>
            <a:r>
              <a:rPr lang="en-US" sz="1600" dirty="0"/>
              <a:t>.</a:t>
            </a:r>
            <a:endParaRPr lang="en-IN" sz="1600" dirty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sz="2800" dirty="0"/>
              <a:t>…etc</a:t>
            </a:r>
          </a:p>
          <a:p>
            <a:pPr marL="914400" lvl="1" indent="-457200">
              <a:buFont typeface="+mj-lt"/>
              <a:buAutoNum type="arabicPeriod"/>
            </a:pPr>
            <a:endParaRPr lang="en-I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604D84-378B-4064-85F7-B7EE1F5DA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29" y="1285367"/>
            <a:ext cx="2444804" cy="1629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E28390-7501-403D-B829-D5BC196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69" y="2278966"/>
            <a:ext cx="1456627" cy="1456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ED0894-A79D-49CD-A120-A278FC5C1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29" y="4014356"/>
            <a:ext cx="3777202" cy="1983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9703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roject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Contribuiton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976718"/>
            <a:ext cx="11353800" cy="4213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Unified Platform: </a:t>
            </a:r>
            <a:r>
              <a:rPr lang="en-US" dirty="0"/>
              <a:t>Combines CRM, subscription management, and messaging in one system.</a:t>
            </a:r>
          </a:p>
          <a:p>
            <a:pPr marL="0" indent="0">
              <a:buNone/>
            </a:pPr>
            <a:r>
              <a:rPr lang="en-US" b="1" dirty="0"/>
              <a:t>Real-Time Communication: </a:t>
            </a:r>
            <a:r>
              <a:rPr lang="en-US" dirty="0"/>
              <a:t>Enables quick responses to customers, improving satisfaction.</a:t>
            </a:r>
          </a:p>
          <a:p>
            <a:pPr marL="0" indent="0">
              <a:buNone/>
            </a:pPr>
            <a:r>
              <a:rPr lang="en-US" b="1" dirty="0"/>
              <a:t>Clear Subscription Tracking: </a:t>
            </a:r>
            <a:r>
              <a:rPr lang="en-US" dirty="0"/>
              <a:t>Gives customers easy access to subscription details.</a:t>
            </a:r>
          </a:p>
          <a:p>
            <a:pPr marL="0" indent="0">
              <a:buNone/>
            </a:pPr>
            <a:r>
              <a:rPr lang="en-US" b="1" dirty="0"/>
              <a:t>Efficiency: </a:t>
            </a:r>
            <a:r>
              <a:rPr lang="en-US" dirty="0"/>
              <a:t>Reduces need for multiple tools, saving time for admins.</a:t>
            </a:r>
          </a:p>
          <a:p>
            <a:pPr marL="0" indent="0">
              <a:buNone/>
            </a:pPr>
            <a:r>
              <a:rPr lang="en-US" b="1" dirty="0"/>
              <a:t>Scalability: </a:t>
            </a:r>
            <a:r>
              <a:rPr lang="en-US" dirty="0"/>
              <a:t>Built to grow with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53400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5A547C-3EE5-483D-92F9-DCAC8148C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86" y="732415"/>
            <a:ext cx="5941398" cy="290522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61000"/>
              </a:schemeClr>
            </a:glow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14E91-0D75-4794-BF91-D1AE734581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7" b="33728"/>
          <a:stretch/>
        </p:blipFill>
        <p:spPr>
          <a:xfrm rot="981706">
            <a:off x="7503780" y="4215637"/>
            <a:ext cx="4329512" cy="1571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Methodology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7" y="1465729"/>
            <a:ext cx="7097988" cy="4724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System Design:</a:t>
            </a:r>
          </a:p>
          <a:p>
            <a:r>
              <a:rPr lang="en-US" dirty="0"/>
              <a:t>Designed a user-friendly interface with React for the client side.</a:t>
            </a:r>
          </a:p>
          <a:p>
            <a:r>
              <a:rPr lang="en-US" dirty="0"/>
              <a:t>Created a backend with Node.js and Express for handling data requests and updates.</a:t>
            </a:r>
          </a:p>
          <a:p>
            <a:pPr marL="0" indent="0">
              <a:buNone/>
            </a:pPr>
            <a:r>
              <a:rPr lang="en-US" sz="3200" b="1" dirty="0"/>
              <a:t>Database Setup:</a:t>
            </a:r>
          </a:p>
          <a:p>
            <a:r>
              <a:rPr lang="en-US" dirty="0"/>
              <a:t>Used MongoDB to store customer profiles, subscription details, and messages.</a:t>
            </a:r>
          </a:p>
          <a:p>
            <a:r>
              <a:rPr lang="en-US" dirty="0"/>
              <a:t>Organized data to ensure quick access and easy updates.</a:t>
            </a:r>
          </a:p>
        </p:txBody>
      </p:sp>
    </p:spTree>
    <p:extLst>
      <p:ext uri="{BB962C8B-B14F-4D97-AF65-F5344CB8AC3E}">
        <p14:creationId xmlns:p14="http://schemas.microsoft.com/office/powerpoint/2010/main" val="52105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AC1D-7B0F-4A07-9D94-236D8C36C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0"/>
          <a:stretch/>
        </p:blipFill>
        <p:spPr>
          <a:xfrm>
            <a:off x="6096000" y="1690688"/>
            <a:ext cx="5945945" cy="3634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Methodology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80-CE76-D1DF-858C-E3EB05B9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6" y="1838688"/>
            <a:ext cx="84766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Real-Time Messaging:</a:t>
            </a:r>
          </a:p>
          <a:p>
            <a:r>
              <a:rPr lang="en-US" dirty="0"/>
              <a:t>Integrated socket.io to support live chat between admins and customers.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/>
              <a:t>Testing and Feedback:</a:t>
            </a:r>
          </a:p>
          <a:p>
            <a:r>
              <a:rPr lang="en-US" dirty="0"/>
              <a:t>Tested each feature individually and as part of the whole system.</a:t>
            </a:r>
          </a:p>
          <a:p>
            <a:r>
              <a:rPr lang="en-US" dirty="0"/>
              <a:t>Gathered user feedback to improve functionality and make the system easy to use.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6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945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FitHub</vt:lpstr>
      <vt:lpstr>What is FitHub?</vt:lpstr>
      <vt:lpstr>Existing Models</vt:lpstr>
      <vt:lpstr>Research Background</vt:lpstr>
      <vt:lpstr>Motivation &amp; Application</vt:lpstr>
      <vt:lpstr>Motivation &amp; Application</vt:lpstr>
      <vt:lpstr>Project Contribuiton</vt:lpstr>
      <vt:lpstr>Methodology</vt:lpstr>
      <vt:lpstr>Methodology</vt:lpstr>
      <vt:lpstr>Algorithm</vt:lpstr>
      <vt:lpstr>Algorithm</vt:lpstr>
      <vt:lpstr>Design</vt:lpstr>
      <vt:lpstr>Proposed Model</vt:lpstr>
      <vt:lpstr>Technology Stack –</vt:lpstr>
      <vt:lpstr>Architecture</vt:lpstr>
      <vt:lpstr>Expected outcomes</vt:lpstr>
      <vt:lpstr>Pages</vt:lpstr>
      <vt:lpstr>Challenges Faced</vt:lpstr>
      <vt:lpstr>Key Learnings</vt:lpstr>
      <vt:lpstr>Project Impact</vt:lpstr>
      <vt:lpstr>Future Scope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Paper: &lt;Title, Bold, 50pt&gt;</dc:title>
  <dc:creator>Dr. Dibakar Saha</dc:creator>
  <cp:lastModifiedBy>manav jain</cp:lastModifiedBy>
  <cp:revision>77</cp:revision>
  <dcterms:created xsi:type="dcterms:W3CDTF">2022-05-23T08:18:33Z</dcterms:created>
  <dcterms:modified xsi:type="dcterms:W3CDTF">2024-11-12T06:35:31Z</dcterms:modified>
</cp:coreProperties>
</file>