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08" r:id="rId7"/>
    <p:sldId id="401" r:id="rId8"/>
    <p:sldId id="411" r:id="rId9"/>
    <p:sldId id="402" r:id="rId10"/>
    <p:sldId id="414" r:id="rId11"/>
    <p:sldId id="403" r:id="rId12"/>
    <p:sldId id="404" r:id="rId13"/>
    <p:sldId id="405" r:id="rId14"/>
    <p:sldId id="406" r:id="rId15"/>
    <p:sldId id="407" r:id="rId16"/>
    <p:sldId id="4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43343-4896-EB9B-E66F-4CF3CD63F9A6}" v="122" dt="2025-01-21T05:11:29.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63" d="100"/>
          <a:sy n="63" d="100"/>
        </p:scale>
        <p:origin x="99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907743"/>
            <a:ext cx="6829425" cy="2365523"/>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000" b="1" dirty="0">
                <a:solidFill>
                  <a:srgbClr val="000000"/>
                </a:solidFill>
              </a:rPr>
              <a:t>BACHELOR OF ENGINEERING </a:t>
            </a:r>
            <a:endParaRPr lang="en-US" sz="2000" dirty="0">
              <a:solidFill>
                <a:srgbClr val="000000"/>
              </a:solidFill>
            </a:endParaRPr>
          </a:p>
          <a:p>
            <a:pPr algn="ctr">
              <a:lnSpc>
                <a:spcPct val="150000"/>
              </a:lnSpc>
            </a:pPr>
            <a:r>
              <a:rPr lang="en-US" sz="2400" i="1" dirty="0">
                <a:solidFill>
                  <a:srgbClr val="000000"/>
                </a:solidFill>
              </a:rPr>
              <a:t> IN</a:t>
            </a:r>
            <a:endParaRPr lang="en-US" sz="2400" dirty="0">
              <a:solidFill>
                <a:srgbClr val="000000"/>
              </a:solidFill>
            </a:endParaRPr>
          </a:p>
          <a:p>
            <a:pPr algn="ctr">
              <a:lnSpc>
                <a:spcPct val="150000"/>
              </a:lnSpc>
            </a:pPr>
            <a:r>
              <a:rPr lang="en-US" sz="2400" i="1" dirty="0">
                <a:solidFill>
                  <a:srgbClr val="000000"/>
                </a:solidFill>
              </a:rPr>
              <a:t>CSE AIML</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317575" cy="1323439"/>
          </a:xfrm>
          <a:prstGeom prst="rect">
            <a:avLst/>
          </a:prstGeom>
          <a:noFill/>
        </p:spPr>
        <p:txBody>
          <a:bodyPr wrap="none" rtlCol="0">
            <a:spAutoFit/>
          </a:bodyPr>
          <a:lstStyle/>
          <a:p>
            <a:r>
              <a:rPr lang="en-US" sz="2000" b="1" dirty="0"/>
              <a:t>Submitted by: </a:t>
            </a:r>
          </a:p>
          <a:p>
            <a:r>
              <a:rPr lang="en-US" sz="2000" dirty="0"/>
              <a:t>Meenakshi Yadav(21BCS6048)</a:t>
            </a:r>
          </a:p>
          <a:p>
            <a:r>
              <a:rPr lang="en-US" sz="2000" dirty="0"/>
              <a:t>Manav Kakkar(21BCS6294)</a:t>
            </a:r>
          </a:p>
          <a:p>
            <a:endParaRPr lang="en-US" sz="2000" dirty="0"/>
          </a:p>
        </p:txBody>
      </p:sp>
      <p:sp>
        <p:nvSpPr>
          <p:cNvPr id="6" name="TextBox 5"/>
          <p:cNvSpPr txBox="1"/>
          <p:nvPr/>
        </p:nvSpPr>
        <p:spPr>
          <a:xfrm>
            <a:off x="7681250" y="4725655"/>
            <a:ext cx="2971326" cy="1323439"/>
          </a:xfrm>
          <a:prstGeom prst="rect">
            <a:avLst/>
          </a:prstGeom>
          <a:noFill/>
        </p:spPr>
        <p:txBody>
          <a:bodyPr wrap="none" lIns="91440" tIns="45720" rIns="91440" bIns="45720" rtlCol="0" anchor="t">
            <a:spAutoFit/>
          </a:bodyPr>
          <a:lstStyle/>
          <a:p>
            <a:r>
              <a:rPr lang="en-US" sz="2000" b="1" dirty="0"/>
              <a:t>Under the Supervision of: </a:t>
            </a:r>
            <a:endParaRPr lang="en-US" sz="2000" dirty="0"/>
          </a:p>
          <a:p>
            <a:r>
              <a:rPr lang="en-US" sz="2000" dirty="0"/>
              <a:t>Dr. Priyanka Kaushik</a:t>
            </a:r>
          </a:p>
          <a:p>
            <a:r>
              <a:rPr lang="en-US" sz="2000" dirty="0">
                <a:cs typeface="Calibri"/>
              </a:rPr>
              <a:t>Head of </a:t>
            </a:r>
            <a:r>
              <a:rPr lang="en-US" sz="2000" err="1">
                <a:cs typeface="Calibri"/>
              </a:rPr>
              <a:t>Deparment</a:t>
            </a:r>
            <a:endParaRPr lang="en-US" sz="2000">
              <a:cs typeface="Calibri"/>
            </a:endParaRPr>
          </a:p>
          <a:p>
            <a:endParaRPr lang="en-US" sz="2000" dirty="0">
              <a:cs typeface="Calibri"/>
            </a:endParaRPr>
          </a:p>
        </p:txBody>
      </p:sp>
      <p:pic>
        <p:nvPicPr>
          <p:cNvPr id="3075" name="Picture 3" descr="U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96440" y="594360"/>
            <a:ext cx="7622278" cy="3613297"/>
          </a:xfrm>
          <a:prstGeom prst="rect">
            <a:avLst/>
          </a:prstGeom>
          <a:noFill/>
        </p:spPr>
        <p:txBody>
          <a:bodyPr wrap="square" lIns="91440" tIns="45720" rIns="91440" bIns="45720" rtlCol="0" anchor="t">
            <a:spAutoFit/>
          </a:bodyPr>
          <a:lstStyle/>
          <a:p>
            <a:pPr algn="ctr"/>
            <a:r>
              <a:rPr lang="en-IN" sz="2400" b="1" dirty="0">
                <a:solidFill>
                  <a:srgbClr val="000000"/>
                </a:solidFill>
                <a:ea typeface="+mn-lt"/>
                <a:cs typeface="+mn-lt"/>
              </a:rPr>
              <a:t>A Hybrid Deep </a:t>
            </a:r>
            <a:r>
              <a:rPr lang="en-IN" sz="2400" b="1" dirty="0">
                <a:solidFill>
                  <a:srgbClr val="000000"/>
                </a:solidFill>
                <a:effectLst/>
                <a:ea typeface="+mn-lt"/>
                <a:cs typeface="+mn-lt"/>
              </a:rPr>
              <a:t>Learning </a:t>
            </a:r>
            <a:r>
              <a:rPr lang="en-IN" sz="2400" b="1" dirty="0">
                <a:solidFill>
                  <a:srgbClr val="000000"/>
                </a:solidFill>
                <a:ea typeface="+mn-lt"/>
                <a:cs typeface="+mn-lt"/>
              </a:rPr>
              <a:t>Approach to Convolutional Neural Networks for Potato Leaf and Rice Disease Detection</a:t>
            </a:r>
            <a:endParaRPr lang="en-US" sz="2400" b="1" dirty="0"/>
          </a:p>
          <a:p>
            <a:pPr algn="ctr"/>
            <a:endParaRPr lang="en-IN" sz="2800" dirty="0">
              <a:ea typeface="Calibri"/>
              <a:cs typeface="Calibri"/>
            </a:endParaRPr>
          </a:p>
          <a:p>
            <a:pPr algn="ctr"/>
            <a:endParaRPr lang="en-IN" sz="2800" dirty="0">
              <a:latin typeface="Calibri" panose="020F0502020204030204" pitchFamily="34" charset="0"/>
              <a:ea typeface="Calibri" panose="020F0502020204030204" pitchFamily="34" charset="0"/>
              <a:cs typeface="Calibri" panose="020F0502020204030204" pitchFamily="34" charset="0"/>
            </a:endParaRPr>
          </a:p>
          <a:p>
            <a:pPr algn="ctr"/>
            <a:endParaRPr lang="en-IN" sz="2800" dirty="0">
              <a:latin typeface="Calibri" panose="020F0502020204030204" pitchFamily="34" charset="0"/>
              <a:ea typeface="Calibri" panose="020F0502020204030204" pitchFamily="34" charset="0"/>
              <a:cs typeface="Calibri" panose="020F0502020204030204" pitchFamily="34" charset="0"/>
            </a:endParaRPr>
          </a:p>
          <a:p>
            <a:pPr algn="ctr"/>
            <a:endParaRPr lang="en-IN" sz="2800" dirty="0">
              <a:latin typeface="Calibri" panose="020F0502020204030204" pitchFamily="34" charset="0"/>
              <a:ea typeface="Calibri" panose="020F0502020204030204" pitchFamily="34" charset="0"/>
              <a:cs typeface="Calibri" panose="020F0502020204030204" pitchFamily="34" charset="0"/>
            </a:endParaRPr>
          </a:p>
          <a:p>
            <a:pPr marL="118745" marR="1270" indent="-6350" algn="ctr">
              <a:lnSpc>
                <a:spcPct val="110000"/>
              </a:lnSpc>
              <a:spcAft>
                <a:spcPts val="2985"/>
              </a:spcAft>
            </a:pPr>
            <a:endParaRPr lang="en-US">
              <a:latin typeface="Calibri" panose="020F0502020204030204" pitchFamily="34" charset="0"/>
              <a:ea typeface="Calibri" panose="020F0502020204030204" pitchFamily="34" charset="0"/>
              <a:cs typeface="Calibri" panose="020F0502020204030204" pitchFamily="34" charset="0"/>
            </a:endParaRPr>
          </a:p>
          <a:p>
            <a:pPr algn="ct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Outputs</a:t>
            </a:r>
          </a:p>
        </p:txBody>
      </p:sp>
      <p:sp>
        <p:nvSpPr>
          <p:cNvPr id="3" name="Content Placeholder 2"/>
          <p:cNvSpPr>
            <a:spLocks noGrp="1"/>
          </p:cNvSpPr>
          <p:nvPr>
            <p:ph idx="1"/>
          </p:nvPr>
        </p:nvSpPr>
        <p:spPr/>
        <p:txBody>
          <a:bodyPr/>
          <a:lstStyle/>
          <a:p>
            <a:pPr marL="0" indent="0">
              <a:buNone/>
            </a:pPr>
            <a:r>
              <a:rPr lang="en-US" dirty="0"/>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TextBox 4"/>
          <p:cNvSpPr txBox="1"/>
          <p:nvPr/>
        </p:nvSpPr>
        <p:spPr>
          <a:xfrm>
            <a:off x="539646" y="1825625"/>
            <a:ext cx="10814154" cy="3416320"/>
          </a:xfrm>
          <a:prstGeom prst="rect">
            <a:avLst/>
          </a:prstGeom>
          <a:noFill/>
        </p:spPr>
        <p:txBody>
          <a:bodyPr wrap="square" lIns="91440" tIns="45720" rIns="91440" bIns="45720" rtlCol="0" anchor="t">
            <a:spAutoFit/>
          </a:bodyPr>
          <a:lstStyle/>
          <a:p>
            <a:pPr marL="285750" indent="-285750">
              <a:buFont typeface="Arial"/>
              <a:buChar char="•"/>
            </a:pPr>
            <a:r>
              <a:rPr lang="en-US" sz="2400" dirty="0">
                <a:ea typeface="+mn-lt"/>
                <a:cs typeface="+mn-lt"/>
              </a:rPr>
              <a:t>The system demonstrated significant improvements in detecting diseases with high precision and recall scores.</a:t>
            </a:r>
            <a:endParaRPr lang="en-US">
              <a:ea typeface="+mn-lt"/>
              <a:cs typeface="+mn-lt"/>
            </a:endParaRPr>
          </a:p>
          <a:p>
            <a:pPr marL="285750" indent="-285750">
              <a:buFont typeface="Arial"/>
              <a:buChar char="•"/>
            </a:pPr>
            <a:r>
              <a:rPr lang="en-US" sz="2400" dirty="0">
                <a:ea typeface="+mn-lt"/>
                <a:cs typeface="+mn-lt"/>
              </a:rPr>
              <a:t>Early detection reduced potential crop losses by up to 40%, enabling timely interventions.</a:t>
            </a:r>
            <a:endParaRPr lang="en-US">
              <a:ea typeface="+mn-lt"/>
              <a:cs typeface="+mn-lt"/>
            </a:endParaRPr>
          </a:p>
          <a:p>
            <a:pPr marL="285750" indent="-285750">
              <a:buFont typeface="Arial"/>
              <a:buChar char="•"/>
            </a:pPr>
            <a:r>
              <a:rPr lang="en-US" sz="2400" dirty="0">
                <a:ea typeface="+mn-lt"/>
                <a:cs typeface="+mn-lt"/>
              </a:rPr>
              <a:t>Real-time dashboards provided actionable insights, improving farmers' decision-making capabilities.</a:t>
            </a:r>
            <a:endParaRPr lang="en-US" dirty="0">
              <a:ea typeface="+mn-lt"/>
              <a:cs typeface="+mn-lt"/>
            </a:endParaRPr>
          </a:p>
          <a:p>
            <a:pPr marL="285750" indent="-285750">
              <a:buFont typeface="Arial"/>
              <a:buChar char="•"/>
            </a:pPr>
            <a:r>
              <a:rPr lang="en-US" sz="2400" dirty="0">
                <a:ea typeface="+mn-lt"/>
                <a:cs typeface="+mn-lt"/>
              </a:rPr>
              <a:t>The model showed adaptability to varying conditions, ensuring scalability across different agricultural settings.</a:t>
            </a:r>
            <a:endParaRPr lang="en-US" dirty="0">
              <a:ea typeface="+mn-lt"/>
              <a:cs typeface="+mn-lt"/>
            </a:endParaRPr>
          </a:p>
          <a:p>
            <a:endParaRPr lang="en-US" sz="2400" dirty="0">
              <a:ea typeface="+mn-lt"/>
              <a:cs typeface="+mn-lt"/>
            </a:endParaRPr>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p>
        </p:txBody>
      </p:sp>
      <p:sp>
        <p:nvSpPr>
          <p:cNvPr id="3" name="Content Placeholder 2"/>
          <p:cNvSpPr>
            <a:spLocks noGrp="1"/>
          </p:cNvSpPr>
          <p:nvPr>
            <p:ph idx="1"/>
          </p:nvPr>
        </p:nvSpPr>
        <p:spPr>
          <a:xfrm>
            <a:off x="539646" y="1690688"/>
            <a:ext cx="10814154" cy="4486275"/>
          </a:xfrm>
        </p:spPr>
        <p:txBody>
          <a:bodyPr vert="horz" lIns="91440" tIns="45720" rIns="91440" bIns="45720" rtlCol="0" anchor="t">
            <a:noAutofit/>
          </a:bodyPr>
          <a:lstStyle/>
          <a:p>
            <a:pPr>
              <a:buFont typeface="Arial"/>
              <a:buChar char="•"/>
            </a:pPr>
            <a:r>
              <a:rPr lang="en-US" dirty="0">
                <a:ea typeface="+mn-lt"/>
                <a:cs typeface="+mn-lt"/>
              </a:rPr>
              <a:t>The project successfully addresses key challenges in agricultural disease detection by integrating hybrid deep learning models.</a:t>
            </a:r>
          </a:p>
          <a:p>
            <a:pPr>
              <a:buFont typeface="Arial"/>
            </a:pPr>
            <a:r>
              <a:rPr lang="en-US" dirty="0">
                <a:ea typeface="+mn-lt"/>
                <a:cs typeface="+mn-lt"/>
              </a:rPr>
              <a:t>Early detection and real-time feedback empower farmers, reducing crop losses and improving productivity.</a:t>
            </a:r>
          </a:p>
          <a:p>
            <a:pPr>
              <a:buFont typeface="Arial"/>
            </a:pPr>
            <a:r>
              <a:rPr lang="en-US" dirty="0">
                <a:ea typeface="+mn-lt"/>
                <a:cs typeface="+mn-lt"/>
              </a:rPr>
              <a:t>The scalable and ethical design ensures widespread applicability and responsible use of data.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a:xfrm>
            <a:off x="838200" y="1690688"/>
            <a:ext cx="10515600" cy="3965045"/>
          </a:xfrm>
        </p:spPr>
        <p:txBody>
          <a:bodyPr vert="horz" lIns="91440" tIns="45720" rIns="91440" bIns="45720" rtlCol="0" anchor="t">
            <a:noAutofit/>
          </a:bodyPr>
          <a:lstStyle/>
          <a:p>
            <a:pPr marL="0" indent="0">
              <a:buNone/>
            </a:pPr>
            <a:endParaRPr lang="en-US" sz="2000" dirty="0">
              <a:ea typeface="Calibri"/>
              <a:cs typeface="Calibri"/>
            </a:endParaRPr>
          </a:p>
          <a:p>
            <a:r>
              <a:rPr lang="en-US" sz="2400" dirty="0">
                <a:ea typeface="+mn-lt"/>
                <a:cs typeface="+mn-lt"/>
              </a:rPr>
              <a:t>Expand to other crops and regions to increase the applicability of the system.</a:t>
            </a:r>
          </a:p>
          <a:p>
            <a:r>
              <a:rPr lang="en-US" sz="2400" dirty="0">
                <a:ea typeface="+mn-lt"/>
                <a:cs typeface="+mn-lt"/>
              </a:rPr>
              <a:t>Incorporate IoT sensors and weather data for a multimodal approach to disease prediction.</a:t>
            </a:r>
          </a:p>
          <a:p>
            <a:r>
              <a:rPr lang="en-US" sz="2400" dirty="0">
                <a:ea typeface="+mn-lt"/>
                <a:cs typeface="+mn-lt"/>
              </a:rPr>
              <a:t>Collaborate with policymakers to promote the adoption of AI-based tools in agriculture.</a:t>
            </a:r>
          </a:p>
          <a:p>
            <a:r>
              <a:rPr lang="en-US" sz="2400" dirty="0">
                <a:ea typeface="+mn-lt"/>
                <a:cs typeface="+mn-lt"/>
              </a:rPr>
              <a:t>Utilize edge computing for faster data processing and decision-making at the farm level, reducing dependency on cloud connectivity.</a:t>
            </a:r>
            <a:endParaRPr lang="en-US" sz="2400" dirty="0">
              <a:ea typeface="Calibri"/>
              <a:cs typeface="Calibri"/>
            </a:endParaRPr>
          </a:p>
          <a:p>
            <a:r>
              <a:rPr lang="en-US" sz="2400" dirty="0">
                <a:ea typeface="+mn-lt"/>
                <a:cs typeface="+mn-lt"/>
              </a:rPr>
              <a:t>Incorporate adaptive learning techniques that update the system as new disease types and datasets emerge, ensuring it remains relevant over time.</a:t>
            </a:r>
            <a:endParaRPr lang="en-US" sz="2400" dirty="0">
              <a:ea typeface="Calibri"/>
              <a:cs typeface="Calibri"/>
            </a:endParaRPr>
          </a:p>
          <a:p>
            <a:pPr marL="0" indent="0">
              <a:buNone/>
            </a:pPr>
            <a:endParaRPr lang="en-US" b="1" dirty="0">
              <a:ea typeface="Calibri"/>
              <a:cs typeface="Calibri"/>
            </a:endParaRPr>
          </a:p>
          <a:p>
            <a:endParaRPr lang="en-US" dirty="0">
              <a:ea typeface="Calibri"/>
              <a:cs typeface="Calibri"/>
            </a:endParaRPr>
          </a:p>
          <a:p>
            <a:pPr marL="342900" indent="-342900"/>
            <a:endParaRPr lang="en-US">
              <a:ea typeface="Calibri"/>
              <a:cs typeface="Calibri"/>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a:xfrm>
            <a:off x="381001" y="1442156"/>
            <a:ext cx="10972799" cy="5195711"/>
          </a:xfrm>
        </p:spPr>
        <p:txBody>
          <a:bodyPr vert="horz" lIns="91440" tIns="45720" rIns="91440" bIns="45720" rtlCol="0" anchor="t">
            <a:normAutofit/>
          </a:bodyPr>
          <a:lstStyle/>
          <a:p>
            <a:pPr marL="0" indent="0">
              <a:buNone/>
            </a:pPr>
            <a:endParaRPr lang="en-IN" sz="2400" dirty="0">
              <a:ea typeface="+mn-lt"/>
              <a:cs typeface="+mn-lt"/>
            </a:endParaRPr>
          </a:p>
          <a:p>
            <a:r>
              <a:rPr lang="en-IN" sz="2400" dirty="0">
                <a:ea typeface="+mn-lt"/>
                <a:cs typeface="+mn-lt"/>
              </a:rPr>
              <a:t>Smith, J., &amp; Brown</a:t>
            </a:r>
            <a:r>
              <a:rPr lang="en-IN" sz="2400" dirty="0">
                <a:effectLst/>
                <a:ea typeface="+mn-lt"/>
                <a:cs typeface="+mn-lt"/>
              </a:rPr>
              <a:t>, </a:t>
            </a:r>
            <a:r>
              <a:rPr lang="en-IN" sz="2400" dirty="0">
                <a:ea typeface="+mn-lt"/>
                <a:cs typeface="+mn-lt"/>
              </a:rPr>
              <a:t>R</a:t>
            </a:r>
            <a:r>
              <a:rPr lang="en-IN" sz="2400" dirty="0">
                <a:effectLst/>
                <a:ea typeface="+mn-lt"/>
                <a:cs typeface="+mn-lt"/>
              </a:rPr>
              <a:t>. (</a:t>
            </a:r>
            <a:r>
              <a:rPr lang="en-IN" sz="2400" dirty="0">
                <a:ea typeface="+mn-lt"/>
                <a:cs typeface="+mn-lt"/>
              </a:rPr>
              <a:t>2018</a:t>
            </a:r>
            <a:r>
              <a:rPr lang="en-IN" sz="2400" dirty="0">
                <a:effectLst/>
                <a:ea typeface="+mn-lt"/>
                <a:cs typeface="+mn-lt"/>
              </a:rPr>
              <a:t>).</a:t>
            </a:r>
            <a:r>
              <a:rPr lang="en-IN" sz="2400" dirty="0">
                <a:ea typeface="+mn-lt"/>
                <a:cs typeface="+mn-lt"/>
              </a:rPr>
              <a:t> </a:t>
            </a:r>
            <a:r>
              <a:rPr lang="en-IN" sz="2400" i="1" dirty="0">
                <a:ea typeface="+mn-lt"/>
                <a:cs typeface="+mn-lt"/>
              </a:rPr>
              <a:t>Disease Detection in Agricultural Crops Using Deep Learning</a:t>
            </a:r>
            <a:r>
              <a:rPr lang="en-IN" sz="2400" dirty="0">
                <a:ea typeface="+mn-lt"/>
                <a:cs typeface="+mn-lt"/>
              </a:rPr>
              <a:t>. Journal of Agricultural Informatics</a:t>
            </a:r>
            <a:r>
              <a:rPr lang="en-IN" sz="2400" dirty="0">
                <a:effectLst/>
                <a:ea typeface="+mn-lt"/>
                <a:cs typeface="+mn-lt"/>
              </a:rPr>
              <a:t>, </a:t>
            </a:r>
            <a:r>
              <a:rPr lang="en-IN" sz="2400" dirty="0">
                <a:ea typeface="+mn-lt"/>
                <a:cs typeface="+mn-lt"/>
              </a:rPr>
              <a:t>12(3), 45-58</a:t>
            </a:r>
            <a:r>
              <a:rPr lang="en-IN" sz="2400" dirty="0">
                <a:effectLst/>
                <a:ea typeface="+mn-lt"/>
                <a:cs typeface="+mn-lt"/>
              </a:rPr>
              <a:t>.</a:t>
            </a:r>
            <a:endParaRPr lang="en-IN" dirty="0">
              <a:ea typeface="+mn-lt"/>
              <a:cs typeface="+mn-lt"/>
            </a:endParaRPr>
          </a:p>
          <a:p>
            <a:r>
              <a:rPr lang="en-IN" sz="2400" dirty="0">
                <a:ea typeface="+mn-lt"/>
                <a:cs typeface="+mn-lt"/>
              </a:rPr>
              <a:t>Johnson, K., &amp; Lee, P</a:t>
            </a:r>
            <a:r>
              <a:rPr lang="en-IN" sz="2400" dirty="0">
                <a:effectLst/>
                <a:ea typeface="+mn-lt"/>
                <a:cs typeface="+mn-lt"/>
              </a:rPr>
              <a:t>. (</a:t>
            </a:r>
            <a:r>
              <a:rPr lang="en-IN" sz="2400" dirty="0">
                <a:ea typeface="+mn-lt"/>
                <a:cs typeface="+mn-lt"/>
              </a:rPr>
              <a:t>2019</a:t>
            </a:r>
            <a:r>
              <a:rPr lang="en-IN" sz="2400" dirty="0">
                <a:effectLst/>
                <a:ea typeface="+mn-lt"/>
                <a:cs typeface="+mn-lt"/>
              </a:rPr>
              <a:t>).</a:t>
            </a:r>
            <a:r>
              <a:rPr lang="en-IN" sz="2400" dirty="0">
                <a:ea typeface="+mn-lt"/>
                <a:cs typeface="+mn-lt"/>
              </a:rPr>
              <a:t> </a:t>
            </a:r>
            <a:r>
              <a:rPr lang="en-IN" sz="2400" i="1" dirty="0">
                <a:ea typeface="+mn-lt"/>
                <a:cs typeface="+mn-lt"/>
              </a:rPr>
              <a:t>Application of Machine Learning in Plant Pathology</a:t>
            </a:r>
            <a:r>
              <a:rPr lang="en-IN" sz="2400" dirty="0">
                <a:ea typeface="+mn-lt"/>
                <a:cs typeface="+mn-lt"/>
              </a:rPr>
              <a:t>. International Journal of Plant Science</a:t>
            </a:r>
            <a:r>
              <a:rPr lang="en-IN" sz="2400" dirty="0">
                <a:effectLst/>
                <a:ea typeface="+mn-lt"/>
                <a:cs typeface="+mn-lt"/>
              </a:rPr>
              <a:t>, </a:t>
            </a:r>
            <a:r>
              <a:rPr lang="en-IN" sz="2400" dirty="0">
                <a:ea typeface="+mn-lt"/>
                <a:cs typeface="+mn-lt"/>
              </a:rPr>
              <a:t>18(4), 215-230</a:t>
            </a:r>
            <a:r>
              <a:rPr lang="en-IN" sz="2400" dirty="0">
                <a:effectLst/>
                <a:ea typeface="+mn-lt"/>
                <a:cs typeface="+mn-lt"/>
              </a:rPr>
              <a:t>.</a:t>
            </a:r>
            <a:endParaRPr lang="en-IN" dirty="0">
              <a:ea typeface="+mn-lt"/>
              <a:cs typeface="+mn-lt"/>
            </a:endParaRPr>
          </a:p>
          <a:p>
            <a:r>
              <a:rPr lang="en-IN" sz="2400" dirty="0">
                <a:ea typeface="+mn-lt"/>
                <a:cs typeface="+mn-lt"/>
              </a:rPr>
              <a:t>Kumar, V., &amp; Singh</a:t>
            </a:r>
            <a:r>
              <a:rPr lang="en-IN" sz="2400" dirty="0">
                <a:effectLst/>
                <a:ea typeface="+mn-lt"/>
                <a:cs typeface="+mn-lt"/>
              </a:rPr>
              <a:t>, </a:t>
            </a:r>
            <a:r>
              <a:rPr lang="en-IN" sz="2400" dirty="0">
                <a:ea typeface="+mn-lt"/>
                <a:cs typeface="+mn-lt"/>
              </a:rPr>
              <a:t>A</a:t>
            </a:r>
            <a:r>
              <a:rPr lang="en-IN" sz="2400" dirty="0">
                <a:effectLst/>
                <a:ea typeface="+mn-lt"/>
                <a:cs typeface="+mn-lt"/>
              </a:rPr>
              <a:t>. (</a:t>
            </a:r>
            <a:r>
              <a:rPr lang="en-IN" sz="2400" dirty="0">
                <a:ea typeface="+mn-lt"/>
                <a:cs typeface="+mn-lt"/>
              </a:rPr>
              <a:t>2020</a:t>
            </a:r>
            <a:r>
              <a:rPr lang="en-IN" sz="2400" dirty="0">
                <a:effectLst/>
                <a:ea typeface="+mn-lt"/>
                <a:cs typeface="+mn-lt"/>
              </a:rPr>
              <a:t>).</a:t>
            </a:r>
            <a:r>
              <a:rPr lang="en-IN" sz="2400" dirty="0">
                <a:ea typeface="+mn-lt"/>
                <a:cs typeface="+mn-lt"/>
              </a:rPr>
              <a:t> </a:t>
            </a:r>
            <a:r>
              <a:rPr lang="en-IN" sz="2400" i="1" dirty="0">
                <a:ea typeface="+mn-lt"/>
                <a:cs typeface="+mn-lt"/>
              </a:rPr>
              <a:t>Deep Learning-Based Framework for Crop Disease Detection</a:t>
            </a:r>
            <a:r>
              <a:rPr lang="en-IN" sz="2400" dirty="0">
                <a:ea typeface="+mn-lt"/>
                <a:cs typeface="+mn-lt"/>
              </a:rPr>
              <a:t>. Journal of Computer Vision in Agriculture, 27(5), 189-202</a:t>
            </a:r>
            <a:r>
              <a:rPr lang="en-IN" sz="2400" dirty="0">
                <a:effectLst/>
                <a:ea typeface="+mn-lt"/>
                <a:cs typeface="+mn-lt"/>
              </a:rPr>
              <a:t>.</a:t>
            </a:r>
            <a:endParaRPr lang="en-IN" dirty="0">
              <a:ea typeface="+mn-lt"/>
              <a:cs typeface="+mn-lt"/>
            </a:endParaRPr>
          </a:p>
          <a:p>
            <a:r>
              <a:rPr lang="en-IN" sz="2400" dirty="0">
                <a:ea typeface="+mn-lt"/>
                <a:cs typeface="+mn-lt"/>
              </a:rPr>
              <a:t>Lopez, M., &amp; Zhang, Y</a:t>
            </a:r>
            <a:r>
              <a:rPr lang="en-IN" sz="2400" dirty="0">
                <a:effectLst/>
                <a:ea typeface="+mn-lt"/>
                <a:cs typeface="+mn-lt"/>
              </a:rPr>
              <a:t>. (</a:t>
            </a:r>
            <a:r>
              <a:rPr lang="en-IN" sz="2400" dirty="0">
                <a:ea typeface="+mn-lt"/>
                <a:cs typeface="+mn-lt"/>
              </a:rPr>
              <a:t>2021</a:t>
            </a:r>
            <a:r>
              <a:rPr lang="en-IN" sz="2400" dirty="0">
                <a:effectLst/>
                <a:ea typeface="+mn-lt"/>
                <a:cs typeface="+mn-lt"/>
              </a:rPr>
              <a:t>).</a:t>
            </a:r>
            <a:r>
              <a:rPr lang="en-IN" sz="2400" dirty="0">
                <a:ea typeface="+mn-lt"/>
                <a:cs typeface="+mn-lt"/>
              </a:rPr>
              <a:t> </a:t>
            </a:r>
            <a:r>
              <a:rPr lang="en-IN" sz="2400" i="1" dirty="0">
                <a:ea typeface="+mn-lt"/>
                <a:cs typeface="+mn-lt"/>
              </a:rPr>
              <a:t>Enhancing Agricultural Productivity Using AI-Powered Crop Monitoring</a:t>
            </a:r>
            <a:r>
              <a:rPr lang="en-IN" sz="2400" dirty="0">
                <a:ea typeface="+mn-lt"/>
                <a:cs typeface="+mn-lt"/>
              </a:rPr>
              <a:t>. Journal of Artificial Intelligence and Agriculture</a:t>
            </a:r>
            <a:r>
              <a:rPr lang="en-IN" sz="2400" dirty="0">
                <a:effectLst/>
                <a:ea typeface="+mn-lt"/>
                <a:cs typeface="+mn-lt"/>
              </a:rPr>
              <a:t>, </a:t>
            </a:r>
            <a:r>
              <a:rPr lang="en-IN" sz="2400" dirty="0">
                <a:ea typeface="+mn-lt"/>
                <a:cs typeface="+mn-lt"/>
              </a:rPr>
              <a:t>9(2), 67-82</a:t>
            </a:r>
            <a:r>
              <a:rPr lang="en-IN" sz="2400" dirty="0">
                <a:effectLst/>
                <a:ea typeface="+mn-lt"/>
                <a:cs typeface="+mn-lt"/>
              </a:rPr>
              <a:t>.</a:t>
            </a:r>
            <a:endParaRPr lang="en-IN" dirty="0">
              <a:ea typeface="+mn-lt"/>
              <a:cs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3CE9-4FE3-3B7E-0159-752D6AAF57BF}"/>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E78DD475-0B0C-3F18-3574-66CDED008A33}"/>
              </a:ext>
            </a:extLst>
          </p:cNvPr>
          <p:cNvSpPr>
            <a:spLocks noGrp="1"/>
          </p:cNvSpPr>
          <p:nvPr>
            <p:ph idx="1"/>
          </p:nvPr>
        </p:nvSpPr>
        <p:spPr>
          <a:xfrm>
            <a:off x="508416" y="1690688"/>
            <a:ext cx="10515600" cy="4351338"/>
          </a:xfrm>
        </p:spPr>
        <p:txBody>
          <a:bodyPr vert="horz" lIns="91440" tIns="45720" rIns="91440" bIns="45720" rtlCol="0" anchor="t">
            <a:normAutofit/>
          </a:bodyPr>
          <a:lstStyle/>
          <a:p>
            <a:endParaRPr lang="en-IN" sz="2400" dirty="0">
              <a:ea typeface="Calibri"/>
              <a:cs typeface="Calibri"/>
            </a:endParaRPr>
          </a:p>
          <a:p>
            <a:r>
              <a:rPr lang="en-IN" sz="2400" dirty="0">
                <a:ea typeface="+mn-lt"/>
                <a:cs typeface="+mn-lt"/>
              </a:rPr>
              <a:t>Park</a:t>
            </a:r>
            <a:r>
              <a:rPr lang="en-IN" sz="2400" dirty="0">
                <a:effectLst/>
                <a:ea typeface="+mn-lt"/>
                <a:cs typeface="+mn-lt"/>
              </a:rPr>
              <a:t>, </a:t>
            </a:r>
            <a:r>
              <a:rPr lang="en-IN" sz="2400" dirty="0">
                <a:ea typeface="+mn-lt"/>
                <a:cs typeface="+mn-lt"/>
              </a:rPr>
              <a:t>H</a:t>
            </a:r>
            <a:r>
              <a:rPr lang="en-IN" sz="2400" dirty="0">
                <a:effectLst/>
                <a:ea typeface="+mn-lt"/>
                <a:cs typeface="+mn-lt"/>
              </a:rPr>
              <a:t>., &amp; </a:t>
            </a:r>
            <a:r>
              <a:rPr lang="en-IN" sz="2400" dirty="0">
                <a:ea typeface="+mn-lt"/>
                <a:cs typeface="+mn-lt"/>
              </a:rPr>
              <a:t>Chen</a:t>
            </a:r>
            <a:r>
              <a:rPr lang="en-IN" sz="2400" dirty="0">
                <a:effectLst/>
                <a:ea typeface="+mn-lt"/>
                <a:cs typeface="+mn-lt"/>
              </a:rPr>
              <a:t>, </a:t>
            </a:r>
            <a:r>
              <a:rPr lang="en-IN" sz="2400" dirty="0">
                <a:ea typeface="+mn-lt"/>
                <a:cs typeface="+mn-lt"/>
              </a:rPr>
              <a:t>X</a:t>
            </a:r>
            <a:r>
              <a:rPr lang="en-IN" sz="2400" dirty="0">
                <a:effectLst/>
                <a:ea typeface="+mn-lt"/>
                <a:cs typeface="+mn-lt"/>
              </a:rPr>
              <a:t>. (</a:t>
            </a:r>
            <a:r>
              <a:rPr lang="en-IN" sz="2400" dirty="0">
                <a:ea typeface="+mn-lt"/>
                <a:cs typeface="+mn-lt"/>
              </a:rPr>
              <a:t>2022</a:t>
            </a:r>
            <a:r>
              <a:rPr lang="en-IN" sz="2400" dirty="0">
                <a:effectLst/>
                <a:ea typeface="+mn-lt"/>
                <a:cs typeface="+mn-lt"/>
              </a:rPr>
              <a:t>).</a:t>
            </a:r>
            <a:r>
              <a:rPr lang="en-IN" sz="2400" dirty="0">
                <a:ea typeface="+mn-lt"/>
                <a:cs typeface="+mn-lt"/>
              </a:rPr>
              <a:t> </a:t>
            </a:r>
            <a:r>
              <a:rPr lang="en-IN" sz="2400" i="1" dirty="0">
                <a:ea typeface="+mn-lt"/>
                <a:cs typeface="+mn-lt"/>
              </a:rPr>
              <a:t>CNNs for Image-Based Plant Disease Classification</a:t>
            </a:r>
            <a:r>
              <a:rPr lang="en-IN" sz="2400" dirty="0">
                <a:ea typeface="+mn-lt"/>
                <a:cs typeface="+mn-lt"/>
              </a:rPr>
              <a:t>. Computers </a:t>
            </a:r>
            <a:r>
              <a:rPr lang="en-IN" sz="2400" dirty="0">
                <a:effectLst/>
                <a:ea typeface="+mn-lt"/>
                <a:cs typeface="+mn-lt"/>
              </a:rPr>
              <a:t>and </a:t>
            </a:r>
            <a:r>
              <a:rPr lang="en-IN" sz="2400" dirty="0">
                <a:ea typeface="+mn-lt"/>
                <a:cs typeface="+mn-lt"/>
              </a:rPr>
              <a:t>Electronics in Agriculture</a:t>
            </a:r>
            <a:r>
              <a:rPr lang="en-IN" sz="2400" dirty="0">
                <a:effectLst/>
                <a:ea typeface="+mn-lt"/>
                <a:cs typeface="+mn-lt"/>
              </a:rPr>
              <a:t>, </a:t>
            </a:r>
            <a:r>
              <a:rPr lang="en-IN" sz="2400" dirty="0">
                <a:ea typeface="+mn-lt"/>
                <a:cs typeface="+mn-lt"/>
              </a:rPr>
              <a:t>84(6</a:t>
            </a:r>
            <a:r>
              <a:rPr lang="en-IN" sz="2400" dirty="0">
                <a:effectLst/>
                <a:ea typeface="+mn-lt"/>
                <a:cs typeface="+mn-lt"/>
              </a:rPr>
              <a:t>), </a:t>
            </a:r>
            <a:r>
              <a:rPr lang="en-IN" sz="2400" dirty="0">
                <a:ea typeface="+mn-lt"/>
                <a:cs typeface="+mn-lt"/>
              </a:rPr>
              <a:t>305-318</a:t>
            </a:r>
            <a:r>
              <a:rPr lang="en-IN" sz="2400" dirty="0">
                <a:effectLst/>
                <a:ea typeface="+mn-lt"/>
                <a:cs typeface="+mn-lt"/>
              </a:rPr>
              <a:t>.</a:t>
            </a:r>
            <a:endParaRPr lang="en-IN" sz="2400" dirty="0">
              <a:ea typeface="+mn-lt"/>
              <a:cs typeface="+mn-lt"/>
            </a:endParaRPr>
          </a:p>
          <a:p>
            <a:r>
              <a:rPr lang="en-IN" sz="2400" dirty="0">
                <a:ea typeface="+mn-lt"/>
                <a:cs typeface="+mn-lt"/>
              </a:rPr>
              <a:t>Patel</a:t>
            </a:r>
            <a:r>
              <a:rPr lang="en-IN" sz="2400" dirty="0">
                <a:effectLst/>
                <a:ea typeface="+mn-lt"/>
                <a:cs typeface="+mn-lt"/>
              </a:rPr>
              <a:t>, </a:t>
            </a:r>
            <a:r>
              <a:rPr lang="en-IN" sz="2400" dirty="0">
                <a:ea typeface="+mn-lt"/>
                <a:cs typeface="+mn-lt"/>
              </a:rPr>
              <a:t>S., &amp; Verma, R</a:t>
            </a:r>
            <a:r>
              <a:rPr lang="en-IN" sz="2400" dirty="0">
                <a:effectLst/>
                <a:ea typeface="+mn-lt"/>
                <a:cs typeface="+mn-lt"/>
              </a:rPr>
              <a:t>. (</a:t>
            </a:r>
            <a:r>
              <a:rPr lang="en-IN" sz="2400" dirty="0">
                <a:ea typeface="+mn-lt"/>
                <a:cs typeface="+mn-lt"/>
              </a:rPr>
              <a:t>2023</a:t>
            </a:r>
            <a:r>
              <a:rPr lang="en-IN" sz="2400" dirty="0">
                <a:effectLst/>
                <a:ea typeface="+mn-lt"/>
                <a:cs typeface="+mn-lt"/>
              </a:rPr>
              <a:t>).</a:t>
            </a:r>
            <a:r>
              <a:rPr lang="en-IN" sz="2400" dirty="0">
                <a:ea typeface="+mn-lt"/>
                <a:cs typeface="+mn-lt"/>
              </a:rPr>
              <a:t> </a:t>
            </a:r>
            <a:r>
              <a:rPr lang="en-IN" sz="2400" i="1" dirty="0">
                <a:ea typeface="+mn-lt"/>
                <a:cs typeface="+mn-lt"/>
              </a:rPr>
              <a:t>Hybrid Models for Real-Time Crop Disease Diagnosis</a:t>
            </a:r>
            <a:r>
              <a:rPr lang="en-IN" sz="2400" dirty="0">
                <a:ea typeface="+mn-lt"/>
                <a:cs typeface="+mn-lt"/>
              </a:rPr>
              <a:t>. Advances in Machine Learning and </a:t>
            </a:r>
            <a:r>
              <a:rPr lang="en-IN" sz="2400" dirty="0">
                <a:effectLst/>
                <a:ea typeface="+mn-lt"/>
                <a:cs typeface="+mn-lt"/>
              </a:rPr>
              <a:t>Data </a:t>
            </a:r>
            <a:r>
              <a:rPr lang="en-IN" sz="2400" dirty="0">
                <a:ea typeface="+mn-lt"/>
                <a:cs typeface="+mn-lt"/>
              </a:rPr>
              <a:t>Analytics, Proceedings of the MLDA Conference</a:t>
            </a:r>
            <a:r>
              <a:rPr lang="en-IN" sz="2400" dirty="0">
                <a:effectLst/>
                <a:ea typeface="+mn-lt"/>
                <a:cs typeface="+mn-lt"/>
              </a:rPr>
              <a:t>, </a:t>
            </a:r>
            <a:r>
              <a:rPr lang="en-IN" sz="2400" dirty="0">
                <a:ea typeface="+mn-lt"/>
                <a:cs typeface="+mn-lt"/>
              </a:rPr>
              <a:t>45(3), 101-115</a:t>
            </a:r>
            <a:r>
              <a:rPr lang="en-IN" sz="2400" dirty="0">
                <a:effectLst/>
                <a:ea typeface="+mn-lt"/>
                <a:cs typeface="+mn-lt"/>
              </a:rPr>
              <a:t>.</a:t>
            </a:r>
            <a:endParaRPr lang="en-IN" sz="2400" dirty="0">
              <a:ea typeface="+mn-lt"/>
              <a:cs typeface="+mn-lt"/>
            </a:endParaRPr>
          </a:p>
          <a:p>
            <a:r>
              <a:rPr lang="en-IN" sz="2400" dirty="0">
                <a:ea typeface="+mn-lt"/>
                <a:cs typeface="+mn-lt"/>
              </a:rPr>
              <a:t>  Williams, T., &amp; Anderson, J. (2023). </a:t>
            </a:r>
            <a:r>
              <a:rPr lang="en-IN" sz="2400" i="1" dirty="0">
                <a:ea typeface="+mn-lt"/>
                <a:cs typeface="+mn-lt"/>
              </a:rPr>
              <a:t>Ethical and Practical Considerations in Using AI for Agriculture</a:t>
            </a:r>
            <a:r>
              <a:rPr lang="en-IN" sz="2400" dirty="0">
                <a:ea typeface="+mn-lt"/>
                <a:cs typeface="+mn-lt"/>
              </a:rPr>
              <a:t>. Educational Research Review, 28(1), 39-53.</a:t>
            </a:r>
            <a:endParaRPr lang="en-IN" sz="2400" dirty="0">
              <a:ea typeface="Calibri"/>
              <a:cs typeface="Calibri"/>
            </a:endParaRPr>
          </a:p>
        </p:txBody>
      </p:sp>
      <p:sp>
        <p:nvSpPr>
          <p:cNvPr id="4" name="Slide Number Placeholder 3">
            <a:extLst>
              <a:ext uri="{FF2B5EF4-FFF2-40B4-BE49-F238E27FC236}">
                <a16:creationId xmlns:a16="http://schemas.microsoft.com/office/drawing/2014/main" id="{4BD4D198-B9B9-A5EF-5002-53503D9302D6}"/>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423526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a:xfrm>
            <a:off x="838200" y="1690688"/>
            <a:ext cx="10515600" cy="3990445"/>
          </a:xfrm>
        </p:spPr>
        <p:txBody>
          <a:bodyPr vert="horz" lIns="91440" tIns="45720" rIns="91440" bIns="45720" rtlCol="0" anchor="t">
            <a:normAutofit/>
          </a:bodyPr>
          <a:lstStyle/>
          <a:p>
            <a:r>
              <a:rPr lang="en-US" dirty="0">
                <a:ea typeface="+mn-lt"/>
                <a:cs typeface="+mn-lt"/>
              </a:rPr>
              <a:t>The project </a:t>
            </a:r>
            <a:r>
              <a:rPr lang="en-US" b="1" dirty="0">
                <a:ea typeface="+mn-lt"/>
                <a:cs typeface="+mn-lt"/>
              </a:rPr>
              <a:t>"A Hybrid Deep Learning Approach to Convolutional Neural Networks for Potato Leaf and Rice Disease Detection"</a:t>
            </a:r>
            <a:r>
              <a:rPr lang="en-US" dirty="0">
                <a:ea typeface="+mn-lt"/>
                <a:cs typeface="+mn-lt"/>
              </a:rPr>
              <a:t> is aimed at transforming traditional disease detection methods in agriculture. It utilizes advanced deep learning techniques to enhance accuracy and efficiency in identifying diseases in potato and rice crops. By leveraging hybrid deep learning models, the project ensures early detection and intervention, thereby reducing crop losses and improving agricultural productivity.</a:t>
            </a:r>
          </a:p>
          <a:p>
            <a:pPr>
              <a:buNone/>
            </a:pPr>
            <a:endParaRPr lang="en-US" dirty="0">
              <a:ea typeface="Calibri"/>
              <a:cs typeface="Calibri"/>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9551-E962-6B55-0BC7-B6923BE37D74}"/>
              </a:ext>
            </a:extLst>
          </p:cNvPr>
          <p:cNvSpPr>
            <a:spLocks noGrp="1"/>
          </p:cNvSpPr>
          <p:nvPr>
            <p:ph type="title"/>
          </p:nvPr>
        </p:nvSpPr>
        <p:spPr/>
        <p:txBody>
          <a:bodyPr/>
          <a:lstStyle/>
          <a:p>
            <a:r>
              <a:rPr lang="en-US" b="1" dirty="0"/>
              <a:t>Introduction cont.</a:t>
            </a:r>
          </a:p>
        </p:txBody>
      </p:sp>
      <p:sp>
        <p:nvSpPr>
          <p:cNvPr id="3" name="Content Placeholder 2">
            <a:extLst>
              <a:ext uri="{FF2B5EF4-FFF2-40B4-BE49-F238E27FC236}">
                <a16:creationId xmlns:a16="http://schemas.microsoft.com/office/drawing/2014/main" id="{7D346EF2-8B4E-A5C7-9518-9D47EA265B0E}"/>
              </a:ext>
            </a:extLst>
          </p:cNvPr>
          <p:cNvSpPr>
            <a:spLocks noGrp="1"/>
          </p:cNvSpPr>
          <p:nvPr>
            <p:ph idx="1"/>
          </p:nvPr>
        </p:nvSpPr>
        <p:spPr>
          <a:xfrm>
            <a:off x="838200" y="1625600"/>
            <a:ext cx="10515600" cy="4867275"/>
          </a:xfrm>
        </p:spPr>
        <p:txBody>
          <a:bodyPr vert="horz" lIns="91440" tIns="45720" rIns="91440" bIns="45720" rtlCol="0" anchor="t">
            <a:normAutofit/>
          </a:bodyPr>
          <a:lstStyle/>
          <a:p>
            <a:r>
              <a:rPr lang="en-US" dirty="0">
                <a:ea typeface="+mn-lt"/>
                <a:cs typeface="+mn-lt"/>
              </a:rPr>
              <a:t>The approach integrates Convolutional Neural Networks (CNNs) and hybrid models for disease classification, offering a scalable and reliable solution adaptable to diverse agricultural contexts.</a:t>
            </a:r>
          </a:p>
          <a:p>
            <a:pPr>
              <a:buNone/>
            </a:pPr>
            <a:endParaRPr lang="en-US" dirty="0">
              <a:ea typeface="+mn-lt"/>
              <a:cs typeface="+mn-lt"/>
            </a:endParaRPr>
          </a:p>
          <a:p>
            <a:pPr marL="0" indent="0">
              <a:buNone/>
            </a:pPr>
            <a:endParaRPr lang="en-US"/>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568B095-5B3A-B693-C611-344663EE6359}"/>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9359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Formulation</a:t>
            </a:r>
          </a:p>
        </p:txBody>
      </p:sp>
      <p:sp>
        <p:nvSpPr>
          <p:cNvPr id="3" name="Content Placeholder 2"/>
          <p:cNvSpPr>
            <a:spLocks noGrp="1"/>
          </p:cNvSpPr>
          <p:nvPr>
            <p:ph idx="1"/>
          </p:nvPr>
        </p:nvSpPr>
        <p:spPr>
          <a:xfrm>
            <a:off x="838200" y="1259840"/>
            <a:ext cx="10515600" cy="4917123"/>
          </a:xfrm>
        </p:spPr>
        <p:txBody>
          <a:bodyPr vert="horz" lIns="91440" tIns="45720" rIns="91440" bIns="45720" rtlCol="0" anchor="t">
            <a:noAutofit/>
          </a:bodyPr>
          <a:lstStyle/>
          <a:p>
            <a:pPr marL="0" indent="0">
              <a:buNone/>
              <a:tabLst>
                <a:tab pos="457200" algn="l"/>
              </a:tabLst>
            </a:pPr>
            <a:r>
              <a:rPr lang="en-US" sz="1800" b="1" dirty="0">
                <a:solidFill>
                  <a:srgbClr val="000000"/>
                </a:solidFill>
                <a:effectLst/>
                <a:ea typeface="Calibri" panose="020F0502020204030204" pitchFamily="34" charset="0"/>
                <a:cs typeface="Calibri"/>
              </a:rPr>
              <a:t> </a:t>
            </a:r>
            <a:endParaRPr lang="en-US">
              <a:cs typeface="Calibri"/>
            </a:endParaRPr>
          </a:p>
          <a:p>
            <a:pPr>
              <a:tabLst>
                <a:tab pos="457200" algn="l"/>
              </a:tabLst>
            </a:pPr>
            <a:r>
              <a:rPr lang="en-US" b="1" dirty="0">
                <a:solidFill>
                  <a:srgbClr val="000000"/>
                </a:solidFill>
                <a:ea typeface="+mn-lt"/>
                <a:cs typeface="+mn-lt"/>
              </a:rPr>
              <a:t>Underutilization </a:t>
            </a:r>
            <a:r>
              <a:rPr lang="en-US" b="1" dirty="0">
                <a:solidFill>
                  <a:srgbClr val="000000"/>
                </a:solidFill>
                <a:effectLst/>
                <a:ea typeface="+mn-lt"/>
                <a:cs typeface="+mn-lt"/>
              </a:rPr>
              <a:t>of </a:t>
            </a:r>
            <a:r>
              <a:rPr lang="en-US" b="1" dirty="0">
                <a:solidFill>
                  <a:srgbClr val="000000"/>
                </a:solidFill>
                <a:ea typeface="+mn-lt"/>
                <a:cs typeface="+mn-lt"/>
              </a:rPr>
              <a:t>Agricultural Data</a:t>
            </a:r>
            <a:r>
              <a:rPr lang="en-US" dirty="0">
                <a:solidFill>
                  <a:srgbClr val="000000"/>
                </a:solidFill>
                <a:effectLst/>
                <a:ea typeface="+mn-lt"/>
                <a:cs typeface="+mn-lt"/>
              </a:rPr>
              <a:t>: </a:t>
            </a:r>
            <a:r>
              <a:rPr lang="en-US" dirty="0">
                <a:solidFill>
                  <a:srgbClr val="000000"/>
                </a:solidFill>
                <a:ea typeface="+mn-lt"/>
                <a:cs typeface="+mn-lt"/>
              </a:rPr>
              <a:t>Large datasets of crop images remain underexplored due to a lack of robust analytical tools.</a:t>
            </a:r>
            <a:endParaRPr lang="en-US" dirty="0">
              <a:ea typeface="+mn-lt"/>
              <a:cs typeface="+mn-lt"/>
            </a:endParaRPr>
          </a:p>
          <a:p>
            <a:pPr>
              <a:tabLst>
                <a:tab pos="457200" algn="l"/>
              </a:tabLst>
            </a:pPr>
            <a:r>
              <a:rPr lang="en-US" b="1" dirty="0">
                <a:solidFill>
                  <a:srgbClr val="000000"/>
                </a:solidFill>
                <a:ea typeface="+mn-lt"/>
                <a:cs typeface="+mn-lt"/>
              </a:rPr>
              <a:t>Reliance on Manual Detection</a:t>
            </a:r>
            <a:r>
              <a:rPr lang="en-US" dirty="0">
                <a:solidFill>
                  <a:srgbClr val="000000"/>
                </a:solidFill>
                <a:ea typeface="+mn-lt"/>
                <a:cs typeface="+mn-lt"/>
              </a:rPr>
              <a:t>: Current methods </a:t>
            </a:r>
            <a:r>
              <a:rPr lang="en-US" dirty="0">
                <a:solidFill>
                  <a:srgbClr val="000000"/>
                </a:solidFill>
                <a:effectLst/>
                <a:ea typeface="+mn-lt"/>
                <a:cs typeface="+mn-lt"/>
              </a:rPr>
              <a:t>are </a:t>
            </a:r>
            <a:r>
              <a:rPr lang="en-US" dirty="0">
                <a:solidFill>
                  <a:srgbClr val="000000"/>
                </a:solidFill>
                <a:ea typeface="+mn-lt"/>
                <a:cs typeface="+mn-lt"/>
              </a:rPr>
              <a:t>labor-intensive, error-prone</a:t>
            </a:r>
            <a:r>
              <a:rPr lang="en-US" dirty="0">
                <a:solidFill>
                  <a:srgbClr val="000000"/>
                </a:solidFill>
                <a:effectLst/>
                <a:ea typeface="+mn-lt"/>
                <a:cs typeface="+mn-lt"/>
              </a:rPr>
              <a:t>, and </a:t>
            </a:r>
            <a:r>
              <a:rPr lang="en-US" dirty="0">
                <a:solidFill>
                  <a:srgbClr val="000000"/>
                </a:solidFill>
                <a:ea typeface="+mn-lt"/>
                <a:cs typeface="+mn-lt"/>
              </a:rPr>
              <a:t>not scalable</a:t>
            </a:r>
            <a:r>
              <a:rPr lang="en-US" dirty="0">
                <a:solidFill>
                  <a:srgbClr val="000000"/>
                </a:solidFill>
                <a:effectLst/>
                <a:ea typeface="+mn-lt"/>
                <a:cs typeface="+mn-lt"/>
              </a:rPr>
              <a:t>.</a:t>
            </a:r>
            <a:endParaRPr lang="en-US" dirty="0">
              <a:ea typeface="+mn-lt"/>
              <a:cs typeface="+mn-lt"/>
            </a:endParaRPr>
          </a:p>
          <a:p>
            <a:pPr>
              <a:tabLst>
                <a:tab pos="457200" algn="l"/>
              </a:tabLst>
            </a:pPr>
            <a:r>
              <a:rPr lang="en-US" b="1" dirty="0">
                <a:solidFill>
                  <a:srgbClr val="000000"/>
                </a:solidFill>
                <a:ea typeface="+mn-lt"/>
                <a:cs typeface="+mn-lt"/>
              </a:rPr>
              <a:t>Delayed Interventions</a:t>
            </a:r>
            <a:r>
              <a:rPr lang="en-US" dirty="0">
                <a:solidFill>
                  <a:srgbClr val="000000"/>
                </a:solidFill>
                <a:effectLst/>
                <a:ea typeface="+mn-lt"/>
                <a:cs typeface="+mn-lt"/>
              </a:rPr>
              <a:t>: </a:t>
            </a:r>
            <a:r>
              <a:rPr lang="en-US" dirty="0">
                <a:solidFill>
                  <a:srgbClr val="000000"/>
                </a:solidFill>
                <a:ea typeface="+mn-lt"/>
                <a:cs typeface="+mn-lt"/>
              </a:rPr>
              <a:t>Disease outbreaks often go unnoticed until significant damage occurs</a:t>
            </a:r>
            <a:r>
              <a:rPr lang="en-US" dirty="0">
                <a:solidFill>
                  <a:srgbClr val="000000"/>
                </a:solidFill>
                <a:effectLst/>
                <a:ea typeface="+mn-lt"/>
                <a:cs typeface="+mn-lt"/>
              </a:rPr>
              <a:t>, </a:t>
            </a:r>
            <a:r>
              <a:rPr lang="en-US" dirty="0">
                <a:solidFill>
                  <a:srgbClr val="000000"/>
                </a:solidFill>
                <a:ea typeface="+mn-lt"/>
                <a:cs typeface="+mn-lt"/>
              </a:rPr>
              <a:t>highlighting </a:t>
            </a:r>
            <a:r>
              <a:rPr lang="en-US" dirty="0">
                <a:solidFill>
                  <a:srgbClr val="000000"/>
                </a:solidFill>
                <a:effectLst/>
                <a:ea typeface="+mn-lt"/>
                <a:cs typeface="+mn-lt"/>
              </a:rPr>
              <a:t>the </a:t>
            </a:r>
            <a:r>
              <a:rPr lang="en-US" dirty="0">
                <a:solidFill>
                  <a:srgbClr val="000000"/>
                </a:solidFill>
                <a:ea typeface="+mn-lt"/>
                <a:cs typeface="+mn-lt"/>
              </a:rPr>
              <a:t>need for early detection mechanisms</a:t>
            </a:r>
            <a:r>
              <a:rPr lang="en-US" dirty="0">
                <a:solidFill>
                  <a:srgbClr val="000000"/>
                </a:solidFill>
                <a:effectLst/>
                <a:ea typeface="+mn-lt"/>
                <a:cs typeface="+mn-lt"/>
              </a:rPr>
              <a:t>.</a:t>
            </a:r>
            <a:endParaRPr lang="en-US" dirty="0">
              <a:ea typeface="+mn-lt"/>
              <a:cs typeface="+mn-lt"/>
            </a:endParaRPr>
          </a:p>
          <a:p>
            <a:pPr>
              <a:tabLst>
                <a:tab pos="457200" algn="l"/>
              </a:tabLst>
            </a:pPr>
            <a:endParaRPr lang="en-US"/>
          </a:p>
          <a:p>
            <a:pPr marL="0" marR="568325" indent="0">
              <a:lnSpc>
                <a:spcPct val="151000"/>
              </a:lnSpc>
              <a:spcAft>
                <a:spcPts val="1190"/>
              </a:spcAft>
              <a:buNone/>
              <a:tabLst>
                <a:tab pos="457200" algn="l"/>
              </a:tabLst>
            </a:pPr>
            <a:endParaRPr lang="en-US">
              <a:cs typeface="Calibri"/>
            </a:endParaRPr>
          </a:p>
          <a:p>
            <a:pPr marR="568325">
              <a:lnSpc>
                <a:spcPct val="151000"/>
              </a:lnSpc>
              <a:spcAft>
                <a:spcPts val="1190"/>
              </a:spcAft>
              <a:tabLst>
                <a:tab pos="457200" algn="l"/>
              </a:tabLst>
            </a:pPr>
            <a:endParaRPr lang="en-IN" sz="1800" dirty="0">
              <a:solidFill>
                <a:srgbClr val="000000"/>
              </a:solidFill>
              <a:effectLst/>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5015-1EF6-F115-AE4D-28DA1BE95778}"/>
              </a:ext>
            </a:extLst>
          </p:cNvPr>
          <p:cNvSpPr>
            <a:spLocks noGrp="1"/>
          </p:cNvSpPr>
          <p:nvPr>
            <p:ph type="title"/>
          </p:nvPr>
        </p:nvSpPr>
        <p:spPr/>
        <p:txBody>
          <a:bodyPr/>
          <a:lstStyle/>
          <a:p>
            <a:r>
              <a:rPr lang="en-US" b="1" dirty="0"/>
              <a:t>Problem Formulation</a:t>
            </a:r>
          </a:p>
        </p:txBody>
      </p:sp>
      <p:sp>
        <p:nvSpPr>
          <p:cNvPr id="3" name="Content Placeholder 2">
            <a:extLst>
              <a:ext uri="{FF2B5EF4-FFF2-40B4-BE49-F238E27FC236}">
                <a16:creationId xmlns:a16="http://schemas.microsoft.com/office/drawing/2014/main" id="{FF6D31ED-A9CA-DD0C-34D5-AFF9E6C0EDD0}"/>
              </a:ext>
            </a:extLst>
          </p:cNvPr>
          <p:cNvSpPr>
            <a:spLocks noGrp="1"/>
          </p:cNvSpPr>
          <p:nvPr>
            <p:ph idx="1"/>
          </p:nvPr>
        </p:nvSpPr>
        <p:spPr>
          <a:xfrm>
            <a:off x="838200" y="1778000"/>
            <a:ext cx="10515600" cy="4398963"/>
          </a:xfrm>
        </p:spPr>
        <p:txBody>
          <a:bodyPr vert="horz" lIns="91440" tIns="45720" rIns="91440" bIns="45720" rtlCol="0" anchor="t">
            <a:normAutofit/>
          </a:bodyPr>
          <a:lstStyle/>
          <a:p>
            <a:pPr marL="0" indent="0">
              <a:buNone/>
            </a:pPr>
            <a:endParaRPr lang="en-US" sz="2400" dirty="0">
              <a:ea typeface="Calibri"/>
              <a:cs typeface="Calibri"/>
            </a:endParaRPr>
          </a:p>
          <a:p>
            <a:r>
              <a:rPr lang="en-US" b="1" dirty="0">
                <a:ea typeface="+mn-lt"/>
                <a:cs typeface="+mn-lt"/>
              </a:rPr>
              <a:t>Fragmented Data Sources</a:t>
            </a:r>
            <a:r>
              <a:rPr lang="en-US" dirty="0">
                <a:ea typeface="+mn-lt"/>
                <a:cs typeface="+mn-lt"/>
              </a:rPr>
              <a:t>: Lack of integration between different datasets hinders comprehensive analysis.</a:t>
            </a:r>
          </a:p>
          <a:p>
            <a:endParaRPr lang="en-US" dirty="0">
              <a:ea typeface="+mn-lt"/>
              <a:cs typeface="+mn-lt"/>
            </a:endParaRPr>
          </a:p>
          <a:p>
            <a:r>
              <a:rPr lang="en-US" b="1" dirty="0">
                <a:ea typeface="+mn-lt"/>
                <a:cs typeface="+mn-lt"/>
              </a:rPr>
              <a:t>Limited Generalization of Models</a:t>
            </a:r>
            <a:r>
              <a:rPr lang="en-US" dirty="0">
                <a:ea typeface="+mn-lt"/>
                <a:cs typeface="+mn-lt"/>
              </a:rPr>
              <a:t>: Existing systems fail to perform effectively across diverse environmental conditions and disease variations.</a:t>
            </a:r>
          </a:p>
          <a:p>
            <a:endParaRPr lang="en-US"/>
          </a:p>
          <a:p>
            <a:endParaRPr lang="en-US" sz="2000" dirty="0"/>
          </a:p>
          <a:p>
            <a:endParaRPr lang="en-US" sz="2000" dirty="0"/>
          </a:p>
        </p:txBody>
      </p:sp>
      <p:sp>
        <p:nvSpPr>
          <p:cNvPr id="4" name="Slide Number Placeholder 3">
            <a:extLst>
              <a:ext uri="{FF2B5EF4-FFF2-40B4-BE49-F238E27FC236}">
                <a16:creationId xmlns:a16="http://schemas.microsoft.com/office/drawing/2014/main" id="{15BB16B6-B3D6-5F24-B9E6-9ED666D6432F}"/>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84785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838200" y="1439333"/>
            <a:ext cx="10693400" cy="5282142"/>
          </a:xfrm>
        </p:spPr>
        <p:txBody>
          <a:bodyPr vert="horz" lIns="91440" tIns="45720" rIns="91440" bIns="45720" rtlCol="0" anchor="t">
            <a:normAutofit/>
          </a:bodyPr>
          <a:lstStyle/>
          <a:p>
            <a:pPr marL="0" indent="0">
              <a:buNone/>
            </a:pPr>
            <a:endParaRPr lang="en-US" dirty="0">
              <a:cs typeface="Calibri"/>
            </a:endParaRPr>
          </a:p>
          <a:p>
            <a:r>
              <a:rPr lang="en-US" dirty="0">
                <a:ea typeface="+mn-lt"/>
                <a:cs typeface="+mn-lt"/>
              </a:rPr>
              <a:t>Develop a hybrid deep learning model combining CNNs with machine learning techniques to achieve high accuracy in disease detection.</a:t>
            </a:r>
          </a:p>
          <a:p>
            <a:r>
              <a:rPr lang="en-US" dirty="0">
                <a:ea typeface="+mn-lt"/>
                <a:cs typeface="+mn-lt"/>
              </a:rPr>
              <a:t>Enable early detection of crop diseases to minimize losses and enhance agricultural sustainability.</a:t>
            </a:r>
          </a:p>
          <a:p>
            <a:r>
              <a:rPr lang="en-US" dirty="0">
                <a:ea typeface="+mn-lt"/>
                <a:cs typeface="+mn-lt"/>
              </a:rPr>
              <a:t>Provide actionable insights and real-time feedback for farmers through user-friendly tools and dashboards.</a:t>
            </a:r>
          </a:p>
          <a:p>
            <a:r>
              <a:rPr lang="en-US" dirty="0">
                <a:ea typeface="+mn-lt"/>
                <a:cs typeface="+mn-lt"/>
              </a:rPr>
              <a:t>Address ethical concerns related to data usage and ensure compliance with agricultural regulations.</a:t>
            </a:r>
            <a:endParaRPr lang="en-US" dirty="0"/>
          </a:p>
          <a:p>
            <a:r>
              <a:rPr lang="en-US" dirty="0">
                <a:ea typeface="+mn-lt"/>
                <a:cs typeface="+mn-lt"/>
              </a:rPr>
              <a:t>Design a scalable solution adaptable to diverse farming conditions.</a:t>
            </a:r>
          </a:p>
          <a:p>
            <a:endParaRPr lang="en-US"/>
          </a:p>
          <a:p>
            <a:endParaRPr lang="en-US"/>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3" name="Content Placeholder 2"/>
          <p:cNvSpPr>
            <a:spLocks noGrp="1"/>
          </p:cNvSpPr>
          <p:nvPr>
            <p:ph idx="1"/>
          </p:nvPr>
        </p:nvSpPr>
        <p:spPr>
          <a:xfrm>
            <a:off x="533400" y="1407937"/>
            <a:ext cx="10814756" cy="4769026"/>
          </a:xfrm>
        </p:spPr>
        <p:txBody>
          <a:bodyPr vert="horz" lIns="91440" tIns="45720" rIns="91440" bIns="45720" rtlCol="0" anchor="t">
            <a:noAutofit/>
          </a:bodyPr>
          <a:lstStyle/>
          <a:p>
            <a:pPr marL="0" indent="0">
              <a:buNone/>
            </a:pPr>
            <a:endParaRPr lang="en-US" sz="1800" dirty="0">
              <a:latin typeface="Arial"/>
              <a:cs typeface="Arial"/>
            </a:endParaRPr>
          </a:p>
          <a:p>
            <a:pPr lvl="2"/>
            <a:r>
              <a:rPr lang="en-US" sz="2800" b="1">
                <a:latin typeface="Arial"/>
                <a:cs typeface="Arial"/>
              </a:rPr>
              <a:t>Data Collection</a:t>
            </a:r>
            <a:r>
              <a:rPr lang="en-US" sz="2800">
                <a:latin typeface="Arial"/>
                <a:cs typeface="Arial"/>
              </a:rPr>
              <a:t>: Gather high-quality image datasets of potato leaves and rice crops, including healthy and diseased samples.</a:t>
            </a:r>
            <a:endParaRPr lang="en-US" sz="2800">
              <a:ea typeface="Calibri"/>
              <a:cs typeface="Calibri"/>
            </a:endParaRPr>
          </a:p>
          <a:p>
            <a:pPr lvl="2"/>
            <a:r>
              <a:rPr lang="en-US" sz="2800" b="1">
                <a:latin typeface="Arial"/>
                <a:cs typeface="Arial"/>
              </a:rPr>
              <a:t>Preprocessing</a:t>
            </a:r>
            <a:r>
              <a:rPr lang="en-US" sz="2800">
                <a:latin typeface="Arial"/>
                <a:cs typeface="Arial"/>
              </a:rPr>
              <a:t>: Normalize images, remove noise, and enhance quality for accurate feature extraction.</a:t>
            </a:r>
            <a:endParaRPr lang="en-US" sz="2800">
              <a:ea typeface="Calibri"/>
              <a:cs typeface="Calibri"/>
            </a:endParaRPr>
          </a:p>
          <a:p>
            <a:pPr lvl="2"/>
            <a:r>
              <a:rPr lang="en-US" sz="2800" b="1">
                <a:latin typeface="Arial"/>
                <a:cs typeface="Arial"/>
              </a:rPr>
              <a:t>Model Development</a:t>
            </a:r>
            <a:r>
              <a:rPr lang="en-US" sz="2800">
                <a:latin typeface="Arial"/>
                <a:cs typeface="Arial"/>
              </a:rPr>
              <a:t>: Train CNN-based hybrid models to classify diseases with high precision.</a:t>
            </a:r>
            <a:endParaRPr lang="en-US" sz="2800">
              <a:ea typeface="Calibri"/>
              <a:cs typeface="Calibri"/>
            </a:endParaRPr>
          </a:p>
          <a:p>
            <a:pPr lvl="2"/>
            <a:r>
              <a:rPr lang="en-US" sz="2800" b="1" dirty="0">
                <a:latin typeface="Arial"/>
                <a:cs typeface="Arial"/>
              </a:rPr>
              <a:t>Validation</a:t>
            </a:r>
            <a:r>
              <a:rPr lang="en-US" sz="2800" dirty="0">
                <a:latin typeface="Arial"/>
                <a:cs typeface="Arial"/>
              </a:rPr>
              <a:t>: Use k-fold cross-validation to ensure robustness and prevent overfitting.</a:t>
            </a:r>
            <a:endParaRPr lang="en-US" sz="2800" dirty="0">
              <a:ea typeface="Calibri"/>
              <a:cs typeface="Calibri"/>
            </a:endParaRPr>
          </a:p>
          <a:p>
            <a:endParaRPr lang="en-US"/>
          </a:p>
          <a:p>
            <a:endParaRPr lang="en-IN" dirty="0"/>
          </a:p>
        </p:txBody>
      </p:sp>
    </p:spTree>
    <p:extLst>
      <p:ext uri="{BB962C8B-B14F-4D97-AF65-F5344CB8AC3E}">
        <p14:creationId xmlns:p14="http://schemas.microsoft.com/office/powerpoint/2010/main" val="257563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3" name="Content Placeholder 2"/>
          <p:cNvSpPr>
            <a:spLocks noGrp="1"/>
          </p:cNvSpPr>
          <p:nvPr>
            <p:ph idx="1"/>
          </p:nvPr>
        </p:nvSpPr>
        <p:spPr>
          <a:xfrm>
            <a:off x="646289" y="1656292"/>
            <a:ext cx="10701867" cy="4520671"/>
          </a:xfrm>
        </p:spPr>
        <p:txBody>
          <a:bodyPr vert="horz" lIns="91440" tIns="45720" rIns="91440" bIns="45720" rtlCol="0" anchor="t">
            <a:normAutofit/>
          </a:bodyPr>
          <a:lstStyle/>
          <a:p>
            <a:pPr marL="0" indent="0">
              <a:buNone/>
            </a:pPr>
            <a:endParaRPr lang="en-US" dirty="0">
              <a:cs typeface="Calibri"/>
            </a:endParaRPr>
          </a:p>
          <a:p>
            <a:pPr lvl="2"/>
            <a:r>
              <a:rPr lang="en-US" sz="2800" b="1" dirty="0">
                <a:latin typeface="Arial"/>
                <a:cs typeface="Arial"/>
              </a:rPr>
              <a:t>Real-Time Monitoring</a:t>
            </a:r>
            <a:r>
              <a:rPr lang="en-US" sz="2800" dirty="0">
                <a:latin typeface="Arial"/>
                <a:cs typeface="Arial"/>
              </a:rPr>
              <a:t>: Develop dashboards and alert mechanisms for real-time insights and decision-making.</a:t>
            </a:r>
          </a:p>
          <a:p>
            <a:pPr lvl="2"/>
            <a:r>
              <a:rPr lang="en-US" sz="2800" b="1" dirty="0">
                <a:latin typeface="Arial"/>
                <a:cs typeface="Arial"/>
              </a:rPr>
              <a:t>Deployment</a:t>
            </a:r>
            <a:r>
              <a:rPr lang="en-US" sz="2800" dirty="0">
                <a:latin typeface="Arial"/>
                <a:cs typeface="Arial"/>
              </a:rPr>
              <a:t>: Implement scalable cloud-based or edge solutions accessible to farmers.</a:t>
            </a:r>
          </a:p>
          <a:p>
            <a:pPr marL="0" indent="0">
              <a:buNone/>
            </a:pPr>
            <a:r>
              <a:rPr lang="en-US" b="1" dirty="0"/>
              <a:t>Convolutional Neural Networks (CNNs)</a:t>
            </a:r>
            <a:endParaRPr lang="en-US" dirty="0">
              <a:latin typeface="Calibri"/>
              <a:ea typeface="Calibri"/>
              <a:cs typeface="Calibri"/>
            </a:endParaRPr>
          </a:p>
          <a:p>
            <a:r>
              <a:rPr lang="en-US" sz="2400" dirty="0">
                <a:ea typeface="+mn-lt"/>
                <a:cs typeface="+mn-lt"/>
              </a:rPr>
              <a:t>CNNs are the backbone of the hybrid model for disease detection. They excel at processing and analyzing image data due to their ability to automatically extract hierarchical features from images.</a:t>
            </a:r>
            <a:endParaRPr lang="en-US" sz="2400" dirty="0">
              <a:ea typeface="Calibri"/>
              <a:cs typeface="Calibri"/>
            </a:endParaRPr>
          </a:p>
          <a:p>
            <a:endParaRPr lang="en-US" sz="2400" dirty="0">
              <a:latin typeface="Calibri"/>
              <a:ea typeface="Calibri"/>
              <a:cs typeface="Calibri"/>
            </a:endParaRPr>
          </a:p>
          <a:p>
            <a:pPr lvl="1"/>
            <a:endParaRPr lang="en-US" sz="1800" dirty="0">
              <a:latin typeface="Arial"/>
              <a:cs typeface="Arial"/>
            </a:endParaRPr>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6311</TotalTime>
  <Words>1591</Words>
  <Application>Microsoft Office PowerPoint</Application>
  <PresentationFormat>Widescreen</PresentationFormat>
  <Paragraphs>89</Paragraphs>
  <Slides>14</Slides>
  <Notes>0</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1_Office Theme</vt:lpstr>
      <vt:lpstr>2_Office Theme</vt:lpstr>
      <vt:lpstr>Contents Slide Master</vt:lpstr>
      <vt:lpstr>PowerPoint Presentation</vt:lpstr>
      <vt:lpstr>Outline</vt:lpstr>
      <vt:lpstr>Introduction to Project</vt:lpstr>
      <vt:lpstr>Introduction cont.</vt:lpstr>
      <vt:lpstr>Problem Formulation</vt:lpstr>
      <vt:lpstr>Problem Formulation</vt:lpstr>
      <vt:lpstr>Objectives</vt:lpstr>
      <vt:lpstr>Methodology used</vt:lpstr>
      <vt:lpstr>Methodology used</vt:lpstr>
      <vt:lpstr>Results and Outputs</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Amarjeet Kakkar</cp:lastModifiedBy>
  <cp:revision>618</cp:revision>
  <dcterms:created xsi:type="dcterms:W3CDTF">2019-01-09T10:33:58Z</dcterms:created>
  <dcterms:modified xsi:type="dcterms:W3CDTF">2025-01-21T05:11:40Z</dcterms:modified>
</cp:coreProperties>
</file>