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73" r:id="rId5"/>
    <p:sldId id="275" r:id="rId6"/>
    <p:sldId id="277" r:id="rId7"/>
    <p:sldId id="280" r:id="rId8"/>
    <p:sldId id="279" r:id="rId9"/>
    <p:sldId id="282" r:id="rId10"/>
    <p:sldId id="276" r:id="rId11"/>
    <p:sldId id="283" r:id="rId12"/>
    <p:sldId id="281" r:id="rId13"/>
    <p:sldId id="274"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327"/>
  </p:normalViewPr>
  <p:slideViewPr>
    <p:cSldViewPr snapToGrid="0">
      <p:cViewPr varScale="1">
        <p:scale>
          <a:sx n="72" d="100"/>
          <a:sy n="72" d="100"/>
        </p:scale>
        <p:origin x="840" y="78"/>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12/15/2022</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12/15/2022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fontScale="90000"/>
          </a:bodyPr>
          <a:lstStyle/>
          <a:p>
            <a:r>
              <a:rPr lang="en-US" dirty="0"/>
              <a:t>House Price Prediction</a:t>
            </a:r>
            <a:br>
              <a:rPr lang="en-US" dirty="0"/>
            </a:br>
            <a:endParaRPr lang="en-US" dirty="0"/>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867912" y="5047487"/>
            <a:ext cx="5486400" cy="665415"/>
          </a:xfrm>
        </p:spPr>
        <p:txBody>
          <a:bodyPr/>
          <a:lstStyle/>
          <a:p>
            <a:r>
              <a:rPr lang="en-US" dirty="0"/>
              <a:t>Manav Khambhayata</a:t>
            </a:r>
          </a:p>
          <a:p>
            <a:r>
              <a:rPr lang="en-US" dirty="0"/>
              <a:t>20BCS3413 (610-B)</a:t>
            </a:r>
            <a:endParaRPr lang="en-PK" dirty="0"/>
          </a:p>
        </p:txBody>
      </p:sp>
    </p:spTree>
    <p:extLst>
      <p:ext uri="{BB962C8B-B14F-4D97-AF65-F5344CB8AC3E}">
        <p14:creationId xmlns:p14="http://schemas.microsoft.com/office/powerpoint/2010/main" val="28631039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p:txBody>
          <a:bodyPr/>
          <a:lstStyle/>
          <a:p>
            <a:r>
              <a:rPr lang="en-US" dirty="0"/>
              <a:t>MANAV KHAMBHAYATA</a:t>
            </a:r>
          </a:p>
          <a:p>
            <a:pPr lvl="1"/>
            <a:r>
              <a:rPr lang="en-US" dirty="0"/>
              <a:t>20BCS3413</a:t>
            </a:r>
          </a:p>
          <a:p>
            <a:pPr lvl="1"/>
            <a:r>
              <a:rPr lang="en-US" dirty="0"/>
              <a:t>610-B</a:t>
            </a:r>
          </a:p>
          <a:p>
            <a:r>
              <a:rPr lang="en-US" sz="1800" dirty="0"/>
              <a:t>CHANDIGARH UNIVERSITY</a:t>
            </a:r>
          </a:p>
        </p:txBody>
      </p:sp>
    </p:spTree>
    <p:extLst>
      <p:ext uri="{BB962C8B-B14F-4D97-AF65-F5344CB8AC3E}">
        <p14:creationId xmlns:p14="http://schemas.microsoft.com/office/powerpoint/2010/main" val="2262363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introduction</a:t>
            </a:r>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p:txBody>
          <a:bodyPr/>
          <a:lstStyle/>
          <a:p>
            <a:r>
              <a:rPr lang="en-US" dirty="0" err="1"/>
              <a:t>Yo</a:t>
            </a:r>
            <a:endParaRPr lang="en-US" dirty="0"/>
          </a:p>
          <a:p>
            <a:endParaRPr lang="en-US"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dirty="0"/>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a:lstStyle/>
          <a:p>
            <a:pPr algn="just">
              <a:lnSpc>
                <a:spcPts val="2250"/>
              </a:lnSpc>
              <a:spcAft>
                <a:spcPts val="750"/>
              </a:spcAft>
            </a:pPr>
            <a:r>
              <a:rPr lang="en-GB"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We all know that a house price is a number from some defined assortment, so obviously prediction of prices of houses is a regression task. To forecast house prices one person usually tries to locate similar properties in his or her neighbourhood and based on collected data that person will try to predict the house price.</a:t>
            </a:r>
          </a:p>
          <a:p>
            <a:pPr algn="just">
              <a:lnSpc>
                <a:spcPts val="2250"/>
              </a:lnSpc>
              <a:spcAft>
                <a:spcPts val="750"/>
              </a:spcAft>
            </a:pPr>
            <a:r>
              <a:rPr lang="en-GB" sz="1800" dirty="0">
                <a:effectLst/>
                <a:latin typeface="Times New Roman" panose="02020603050405020304" pitchFamily="18" charset="0"/>
                <a:ea typeface="Times New Roman" panose="02020603050405020304" pitchFamily="18" charset="0"/>
              </a:rPr>
              <a:t>That is where Machine Learning comes.</a:t>
            </a:r>
          </a:p>
        </p:txBody>
      </p:sp>
    </p:spTree>
    <p:extLst>
      <p:ext uri="{BB962C8B-B14F-4D97-AF65-F5344CB8AC3E}">
        <p14:creationId xmlns:p14="http://schemas.microsoft.com/office/powerpoint/2010/main" val="3551793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Linear regression</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a:t>Presentation title</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329184" y="2999064"/>
            <a:ext cx="4828032" cy="490538"/>
          </a:xfrm>
        </p:spPr>
        <p:txBody>
          <a:bodyPr/>
          <a:lstStyle/>
          <a:p>
            <a:pPr algn="ctr" fontAlgn="base"/>
            <a:r>
              <a:rPr lang="en-GB" sz="1800" dirty="0">
                <a:solidFill>
                  <a:srgbClr val="444444"/>
                </a:solidFill>
                <a:effectLst/>
                <a:latin typeface="Arial" panose="020B0604020202020204" pitchFamily="34" charset="0"/>
                <a:ea typeface="Times New Roman" panose="02020603050405020304" pitchFamily="18" charset="0"/>
              </a:rPr>
              <a:t>Y= a</a:t>
            </a:r>
            <a:r>
              <a:rPr lang="en-GB" sz="1800" baseline="-25000" dirty="0">
                <a:solidFill>
                  <a:srgbClr val="444444"/>
                </a:solidFill>
                <a:effectLst/>
                <a:latin typeface="Arial" panose="020B0604020202020204" pitchFamily="34" charset="0"/>
                <a:ea typeface="Times New Roman" panose="02020603050405020304" pitchFamily="18" charset="0"/>
              </a:rPr>
              <a:t>0</a:t>
            </a:r>
            <a:r>
              <a:rPr lang="en-GB" sz="1800" dirty="0">
                <a:solidFill>
                  <a:srgbClr val="444444"/>
                </a:solidFill>
                <a:effectLst/>
                <a:latin typeface="Arial" panose="020B0604020202020204" pitchFamily="34" charset="0"/>
                <a:ea typeface="Times New Roman" panose="02020603050405020304" pitchFamily="18" charset="0"/>
              </a:rPr>
              <a:t>+a</a:t>
            </a:r>
            <a:r>
              <a:rPr lang="en-GB" sz="1800" baseline="-25000" dirty="0">
                <a:solidFill>
                  <a:srgbClr val="444444"/>
                </a:solidFill>
                <a:effectLst/>
                <a:latin typeface="Arial" panose="020B0604020202020204" pitchFamily="34" charset="0"/>
                <a:ea typeface="Times New Roman" panose="02020603050405020304" pitchFamily="18" charset="0"/>
              </a:rPr>
              <a:t>1</a:t>
            </a:r>
            <a:r>
              <a:rPr lang="en-GB" sz="1800" dirty="0">
                <a:solidFill>
                  <a:srgbClr val="444444"/>
                </a:solidFill>
                <a:effectLst/>
                <a:latin typeface="Arial" panose="020B0604020202020204" pitchFamily="34" charset="0"/>
                <a:ea typeface="Times New Roman" panose="02020603050405020304" pitchFamily="18" charset="0"/>
              </a:rPr>
              <a:t>X+ ε</a:t>
            </a:r>
            <a:endParaRPr lang="en-GB" sz="18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p:txBody>
          <a:bodyPr/>
          <a:lstStyle/>
          <a:p>
            <a:pPr fontAlgn="base"/>
            <a:r>
              <a:rPr lang="en-GB" sz="1400" b="1" dirty="0">
                <a:solidFill>
                  <a:srgbClr val="444444"/>
                </a:solidFill>
                <a:effectLst/>
                <a:latin typeface="Arial" panose="020B0604020202020204" pitchFamily="34" charset="0"/>
                <a:ea typeface="Times New Roman" panose="02020603050405020304" pitchFamily="18" charset="0"/>
              </a:rPr>
              <a:t>Y </a:t>
            </a:r>
            <a:r>
              <a:rPr lang="en-GB" sz="1400" dirty="0">
                <a:solidFill>
                  <a:srgbClr val="444444"/>
                </a:solidFill>
                <a:effectLst/>
                <a:latin typeface="Arial" panose="020B0604020202020204" pitchFamily="34" charset="0"/>
                <a:ea typeface="Times New Roman" panose="02020603050405020304" pitchFamily="18" charset="0"/>
              </a:rPr>
              <a:t>= Dependent Variable</a:t>
            </a:r>
            <a:endParaRPr lang="en-GB" sz="1400" dirty="0">
              <a:effectLst/>
              <a:latin typeface="Times New Roman" panose="02020603050405020304" pitchFamily="18" charset="0"/>
              <a:ea typeface="Times New Roman" panose="02020603050405020304" pitchFamily="18" charset="0"/>
            </a:endParaRPr>
          </a:p>
          <a:p>
            <a:pPr fontAlgn="base"/>
            <a:r>
              <a:rPr lang="en-GB" sz="1400" b="1" dirty="0">
                <a:solidFill>
                  <a:srgbClr val="444444"/>
                </a:solidFill>
                <a:effectLst/>
                <a:latin typeface="Arial" panose="020B0604020202020204" pitchFamily="34" charset="0"/>
                <a:ea typeface="Times New Roman" panose="02020603050405020304" pitchFamily="18" charset="0"/>
              </a:rPr>
              <a:t>X </a:t>
            </a:r>
            <a:r>
              <a:rPr lang="en-GB" sz="1400" dirty="0">
                <a:solidFill>
                  <a:srgbClr val="444444"/>
                </a:solidFill>
                <a:effectLst/>
                <a:latin typeface="Arial" panose="020B0604020202020204" pitchFamily="34" charset="0"/>
                <a:ea typeface="Times New Roman" panose="02020603050405020304" pitchFamily="18" charset="0"/>
              </a:rPr>
              <a:t>= Independent Variable</a:t>
            </a:r>
            <a:endParaRPr lang="en-GB" sz="1400" dirty="0">
              <a:effectLst/>
              <a:latin typeface="Times New Roman" panose="02020603050405020304" pitchFamily="18" charset="0"/>
              <a:ea typeface="Times New Roman" panose="02020603050405020304" pitchFamily="18" charset="0"/>
            </a:endParaRPr>
          </a:p>
          <a:p>
            <a:pPr fontAlgn="base"/>
            <a:r>
              <a:rPr lang="en-GB" sz="1400" b="1" dirty="0">
                <a:solidFill>
                  <a:srgbClr val="444444"/>
                </a:solidFill>
                <a:effectLst/>
                <a:latin typeface="Arial" panose="020B0604020202020204" pitchFamily="34" charset="0"/>
                <a:ea typeface="Times New Roman" panose="02020603050405020304" pitchFamily="18" charset="0"/>
              </a:rPr>
              <a:t>a</a:t>
            </a:r>
            <a:r>
              <a:rPr lang="en-GB" sz="1400" b="1" baseline="-25000" dirty="0">
                <a:solidFill>
                  <a:srgbClr val="444444"/>
                </a:solidFill>
                <a:effectLst/>
                <a:latin typeface="Arial" panose="020B0604020202020204" pitchFamily="34" charset="0"/>
                <a:ea typeface="Times New Roman" panose="02020603050405020304" pitchFamily="18" charset="0"/>
              </a:rPr>
              <a:t>0 </a:t>
            </a:r>
            <a:r>
              <a:rPr lang="en-GB" sz="1400" dirty="0">
                <a:solidFill>
                  <a:srgbClr val="444444"/>
                </a:solidFill>
                <a:effectLst/>
                <a:latin typeface="Arial" panose="020B0604020202020204" pitchFamily="34" charset="0"/>
                <a:ea typeface="Times New Roman" panose="02020603050405020304" pitchFamily="18" charset="0"/>
              </a:rPr>
              <a:t>= Intercept of the line that offers additional DOF or degree of freedom.</a:t>
            </a:r>
            <a:endParaRPr lang="en-GB" sz="1400" dirty="0">
              <a:effectLst/>
              <a:latin typeface="Times New Roman" panose="02020603050405020304" pitchFamily="18" charset="0"/>
              <a:ea typeface="Times New Roman" panose="02020603050405020304" pitchFamily="18" charset="0"/>
            </a:endParaRPr>
          </a:p>
          <a:p>
            <a:pPr fontAlgn="base"/>
            <a:r>
              <a:rPr lang="en-GB" sz="1400" b="1" dirty="0">
                <a:solidFill>
                  <a:srgbClr val="444444"/>
                </a:solidFill>
                <a:effectLst/>
                <a:latin typeface="Arial" panose="020B0604020202020204" pitchFamily="34" charset="0"/>
                <a:ea typeface="Times New Roman" panose="02020603050405020304" pitchFamily="18" charset="0"/>
              </a:rPr>
              <a:t>a</a:t>
            </a:r>
            <a:r>
              <a:rPr lang="en-GB" sz="1400" b="1" baseline="-25000" dirty="0">
                <a:solidFill>
                  <a:srgbClr val="444444"/>
                </a:solidFill>
                <a:effectLst/>
                <a:latin typeface="Arial" panose="020B0604020202020204" pitchFamily="34" charset="0"/>
                <a:ea typeface="Times New Roman" panose="02020603050405020304" pitchFamily="18" charset="0"/>
              </a:rPr>
              <a:t>1</a:t>
            </a:r>
            <a:r>
              <a:rPr lang="en-GB" sz="1400" dirty="0">
                <a:solidFill>
                  <a:srgbClr val="444444"/>
                </a:solidFill>
                <a:effectLst/>
                <a:latin typeface="Arial" panose="020B0604020202020204" pitchFamily="34" charset="0"/>
                <a:ea typeface="Times New Roman" panose="02020603050405020304" pitchFamily="18" charset="0"/>
              </a:rPr>
              <a:t> = Linear regression coefficient, which is a scale factor to every input value.</a:t>
            </a:r>
            <a:endParaRPr lang="en-GB" sz="1400" dirty="0">
              <a:effectLst/>
              <a:latin typeface="Times New Roman" panose="02020603050405020304" pitchFamily="18" charset="0"/>
              <a:ea typeface="Times New Roman" panose="02020603050405020304" pitchFamily="18" charset="0"/>
            </a:endParaRPr>
          </a:p>
          <a:p>
            <a:pPr fontAlgn="base"/>
            <a:r>
              <a:rPr lang="en-GB" sz="1400" b="1" dirty="0">
                <a:solidFill>
                  <a:srgbClr val="444444"/>
                </a:solidFill>
                <a:effectLst/>
                <a:latin typeface="Arial" panose="020B0604020202020204" pitchFamily="34" charset="0"/>
                <a:ea typeface="Times New Roman" panose="02020603050405020304" pitchFamily="18" charset="0"/>
              </a:rPr>
              <a:t>ε</a:t>
            </a:r>
            <a:r>
              <a:rPr lang="en-GB" sz="1400" dirty="0">
                <a:solidFill>
                  <a:srgbClr val="444444"/>
                </a:solidFill>
                <a:effectLst/>
                <a:latin typeface="Arial" panose="020B0604020202020204" pitchFamily="34" charset="0"/>
                <a:ea typeface="Times New Roman" panose="02020603050405020304" pitchFamily="18" charset="0"/>
              </a:rPr>
              <a:t> = Random error</a:t>
            </a:r>
            <a:endParaRPr lang="en-GB" sz="1400" dirty="0">
              <a:effectLst/>
              <a:latin typeface="Times New Roman" panose="02020603050405020304" pitchFamily="18" charset="0"/>
              <a:ea typeface="Times New Roman" panose="02020603050405020304" pitchFamily="18" charset="0"/>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pic>
        <p:nvPicPr>
          <p:cNvPr id="11" name="Picture 10">
            <a:extLst>
              <a:ext uri="{FF2B5EF4-FFF2-40B4-BE49-F238E27FC236}">
                <a16:creationId xmlns:a16="http://schemas.microsoft.com/office/drawing/2014/main" id="{01487857-E378-630E-4772-23D3ED2923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0579" y="2925329"/>
            <a:ext cx="3438525" cy="3009900"/>
          </a:xfrm>
          <a:prstGeom prst="rect">
            <a:avLst/>
          </a:prstGeom>
          <a:noFill/>
          <a:ln>
            <a:noFill/>
          </a:ln>
        </p:spPr>
      </p:pic>
    </p:spTree>
    <p:extLst>
      <p:ext uri="{BB962C8B-B14F-4D97-AF65-F5344CB8AC3E}">
        <p14:creationId xmlns:p14="http://schemas.microsoft.com/office/powerpoint/2010/main" val="39791940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a:t>Presentation title</a:t>
            </a: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p:txBody>
          <a:bodyPr/>
          <a:lstStyle/>
          <a:p>
            <a:pPr>
              <a:spcAft>
                <a:spcPts val="1200"/>
              </a:spcAft>
            </a:pPr>
            <a:r>
              <a:rPr lang="en-GB" sz="1800" dirty="0">
                <a:solidFill>
                  <a:srgbClr val="24292F"/>
                </a:solidFill>
                <a:effectLst/>
                <a:latin typeface="Segoe UI" panose="020B0502040204020203" pitchFamily="34" charset="0"/>
                <a:ea typeface="Times New Roman" panose="02020603050405020304" pitchFamily="18" charset="0"/>
              </a:rPr>
              <a:t>A real estate agents want the help to predict the house price for regions in the USA. He gave you the dataset to work on and you decided to use Linear Regression Model. Create a model which will help him to estimate of what the house would sell for.</a:t>
            </a:r>
            <a:endParaRPr lang="en-GB" sz="1800" dirty="0">
              <a:effectLst/>
              <a:latin typeface="Times New Roman" panose="02020603050405020304" pitchFamily="18" charset="0"/>
              <a:ea typeface="Times New Roman" panose="02020603050405020304" pitchFamily="18" charset="0"/>
            </a:endParaRP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8" name="Title 7">
            <a:extLst>
              <a:ext uri="{FF2B5EF4-FFF2-40B4-BE49-F238E27FC236}">
                <a16:creationId xmlns:a16="http://schemas.microsoft.com/office/drawing/2014/main" id="{961EE694-6E2F-6267-BFD6-A9B1D4034E01}"/>
              </a:ext>
            </a:extLst>
          </p:cNvPr>
          <p:cNvSpPr>
            <a:spLocks noGrp="1"/>
          </p:cNvSpPr>
          <p:nvPr>
            <p:ph type="title"/>
          </p:nvPr>
        </p:nvSpPr>
        <p:spPr/>
        <p:txBody>
          <a:bodyPr/>
          <a:lstStyle/>
          <a:p>
            <a:r>
              <a:rPr lang="en-GB" dirty="0"/>
              <a:t>Problem status</a:t>
            </a:r>
          </a:p>
        </p:txBody>
      </p:sp>
    </p:spTree>
    <p:extLst>
      <p:ext uri="{BB962C8B-B14F-4D97-AF65-F5344CB8AC3E}">
        <p14:creationId xmlns:p14="http://schemas.microsoft.com/office/powerpoint/2010/main" val="4122396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p:txBody>
          <a:bodyPr/>
          <a:lstStyle/>
          <a:p>
            <a:r>
              <a:rPr lang="en-US" dirty="0"/>
              <a:t>Dataset</a:t>
            </a:r>
          </a:p>
        </p:txBody>
      </p:sp>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p:txBody>
          <a:bodyPr/>
          <a:lstStyle/>
          <a:p>
            <a:r>
              <a:rPr lang="en-US"/>
              <a:t>Presentation title</a:t>
            </a:r>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a:xfrm>
            <a:off x="5781218" y="576072"/>
            <a:ext cx="5999302" cy="2016126"/>
          </a:xfrm>
        </p:spPr>
        <p:txBody>
          <a:bodyPr/>
          <a:lstStyle/>
          <a:p>
            <a:r>
              <a:rPr lang="en-US" dirty="0"/>
              <a:t>Dataset contains 7 columns and 5000 rows with csv extension.</a:t>
            </a:r>
          </a:p>
          <a:p>
            <a:endParaRPr lang="en-US" dirty="0"/>
          </a:p>
          <a:p>
            <a:r>
              <a:rPr lang="en-US" dirty="0"/>
              <a:t>The dataset contains the following columns: -</a:t>
            </a:r>
          </a:p>
        </p:txBody>
      </p:sp>
      <p:sp>
        <p:nvSpPr>
          <p:cNvPr id="6" name="Text Placeholder 5">
            <a:extLst>
              <a:ext uri="{FF2B5EF4-FFF2-40B4-BE49-F238E27FC236}">
                <a16:creationId xmlns:a16="http://schemas.microsoft.com/office/drawing/2014/main" id="{7F8B4CE7-99C9-BD2D-17D0-2B34D13B367F}"/>
              </a:ext>
            </a:extLst>
          </p:cNvPr>
          <p:cNvSpPr>
            <a:spLocks noGrp="1"/>
          </p:cNvSpPr>
          <p:nvPr>
            <p:ph type="body" sz="quarter" idx="16"/>
          </p:nvPr>
        </p:nvSpPr>
        <p:spPr>
          <a:xfrm>
            <a:off x="5854370" y="2701504"/>
            <a:ext cx="6032830" cy="3854744"/>
          </a:xfrm>
        </p:spPr>
        <p:txBody>
          <a:bodyPr/>
          <a:lstStyle/>
          <a:p>
            <a:r>
              <a:rPr lang="en-GB" sz="1400" dirty="0"/>
              <a:t>•	'Avg. Area Income': Avg. Income of householder of the city house is located in.</a:t>
            </a:r>
          </a:p>
          <a:p>
            <a:r>
              <a:rPr lang="en-GB" sz="1400" dirty="0"/>
              <a:t>•	'Avg. Area House Age': Avg. Age of Houses in same city.</a:t>
            </a:r>
          </a:p>
          <a:p>
            <a:r>
              <a:rPr lang="en-GB" sz="1400" dirty="0"/>
              <a:t>•	'Avg. Area Number of Rooms': Avg. Number of Rooms for Houses in same city.</a:t>
            </a:r>
          </a:p>
          <a:p>
            <a:r>
              <a:rPr lang="en-GB" sz="1400" dirty="0"/>
              <a:t>•	'Avg. Area Number of Bedrooms': Avg. Number of Bedrooms for Houses in same city.</a:t>
            </a:r>
          </a:p>
          <a:p>
            <a:r>
              <a:rPr lang="en-GB" sz="1400" dirty="0"/>
              <a:t>•	'Area Population': Population of city.</a:t>
            </a:r>
          </a:p>
          <a:p>
            <a:r>
              <a:rPr lang="en-GB" sz="1400" dirty="0"/>
              <a:t>•	'Price': Price that the house sold at.</a:t>
            </a:r>
          </a:p>
          <a:p>
            <a:r>
              <a:rPr lang="en-GB" sz="1400" dirty="0"/>
              <a:t>•	'Address': Address of the houses.</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5</a:t>
            </a:fld>
            <a:endParaRPr lang="en-US"/>
          </a:p>
        </p:txBody>
      </p:sp>
    </p:spTree>
    <p:extLst>
      <p:ext uri="{BB962C8B-B14F-4D97-AF65-F5344CB8AC3E}">
        <p14:creationId xmlns:p14="http://schemas.microsoft.com/office/powerpoint/2010/main" val="6163551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2322576" y="1284732"/>
            <a:ext cx="7498080" cy="704088"/>
          </a:xfrm>
        </p:spPr>
        <p:txBody>
          <a:bodyPr/>
          <a:lstStyle/>
          <a:p>
            <a:r>
              <a:rPr lang="en-US" dirty="0"/>
              <a:t>Exploratory Data analysis</a:t>
            </a:r>
          </a:p>
        </p:txBody>
      </p:sp>
      <p:sp>
        <p:nvSpPr>
          <p:cNvPr id="12" name="Footer Placeholder 11">
            <a:extLst>
              <a:ext uri="{FF2B5EF4-FFF2-40B4-BE49-F238E27FC236}">
                <a16:creationId xmlns:a16="http://schemas.microsoft.com/office/drawing/2014/main" id="{E9C9137C-4C2A-3985-8399-B6159A8C5A3E}"/>
              </a:ext>
            </a:extLst>
          </p:cNvPr>
          <p:cNvSpPr>
            <a:spLocks noGrp="1"/>
          </p:cNvSpPr>
          <p:nvPr>
            <p:ph type="ftr" sz="quarter" idx="11"/>
          </p:nvPr>
        </p:nvSpPr>
        <p:spPr/>
        <p:txBody>
          <a:bodyPr/>
          <a:lstStyle/>
          <a:p>
            <a:r>
              <a:rPr lang="en-US"/>
              <a:t>Presentation title</a:t>
            </a: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6</a:t>
            </a:fld>
            <a:endParaRPr lang="en-US"/>
          </a:p>
        </p:txBody>
      </p:sp>
      <p:pic>
        <p:nvPicPr>
          <p:cNvPr id="17" name="Picture 16">
            <a:extLst>
              <a:ext uri="{FF2B5EF4-FFF2-40B4-BE49-F238E27FC236}">
                <a16:creationId xmlns:a16="http://schemas.microsoft.com/office/drawing/2014/main" id="{683ADA49-2A81-362C-FB6F-23E024C24630}"/>
              </a:ext>
            </a:extLst>
          </p:cNvPr>
          <p:cNvPicPr>
            <a:picLocks noChangeAspect="1"/>
          </p:cNvPicPr>
          <p:nvPr/>
        </p:nvPicPr>
        <p:blipFill>
          <a:blip r:embed="rId2"/>
          <a:stretch>
            <a:fillRect/>
          </a:stretch>
        </p:blipFill>
        <p:spPr>
          <a:xfrm>
            <a:off x="216323" y="2744709"/>
            <a:ext cx="3656027" cy="3811539"/>
          </a:xfrm>
          <a:prstGeom prst="rect">
            <a:avLst/>
          </a:prstGeom>
        </p:spPr>
      </p:pic>
      <p:pic>
        <p:nvPicPr>
          <p:cNvPr id="18" name="Picture 17">
            <a:extLst>
              <a:ext uri="{FF2B5EF4-FFF2-40B4-BE49-F238E27FC236}">
                <a16:creationId xmlns:a16="http://schemas.microsoft.com/office/drawing/2014/main" id="{64CE1EB2-A0CA-A66B-480B-433EE8CE5020}"/>
              </a:ext>
            </a:extLst>
          </p:cNvPr>
          <p:cNvPicPr>
            <a:picLocks noChangeAspect="1"/>
          </p:cNvPicPr>
          <p:nvPr/>
        </p:nvPicPr>
        <p:blipFill>
          <a:blip r:embed="rId3"/>
          <a:stretch>
            <a:fillRect/>
          </a:stretch>
        </p:blipFill>
        <p:spPr>
          <a:xfrm>
            <a:off x="8319649" y="3420173"/>
            <a:ext cx="3598849" cy="2460609"/>
          </a:xfrm>
          <a:prstGeom prst="rect">
            <a:avLst/>
          </a:prstGeom>
        </p:spPr>
      </p:pic>
      <p:pic>
        <p:nvPicPr>
          <p:cNvPr id="19" name="Picture 18">
            <a:extLst>
              <a:ext uri="{FF2B5EF4-FFF2-40B4-BE49-F238E27FC236}">
                <a16:creationId xmlns:a16="http://schemas.microsoft.com/office/drawing/2014/main" id="{E9A65D66-EBCD-C79A-B64E-0355496DF724}"/>
              </a:ext>
            </a:extLst>
          </p:cNvPr>
          <p:cNvPicPr>
            <a:picLocks noChangeAspect="1"/>
          </p:cNvPicPr>
          <p:nvPr/>
        </p:nvPicPr>
        <p:blipFill>
          <a:blip r:embed="rId4"/>
          <a:stretch>
            <a:fillRect/>
          </a:stretch>
        </p:blipFill>
        <p:spPr>
          <a:xfrm>
            <a:off x="3976687" y="2802628"/>
            <a:ext cx="4238625" cy="3695700"/>
          </a:xfrm>
          <a:prstGeom prst="rect">
            <a:avLst/>
          </a:prstGeom>
        </p:spPr>
      </p:pic>
    </p:spTree>
    <p:extLst>
      <p:ext uri="{BB962C8B-B14F-4D97-AF65-F5344CB8AC3E}">
        <p14:creationId xmlns:p14="http://schemas.microsoft.com/office/powerpoint/2010/main" val="1125054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Training the model</a:t>
            </a: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p:txBody>
          <a:bodyPr/>
          <a:lstStyle/>
          <a:p>
            <a:r>
              <a:rPr lang="en-US"/>
              <a:t>Presentation title</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7</a:t>
            </a:fld>
            <a:endParaRPr lang="en-US"/>
          </a:p>
        </p:txBody>
      </p:sp>
      <p:pic>
        <p:nvPicPr>
          <p:cNvPr id="17" name="Picture 16">
            <a:extLst>
              <a:ext uri="{FF2B5EF4-FFF2-40B4-BE49-F238E27FC236}">
                <a16:creationId xmlns:a16="http://schemas.microsoft.com/office/drawing/2014/main" id="{227038CE-C14C-50D0-CEDD-FD406329358C}"/>
              </a:ext>
            </a:extLst>
          </p:cNvPr>
          <p:cNvPicPr>
            <a:picLocks noChangeAspect="1"/>
          </p:cNvPicPr>
          <p:nvPr/>
        </p:nvPicPr>
        <p:blipFill rotWithShape="1">
          <a:blip r:embed="rId2">
            <a:extLst>
              <a:ext uri="{28A0092B-C50C-407E-A947-70E740481C1C}">
                <a14:useLocalDpi xmlns:a14="http://schemas.microsoft.com/office/drawing/2010/main" val="0"/>
              </a:ext>
            </a:extLst>
          </a:blip>
          <a:srcRect b="39117"/>
          <a:stretch/>
        </p:blipFill>
        <p:spPr bwMode="auto">
          <a:xfrm>
            <a:off x="603504" y="2788248"/>
            <a:ext cx="5622093" cy="31068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4647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dirty="0">
                <a:solidFill>
                  <a:schemeClr val="tx2"/>
                </a:solidFill>
                <a:latin typeface="Arial" panose="020B0604020202020204" pitchFamily="34" charset="0"/>
                <a:cs typeface="Arial" panose="020B0604020202020204" pitchFamily="34" charset="0"/>
              </a:rPr>
              <a:t>Predicting the result</a:t>
            </a:r>
            <a:endParaRPr lang="en-US" dirty="0"/>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8</a:t>
            </a:fld>
            <a:endParaRPr lang="en-US" dirty="0"/>
          </a:p>
        </p:txBody>
      </p:sp>
      <p:pic>
        <p:nvPicPr>
          <p:cNvPr id="23" name="Picture 22">
            <a:extLst>
              <a:ext uri="{FF2B5EF4-FFF2-40B4-BE49-F238E27FC236}">
                <a16:creationId xmlns:a16="http://schemas.microsoft.com/office/drawing/2014/main" id="{5513249E-9BC7-3E05-EE3B-FCFFA10F9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4" y="3121153"/>
            <a:ext cx="6760210" cy="3139440"/>
          </a:xfrm>
          <a:prstGeom prst="rect">
            <a:avLst/>
          </a:prstGeom>
        </p:spPr>
      </p:pic>
    </p:spTree>
    <p:extLst>
      <p:ext uri="{BB962C8B-B14F-4D97-AF65-F5344CB8AC3E}">
        <p14:creationId xmlns:p14="http://schemas.microsoft.com/office/powerpoint/2010/main" val="476614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result</a:t>
            </a:r>
          </a:p>
        </p:txBody>
      </p:sp>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p:txBody>
          <a:bodyPr/>
          <a:lstStyle/>
          <a:p>
            <a:r>
              <a:rPr lang="en-US"/>
              <a:t>Presentation title</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9</a:t>
            </a:fld>
            <a:endParaRPr lang="en-US"/>
          </a:p>
        </p:txBody>
      </p:sp>
      <p:pic>
        <p:nvPicPr>
          <p:cNvPr id="14" name="Picture 13">
            <a:extLst>
              <a:ext uri="{FF2B5EF4-FFF2-40B4-BE49-F238E27FC236}">
                <a16:creationId xmlns:a16="http://schemas.microsoft.com/office/drawing/2014/main" id="{B83E41D9-CEFC-BA98-6367-9664FEBA6468}"/>
              </a:ext>
            </a:extLst>
          </p:cNvPr>
          <p:cNvPicPr>
            <a:picLocks noChangeAspect="1"/>
          </p:cNvPicPr>
          <p:nvPr/>
        </p:nvPicPr>
        <p:blipFill>
          <a:blip r:embed="rId2"/>
          <a:stretch>
            <a:fillRect/>
          </a:stretch>
        </p:blipFill>
        <p:spPr>
          <a:xfrm>
            <a:off x="3290570" y="3271704"/>
            <a:ext cx="5610860" cy="3405530"/>
          </a:xfrm>
          <a:prstGeom prst="rect">
            <a:avLst/>
          </a:prstGeom>
        </p:spPr>
      </p:pic>
    </p:spTree>
    <p:extLst>
      <p:ext uri="{BB962C8B-B14F-4D97-AF65-F5344CB8AC3E}">
        <p14:creationId xmlns:p14="http://schemas.microsoft.com/office/powerpoint/2010/main" val="901526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CF51A7-9108-45AF-AF64-7A03A8DEEF8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66A1098-79A7-47E8-8A61-8CB2B72760B2}">
  <ds:schemaRefs>
    <ds:schemaRef ds:uri="http://schemas.microsoft.com/sharepoint/v3/contenttype/forms"/>
  </ds:schemaRefs>
</ds:datastoreItem>
</file>

<file path=customXml/itemProps3.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83</TotalTime>
  <Words>351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Times New Roman</vt:lpstr>
      <vt:lpstr>Office Theme</vt:lpstr>
      <vt:lpstr>House Price Prediction </vt:lpstr>
      <vt:lpstr>introduction</vt:lpstr>
      <vt:lpstr>Linear regression</vt:lpstr>
      <vt:lpstr>Problem status</vt:lpstr>
      <vt:lpstr>Dataset</vt:lpstr>
      <vt:lpstr>Exploratory Data analysis</vt:lpstr>
      <vt:lpstr>Training the model</vt:lpstr>
      <vt:lpstr>Predicting the result</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Manav K</dc:creator>
  <cp:lastModifiedBy>Manav K</cp:lastModifiedBy>
  <cp:revision>9</cp:revision>
  <dcterms:created xsi:type="dcterms:W3CDTF">2022-11-15T20:44:09Z</dcterms:created>
  <dcterms:modified xsi:type="dcterms:W3CDTF">2022-12-14T20:30:32Z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