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F07EB6-A68E-429E-8ECC-5EFCA487B36E}" v="24" dt="2025-09-15T16:22:5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8"/>
    <p:restoredTop sz="94694"/>
  </p:normalViewPr>
  <p:slideViewPr>
    <p:cSldViewPr snapToGrid="0">
      <p:cViewPr varScale="1">
        <p:scale>
          <a:sx n="73" d="100"/>
          <a:sy n="73" d="100"/>
        </p:scale>
        <p:origin x="4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Placement Rate</c:v>
                </c:pt>
              </c:strCache>
            </c:strRef>
          </c:tx>
          <c:spPr>
            <a:solidFill>
              <a:schemeClr val="accent1">
                <a:tint val="69000"/>
                <a:satMod val="105000"/>
                <a:lumMod val="110000"/>
              </a:schemeClr>
            </a:solidFill>
            <a:ln w="9525" cap="flat" cmpd="sng" algn="ctr">
              <a:solidFill>
                <a:schemeClr val="accent1">
                  <a:shade val="95000"/>
                </a:schemeClr>
              </a:solidFill>
              <a:round/>
            </a:ln>
            <a:effectLst/>
            <a:sp3d contourW="9525">
              <a:contourClr>
                <a:schemeClr val="accent1">
                  <a:shade val="95000"/>
                </a:schemeClr>
              </a:contourClr>
            </a:sp3d>
          </c:spPr>
          <c:invertIfNegative val="0"/>
          <c:cat>
            <c:strRef>
              <c:f>Sheet1!$A$2:$A$6</c:f>
              <c:strCache>
                <c:ptCount val="5"/>
                <c:pt idx="0">
                  <c:v>Computer Science</c:v>
                </c:pt>
                <c:pt idx="1">
                  <c:v>Civil</c:v>
                </c:pt>
                <c:pt idx="2">
                  <c:v>Mechanical</c:v>
                </c:pt>
                <c:pt idx="3">
                  <c:v>MCA</c:v>
                </c:pt>
                <c:pt idx="4">
                  <c:v>BCA</c:v>
                </c:pt>
              </c:strCache>
            </c:strRef>
          </c:cat>
          <c:val>
            <c:numRef>
              <c:f>Sheet1!$B$2:$B$6</c:f>
              <c:numCache>
                <c:formatCode>0%</c:formatCode>
                <c:ptCount val="5"/>
                <c:pt idx="0" formatCode="0.00%">
                  <c:v>0.92110000000000003</c:v>
                </c:pt>
                <c:pt idx="1">
                  <c:v>1</c:v>
                </c:pt>
                <c:pt idx="2">
                  <c:v>1</c:v>
                </c:pt>
                <c:pt idx="3" formatCode="0.00%">
                  <c:v>0.94120000000000004</c:v>
                </c:pt>
                <c:pt idx="4" formatCode="0.00%">
                  <c:v>0.93330000000000002</c:v>
                </c:pt>
              </c:numCache>
            </c:numRef>
          </c:val>
          <c:extLst>
            <c:ext xmlns:c16="http://schemas.microsoft.com/office/drawing/2014/chart" uri="{C3380CC4-5D6E-409C-BE32-E72D297353CC}">
              <c16:uniqueId val="{00000000-7117-0843-95D8-7BD03646FCCE}"/>
            </c:ext>
          </c:extLst>
        </c:ser>
        <c:dLbls>
          <c:showLegendKey val="0"/>
          <c:showVal val="0"/>
          <c:showCatName val="0"/>
          <c:showSerName val="0"/>
          <c:showPercent val="0"/>
          <c:showBubbleSize val="0"/>
        </c:dLbls>
        <c:gapWidth val="150"/>
        <c:shape val="box"/>
        <c:axId val="703488975"/>
        <c:axId val="703584943"/>
        <c:axId val="0"/>
      </c:bar3DChart>
      <c:catAx>
        <c:axId val="7034889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03584943"/>
        <c:crosses val="autoZero"/>
        <c:auto val="1"/>
        <c:lblAlgn val="ctr"/>
        <c:lblOffset val="100"/>
        <c:noMultiLvlLbl val="0"/>
      </c:catAx>
      <c:valAx>
        <c:axId val="70358494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034889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Placement Rate</c:v>
                </c:pt>
              </c:strCache>
            </c:strRef>
          </c:tx>
          <c:spPr>
            <a:solidFill>
              <a:schemeClr val="accent1">
                <a:tint val="69000"/>
                <a:satMod val="105000"/>
                <a:lumMod val="110000"/>
              </a:schemeClr>
            </a:solidFill>
            <a:ln w="9525" cap="flat" cmpd="sng" algn="ctr">
              <a:solidFill>
                <a:schemeClr val="accent1">
                  <a:shade val="95000"/>
                </a:schemeClr>
              </a:solidFill>
              <a:round/>
            </a:ln>
            <a:effectLst/>
            <a:sp3d contourW="9525">
              <a:contourClr>
                <a:schemeClr val="accent1">
                  <a:shade val="95000"/>
                </a:schemeClr>
              </a:contourClr>
            </a:sp3d>
          </c:spPr>
          <c:invertIfNegative val="0"/>
          <c:cat>
            <c:strRef>
              <c:f>Sheet1!$A$2:$A$8</c:f>
              <c:strCache>
                <c:ptCount val="7"/>
                <c:pt idx="0">
                  <c:v>Computer Science</c:v>
                </c:pt>
                <c:pt idx="1">
                  <c:v>Civil</c:v>
                </c:pt>
                <c:pt idx="2">
                  <c:v>Mechanical</c:v>
                </c:pt>
                <c:pt idx="3">
                  <c:v>MCA</c:v>
                </c:pt>
                <c:pt idx="4">
                  <c:v>BCA</c:v>
                </c:pt>
                <c:pt idx="5">
                  <c:v>BCOM</c:v>
                </c:pt>
                <c:pt idx="6">
                  <c:v>BBA</c:v>
                </c:pt>
              </c:strCache>
            </c:strRef>
          </c:cat>
          <c:val>
            <c:numRef>
              <c:f>Sheet1!$B$2:$B$8</c:f>
              <c:numCache>
                <c:formatCode>0%</c:formatCode>
                <c:ptCount val="7"/>
                <c:pt idx="0" formatCode="0.00%">
                  <c:v>0.95809999999999995</c:v>
                </c:pt>
                <c:pt idx="1">
                  <c:v>1</c:v>
                </c:pt>
                <c:pt idx="2">
                  <c:v>1</c:v>
                </c:pt>
                <c:pt idx="3" formatCode="0.00%">
                  <c:v>0.80649999999999999</c:v>
                </c:pt>
                <c:pt idx="4" formatCode="0.00%">
                  <c:v>0.8125</c:v>
                </c:pt>
                <c:pt idx="5">
                  <c:v>1</c:v>
                </c:pt>
                <c:pt idx="6">
                  <c:v>1</c:v>
                </c:pt>
              </c:numCache>
            </c:numRef>
          </c:val>
          <c:extLst>
            <c:ext xmlns:c16="http://schemas.microsoft.com/office/drawing/2014/chart" uri="{C3380CC4-5D6E-409C-BE32-E72D297353CC}">
              <c16:uniqueId val="{00000000-7117-0843-95D8-7BD03646FCCE}"/>
            </c:ext>
          </c:extLst>
        </c:ser>
        <c:dLbls>
          <c:showLegendKey val="0"/>
          <c:showVal val="0"/>
          <c:showCatName val="0"/>
          <c:showSerName val="0"/>
          <c:showPercent val="0"/>
          <c:showBubbleSize val="0"/>
        </c:dLbls>
        <c:gapWidth val="150"/>
        <c:shape val="box"/>
        <c:axId val="703488975"/>
        <c:axId val="703584943"/>
        <c:axId val="0"/>
      </c:bar3DChart>
      <c:catAx>
        <c:axId val="7034889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03584943"/>
        <c:crosses val="autoZero"/>
        <c:auto val="1"/>
        <c:lblAlgn val="ctr"/>
        <c:lblOffset val="100"/>
        <c:noMultiLvlLbl val="0"/>
      </c:catAx>
      <c:valAx>
        <c:axId val="70358494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034889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Placement Rate</c:v>
                </c:pt>
              </c:strCache>
            </c:strRef>
          </c:tx>
          <c:spPr>
            <a:solidFill>
              <a:schemeClr val="accent1">
                <a:tint val="69000"/>
                <a:satMod val="105000"/>
                <a:lumMod val="110000"/>
              </a:schemeClr>
            </a:solidFill>
            <a:ln w="9525" cap="flat" cmpd="sng" algn="ctr">
              <a:solidFill>
                <a:schemeClr val="accent1">
                  <a:shade val="95000"/>
                </a:schemeClr>
              </a:solidFill>
              <a:round/>
            </a:ln>
            <a:effectLst/>
            <a:sp3d contourW="9525">
              <a:contourClr>
                <a:schemeClr val="accent1">
                  <a:shade val="95000"/>
                </a:schemeClr>
              </a:contourClr>
            </a:sp3d>
          </c:spPr>
          <c:invertIfNegative val="0"/>
          <c:cat>
            <c:strRef>
              <c:f>Sheet1!$A$2:$A$7</c:f>
              <c:strCache>
                <c:ptCount val="6"/>
                <c:pt idx="0">
                  <c:v>Computer Science</c:v>
                </c:pt>
                <c:pt idx="1">
                  <c:v>Civil</c:v>
                </c:pt>
                <c:pt idx="2">
                  <c:v>Mechanical</c:v>
                </c:pt>
                <c:pt idx="3">
                  <c:v>BCOM</c:v>
                </c:pt>
                <c:pt idx="4">
                  <c:v>BBA</c:v>
                </c:pt>
                <c:pt idx="5">
                  <c:v>MBA</c:v>
                </c:pt>
              </c:strCache>
            </c:strRef>
          </c:cat>
          <c:val>
            <c:numRef>
              <c:f>Sheet1!$B$2:$B$7</c:f>
              <c:numCache>
                <c:formatCode>0%</c:formatCode>
                <c:ptCount val="6"/>
                <c:pt idx="0" formatCode="0.00%">
                  <c:v>0.93600000000000005</c:v>
                </c:pt>
                <c:pt idx="1">
                  <c:v>1</c:v>
                </c:pt>
                <c:pt idx="2">
                  <c:v>1</c:v>
                </c:pt>
                <c:pt idx="3" formatCode="0.00%">
                  <c:v>1</c:v>
                </c:pt>
                <c:pt idx="4" formatCode="0.00%">
                  <c:v>0.875</c:v>
                </c:pt>
                <c:pt idx="5">
                  <c:v>0.8</c:v>
                </c:pt>
              </c:numCache>
            </c:numRef>
          </c:val>
          <c:extLst>
            <c:ext xmlns:c16="http://schemas.microsoft.com/office/drawing/2014/chart" uri="{C3380CC4-5D6E-409C-BE32-E72D297353CC}">
              <c16:uniqueId val="{00000000-7117-0843-95D8-7BD03646FCCE}"/>
            </c:ext>
          </c:extLst>
        </c:ser>
        <c:dLbls>
          <c:showLegendKey val="0"/>
          <c:showVal val="0"/>
          <c:showCatName val="0"/>
          <c:showSerName val="0"/>
          <c:showPercent val="0"/>
          <c:showBubbleSize val="0"/>
        </c:dLbls>
        <c:gapWidth val="150"/>
        <c:shape val="box"/>
        <c:axId val="703488975"/>
        <c:axId val="703584943"/>
        <c:axId val="0"/>
      </c:bar3DChart>
      <c:catAx>
        <c:axId val="7034889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03584943"/>
        <c:crosses val="autoZero"/>
        <c:auto val="1"/>
        <c:lblAlgn val="ctr"/>
        <c:lblOffset val="100"/>
        <c:noMultiLvlLbl val="0"/>
      </c:catAx>
      <c:valAx>
        <c:axId val="70358494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034889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Placement Rate</c:v>
                </c:pt>
              </c:strCache>
            </c:strRef>
          </c:tx>
          <c:dPt>
            <c:idx val="0"/>
            <c:bubble3D val="0"/>
            <c:spPr>
              <a:solidFill>
                <a:schemeClr val="accent1">
                  <a:tint val="69000"/>
                  <a:satMod val="105000"/>
                  <a:lumMod val="110000"/>
                </a:schemeClr>
              </a:solidFill>
              <a:ln>
                <a:noFill/>
              </a:ln>
              <a:effectLst/>
              <a:sp3d/>
            </c:spPr>
            <c:extLst>
              <c:ext xmlns:c16="http://schemas.microsoft.com/office/drawing/2014/chart" uri="{C3380CC4-5D6E-409C-BE32-E72D297353CC}">
                <c16:uniqueId val="{00000001-D127-D649-A491-5C2A6226E09F}"/>
              </c:ext>
            </c:extLst>
          </c:dPt>
          <c:dPt>
            <c:idx val="1"/>
            <c:bubble3D val="0"/>
            <c:spPr>
              <a:solidFill>
                <a:schemeClr val="accent2">
                  <a:tint val="69000"/>
                  <a:satMod val="105000"/>
                  <a:lumMod val="110000"/>
                </a:schemeClr>
              </a:solidFill>
              <a:ln>
                <a:noFill/>
              </a:ln>
              <a:effectLst/>
              <a:sp3d/>
            </c:spPr>
            <c:extLst>
              <c:ext xmlns:c16="http://schemas.microsoft.com/office/drawing/2014/chart" uri="{C3380CC4-5D6E-409C-BE32-E72D297353CC}">
                <c16:uniqueId val="{00000003-D127-D649-A491-5C2A6226E09F}"/>
              </c:ext>
            </c:extLst>
          </c:dPt>
          <c:dPt>
            <c:idx val="2"/>
            <c:bubble3D val="0"/>
            <c:spPr>
              <a:solidFill>
                <a:schemeClr val="accent3">
                  <a:tint val="69000"/>
                  <a:satMod val="105000"/>
                  <a:lumMod val="110000"/>
                </a:schemeClr>
              </a:solidFill>
              <a:ln>
                <a:noFill/>
              </a:ln>
              <a:effectLst/>
              <a:sp3d/>
            </c:spPr>
            <c:extLst>
              <c:ext xmlns:c16="http://schemas.microsoft.com/office/drawing/2014/chart" uri="{C3380CC4-5D6E-409C-BE32-E72D297353CC}">
                <c16:uniqueId val="{00000005-D127-D649-A491-5C2A6226E09F}"/>
              </c:ext>
            </c:extLst>
          </c:dPt>
          <c:dPt>
            <c:idx val="3"/>
            <c:bubble3D val="0"/>
            <c:spPr>
              <a:solidFill>
                <a:schemeClr val="accent4">
                  <a:tint val="69000"/>
                  <a:satMod val="105000"/>
                  <a:lumMod val="110000"/>
                </a:schemeClr>
              </a:solidFill>
              <a:ln>
                <a:noFill/>
              </a:ln>
              <a:effectLst/>
              <a:sp3d/>
            </c:spPr>
            <c:extLst>
              <c:ext xmlns:c16="http://schemas.microsoft.com/office/drawing/2014/chart" uri="{C3380CC4-5D6E-409C-BE32-E72D297353CC}">
                <c16:uniqueId val="{00000007-D127-D649-A491-5C2A6226E09F}"/>
              </c:ext>
            </c:extLst>
          </c:dPt>
          <c:dPt>
            <c:idx val="4"/>
            <c:bubble3D val="0"/>
            <c:spPr>
              <a:solidFill>
                <a:schemeClr val="accent5">
                  <a:tint val="69000"/>
                  <a:satMod val="105000"/>
                  <a:lumMod val="110000"/>
                </a:schemeClr>
              </a:solidFill>
              <a:ln>
                <a:noFill/>
              </a:ln>
              <a:effectLst/>
              <a:sp3d/>
            </c:spPr>
            <c:extLst>
              <c:ext xmlns:c16="http://schemas.microsoft.com/office/drawing/2014/chart" uri="{C3380CC4-5D6E-409C-BE32-E72D297353CC}">
                <c16:uniqueId val="{00000009-D127-D649-A491-5C2A6226E09F}"/>
              </c:ext>
            </c:extLst>
          </c:dPt>
          <c:dPt>
            <c:idx val="5"/>
            <c:bubble3D val="0"/>
            <c:spPr>
              <a:solidFill>
                <a:schemeClr val="accent6">
                  <a:tint val="69000"/>
                  <a:satMod val="105000"/>
                  <a:lumMod val="110000"/>
                </a:schemeClr>
              </a:solidFill>
              <a:ln>
                <a:noFill/>
              </a:ln>
              <a:effectLst/>
              <a:sp3d/>
            </c:spPr>
            <c:extLst>
              <c:ext xmlns:c16="http://schemas.microsoft.com/office/drawing/2014/chart" uri="{C3380CC4-5D6E-409C-BE32-E72D297353CC}">
                <c16:uniqueId val="{0000000B-D127-D649-A491-5C2A6226E09F}"/>
              </c:ext>
            </c:extLst>
          </c:dPt>
          <c:dPt>
            <c:idx val="6"/>
            <c:bubble3D val="0"/>
            <c:spPr>
              <a:solidFill>
                <a:schemeClr val="accent1">
                  <a:lumMod val="60000"/>
                  <a:tint val="69000"/>
                  <a:satMod val="105000"/>
                  <a:lumMod val="110000"/>
                </a:schemeClr>
              </a:solidFill>
              <a:ln>
                <a:noFill/>
              </a:ln>
              <a:effectLst/>
              <a:sp3d/>
            </c:spPr>
            <c:extLst>
              <c:ext xmlns:c16="http://schemas.microsoft.com/office/drawing/2014/chart" uri="{C3380CC4-5D6E-409C-BE32-E72D297353CC}">
                <c16:uniqueId val="{0000000D-D127-D649-A491-5C2A6226E09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Sheet1!$A$2:$A$8</c:f>
              <c:strCache>
                <c:ptCount val="7"/>
                <c:pt idx="0">
                  <c:v>Computer Science</c:v>
                </c:pt>
                <c:pt idx="1">
                  <c:v>Civil</c:v>
                </c:pt>
                <c:pt idx="2">
                  <c:v>Mechanical</c:v>
                </c:pt>
                <c:pt idx="3">
                  <c:v>MCA</c:v>
                </c:pt>
                <c:pt idx="4">
                  <c:v>BCOM</c:v>
                </c:pt>
                <c:pt idx="5">
                  <c:v>BBA</c:v>
                </c:pt>
                <c:pt idx="6">
                  <c:v>MBA</c:v>
                </c:pt>
              </c:strCache>
            </c:strRef>
          </c:cat>
          <c:val>
            <c:numRef>
              <c:f>Sheet1!$B$2:$B$8</c:f>
              <c:numCache>
                <c:formatCode>General</c:formatCode>
                <c:ptCount val="7"/>
                <c:pt idx="0">
                  <c:v>95.81</c:v>
                </c:pt>
                <c:pt idx="1">
                  <c:v>100</c:v>
                </c:pt>
                <c:pt idx="2">
                  <c:v>100</c:v>
                </c:pt>
                <c:pt idx="3">
                  <c:v>80.650000000000006</c:v>
                </c:pt>
                <c:pt idx="4">
                  <c:v>100</c:v>
                </c:pt>
                <c:pt idx="5">
                  <c:v>100</c:v>
                </c:pt>
              </c:numCache>
            </c:numRef>
          </c:val>
          <c:extLst>
            <c:ext xmlns:c16="http://schemas.microsoft.com/office/drawing/2014/chart" uri="{C3380CC4-5D6E-409C-BE32-E72D297353CC}">
              <c16:uniqueId val="{00000000-AAC4-2949-A74D-BBC8C19BB7C9}"/>
            </c:ext>
          </c:extLst>
        </c:ser>
        <c:dLbls>
          <c:dLblPos val="outEnd"/>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5">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D27FF-F575-CD4D-AC52-F9CBA1AEBF5D}" type="datetimeFigureOut">
              <a:rPr lang="en-US" smtClean="0"/>
              <a:t>9/15/2025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E7BBD-B306-9C43-B86C-8CA8AC2DE1E8}" type="slidenum">
              <a:rPr lang="en-US" smtClean="0"/>
              <a:t>‹#›</a:t>
            </a:fld>
            <a:endParaRPr lang="en-US"/>
          </a:p>
        </p:txBody>
      </p:sp>
    </p:spTree>
    <p:extLst>
      <p:ext uri="{BB962C8B-B14F-4D97-AF65-F5344CB8AC3E}">
        <p14:creationId xmlns:p14="http://schemas.microsoft.com/office/powerpoint/2010/main" val="63201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6CE4475-0DB6-44AC-9B0D-ED816FB50920}" type="datetime1">
              <a:rPr lang="en-IN" smtClean="0"/>
              <a:t>15-09-2025</a:t>
            </a:fld>
            <a:endParaRPr lang="en-US"/>
          </a:p>
        </p:txBody>
      </p:sp>
      <p:sp>
        <p:nvSpPr>
          <p:cNvPr id="5" name="Footer Placeholder 4"/>
          <p:cNvSpPr>
            <a:spLocks noGrp="1"/>
          </p:cNvSpPr>
          <p:nvPr>
            <p:ph type="ftr" sz="quarter" idx="11"/>
          </p:nvPr>
        </p:nvSpPr>
        <p:spPr/>
        <p:txBody>
          <a:bodyPr/>
          <a:lstStyle/>
          <a:p>
            <a:r>
              <a:rPr lang="en-US"/>
              <a:t>DHRUV JODHANI</a:t>
            </a:r>
          </a:p>
        </p:txBody>
      </p:sp>
      <p:sp>
        <p:nvSpPr>
          <p:cNvPr id="6" name="Slide Number Placeholder 5"/>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87405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4B1D5E9E-E3E3-4587-B326-65DE193FC3C5}" type="datetime1">
              <a:rPr lang="en-IN" smtClean="0"/>
              <a:t>15-09-2025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172976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EE3F3CA-C684-4917-8578-22DBC6E3AACC}" type="datetime1">
              <a:rPr lang="en-IN" smtClean="0"/>
              <a:t>15-09-2025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3416244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BF8231A2-35F4-498B-909B-88B83F72F87C}" type="datetime1">
              <a:rPr lang="en-IN" smtClean="0"/>
              <a:t>15-09-2025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3217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74BD2E32-D535-4DFF-A5E1-F3BB8EC49AAD}" type="datetime1">
              <a:rPr lang="en-IN" smtClean="0"/>
              <a:t>15-09-2025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80052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2E151142-28F8-4033-9D7D-D5896F6CB6C8}" type="datetime1">
              <a:rPr lang="en-IN" smtClean="0"/>
              <a:t>15-09-2025</a:t>
            </a:fld>
            <a:endParaRPr lang="en-US"/>
          </a:p>
        </p:txBody>
      </p:sp>
      <p:sp>
        <p:nvSpPr>
          <p:cNvPr id="4" name="Footer Placeholder 3"/>
          <p:cNvSpPr>
            <a:spLocks noGrp="1"/>
          </p:cNvSpPr>
          <p:nvPr>
            <p:ph type="ftr" sz="quarter" idx="11"/>
          </p:nvPr>
        </p:nvSpPr>
        <p:spPr/>
        <p:txBody>
          <a:bodyPr/>
          <a:lstStyle/>
          <a:p>
            <a:r>
              <a:rPr lang="en-US"/>
              <a:t>DHRUV JODHANI</a:t>
            </a:r>
          </a:p>
        </p:txBody>
      </p:sp>
      <p:sp>
        <p:nvSpPr>
          <p:cNvPr id="5" name="Slide Number Placeholder 4"/>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1830736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B813D940-53A7-4E77-80D8-F321E6E6E504}" type="datetime1">
              <a:rPr lang="en-IN" smtClean="0"/>
              <a:t>15-09-2025</a:t>
            </a:fld>
            <a:endParaRPr lang="en-US"/>
          </a:p>
        </p:txBody>
      </p:sp>
      <p:sp>
        <p:nvSpPr>
          <p:cNvPr id="4" name="Footer Placeholder 3"/>
          <p:cNvSpPr>
            <a:spLocks noGrp="1"/>
          </p:cNvSpPr>
          <p:nvPr>
            <p:ph type="ftr" sz="quarter" idx="11"/>
          </p:nvPr>
        </p:nvSpPr>
        <p:spPr/>
        <p:txBody>
          <a:bodyPr/>
          <a:lstStyle/>
          <a:p>
            <a:r>
              <a:rPr lang="en-US"/>
              <a:t>DHRUV JODHANI</a:t>
            </a:r>
          </a:p>
        </p:txBody>
      </p:sp>
      <p:sp>
        <p:nvSpPr>
          <p:cNvPr id="5" name="Slide Number Placeholder 4"/>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3705807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C8A20E9E-C4CC-49E8-982A-277680602C5D}" type="datetime1">
              <a:rPr lang="en-IN" smtClean="0"/>
              <a:t>15-09-2025</a:t>
            </a:fld>
            <a:endParaRPr lang="en-US"/>
          </a:p>
        </p:txBody>
      </p:sp>
      <p:sp>
        <p:nvSpPr>
          <p:cNvPr id="5" name="Footer Placeholder 4"/>
          <p:cNvSpPr>
            <a:spLocks noGrp="1"/>
          </p:cNvSpPr>
          <p:nvPr>
            <p:ph type="ftr" sz="quarter" idx="11"/>
          </p:nvPr>
        </p:nvSpPr>
        <p:spPr/>
        <p:txBody>
          <a:bodyPr/>
          <a:lstStyle/>
          <a:p>
            <a:r>
              <a:rPr lang="en-US"/>
              <a:t>DHRUV JODHANI</a:t>
            </a:r>
          </a:p>
        </p:txBody>
      </p:sp>
      <p:sp>
        <p:nvSpPr>
          <p:cNvPr id="6" name="Slide Number Placeholder 5"/>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932533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9F2993F-C334-4C26-91E5-5A1329EB0FEF}" type="datetime1">
              <a:rPr lang="en-IN" smtClean="0"/>
              <a:t>15-09-2025</a:t>
            </a:fld>
            <a:endParaRPr lang="en-US"/>
          </a:p>
        </p:txBody>
      </p:sp>
      <p:sp>
        <p:nvSpPr>
          <p:cNvPr id="5" name="Footer Placeholder 4"/>
          <p:cNvSpPr>
            <a:spLocks noGrp="1"/>
          </p:cNvSpPr>
          <p:nvPr>
            <p:ph type="ftr" sz="quarter" idx="11"/>
          </p:nvPr>
        </p:nvSpPr>
        <p:spPr/>
        <p:txBody>
          <a:bodyPr/>
          <a:lstStyle/>
          <a:p>
            <a:r>
              <a:rPr lang="en-US"/>
              <a:t>DHRUV JODHANI</a:t>
            </a:r>
          </a:p>
        </p:txBody>
      </p:sp>
      <p:sp>
        <p:nvSpPr>
          <p:cNvPr id="6" name="Slide Number Placeholder 5"/>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5606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7871083-E74C-4793-8A93-E1224D820CEF}" type="datetime1">
              <a:rPr lang="en-IN" smtClean="0"/>
              <a:t>15-09-2025</a:t>
            </a:fld>
            <a:endParaRPr lang="en-US"/>
          </a:p>
        </p:txBody>
      </p:sp>
      <p:sp>
        <p:nvSpPr>
          <p:cNvPr id="5" name="Footer Placeholder 4"/>
          <p:cNvSpPr>
            <a:spLocks noGrp="1"/>
          </p:cNvSpPr>
          <p:nvPr>
            <p:ph type="ftr" sz="quarter" idx="11"/>
          </p:nvPr>
        </p:nvSpPr>
        <p:spPr/>
        <p:txBody>
          <a:bodyPr/>
          <a:lstStyle/>
          <a:p>
            <a:r>
              <a:rPr lang="en-US"/>
              <a:t>DHRUV JODHANI</a:t>
            </a:r>
          </a:p>
        </p:txBody>
      </p:sp>
      <p:sp>
        <p:nvSpPr>
          <p:cNvPr id="6" name="Slide Number Placeholder 5"/>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3017214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1B94DA0F-6364-4A8C-8607-FD1847D126F8}" type="datetime1">
              <a:rPr lang="en-IN" smtClean="0"/>
              <a:t>15-09-2025</a:t>
            </a:fld>
            <a:endParaRPr lang="en-US"/>
          </a:p>
        </p:txBody>
      </p:sp>
      <p:sp>
        <p:nvSpPr>
          <p:cNvPr id="5" name="Footer Placeholder 4"/>
          <p:cNvSpPr>
            <a:spLocks noGrp="1"/>
          </p:cNvSpPr>
          <p:nvPr>
            <p:ph type="ftr" sz="quarter" idx="11"/>
          </p:nvPr>
        </p:nvSpPr>
        <p:spPr/>
        <p:txBody>
          <a:bodyPr/>
          <a:lstStyle/>
          <a:p>
            <a:r>
              <a:rPr lang="en-US"/>
              <a:t>DHRUV JODHANI</a:t>
            </a:r>
          </a:p>
        </p:txBody>
      </p:sp>
      <p:sp>
        <p:nvSpPr>
          <p:cNvPr id="6" name="Slide Number Placeholder 5"/>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383714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61E28762-6EC4-4E30-8166-035F01E37522}" type="datetime1">
              <a:rPr lang="en-IN" smtClean="0"/>
              <a:t>15-09-2025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214571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E75A2D9B-75E6-4A33-9B80-FAEB9BDFE32A}" type="datetime1">
              <a:rPr lang="en-IN" smtClean="0"/>
              <a:t>15-09-2025</a:t>
            </a:fld>
            <a:endParaRPr lang="en-US"/>
          </a:p>
        </p:txBody>
      </p:sp>
      <p:sp>
        <p:nvSpPr>
          <p:cNvPr id="8" name="Footer Placeholder 7"/>
          <p:cNvSpPr>
            <a:spLocks noGrp="1"/>
          </p:cNvSpPr>
          <p:nvPr>
            <p:ph type="ftr" sz="quarter" idx="11"/>
          </p:nvPr>
        </p:nvSpPr>
        <p:spPr/>
        <p:txBody>
          <a:bodyPr/>
          <a:lstStyle/>
          <a:p>
            <a:r>
              <a:rPr lang="en-US"/>
              <a:t>DHRUV JODHANI</a:t>
            </a:r>
          </a:p>
        </p:txBody>
      </p:sp>
      <p:sp>
        <p:nvSpPr>
          <p:cNvPr id="9" name="Slide Number Placeholder 8"/>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405809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428D0CB0-1F20-401C-B012-8D42B280EE3F}" type="datetime1">
              <a:rPr lang="en-IN" smtClean="0"/>
              <a:t>15-09-2025</a:t>
            </a:fld>
            <a:endParaRPr lang="en-US" dirty="0"/>
          </a:p>
        </p:txBody>
      </p:sp>
      <p:sp>
        <p:nvSpPr>
          <p:cNvPr id="4" name="Footer Placeholder 3"/>
          <p:cNvSpPr>
            <a:spLocks noGrp="1"/>
          </p:cNvSpPr>
          <p:nvPr>
            <p:ph type="ftr" sz="quarter" idx="11"/>
          </p:nvPr>
        </p:nvSpPr>
        <p:spPr/>
        <p:txBody>
          <a:bodyPr/>
          <a:lstStyle/>
          <a:p>
            <a:r>
              <a:rPr lang="en-US"/>
              <a:t>DHRUV JODHANI</a:t>
            </a:r>
            <a:endParaRPr lang="en-US" dirty="0"/>
          </a:p>
        </p:txBody>
      </p:sp>
      <p:sp>
        <p:nvSpPr>
          <p:cNvPr id="5" name="Slide Number Placeholder 4"/>
          <p:cNvSpPr>
            <a:spLocks noGrp="1"/>
          </p:cNvSpPr>
          <p:nvPr>
            <p:ph type="sldNum" sz="quarter" idx="12"/>
          </p:nvPr>
        </p:nvSpPr>
        <p:spPr/>
        <p:txBody>
          <a:bodyPr/>
          <a:lstStyle/>
          <a:p>
            <a:fld id="{B27AE7D9-6458-7448-B055-3EE0D308DAE3}" type="slidenum">
              <a:rPr lang="en-US" smtClean="0"/>
              <a:t>‹#›</a:t>
            </a:fld>
            <a:endParaRPr lang="en-US" dirty="0"/>
          </a:p>
        </p:txBody>
      </p:sp>
    </p:spTree>
    <p:extLst>
      <p:ext uri="{BB962C8B-B14F-4D97-AF65-F5344CB8AC3E}">
        <p14:creationId xmlns:p14="http://schemas.microsoft.com/office/powerpoint/2010/main" val="304144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a:xfrm>
            <a:off x="7678737" y="5883275"/>
            <a:ext cx="2743200" cy="365125"/>
          </a:xfrm>
          <a:prstGeom prst="rect">
            <a:avLst/>
          </a:prstGeom>
        </p:spPr>
        <p:txBody>
          <a:bodyPr/>
          <a:lstStyle/>
          <a:p>
            <a:fld id="{C6C9ECEA-1FEA-4C0E-8C30-86EC84B65514}" type="datetime1">
              <a:rPr lang="en-IN" smtClean="0"/>
              <a:t>15-09-2025</a:t>
            </a:fld>
            <a:endParaRPr lang="en-US"/>
          </a:p>
        </p:txBody>
      </p:sp>
      <p:sp>
        <p:nvSpPr>
          <p:cNvPr id="3" name="Footer Placeholder 2"/>
          <p:cNvSpPr>
            <a:spLocks noGrp="1"/>
          </p:cNvSpPr>
          <p:nvPr>
            <p:ph type="ftr" sz="quarter" idx="11"/>
          </p:nvPr>
        </p:nvSpPr>
        <p:spPr/>
        <p:txBody>
          <a:bodyPr/>
          <a:lstStyle/>
          <a:p>
            <a:r>
              <a:rPr lang="en-US"/>
              <a:t>DHRUV JODHANI</a:t>
            </a:r>
          </a:p>
        </p:txBody>
      </p:sp>
      <p:sp>
        <p:nvSpPr>
          <p:cNvPr id="4" name="Slide Number Placeholder 3"/>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137103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13130268-4E89-4A7A-9685-CC9D5428464E}" type="datetime1">
              <a:rPr lang="en-IN" smtClean="0"/>
              <a:t>15-09-2025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74683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69922693-078A-4ED0-8A06-CA1193BEAFC9}" type="datetime1">
              <a:rPr lang="en-IN" smtClean="0"/>
              <a:t>15-09-2025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112739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0" y="6538913"/>
            <a:ext cx="6672887" cy="365125"/>
          </a:xfrm>
          <a:prstGeom prst="rect">
            <a:avLst/>
          </a:prstGeom>
        </p:spPr>
        <p:txBody>
          <a:bodyPr vert="horz" lIns="91440" tIns="45720" rIns="91440" bIns="45720" rtlCol="0" anchor="ctr"/>
          <a:lstStyle>
            <a:lvl1pPr algn="l">
              <a:defRPr sz="1200" b="1">
                <a:solidFill>
                  <a:schemeClr val="tx1"/>
                </a:solidFill>
                <a:latin typeface="Colonna MT" pitchFamily="82" charset="77"/>
              </a:defRPr>
            </a:lvl1pPr>
          </a:lstStyle>
          <a:p>
            <a:r>
              <a:rPr lang="en-US"/>
              <a:t>DHRUV JODHANI</a:t>
            </a:r>
            <a:endParaRPr lang="en-US" dirty="0"/>
          </a:p>
        </p:txBody>
      </p:sp>
      <p:sp>
        <p:nvSpPr>
          <p:cNvPr id="6" name="Slide Number Placeholder 5"/>
          <p:cNvSpPr>
            <a:spLocks noGrp="1"/>
          </p:cNvSpPr>
          <p:nvPr>
            <p:ph type="sldNum" sz="quarter" idx="4"/>
          </p:nvPr>
        </p:nvSpPr>
        <p:spPr>
          <a:xfrm>
            <a:off x="11278226" y="6361357"/>
            <a:ext cx="764215" cy="365125"/>
          </a:xfrm>
          <a:prstGeom prst="rect">
            <a:avLst/>
          </a:prstGeom>
        </p:spPr>
        <p:txBody>
          <a:bodyPr vert="horz" lIns="91440" tIns="45720" rIns="91440" bIns="45720" rtlCol="0" anchor="ctr"/>
          <a:lstStyle>
            <a:lvl1pPr algn="r">
              <a:defRPr sz="1800" b="1">
                <a:solidFill>
                  <a:schemeClr val="tx1"/>
                </a:solidFill>
              </a:defRPr>
            </a:lvl1pPr>
          </a:lstStyle>
          <a:p>
            <a:r>
              <a:rPr lang="en-US" dirty="0"/>
              <a:t>1.</a:t>
            </a:r>
          </a:p>
        </p:txBody>
      </p:sp>
      <p:pic>
        <p:nvPicPr>
          <p:cNvPr id="9" name="Picture 8">
            <a:extLst>
              <a:ext uri="{FF2B5EF4-FFF2-40B4-BE49-F238E27FC236}">
                <a16:creationId xmlns:a16="http://schemas.microsoft.com/office/drawing/2014/main" id="{551A0BE5-94E8-A501-4557-CA56FE52D95C}"/>
              </a:ext>
            </a:extLst>
          </p:cNvPr>
          <p:cNvPicPr>
            <a:picLocks noChangeAspect="1"/>
          </p:cNvPicPr>
          <p:nvPr userDrawn="1"/>
        </p:nvPicPr>
        <p:blipFill>
          <a:blip r:embed="rId20"/>
          <a:stretch>
            <a:fillRect/>
          </a:stretch>
        </p:blipFill>
        <p:spPr>
          <a:xfrm>
            <a:off x="10769600" y="-5795"/>
            <a:ext cx="1422400" cy="1422400"/>
          </a:xfrm>
          <a:prstGeom prst="ellipse">
            <a:avLst/>
          </a:prstGeom>
          <a:ln>
            <a:noFill/>
          </a:ln>
          <a:effectLst>
            <a:softEdge rad="112500"/>
          </a:effectLst>
        </p:spPr>
      </p:pic>
    </p:spTree>
    <p:extLst>
      <p:ext uri="{BB962C8B-B14F-4D97-AF65-F5344CB8AC3E}">
        <p14:creationId xmlns:p14="http://schemas.microsoft.com/office/powerpoint/2010/main" val="401857890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darshan.ac.in/placement/list/btech-civil/2025" TargetMode="External"/><Relationship Id="rId7" Type="http://schemas.openxmlformats.org/officeDocument/2006/relationships/hyperlink" Target="https://www.darshan.ac.in/placement/list/mba/2025" TargetMode="External"/><Relationship Id="rId2" Type="http://schemas.openxmlformats.org/officeDocument/2006/relationships/hyperlink" Target="https://www.darshan.ac.in/placement/list/btech-computer/2025" TargetMode="External"/><Relationship Id="rId1" Type="http://schemas.openxmlformats.org/officeDocument/2006/relationships/slideLayout" Target="../slideLayouts/slideLayout6.xml"/><Relationship Id="rId6" Type="http://schemas.openxmlformats.org/officeDocument/2006/relationships/hyperlink" Target="https://www.darshan.ac.in/placement/list/bba/2025" TargetMode="External"/><Relationship Id="rId5" Type="http://schemas.openxmlformats.org/officeDocument/2006/relationships/hyperlink" Target="https://www.darshan.ac.in/placement/list/bcom/2025" TargetMode="External"/><Relationship Id="rId4" Type="http://schemas.openxmlformats.org/officeDocument/2006/relationships/hyperlink" Target="https://www.darshan.ac.in/placement/list/btech-mechanical/202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darshan.ac.in/program/diploma-civil" TargetMode="External"/><Relationship Id="rId7" Type="http://schemas.openxmlformats.org/officeDocument/2006/relationships/hyperlink" Target="tel:07096979962" TargetMode="External"/><Relationship Id="rId2" Type="http://schemas.openxmlformats.org/officeDocument/2006/relationships/hyperlink" Target="https://www.darshan.ac.in/program/diploma-computer" TargetMode="External"/><Relationship Id="rId1" Type="http://schemas.openxmlformats.org/officeDocument/2006/relationships/slideLayout" Target="../slideLayouts/slideLayout6.xml"/><Relationship Id="rId6" Type="http://schemas.openxmlformats.org/officeDocument/2006/relationships/hyperlink" Target="tel:07096979952" TargetMode="External"/><Relationship Id="rId5" Type="http://schemas.openxmlformats.org/officeDocument/2006/relationships/hyperlink" Target="https://www.darshan.ac.in/program/diploma-mechanical" TargetMode="External"/><Relationship Id="rId4" Type="http://schemas.openxmlformats.org/officeDocument/2006/relationships/hyperlink" Target="https://www.darshan.ac.in/program/diploma-electric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digitalgujarat.gov.in/" TargetMode="External"/><Relationship Id="rId2" Type="http://schemas.openxmlformats.org/officeDocument/2006/relationships/hyperlink" Target="https://mysy.guj.nic.in/"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3F4A2CE-536C-68BE-9CF9-55214C882C08}"/>
              </a:ext>
            </a:extLst>
          </p:cNvPr>
          <p:cNvSpPr>
            <a:spLocks noGrp="1"/>
          </p:cNvSpPr>
          <p:nvPr>
            <p:ph type="subTitle" idx="1"/>
          </p:nvPr>
        </p:nvSpPr>
        <p:spPr>
          <a:xfrm>
            <a:off x="1524000" y="2029521"/>
            <a:ext cx="9144000" cy="3607419"/>
          </a:xfrm>
        </p:spPr>
        <p:txBody>
          <a:bodyPr>
            <a:normAutofit/>
          </a:bodyPr>
          <a:lstStyle/>
          <a:p>
            <a:r>
              <a:rPr lang="en-US" sz="4800" b="1" dirty="0">
                <a:latin typeface="Colonna MT" pitchFamily="82" charset="77"/>
              </a:rPr>
              <a:t>ABOUT DARSHAN UNIVERSITY</a:t>
            </a:r>
          </a:p>
        </p:txBody>
      </p:sp>
      <p:sp>
        <p:nvSpPr>
          <p:cNvPr id="2" name="TextBox 1">
            <a:extLst>
              <a:ext uri="{FF2B5EF4-FFF2-40B4-BE49-F238E27FC236}">
                <a16:creationId xmlns:a16="http://schemas.microsoft.com/office/drawing/2014/main" id="{BDC4E1FB-E194-2EBC-71B1-58512C960104}"/>
              </a:ext>
            </a:extLst>
          </p:cNvPr>
          <p:cNvSpPr txBox="1"/>
          <p:nvPr/>
        </p:nvSpPr>
        <p:spPr>
          <a:xfrm>
            <a:off x="633045" y="4753708"/>
            <a:ext cx="3285258" cy="147732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none" rtlCol="0">
            <a:spAutoFit/>
          </a:bodyPr>
          <a:lstStyle/>
          <a:p>
            <a:r>
              <a:rPr lang="en-US" dirty="0">
                <a:solidFill>
                  <a:schemeClr val="accent5">
                    <a:lumMod val="75000"/>
                  </a:schemeClr>
                </a:solidFill>
              </a:rPr>
              <a:t>ENROLLMENT NO. </a:t>
            </a:r>
            <a:r>
              <a:rPr lang="en-US" b="1" dirty="0"/>
              <a:t>24010101056</a:t>
            </a:r>
          </a:p>
          <a:p>
            <a:r>
              <a:rPr lang="en-US" dirty="0">
                <a:solidFill>
                  <a:schemeClr val="accent5">
                    <a:lumMod val="75000"/>
                  </a:schemeClr>
                </a:solidFill>
              </a:rPr>
              <a:t>NAME-</a:t>
            </a:r>
            <a:r>
              <a:rPr lang="en-US" dirty="0"/>
              <a:t> Manav Delvadiya</a:t>
            </a:r>
          </a:p>
          <a:p>
            <a:r>
              <a:rPr lang="en-US" dirty="0">
                <a:solidFill>
                  <a:schemeClr val="accent5">
                    <a:lumMod val="75000"/>
                  </a:schemeClr>
                </a:solidFill>
              </a:rPr>
              <a:t>DEPARTMENT- </a:t>
            </a:r>
            <a:r>
              <a:rPr lang="en-US" b="1" dirty="0"/>
              <a:t>Computer Science</a:t>
            </a:r>
          </a:p>
          <a:p>
            <a:r>
              <a:rPr lang="en-US" dirty="0">
                <a:solidFill>
                  <a:schemeClr val="accent5">
                    <a:lumMod val="75000"/>
                  </a:schemeClr>
                </a:solidFill>
              </a:rPr>
              <a:t>SEMESTER- </a:t>
            </a:r>
            <a:r>
              <a:rPr lang="en-US" b="1" dirty="0"/>
              <a:t>3</a:t>
            </a:r>
          </a:p>
          <a:p>
            <a:r>
              <a:rPr lang="en-US" dirty="0">
                <a:solidFill>
                  <a:schemeClr val="accent5">
                    <a:lumMod val="75000"/>
                  </a:schemeClr>
                </a:solidFill>
              </a:rPr>
              <a:t>SUBJECT-</a:t>
            </a:r>
            <a:r>
              <a:rPr lang="en-US" dirty="0"/>
              <a:t> </a:t>
            </a:r>
            <a:r>
              <a:rPr lang="en-US" b="1" dirty="0"/>
              <a:t>OAT</a:t>
            </a:r>
          </a:p>
        </p:txBody>
      </p:sp>
    </p:spTree>
    <p:extLst>
      <p:ext uri="{BB962C8B-B14F-4D97-AF65-F5344CB8AC3E}">
        <p14:creationId xmlns:p14="http://schemas.microsoft.com/office/powerpoint/2010/main" val="98478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92E95-4C05-ACCE-93AC-1D5DB7579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4E7C2F-3DB7-4100-1F16-BF662E44D983}"/>
              </a:ext>
            </a:extLst>
          </p:cNvPr>
          <p:cNvSpPr>
            <a:spLocks noGrp="1"/>
          </p:cNvSpPr>
          <p:nvPr>
            <p:ph type="title"/>
          </p:nvPr>
        </p:nvSpPr>
        <p:spPr>
          <a:xfrm>
            <a:off x="-77777" y="0"/>
            <a:ext cx="11803118" cy="1596177"/>
          </a:xfrm>
        </p:spPr>
        <p:txBody>
          <a:bodyPr>
            <a:normAutofit/>
          </a:bodyPr>
          <a:lstStyle/>
          <a:p>
            <a:r>
              <a:rPr lang="en-US" sz="3200" b="1" dirty="0">
                <a:latin typeface="Colonna MT" pitchFamily="82" charset="77"/>
              </a:rPr>
              <a:t>COMPUTER DEPARTMENT PLACEMENT RECORD 2024</a:t>
            </a:r>
          </a:p>
        </p:txBody>
      </p:sp>
      <p:graphicFrame>
        <p:nvGraphicFramePr>
          <p:cNvPr id="3" name="Chart 2">
            <a:extLst>
              <a:ext uri="{FF2B5EF4-FFF2-40B4-BE49-F238E27FC236}">
                <a16:creationId xmlns:a16="http://schemas.microsoft.com/office/drawing/2014/main" id="{E22286D7-C53F-0112-9145-48AFD7E76C25}"/>
              </a:ext>
            </a:extLst>
          </p:cNvPr>
          <p:cNvGraphicFramePr/>
          <p:nvPr>
            <p:extLst>
              <p:ext uri="{D42A27DB-BD31-4B8C-83A1-F6EECF244321}">
                <p14:modId xmlns:p14="http://schemas.microsoft.com/office/powerpoint/2010/main" val="2272741673"/>
              </p:ext>
            </p:extLst>
          </p:nvPr>
        </p:nvGraphicFramePr>
        <p:xfrm>
          <a:off x="2032000" y="1078012"/>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9F5565C5-1C01-EB18-ACAE-E3D01980499A}"/>
              </a:ext>
            </a:extLst>
          </p:cNvPr>
          <p:cNvSpPr>
            <a:spLocks noGrp="1"/>
          </p:cNvSpPr>
          <p:nvPr>
            <p:ph type="ftr" sz="quarter" idx="11"/>
          </p:nvPr>
        </p:nvSpPr>
        <p:spPr/>
        <p:txBody>
          <a:bodyPr/>
          <a:lstStyle/>
          <a:p>
            <a:r>
              <a:rPr lang="en-US" dirty="0"/>
              <a:t>Manav </a:t>
            </a:r>
            <a:r>
              <a:rPr lang="en-US" dirty="0" err="1"/>
              <a:t>Del;vadiya</a:t>
            </a:r>
            <a:endParaRPr lang="en-US" dirty="0"/>
          </a:p>
        </p:txBody>
      </p:sp>
      <p:sp>
        <p:nvSpPr>
          <p:cNvPr id="5" name="Slide Number Placeholder 4">
            <a:extLst>
              <a:ext uri="{FF2B5EF4-FFF2-40B4-BE49-F238E27FC236}">
                <a16:creationId xmlns:a16="http://schemas.microsoft.com/office/drawing/2014/main" id="{5D860BDF-417F-CD20-D0BF-A80B13192FD5}"/>
              </a:ext>
            </a:extLst>
          </p:cNvPr>
          <p:cNvSpPr>
            <a:spLocks noGrp="1"/>
          </p:cNvSpPr>
          <p:nvPr>
            <p:ph type="sldNum" sz="quarter" idx="12"/>
          </p:nvPr>
        </p:nvSpPr>
        <p:spPr/>
        <p:txBody>
          <a:bodyPr/>
          <a:lstStyle/>
          <a:p>
            <a:fld id="{B27AE7D9-6458-7448-B055-3EE0D308DAE3}" type="slidenum">
              <a:rPr lang="en-US" smtClean="0"/>
              <a:t>10</a:t>
            </a:fld>
            <a:endParaRPr lang="en-US" dirty="0"/>
          </a:p>
        </p:txBody>
      </p:sp>
    </p:spTree>
    <p:extLst>
      <p:ext uri="{BB962C8B-B14F-4D97-AF65-F5344CB8AC3E}">
        <p14:creationId xmlns:p14="http://schemas.microsoft.com/office/powerpoint/2010/main" val="39184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Scale>
                                      <p:cBhvr>
                                        <p:cTn id="14"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gtEl>
                                        <p:attrNameLst>
                                          <p:attrName>ppt_x</p:attrName>
                                          <p:attrName>ppt_y</p:attrName>
                                        </p:attrNameLst>
                                      </p:cBhvr>
                                    </p:animMotion>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301F6-29B9-6219-1AE3-C090C8049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7A181-00FF-AFE1-4796-7B69D82D8968}"/>
              </a:ext>
            </a:extLst>
          </p:cNvPr>
          <p:cNvSpPr>
            <a:spLocks noGrp="1"/>
          </p:cNvSpPr>
          <p:nvPr>
            <p:ph type="title"/>
          </p:nvPr>
        </p:nvSpPr>
        <p:spPr>
          <a:xfrm>
            <a:off x="-156154" y="0"/>
            <a:ext cx="11803118" cy="1596177"/>
          </a:xfrm>
        </p:spPr>
        <p:txBody>
          <a:bodyPr>
            <a:normAutofit/>
          </a:bodyPr>
          <a:lstStyle/>
          <a:p>
            <a:r>
              <a:rPr lang="en-US" sz="3200" b="1" dirty="0">
                <a:latin typeface="Colonna MT" pitchFamily="82" charset="77"/>
              </a:rPr>
              <a:t>COMPUTER DEPARTMENT PLACEMENT RECORD 2025</a:t>
            </a:r>
          </a:p>
        </p:txBody>
      </p:sp>
      <p:graphicFrame>
        <p:nvGraphicFramePr>
          <p:cNvPr id="3" name="Chart 2">
            <a:extLst>
              <a:ext uri="{FF2B5EF4-FFF2-40B4-BE49-F238E27FC236}">
                <a16:creationId xmlns:a16="http://schemas.microsoft.com/office/drawing/2014/main" id="{39530125-B0BB-A5FB-A177-4BB742C52BDE}"/>
              </a:ext>
            </a:extLst>
          </p:cNvPr>
          <p:cNvGraphicFramePr/>
          <p:nvPr>
            <p:extLst>
              <p:ext uri="{D42A27DB-BD31-4B8C-83A1-F6EECF244321}">
                <p14:modId xmlns:p14="http://schemas.microsoft.com/office/powerpoint/2010/main" val="2594699549"/>
              </p:ext>
            </p:extLst>
          </p:nvPr>
        </p:nvGraphicFramePr>
        <p:xfrm>
          <a:off x="2032000" y="1078012"/>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0784AEFA-69A3-467E-1536-BDC39445F02D}"/>
              </a:ext>
            </a:extLst>
          </p:cNvPr>
          <p:cNvSpPr>
            <a:spLocks noGrp="1"/>
          </p:cNvSpPr>
          <p:nvPr>
            <p:ph type="ftr" sz="quarter" idx="11"/>
          </p:nvPr>
        </p:nvSpPr>
        <p:spPr/>
        <p:txBody>
          <a:bodyPr/>
          <a:lstStyle/>
          <a:p>
            <a:r>
              <a:rPr lang="en-US" dirty="0"/>
              <a:t>Manav </a:t>
            </a:r>
            <a:r>
              <a:rPr lang="en-US" dirty="0" err="1"/>
              <a:t>Del;vadiya</a:t>
            </a:r>
            <a:endParaRPr lang="en-US" dirty="0"/>
          </a:p>
        </p:txBody>
      </p:sp>
      <p:sp>
        <p:nvSpPr>
          <p:cNvPr id="5" name="Slide Number Placeholder 4">
            <a:extLst>
              <a:ext uri="{FF2B5EF4-FFF2-40B4-BE49-F238E27FC236}">
                <a16:creationId xmlns:a16="http://schemas.microsoft.com/office/drawing/2014/main" id="{CF2540FF-E866-9960-F255-ED77B28C7B72}"/>
              </a:ext>
            </a:extLst>
          </p:cNvPr>
          <p:cNvSpPr>
            <a:spLocks noGrp="1"/>
          </p:cNvSpPr>
          <p:nvPr>
            <p:ph type="sldNum" sz="quarter" idx="12"/>
          </p:nvPr>
        </p:nvSpPr>
        <p:spPr/>
        <p:txBody>
          <a:bodyPr/>
          <a:lstStyle/>
          <a:p>
            <a:fld id="{B27AE7D9-6458-7448-B055-3EE0D308DAE3}" type="slidenum">
              <a:rPr lang="en-US" smtClean="0"/>
              <a:t>11</a:t>
            </a:fld>
            <a:endParaRPr lang="en-US" dirty="0"/>
          </a:p>
        </p:txBody>
      </p:sp>
    </p:spTree>
    <p:extLst>
      <p:ext uri="{BB962C8B-B14F-4D97-AF65-F5344CB8AC3E}">
        <p14:creationId xmlns:p14="http://schemas.microsoft.com/office/powerpoint/2010/main" val="423144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80">
                                          <p:stCondLst>
                                            <p:cond delay="0"/>
                                          </p:stCondLst>
                                        </p:cTn>
                                        <p:tgtEl>
                                          <p:spTgt spid="3"/>
                                        </p:tgtEl>
                                      </p:cBhvr>
                                    </p:animEffect>
                                    <p:anim calcmode="lin" valueType="num">
                                      <p:cBhvr>
                                        <p:cTn id="1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gtEl>
                                      </p:cBhvr>
                                      <p:to x="100000" y="60000"/>
                                    </p:animScale>
                                    <p:animScale>
                                      <p:cBhvr>
                                        <p:cTn id="22" dur="166" decel="50000">
                                          <p:stCondLst>
                                            <p:cond delay="676"/>
                                          </p:stCondLst>
                                        </p:cTn>
                                        <p:tgtEl>
                                          <p:spTgt spid="3"/>
                                        </p:tgtEl>
                                      </p:cBhvr>
                                      <p:to x="100000" y="100000"/>
                                    </p:animScale>
                                    <p:animScale>
                                      <p:cBhvr>
                                        <p:cTn id="23" dur="26">
                                          <p:stCondLst>
                                            <p:cond delay="1312"/>
                                          </p:stCondLst>
                                        </p:cTn>
                                        <p:tgtEl>
                                          <p:spTgt spid="3"/>
                                        </p:tgtEl>
                                      </p:cBhvr>
                                      <p:to x="100000" y="80000"/>
                                    </p:animScale>
                                    <p:animScale>
                                      <p:cBhvr>
                                        <p:cTn id="24" dur="166" decel="50000">
                                          <p:stCondLst>
                                            <p:cond delay="1338"/>
                                          </p:stCondLst>
                                        </p:cTn>
                                        <p:tgtEl>
                                          <p:spTgt spid="3"/>
                                        </p:tgtEl>
                                      </p:cBhvr>
                                      <p:to x="100000" y="100000"/>
                                    </p:animScale>
                                    <p:animScale>
                                      <p:cBhvr>
                                        <p:cTn id="25" dur="26">
                                          <p:stCondLst>
                                            <p:cond delay="1642"/>
                                          </p:stCondLst>
                                        </p:cTn>
                                        <p:tgtEl>
                                          <p:spTgt spid="3"/>
                                        </p:tgtEl>
                                      </p:cBhvr>
                                      <p:to x="100000" y="90000"/>
                                    </p:animScale>
                                    <p:animScale>
                                      <p:cBhvr>
                                        <p:cTn id="26" dur="166" decel="50000">
                                          <p:stCondLst>
                                            <p:cond delay="1668"/>
                                          </p:stCondLst>
                                        </p:cTn>
                                        <p:tgtEl>
                                          <p:spTgt spid="3"/>
                                        </p:tgtEl>
                                      </p:cBhvr>
                                      <p:to x="100000" y="100000"/>
                                    </p:animScale>
                                    <p:animScale>
                                      <p:cBhvr>
                                        <p:cTn id="27" dur="26">
                                          <p:stCondLst>
                                            <p:cond delay="1808"/>
                                          </p:stCondLst>
                                        </p:cTn>
                                        <p:tgtEl>
                                          <p:spTgt spid="3"/>
                                        </p:tgtEl>
                                      </p:cBhvr>
                                      <p:to x="100000" y="95000"/>
                                    </p:animScale>
                                    <p:animScale>
                                      <p:cBhvr>
                                        <p:cTn id="2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C9E7-288D-8222-204A-042FBBED410F}"/>
              </a:ext>
            </a:extLst>
          </p:cNvPr>
          <p:cNvSpPr>
            <a:spLocks noGrp="1"/>
          </p:cNvSpPr>
          <p:nvPr>
            <p:ph type="title"/>
          </p:nvPr>
        </p:nvSpPr>
        <p:spPr>
          <a:xfrm>
            <a:off x="238898" y="0"/>
            <a:ext cx="11714204" cy="1596177"/>
          </a:xfrm>
        </p:spPr>
        <p:txBody>
          <a:bodyPr/>
          <a:lstStyle/>
          <a:p>
            <a:r>
              <a:rPr lang="en-US" b="1" dirty="0">
                <a:latin typeface="Colonna MT" pitchFamily="82" charset="77"/>
              </a:rPr>
              <a:t>COMPUTER DEPARTMENT 2024 PLACEMENT RECORD </a:t>
            </a:r>
          </a:p>
        </p:txBody>
      </p:sp>
      <p:graphicFrame>
        <p:nvGraphicFramePr>
          <p:cNvPr id="3" name="Chart 2">
            <a:extLst>
              <a:ext uri="{FF2B5EF4-FFF2-40B4-BE49-F238E27FC236}">
                <a16:creationId xmlns:a16="http://schemas.microsoft.com/office/drawing/2014/main" id="{98586614-C32D-9029-FE1B-08428ADC5356}"/>
              </a:ext>
            </a:extLst>
          </p:cNvPr>
          <p:cNvGraphicFramePr/>
          <p:nvPr>
            <p:extLst>
              <p:ext uri="{D42A27DB-BD31-4B8C-83A1-F6EECF244321}">
                <p14:modId xmlns:p14="http://schemas.microsoft.com/office/powerpoint/2010/main" val="3219871013"/>
              </p:ext>
            </p:extLst>
          </p:nvPr>
        </p:nvGraphicFramePr>
        <p:xfrm>
          <a:off x="2032000" y="1040941"/>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8A71A9E5-FF15-21CA-6C58-7454DD55EAA5}"/>
              </a:ext>
            </a:extLst>
          </p:cNvPr>
          <p:cNvSpPr>
            <a:spLocks noGrp="1"/>
          </p:cNvSpPr>
          <p:nvPr>
            <p:ph type="ftr" sz="quarter" idx="11"/>
          </p:nvPr>
        </p:nvSpPr>
        <p:spPr/>
        <p:txBody>
          <a:bodyPr/>
          <a:lstStyle/>
          <a:p>
            <a:r>
              <a:rPr lang="en-US" dirty="0"/>
              <a:t>Manav </a:t>
            </a:r>
            <a:r>
              <a:rPr lang="en-US" dirty="0" err="1"/>
              <a:t>Del;vadiya</a:t>
            </a:r>
            <a:endParaRPr lang="en-US" dirty="0"/>
          </a:p>
          <a:p>
            <a:endParaRPr lang="en-US" dirty="0"/>
          </a:p>
        </p:txBody>
      </p:sp>
      <p:sp>
        <p:nvSpPr>
          <p:cNvPr id="5" name="Slide Number Placeholder 4">
            <a:extLst>
              <a:ext uri="{FF2B5EF4-FFF2-40B4-BE49-F238E27FC236}">
                <a16:creationId xmlns:a16="http://schemas.microsoft.com/office/drawing/2014/main" id="{A6A95A5E-76A3-9EF7-E4FF-B08E79833C17}"/>
              </a:ext>
            </a:extLst>
          </p:cNvPr>
          <p:cNvSpPr>
            <a:spLocks noGrp="1"/>
          </p:cNvSpPr>
          <p:nvPr>
            <p:ph type="sldNum" sz="quarter" idx="12"/>
          </p:nvPr>
        </p:nvSpPr>
        <p:spPr/>
        <p:txBody>
          <a:bodyPr/>
          <a:lstStyle/>
          <a:p>
            <a:fld id="{B27AE7D9-6458-7448-B055-3EE0D308DAE3}" type="slidenum">
              <a:rPr lang="en-US" smtClean="0"/>
              <a:t>12</a:t>
            </a:fld>
            <a:endParaRPr lang="en-US" dirty="0"/>
          </a:p>
        </p:txBody>
      </p:sp>
    </p:spTree>
    <p:extLst>
      <p:ext uri="{BB962C8B-B14F-4D97-AF65-F5344CB8AC3E}">
        <p14:creationId xmlns:p14="http://schemas.microsoft.com/office/powerpoint/2010/main" val="151175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heckerboard(across)">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A495-DEAE-05D2-619E-95BC5967661A}"/>
              </a:ext>
            </a:extLst>
          </p:cNvPr>
          <p:cNvSpPr>
            <a:spLocks noGrp="1"/>
          </p:cNvSpPr>
          <p:nvPr>
            <p:ph type="title"/>
          </p:nvPr>
        </p:nvSpPr>
        <p:spPr>
          <a:xfrm>
            <a:off x="1049699" y="-234100"/>
            <a:ext cx="10364451" cy="1596177"/>
          </a:xfrm>
        </p:spPr>
        <p:txBody>
          <a:bodyPr>
            <a:normAutofit/>
          </a:bodyPr>
          <a:lstStyle/>
          <a:p>
            <a:r>
              <a:rPr lang="en-US" sz="4800" b="1" dirty="0">
                <a:latin typeface="Colonna MT" pitchFamily="82" charset="77"/>
              </a:rPr>
              <a:t>PLACEMENT SUMMARY</a:t>
            </a:r>
          </a:p>
        </p:txBody>
      </p:sp>
      <p:sp>
        <p:nvSpPr>
          <p:cNvPr id="4" name="TextBox 3">
            <a:extLst>
              <a:ext uri="{FF2B5EF4-FFF2-40B4-BE49-F238E27FC236}">
                <a16:creationId xmlns:a16="http://schemas.microsoft.com/office/drawing/2014/main" id="{BDEE871E-D44C-3F23-C6BC-44400E06FE79}"/>
              </a:ext>
            </a:extLst>
          </p:cNvPr>
          <p:cNvSpPr txBox="1"/>
          <p:nvPr/>
        </p:nvSpPr>
        <p:spPr>
          <a:xfrm>
            <a:off x="1049699" y="1177411"/>
            <a:ext cx="6098058" cy="369332"/>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100000" b="100000"/>
            </a:path>
            <a:tileRect t="-100000" r="-100000"/>
          </a:gradFill>
        </p:spPr>
        <p:txBody>
          <a:bodyPr wrap="square">
            <a:spAutoFit/>
          </a:bodyPr>
          <a:lstStyle/>
          <a:p>
            <a:r>
              <a:rPr lang="en-IN" b="1" i="0" u="none" strike="noStrike" dirty="0">
                <a:solidFill>
                  <a:srgbClr val="333333"/>
                </a:solidFill>
                <a:effectLst/>
                <a:latin typeface="Work Sans" pitchFamily="2" charset="77"/>
              </a:rPr>
              <a:t>Branch wise Summary --------------------</a:t>
            </a:r>
            <a:endParaRPr lang="en-US" dirty="0"/>
          </a:p>
        </p:txBody>
      </p:sp>
      <p:graphicFrame>
        <p:nvGraphicFramePr>
          <p:cNvPr id="5" name="Table 4">
            <a:extLst>
              <a:ext uri="{FF2B5EF4-FFF2-40B4-BE49-F238E27FC236}">
                <a16:creationId xmlns:a16="http://schemas.microsoft.com/office/drawing/2014/main" id="{B94E94F8-2B5B-F924-9205-23561328DC94}"/>
              </a:ext>
            </a:extLst>
          </p:cNvPr>
          <p:cNvGraphicFramePr>
            <a:graphicFrameLocks noGrp="1"/>
          </p:cNvGraphicFramePr>
          <p:nvPr>
            <p:extLst>
              <p:ext uri="{D42A27DB-BD31-4B8C-83A1-F6EECF244321}">
                <p14:modId xmlns:p14="http://schemas.microsoft.com/office/powerpoint/2010/main" val="2882224052"/>
              </p:ext>
            </p:extLst>
          </p:nvPr>
        </p:nvGraphicFramePr>
        <p:xfrm>
          <a:off x="481914" y="1718940"/>
          <a:ext cx="10932232" cy="727697"/>
        </p:xfrm>
        <a:graphic>
          <a:graphicData uri="http://schemas.openxmlformats.org/drawingml/2006/table">
            <a:tbl>
              <a:tblPr/>
              <a:tblGrid>
                <a:gridCol w="1366529">
                  <a:extLst>
                    <a:ext uri="{9D8B030D-6E8A-4147-A177-3AD203B41FA5}">
                      <a16:colId xmlns:a16="http://schemas.microsoft.com/office/drawing/2014/main" val="836549436"/>
                    </a:ext>
                  </a:extLst>
                </a:gridCol>
                <a:gridCol w="1366529">
                  <a:extLst>
                    <a:ext uri="{9D8B030D-6E8A-4147-A177-3AD203B41FA5}">
                      <a16:colId xmlns:a16="http://schemas.microsoft.com/office/drawing/2014/main" val="2679523509"/>
                    </a:ext>
                  </a:extLst>
                </a:gridCol>
                <a:gridCol w="1366529">
                  <a:extLst>
                    <a:ext uri="{9D8B030D-6E8A-4147-A177-3AD203B41FA5}">
                      <a16:colId xmlns:a16="http://schemas.microsoft.com/office/drawing/2014/main" val="2631703633"/>
                    </a:ext>
                  </a:extLst>
                </a:gridCol>
                <a:gridCol w="1366529">
                  <a:extLst>
                    <a:ext uri="{9D8B030D-6E8A-4147-A177-3AD203B41FA5}">
                      <a16:colId xmlns:a16="http://schemas.microsoft.com/office/drawing/2014/main" val="1967359612"/>
                    </a:ext>
                  </a:extLst>
                </a:gridCol>
                <a:gridCol w="1366529">
                  <a:extLst>
                    <a:ext uri="{9D8B030D-6E8A-4147-A177-3AD203B41FA5}">
                      <a16:colId xmlns:a16="http://schemas.microsoft.com/office/drawing/2014/main" val="2556856225"/>
                    </a:ext>
                  </a:extLst>
                </a:gridCol>
                <a:gridCol w="1366529">
                  <a:extLst>
                    <a:ext uri="{9D8B030D-6E8A-4147-A177-3AD203B41FA5}">
                      <a16:colId xmlns:a16="http://schemas.microsoft.com/office/drawing/2014/main" val="1164743546"/>
                    </a:ext>
                  </a:extLst>
                </a:gridCol>
                <a:gridCol w="1366529">
                  <a:extLst>
                    <a:ext uri="{9D8B030D-6E8A-4147-A177-3AD203B41FA5}">
                      <a16:colId xmlns:a16="http://schemas.microsoft.com/office/drawing/2014/main" val="4059146558"/>
                    </a:ext>
                  </a:extLst>
                </a:gridCol>
                <a:gridCol w="1366529">
                  <a:extLst>
                    <a:ext uri="{9D8B030D-6E8A-4147-A177-3AD203B41FA5}">
                      <a16:colId xmlns:a16="http://schemas.microsoft.com/office/drawing/2014/main" val="876929103"/>
                    </a:ext>
                  </a:extLst>
                </a:gridCol>
              </a:tblGrid>
              <a:tr h="727697">
                <a:tc>
                  <a:txBody>
                    <a:bodyPr/>
                    <a:lstStyle/>
                    <a:p>
                      <a:pPr algn="ctr" fontAlgn="b"/>
                      <a:r>
                        <a:rPr lang="en-IN" b="1" dirty="0">
                          <a:effectLst/>
                        </a:rPr>
                        <a:t>#</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l" fontAlgn="b"/>
                      <a:r>
                        <a:rPr lang="en-IN" b="1" dirty="0">
                          <a:effectLst/>
                        </a:rPr>
                        <a:t>Program</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b"/>
                      <a:r>
                        <a:rPr lang="en-IN" b="1" dirty="0">
                          <a:effectLst/>
                        </a:rPr>
                        <a:t>Registered Students</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b"/>
                      <a:r>
                        <a:rPr lang="en-IN" b="1" dirty="0">
                          <a:effectLst/>
                        </a:rPr>
                        <a:t>Placed Students</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b"/>
                      <a:r>
                        <a:rPr lang="en-IN" b="1" dirty="0">
                          <a:effectLst/>
                        </a:rPr>
                        <a:t>Placed %</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b"/>
                      <a:r>
                        <a:rPr lang="en-IN" b="1" dirty="0">
                          <a:effectLst/>
                        </a:rPr>
                        <a:t>Companies Visited</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b"/>
                      <a:r>
                        <a:rPr lang="en-IN" b="1" dirty="0">
                          <a:effectLst/>
                        </a:rPr>
                        <a:t>Highest Package</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b"/>
                      <a:r>
                        <a:rPr lang="en-IN" b="1" dirty="0">
                          <a:effectLst/>
                        </a:rPr>
                        <a:t>Average Package</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2533246601"/>
                  </a:ext>
                </a:extLst>
              </a:tr>
            </a:tbl>
          </a:graphicData>
        </a:graphic>
      </p:graphicFrame>
      <p:graphicFrame>
        <p:nvGraphicFramePr>
          <p:cNvPr id="6" name="Table 5">
            <a:extLst>
              <a:ext uri="{FF2B5EF4-FFF2-40B4-BE49-F238E27FC236}">
                <a16:creationId xmlns:a16="http://schemas.microsoft.com/office/drawing/2014/main" id="{BA8F4626-8552-20D9-13D4-5C39B324E06F}"/>
              </a:ext>
            </a:extLst>
          </p:cNvPr>
          <p:cNvGraphicFramePr>
            <a:graphicFrameLocks noGrp="1"/>
          </p:cNvGraphicFramePr>
          <p:nvPr>
            <p:extLst>
              <p:ext uri="{D42A27DB-BD31-4B8C-83A1-F6EECF244321}">
                <p14:modId xmlns:p14="http://schemas.microsoft.com/office/powerpoint/2010/main" val="3230558452"/>
              </p:ext>
            </p:extLst>
          </p:nvPr>
        </p:nvGraphicFramePr>
        <p:xfrm>
          <a:off x="481914" y="2618834"/>
          <a:ext cx="11084008" cy="944880"/>
        </p:xfrm>
        <a:graphic>
          <a:graphicData uri="http://schemas.openxmlformats.org/drawingml/2006/table">
            <a:tbl>
              <a:tblPr/>
              <a:tblGrid>
                <a:gridCol w="1385501">
                  <a:extLst>
                    <a:ext uri="{9D8B030D-6E8A-4147-A177-3AD203B41FA5}">
                      <a16:colId xmlns:a16="http://schemas.microsoft.com/office/drawing/2014/main" val="2635400309"/>
                    </a:ext>
                  </a:extLst>
                </a:gridCol>
                <a:gridCol w="1385501">
                  <a:extLst>
                    <a:ext uri="{9D8B030D-6E8A-4147-A177-3AD203B41FA5}">
                      <a16:colId xmlns:a16="http://schemas.microsoft.com/office/drawing/2014/main" val="760567108"/>
                    </a:ext>
                  </a:extLst>
                </a:gridCol>
                <a:gridCol w="1385501">
                  <a:extLst>
                    <a:ext uri="{9D8B030D-6E8A-4147-A177-3AD203B41FA5}">
                      <a16:colId xmlns:a16="http://schemas.microsoft.com/office/drawing/2014/main" val="2231983648"/>
                    </a:ext>
                  </a:extLst>
                </a:gridCol>
                <a:gridCol w="1385501">
                  <a:extLst>
                    <a:ext uri="{9D8B030D-6E8A-4147-A177-3AD203B41FA5}">
                      <a16:colId xmlns:a16="http://schemas.microsoft.com/office/drawing/2014/main" val="2576162204"/>
                    </a:ext>
                  </a:extLst>
                </a:gridCol>
                <a:gridCol w="1385501">
                  <a:extLst>
                    <a:ext uri="{9D8B030D-6E8A-4147-A177-3AD203B41FA5}">
                      <a16:colId xmlns:a16="http://schemas.microsoft.com/office/drawing/2014/main" val="2355131876"/>
                    </a:ext>
                  </a:extLst>
                </a:gridCol>
                <a:gridCol w="1385501">
                  <a:extLst>
                    <a:ext uri="{9D8B030D-6E8A-4147-A177-3AD203B41FA5}">
                      <a16:colId xmlns:a16="http://schemas.microsoft.com/office/drawing/2014/main" val="2139258064"/>
                    </a:ext>
                  </a:extLst>
                </a:gridCol>
                <a:gridCol w="1385501">
                  <a:extLst>
                    <a:ext uri="{9D8B030D-6E8A-4147-A177-3AD203B41FA5}">
                      <a16:colId xmlns:a16="http://schemas.microsoft.com/office/drawing/2014/main" val="2424854003"/>
                    </a:ext>
                  </a:extLst>
                </a:gridCol>
                <a:gridCol w="1385501">
                  <a:extLst>
                    <a:ext uri="{9D8B030D-6E8A-4147-A177-3AD203B41FA5}">
                      <a16:colId xmlns:a16="http://schemas.microsoft.com/office/drawing/2014/main" val="336732476"/>
                    </a:ext>
                  </a:extLst>
                </a:gridCol>
              </a:tblGrid>
              <a:tr h="727697">
                <a:tc>
                  <a:txBody>
                    <a:bodyPr/>
                    <a:lstStyle/>
                    <a:p>
                      <a:pPr algn="ctr" fontAlgn="t"/>
                      <a:r>
                        <a:rPr lang="en-IN" sz="1400" dirty="0">
                          <a:effectLst/>
                        </a:rPr>
                        <a:t>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fontAlgn="t"/>
                      <a:r>
                        <a:rPr lang="en-IN" sz="1400" u="none" strike="noStrike" dirty="0">
                          <a:solidFill>
                            <a:schemeClr val="tx1"/>
                          </a:solidFill>
                          <a:effectLst/>
                          <a:hlinkClick r:id="rId2">
                            <a:extLst>
                              <a:ext uri="{A12FA001-AC4F-418D-AE19-62706E023703}">
                                <ahyp:hlinkClr xmlns:ahyp="http://schemas.microsoft.com/office/drawing/2018/hyperlinkcolor" val="tx"/>
                              </a:ext>
                            </a:extLst>
                          </a:hlinkClick>
                        </a:rPr>
                        <a:t>B.Tech. (Computer Science and Engineering) </a:t>
                      </a:r>
                      <a:r>
                        <a:rPr lang="en-IN" sz="1400" dirty="0">
                          <a:solidFill>
                            <a:schemeClr val="tx1"/>
                          </a:solidFill>
                          <a:effectLst/>
                        </a:rPr>
                        <a:t>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172</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solidFill>
                            <a:schemeClr val="accent4">
                              <a:lumMod val="60000"/>
                              <a:lumOff val="40000"/>
                            </a:schemeClr>
                          </a:solidFill>
                          <a:effectLst/>
                        </a:rPr>
                        <a:t>161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effectLst/>
                        </a:rPr>
                        <a:t>93.60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solidFill>
                            <a:schemeClr val="accent4">
                              <a:lumMod val="60000"/>
                              <a:lumOff val="40000"/>
                            </a:schemeClr>
                          </a:solidFill>
                          <a:effectLst/>
                        </a:rPr>
                        <a:t>81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7.00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3.78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4113087899"/>
                  </a:ext>
                </a:extLst>
              </a:tr>
            </a:tbl>
          </a:graphicData>
        </a:graphic>
      </p:graphicFrame>
      <p:graphicFrame>
        <p:nvGraphicFramePr>
          <p:cNvPr id="7" name="Table 6">
            <a:extLst>
              <a:ext uri="{FF2B5EF4-FFF2-40B4-BE49-F238E27FC236}">
                <a16:creationId xmlns:a16="http://schemas.microsoft.com/office/drawing/2014/main" id="{94523D8C-C710-3478-73DB-C71D4B4D6FD5}"/>
              </a:ext>
            </a:extLst>
          </p:cNvPr>
          <p:cNvGraphicFramePr>
            <a:graphicFrameLocks noGrp="1"/>
          </p:cNvGraphicFramePr>
          <p:nvPr>
            <p:extLst>
              <p:ext uri="{D42A27DB-BD31-4B8C-83A1-F6EECF244321}">
                <p14:modId xmlns:p14="http://schemas.microsoft.com/office/powerpoint/2010/main" val="1262138043"/>
              </p:ext>
            </p:extLst>
          </p:nvPr>
        </p:nvGraphicFramePr>
        <p:xfrm>
          <a:off x="481912" y="3855437"/>
          <a:ext cx="11084008" cy="518160"/>
        </p:xfrm>
        <a:graphic>
          <a:graphicData uri="http://schemas.openxmlformats.org/drawingml/2006/table">
            <a:tbl>
              <a:tblPr/>
              <a:tblGrid>
                <a:gridCol w="1385501">
                  <a:extLst>
                    <a:ext uri="{9D8B030D-6E8A-4147-A177-3AD203B41FA5}">
                      <a16:colId xmlns:a16="http://schemas.microsoft.com/office/drawing/2014/main" val="3993584795"/>
                    </a:ext>
                  </a:extLst>
                </a:gridCol>
                <a:gridCol w="1385501">
                  <a:extLst>
                    <a:ext uri="{9D8B030D-6E8A-4147-A177-3AD203B41FA5}">
                      <a16:colId xmlns:a16="http://schemas.microsoft.com/office/drawing/2014/main" val="480065836"/>
                    </a:ext>
                  </a:extLst>
                </a:gridCol>
                <a:gridCol w="1385501">
                  <a:extLst>
                    <a:ext uri="{9D8B030D-6E8A-4147-A177-3AD203B41FA5}">
                      <a16:colId xmlns:a16="http://schemas.microsoft.com/office/drawing/2014/main" val="970405845"/>
                    </a:ext>
                  </a:extLst>
                </a:gridCol>
                <a:gridCol w="1385501">
                  <a:extLst>
                    <a:ext uri="{9D8B030D-6E8A-4147-A177-3AD203B41FA5}">
                      <a16:colId xmlns:a16="http://schemas.microsoft.com/office/drawing/2014/main" val="602789229"/>
                    </a:ext>
                  </a:extLst>
                </a:gridCol>
                <a:gridCol w="1385501">
                  <a:extLst>
                    <a:ext uri="{9D8B030D-6E8A-4147-A177-3AD203B41FA5}">
                      <a16:colId xmlns:a16="http://schemas.microsoft.com/office/drawing/2014/main" val="302728529"/>
                    </a:ext>
                  </a:extLst>
                </a:gridCol>
                <a:gridCol w="1385501">
                  <a:extLst>
                    <a:ext uri="{9D8B030D-6E8A-4147-A177-3AD203B41FA5}">
                      <a16:colId xmlns:a16="http://schemas.microsoft.com/office/drawing/2014/main" val="2097852663"/>
                    </a:ext>
                  </a:extLst>
                </a:gridCol>
                <a:gridCol w="1385501">
                  <a:extLst>
                    <a:ext uri="{9D8B030D-6E8A-4147-A177-3AD203B41FA5}">
                      <a16:colId xmlns:a16="http://schemas.microsoft.com/office/drawing/2014/main" val="1003584146"/>
                    </a:ext>
                  </a:extLst>
                </a:gridCol>
                <a:gridCol w="1385501">
                  <a:extLst>
                    <a:ext uri="{9D8B030D-6E8A-4147-A177-3AD203B41FA5}">
                      <a16:colId xmlns:a16="http://schemas.microsoft.com/office/drawing/2014/main" val="3231903427"/>
                    </a:ext>
                  </a:extLst>
                </a:gridCol>
              </a:tblGrid>
              <a:tr h="0">
                <a:tc>
                  <a:txBody>
                    <a:bodyPr/>
                    <a:lstStyle/>
                    <a:p>
                      <a:pPr algn="ctr" fontAlgn="t"/>
                      <a:r>
                        <a:rPr lang="en-IN" sz="1400" dirty="0">
                          <a:effectLst/>
                        </a:rPr>
                        <a:t>2</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fontAlgn="t"/>
                      <a:r>
                        <a:rPr lang="en-IN" sz="1400" u="none" strike="noStrike" dirty="0">
                          <a:solidFill>
                            <a:schemeClr val="tx1"/>
                          </a:solidFill>
                          <a:effectLst/>
                          <a:hlinkClick r:id="rId3">
                            <a:extLst>
                              <a:ext uri="{A12FA001-AC4F-418D-AE19-62706E023703}">
                                <ahyp:hlinkClr xmlns:ahyp="http://schemas.microsoft.com/office/drawing/2018/hyperlinkcolor" val="tx"/>
                              </a:ext>
                            </a:extLst>
                          </a:hlinkClick>
                        </a:rPr>
                        <a:t>B.Tech. (Civil Engineering) </a:t>
                      </a:r>
                      <a:r>
                        <a:rPr lang="en-IN" sz="1400" dirty="0">
                          <a:solidFill>
                            <a:schemeClr val="tx1"/>
                          </a:solidFill>
                          <a:effectLst/>
                        </a:rPr>
                        <a:t>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15</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solidFill>
                            <a:schemeClr val="accent4">
                              <a:lumMod val="60000"/>
                              <a:lumOff val="40000"/>
                            </a:schemeClr>
                          </a:solidFill>
                          <a:effectLst/>
                        </a:rPr>
                        <a:t>15</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effectLst/>
                        </a:rPr>
                        <a:t>100.00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solidFill>
                            <a:schemeClr val="accent4">
                              <a:lumMod val="60000"/>
                              <a:lumOff val="40000"/>
                            </a:schemeClr>
                          </a:solidFill>
                          <a:effectLst/>
                        </a:rPr>
                        <a:t>9</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2.50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1.80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2924294646"/>
                  </a:ext>
                </a:extLst>
              </a:tr>
            </a:tbl>
          </a:graphicData>
        </a:graphic>
      </p:graphicFrame>
      <p:graphicFrame>
        <p:nvGraphicFramePr>
          <p:cNvPr id="8" name="Table 7">
            <a:extLst>
              <a:ext uri="{FF2B5EF4-FFF2-40B4-BE49-F238E27FC236}">
                <a16:creationId xmlns:a16="http://schemas.microsoft.com/office/drawing/2014/main" id="{59CD726D-C2F2-9F84-2C4D-1162BA008EE9}"/>
              </a:ext>
            </a:extLst>
          </p:cNvPr>
          <p:cNvGraphicFramePr>
            <a:graphicFrameLocks noGrp="1"/>
          </p:cNvGraphicFramePr>
          <p:nvPr>
            <p:extLst>
              <p:ext uri="{D42A27DB-BD31-4B8C-83A1-F6EECF244321}">
                <p14:modId xmlns:p14="http://schemas.microsoft.com/office/powerpoint/2010/main" val="2357670222"/>
              </p:ext>
            </p:extLst>
          </p:nvPr>
        </p:nvGraphicFramePr>
        <p:xfrm>
          <a:off x="481912" y="4486574"/>
          <a:ext cx="11084008" cy="731520"/>
        </p:xfrm>
        <a:graphic>
          <a:graphicData uri="http://schemas.openxmlformats.org/drawingml/2006/table">
            <a:tbl>
              <a:tblPr/>
              <a:tblGrid>
                <a:gridCol w="1385501">
                  <a:extLst>
                    <a:ext uri="{9D8B030D-6E8A-4147-A177-3AD203B41FA5}">
                      <a16:colId xmlns:a16="http://schemas.microsoft.com/office/drawing/2014/main" val="2260234178"/>
                    </a:ext>
                  </a:extLst>
                </a:gridCol>
                <a:gridCol w="1385501">
                  <a:extLst>
                    <a:ext uri="{9D8B030D-6E8A-4147-A177-3AD203B41FA5}">
                      <a16:colId xmlns:a16="http://schemas.microsoft.com/office/drawing/2014/main" val="509912998"/>
                    </a:ext>
                  </a:extLst>
                </a:gridCol>
                <a:gridCol w="1385501">
                  <a:extLst>
                    <a:ext uri="{9D8B030D-6E8A-4147-A177-3AD203B41FA5}">
                      <a16:colId xmlns:a16="http://schemas.microsoft.com/office/drawing/2014/main" val="3081326934"/>
                    </a:ext>
                  </a:extLst>
                </a:gridCol>
                <a:gridCol w="1385501">
                  <a:extLst>
                    <a:ext uri="{9D8B030D-6E8A-4147-A177-3AD203B41FA5}">
                      <a16:colId xmlns:a16="http://schemas.microsoft.com/office/drawing/2014/main" val="1175441341"/>
                    </a:ext>
                  </a:extLst>
                </a:gridCol>
                <a:gridCol w="1385501">
                  <a:extLst>
                    <a:ext uri="{9D8B030D-6E8A-4147-A177-3AD203B41FA5}">
                      <a16:colId xmlns:a16="http://schemas.microsoft.com/office/drawing/2014/main" val="3594694999"/>
                    </a:ext>
                  </a:extLst>
                </a:gridCol>
                <a:gridCol w="1385501">
                  <a:extLst>
                    <a:ext uri="{9D8B030D-6E8A-4147-A177-3AD203B41FA5}">
                      <a16:colId xmlns:a16="http://schemas.microsoft.com/office/drawing/2014/main" val="1159911989"/>
                    </a:ext>
                  </a:extLst>
                </a:gridCol>
                <a:gridCol w="1385501">
                  <a:extLst>
                    <a:ext uri="{9D8B030D-6E8A-4147-A177-3AD203B41FA5}">
                      <a16:colId xmlns:a16="http://schemas.microsoft.com/office/drawing/2014/main" val="4259042441"/>
                    </a:ext>
                  </a:extLst>
                </a:gridCol>
                <a:gridCol w="1385501">
                  <a:extLst>
                    <a:ext uri="{9D8B030D-6E8A-4147-A177-3AD203B41FA5}">
                      <a16:colId xmlns:a16="http://schemas.microsoft.com/office/drawing/2014/main" val="92523411"/>
                    </a:ext>
                  </a:extLst>
                </a:gridCol>
              </a:tblGrid>
              <a:tr h="0">
                <a:tc>
                  <a:txBody>
                    <a:bodyPr/>
                    <a:lstStyle/>
                    <a:p>
                      <a:pPr algn="ctr" fontAlgn="t"/>
                      <a:r>
                        <a:rPr lang="en-IN" sz="1400" dirty="0">
                          <a:effectLst/>
                        </a:rPr>
                        <a:t>3</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fontAlgn="t"/>
                      <a:r>
                        <a:rPr lang="en-IN" sz="1400" u="none" strike="noStrike" dirty="0">
                          <a:solidFill>
                            <a:schemeClr val="tx1"/>
                          </a:solidFill>
                          <a:effectLst/>
                          <a:hlinkClick r:id="rId4">
                            <a:extLst>
                              <a:ext uri="{A12FA001-AC4F-418D-AE19-62706E023703}">
                                <ahyp:hlinkClr xmlns:ahyp="http://schemas.microsoft.com/office/drawing/2018/hyperlinkcolor" val="tx"/>
                              </a:ext>
                            </a:extLst>
                          </a:hlinkClick>
                        </a:rPr>
                        <a:t>B.Tech. (Mechanical Engineering) </a:t>
                      </a:r>
                      <a:r>
                        <a:rPr lang="en-IN" sz="1400" dirty="0">
                          <a:solidFill>
                            <a:schemeClr val="tx1"/>
                          </a:solidFill>
                          <a:effectLst/>
                        </a:rPr>
                        <a:t>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5</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solidFill>
                            <a:schemeClr val="accent4">
                              <a:lumMod val="60000"/>
                              <a:lumOff val="40000"/>
                            </a:schemeClr>
                          </a:solidFill>
                          <a:effectLst/>
                        </a:rPr>
                        <a:t>5</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effectLst/>
                        </a:rPr>
                        <a:t>100.00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solidFill>
                            <a:schemeClr val="accent4">
                              <a:lumMod val="60000"/>
                              <a:lumOff val="40000"/>
                            </a:schemeClr>
                          </a:solidFill>
                          <a:effectLst/>
                        </a:rPr>
                        <a:t>22</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3.00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2.32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4163091974"/>
                  </a:ext>
                </a:extLst>
              </a:tr>
            </a:tbl>
          </a:graphicData>
        </a:graphic>
      </p:graphicFrame>
      <p:graphicFrame>
        <p:nvGraphicFramePr>
          <p:cNvPr id="11" name="Table 10">
            <a:extLst>
              <a:ext uri="{FF2B5EF4-FFF2-40B4-BE49-F238E27FC236}">
                <a16:creationId xmlns:a16="http://schemas.microsoft.com/office/drawing/2014/main" id="{FF53B7C2-1193-DEF0-7B7E-1CCEEAFD5081}"/>
              </a:ext>
            </a:extLst>
          </p:cNvPr>
          <p:cNvGraphicFramePr>
            <a:graphicFrameLocks noGrp="1"/>
          </p:cNvGraphicFramePr>
          <p:nvPr>
            <p:extLst>
              <p:ext uri="{D42A27DB-BD31-4B8C-83A1-F6EECF244321}">
                <p14:modId xmlns:p14="http://schemas.microsoft.com/office/powerpoint/2010/main" val="3088159873"/>
              </p:ext>
            </p:extLst>
          </p:nvPr>
        </p:nvGraphicFramePr>
        <p:xfrm>
          <a:off x="481912" y="5331071"/>
          <a:ext cx="11084008" cy="304800"/>
        </p:xfrm>
        <a:graphic>
          <a:graphicData uri="http://schemas.openxmlformats.org/drawingml/2006/table">
            <a:tbl>
              <a:tblPr/>
              <a:tblGrid>
                <a:gridCol w="1385501">
                  <a:extLst>
                    <a:ext uri="{9D8B030D-6E8A-4147-A177-3AD203B41FA5}">
                      <a16:colId xmlns:a16="http://schemas.microsoft.com/office/drawing/2014/main" val="1761204725"/>
                    </a:ext>
                  </a:extLst>
                </a:gridCol>
                <a:gridCol w="1385501">
                  <a:extLst>
                    <a:ext uri="{9D8B030D-6E8A-4147-A177-3AD203B41FA5}">
                      <a16:colId xmlns:a16="http://schemas.microsoft.com/office/drawing/2014/main" val="128376247"/>
                    </a:ext>
                  </a:extLst>
                </a:gridCol>
                <a:gridCol w="1385501">
                  <a:extLst>
                    <a:ext uri="{9D8B030D-6E8A-4147-A177-3AD203B41FA5}">
                      <a16:colId xmlns:a16="http://schemas.microsoft.com/office/drawing/2014/main" val="3283415320"/>
                    </a:ext>
                  </a:extLst>
                </a:gridCol>
                <a:gridCol w="1385501">
                  <a:extLst>
                    <a:ext uri="{9D8B030D-6E8A-4147-A177-3AD203B41FA5}">
                      <a16:colId xmlns:a16="http://schemas.microsoft.com/office/drawing/2014/main" val="2304729179"/>
                    </a:ext>
                  </a:extLst>
                </a:gridCol>
                <a:gridCol w="1385501">
                  <a:extLst>
                    <a:ext uri="{9D8B030D-6E8A-4147-A177-3AD203B41FA5}">
                      <a16:colId xmlns:a16="http://schemas.microsoft.com/office/drawing/2014/main" val="899992628"/>
                    </a:ext>
                  </a:extLst>
                </a:gridCol>
                <a:gridCol w="1385501">
                  <a:extLst>
                    <a:ext uri="{9D8B030D-6E8A-4147-A177-3AD203B41FA5}">
                      <a16:colId xmlns:a16="http://schemas.microsoft.com/office/drawing/2014/main" val="1208729832"/>
                    </a:ext>
                  </a:extLst>
                </a:gridCol>
                <a:gridCol w="1385501">
                  <a:extLst>
                    <a:ext uri="{9D8B030D-6E8A-4147-A177-3AD203B41FA5}">
                      <a16:colId xmlns:a16="http://schemas.microsoft.com/office/drawing/2014/main" val="2568771694"/>
                    </a:ext>
                  </a:extLst>
                </a:gridCol>
                <a:gridCol w="1385501">
                  <a:extLst>
                    <a:ext uri="{9D8B030D-6E8A-4147-A177-3AD203B41FA5}">
                      <a16:colId xmlns:a16="http://schemas.microsoft.com/office/drawing/2014/main" val="2994638103"/>
                    </a:ext>
                  </a:extLst>
                </a:gridCol>
              </a:tblGrid>
              <a:tr h="0">
                <a:tc>
                  <a:txBody>
                    <a:bodyPr/>
                    <a:lstStyle/>
                    <a:p>
                      <a:pPr algn="ctr" fontAlgn="t"/>
                      <a:r>
                        <a:rPr lang="en-IN" sz="1400" dirty="0">
                          <a:effectLst/>
                        </a:rPr>
                        <a:t>4</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fontAlgn="t"/>
                      <a:r>
                        <a:rPr lang="en-IN" sz="1400" u="none" strike="noStrike" dirty="0">
                          <a:solidFill>
                            <a:schemeClr val="tx1"/>
                          </a:solidFill>
                          <a:effectLst/>
                          <a:hlinkClick r:id="rId5">
                            <a:extLst>
                              <a:ext uri="{A12FA001-AC4F-418D-AE19-62706E023703}">
                                <ahyp:hlinkClr xmlns:ahyp="http://schemas.microsoft.com/office/drawing/2018/hyperlinkcolor" val="tx"/>
                              </a:ext>
                            </a:extLst>
                          </a:hlinkClick>
                        </a:rPr>
                        <a:t>B.Com </a:t>
                      </a:r>
                      <a:r>
                        <a:rPr lang="en-IN" sz="1400" dirty="0">
                          <a:solidFill>
                            <a:schemeClr val="tx1"/>
                          </a:solidFill>
                          <a:effectLst/>
                        </a:rPr>
                        <a:t>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2</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solidFill>
                            <a:schemeClr val="accent4">
                              <a:lumMod val="60000"/>
                              <a:lumOff val="40000"/>
                            </a:schemeClr>
                          </a:solidFill>
                          <a:effectLst/>
                        </a:rPr>
                        <a:t>2</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effectLst/>
                        </a:rPr>
                        <a:t>100.00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solidFill>
                            <a:schemeClr val="accent4">
                              <a:lumMod val="60000"/>
                              <a:lumOff val="40000"/>
                            </a:schemeClr>
                          </a:solidFill>
                          <a:effectLst/>
                        </a:rPr>
                        <a:t>111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2.40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2.28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3318162434"/>
                  </a:ext>
                </a:extLst>
              </a:tr>
            </a:tbl>
          </a:graphicData>
        </a:graphic>
      </p:graphicFrame>
      <p:graphicFrame>
        <p:nvGraphicFramePr>
          <p:cNvPr id="12" name="Table 11">
            <a:extLst>
              <a:ext uri="{FF2B5EF4-FFF2-40B4-BE49-F238E27FC236}">
                <a16:creationId xmlns:a16="http://schemas.microsoft.com/office/drawing/2014/main" id="{594B47F0-A81D-886A-746D-CCF0A21EE3B6}"/>
              </a:ext>
            </a:extLst>
          </p:cNvPr>
          <p:cNvGraphicFramePr>
            <a:graphicFrameLocks noGrp="1"/>
          </p:cNvGraphicFramePr>
          <p:nvPr>
            <p:extLst>
              <p:ext uri="{D42A27DB-BD31-4B8C-83A1-F6EECF244321}">
                <p14:modId xmlns:p14="http://schemas.microsoft.com/office/powerpoint/2010/main" val="3715423500"/>
              </p:ext>
            </p:extLst>
          </p:nvPr>
        </p:nvGraphicFramePr>
        <p:xfrm>
          <a:off x="481912" y="5748848"/>
          <a:ext cx="11084008" cy="304800"/>
        </p:xfrm>
        <a:graphic>
          <a:graphicData uri="http://schemas.openxmlformats.org/drawingml/2006/table">
            <a:tbl>
              <a:tblPr/>
              <a:tblGrid>
                <a:gridCol w="1385501">
                  <a:extLst>
                    <a:ext uri="{9D8B030D-6E8A-4147-A177-3AD203B41FA5}">
                      <a16:colId xmlns:a16="http://schemas.microsoft.com/office/drawing/2014/main" val="3910963006"/>
                    </a:ext>
                  </a:extLst>
                </a:gridCol>
                <a:gridCol w="1385501">
                  <a:extLst>
                    <a:ext uri="{9D8B030D-6E8A-4147-A177-3AD203B41FA5}">
                      <a16:colId xmlns:a16="http://schemas.microsoft.com/office/drawing/2014/main" val="2082489663"/>
                    </a:ext>
                  </a:extLst>
                </a:gridCol>
                <a:gridCol w="1385501">
                  <a:extLst>
                    <a:ext uri="{9D8B030D-6E8A-4147-A177-3AD203B41FA5}">
                      <a16:colId xmlns:a16="http://schemas.microsoft.com/office/drawing/2014/main" val="212730311"/>
                    </a:ext>
                  </a:extLst>
                </a:gridCol>
                <a:gridCol w="1385501">
                  <a:extLst>
                    <a:ext uri="{9D8B030D-6E8A-4147-A177-3AD203B41FA5}">
                      <a16:colId xmlns:a16="http://schemas.microsoft.com/office/drawing/2014/main" val="2800735367"/>
                    </a:ext>
                  </a:extLst>
                </a:gridCol>
                <a:gridCol w="1385501">
                  <a:extLst>
                    <a:ext uri="{9D8B030D-6E8A-4147-A177-3AD203B41FA5}">
                      <a16:colId xmlns:a16="http://schemas.microsoft.com/office/drawing/2014/main" val="935092656"/>
                    </a:ext>
                  </a:extLst>
                </a:gridCol>
                <a:gridCol w="1385501">
                  <a:extLst>
                    <a:ext uri="{9D8B030D-6E8A-4147-A177-3AD203B41FA5}">
                      <a16:colId xmlns:a16="http://schemas.microsoft.com/office/drawing/2014/main" val="1749162190"/>
                    </a:ext>
                  </a:extLst>
                </a:gridCol>
                <a:gridCol w="1385501">
                  <a:extLst>
                    <a:ext uri="{9D8B030D-6E8A-4147-A177-3AD203B41FA5}">
                      <a16:colId xmlns:a16="http://schemas.microsoft.com/office/drawing/2014/main" val="784902338"/>
                    </a:ext>
                  </a:extLst>
                </a:gridCol>
                <a:gridCol w="1385501">
                  <a:extLst>
                    <a:ext uri="{9D8B030D-6E8A-4147-A177-3AD203B41FA5}">
                      <a16:colId xmlns:a16="http://schemas.microsoft.com/office/drawing/2014/main" val="3110031875"/>
                    </a:ext>
                  </a:extLst>
                </a:gridCol>
              </a:tblGrid>
              <a:tr h="0">
                <a:tc>
                  <a:txBody>
                    <a:bodyPr/>
                    <a:lstStyle/>
                    <a:p>
                      <a:pPr algn="ctr" fontAlgn="t"/>
                      <a:r>
                        <a:rPr lang="en-IN" sz="1400" dirty="0">
                          <a:effectLst/>
                        </a:rPr>
                        <a:t>5</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fontAlgn="t"/>
                      <a:r>
                        <a:rPr lang="en-IN" sz="1400" u="none" strike="noStrike" dirty="0">
                          <a:solidFill>
                            <a:schemeClr val="tx1"/>
                          </a:solidFill>
                          <a:effectLst/>
                          <a:hlinkClick r:id="rId6">
                            <a:extLst>
                              <a:ext uri="{A12FA001-AC4F-418D-AE19-62706E023703}">
                                <ahyp:hlinkClr xmlns:ahyp="http://schemas.microsoft.com/office/drawing/2018/hyperlinkcolor" val="tx"/>
                              </a:ext>
                            </a:extLst>
                          </a:hlinkClick>
                        </a:rPr>
                        <a:t>BBA </a:t>
                      </a:r>
                      <a:r>
                        <a:rPr lang="en-IN" sz="1400" dirty="0">
                          <a:effectLst/>
                        </a:rPr>
                        <a:t>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24</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solidFill>
                            <a:schemeClr val="accent4">
                              <a:lumMod val="60000"/>
                              <a:lumOff val="40000"/>
                            </a:schemeClr>
                          </a:solidFill>
                          <a:effectLst/>
                        </a:rPr>
                        <a:t>21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effectLst/>
                        </a:rPr>
                        <a:t>87.50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solidFill>
                            <a:schemeClr val="accent4">
                              <a:lumMod val="60000"/>
                              <a:lumOff val="40000"/>
                            </a:schemeClr>
                          </a:solidFill>
                          <a:effectLst/>
                        </a:rPr>
                        <a:t>110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3.00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2.07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3229385289"/>
                  </a:ext>
                </a:extLst>
              </a:tr>
            </a:tbl>
          </a:graphicData>
        </a:graphic>
      </p:graphicFrame>
      <p:graphicFrame>
        <p:nvGraphicFramePr>
          <p:cNvPr id="13" name="Table 12">
            <a:extLst>
              <a:ext uri="{FF2B5EF4-FFF2-40B4-BE49-F238E27FC236}">
                <a16:creationId xmlns:a16="http://schemas.microsoft.com/office/drawing/2014/main" id="{8BD5E94F-9C61-00E0-1A39-383FD758508A}"/>
              </a:ext>
            </a:extLst>
          </p:cNvPr>
          <p:cNvGraphicFramePr>
            <a:graphicFrameLocks noGrp="1"/>
          </p:cNvGraphicFramePr>
          <p:nvPr>
            <p:extLst>
              <p:ext uri="{D42A27DB-BD31-4B8C-83A1-F6EECF244321}">
                <p14:modId xmlns:p14="http://schemas.microsoft.com/office/powerpoint/2010/main" val="218519392"/>
              </p:ext>
            </p:extLst>
          </p:nvPr>
        </p:nvGraphicFramePr>
        <p:xfrm>
          <a:off x="481912" y="6157478"/>
          <a:ext cx="11084008" cy="304800"/>
        </p:xfrm>
        <a:graphic>
          <a:graphicData uri="http://schemas.openxmlformats.org/drawingml/2006/table">
            <a:tbl>
              <a:tblPr/>
              <a:tblGrid>
                <a:gridCol w="1385501">
                  <a:extLst>
                    <a:ext uri="{9D8B030D-6E8A-4147-A177-3AD203B41FA5}">
                      <a16:colId xmlns:a16="http://schemas.microsoft.com/office/drawing/2014/main" val="2923817516"/>
                    </a:ext>
                  </a:extLst>
                </a:gridCol>
                <a:gridCol w="1385501">
                  <a:extLst>
                    <a:ext uri="{9D8B030D-6E8A-4147-A177-3AD203B41FA5}">
                      <a16:colId xmlns:a16="http://schemas.microsoft.com/office/drawing/2014/main" val="3084857900"/>
                    </a:ext>
                  </a:extLst>
                </a:gridCol>
                <a:gridCol w="1385501">
                  <a:extLst>
                    <a:ext uri="{9D8B030D-6E8A-4147-A177-3AD203B41FA5}">
                      <a16:colId xmlns:a16="http://schemas.microsoft.com/office/drawing/2014/main" val="889846878"/>
                    </a:ext>
                  </a:extLst>
                </a:gridCol>
                <a:gridCol w="1385501">
                  <a:extLst>
                    <a:ext uri="{9D8B030D-6E8A-4147-A177-3AD203B41FA5}">
                      <a16:colId xmlns:a16="http://schemas.microsoft.com/office/drawing/2014/main" val="453410489"/>
                    </a:ext>
                  </a:extLst>
                </a:gridCol>
                <a:gridCol w="1385501">
                  <a:extLst>
                    <a:ext uri="{9D8B030D-6E8A-4147-A177-3AD203B41FA5}">
                      <a16:colId xmlns:a16="http://schemas.microsoft.com/office/drawing/2014/main" val="1406179410"/>
                    </a:ext>
                  </a:extLst>
                </a:gridCol>
                <a:gridCol w="1385501">
                  <a:extLst>
                    <a:ext uri="{9D8B030D-6E8A-4147-A177-3AD203B41FA5}">
                      <a16:colId xmlns:a16="http://schemas.microsoft.com/office/drawing/2014/main" val="3362499332"/>
                    </a:ext>
                  </a:extLst>
                </a:gridCol>
                <a:gridCol w="1385501">
                  <a:extLst>
                    <a:ext uri="{9D8B030D-6E8A-4147-A177-3AD203B41FA5}">
                      <a16:colId xmlns:a16="http://schemas.microsoft.com/office/drawing/2014/main" val="1669485714"/>
                    </a:ext>
                  </a:extLst>
                </a:gridCol>
                <a:gridCol w="1385501">
                  <a:extLst>
                    <a:ext uri="{9D8B030D-6E8A-4147-A177-3AD203B41FA5}">
                      <a16:colId xmlns:a16="http://schemas.microsoft.com/office/drawing/2014/main" val="1966660241"/>
                    </a:ext>
                  </a:extLst>
                </a:gridCol>
              </a:tblGrid>
              <a:tr h="0">
                <a:tc>
                  <a:txBody>
                    <a:bodyPr/>
                    <a:lstStyle/>
                    <a:p>
                      <a:pPr algn="ctr" fontAlgn="t"/>
                      <a:r>
                        <a:rPr lang="en-IN" sz="1400" dirty="0">
                          <a:effectLst/>
                        </a:rPr>
                        <a:t>6</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fontAlgn="t"/>
                      <a:r>
                        <a:rPr lang="en-IN" sz="1400" u="none" strike="noStrike" dirty="0">
                          <a:solidFill>
                            <a:schemeClr val="tx1"/>
                          </a:solidFill>
                          <a:effectLst/>
                          <a:hlinkClick r:id="rId7">
                            <a:extLst>
                              <a:ext uri="{A12FA001-AC4F-418D-AE19-62706E023703}">
                                <ahyp:hlinkClr xmlns:ahyp="http://schemas.microsoft.com/office/drawing/2018/hyperlinkcolor" val="tx"/>
                              </a:ext>
                            </a:extLst>
                          </a:hlinkClick>
                        </a:rPr>
                        <a:t>MBA </a:t>
                      </a:r>
                      <a:r>
                        <a:rPr lang="en-IN" sz="1400" dirty="0">
                          <a:solidFill>
                            <a:schemeClr val="tx1"/>
                          </a:solidFill>
                          <a:effectLst/>
                        </a:rPr>
                        <a:t>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50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solidFill>
                            <a:schemeClr val="accent4">
                              <a:lumMod val="60000"/>
                              <a:lumOff val="40000"/>
                            </a:schemeClr>
                          </a:solidFill>
                          <a:effectLst/>
                        </a:rPr>
                        <a:t>40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effectLst/>
                        </a:rPr>
                        <a:t>80.00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solidFill>
                            <a:schemeClr val="accent4">
                              <a:lumMod val="60000"/>
                              <a:lumOff val="40000"/>
                            </a:schemeClr>
                          </a:solidFill>
                          <a:effectLst/>
                        </a:rPr>
                        <a:t>129</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6.00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2.78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1547061572"/>
                  </a:ext>
                </a:extLst>
              </a:tr>
            </a:tbl>
          </a:graphicData>
        </a:graphic>
      </p:graphicFrame>
      <p:sp>
        <p:nvSpPr>
          <p:cNvPr id="3" name="Footer Placeholder 2">
            <a:extLst>
              <a:ext uri="{FF2B5EF4-FFF2-40B4-BE49-F238E27FC236}">
                <a16:creationId xmlns:a16="http://schemas.microsoft.com/office/drawing/2014/main" id="{88C95345-3064-5DB6-A905-28F7D5CA9E08}"/>
              </a:ext>
            </a:extLst>
          </p:cNvPr>
          <p:cNvSpPr>
            <a:spLocks noGrp="1"/>
          </p:cNvSpPr>
          <p:nvPr>
            <p:ph type="ftr" sz="quarter" idx="11"/>
          </p:nvPr>
        </p:nvSpPr>
        <p:spPr/>
        <p:txBody>
          <a:bodyPr/>
          <a:lstStyle/>
          <a:p>
            <a:r>
              <a:rPr lang="en-US" dirty="0"/>
              <a:t>Manav </a:t>
            </a:r>
            <a:r>
              <a:rPr lang="en-US" dirty="0" err="1"/>
              <a:t>Del;vadiya</a:t>
            </a:r>
            <a:endParaRPr lang="en-US" dirty="0"/>
          </a:p>
        </p:txBody>
      </p:sp>
      <p:sp>
        <p:nvSpPr>
          <p:cNvPr id="9" name="Slide Number Placeholder 8">
            <a:extLst>
              <a:ext uri="{FF2B5EF4-FFF2-40B4-BE49-F238E27FC236}">
                <a16:creationId xmlns:a16="http://schemas.microsoft.com/office/drawing/2014/main" id="{45ABCA8C-A2EB-CE7B-F165-DC326930DA83}"/>
              </a:ext>
            </a:extLst>
          </p:cNvPr>
          <p:cNvSpPr>
            <a:spLocks noGrp="1"/>
          </p:cNvSpPr>
          <p:nvPr>
            <p:ph type="sldNum" sz="quarter" idx="12"/>
          </p:nvPr>
        </p:nvSpPr>
        <p:spPr/>
        <p:txBody>
          <a:bodyPr/>
          <a:lstStyle/>
          <a:p>
            <a:fld id="{B27AE7D9-6458-7448-B055-3EE0D308DAE3}" type="slidenum">
              <a:rPr lang="en-US" smtClean="0"/>
              <a:t>13</a:t>
            </a:fld>
            <a:endParaRPr lang="en-US" dirty="0"/>
          </a:p>
        </p:txBody>
      </p:sp>
    </p:spTree>
    <p:extLst>
      <p:ext uri="{BB962C8B-B14F-4D97-AF65-F5344CB8AC3E}">
        <p14:creationId xmlns:p14="http://schemas.microsoft.com/office/powerpoint/2010/main" val="151575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dissolv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dissolv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dissolv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AD78C5-0637-3526-1347-7836763E2C26}"/>
              </a:ext>
            </a:extLst>
          </p:cNvPr>
          <p:cNvSpPr>
            <a:spLocks noGrp="1"/>
          </p:cNvSpPr>
          <p:nvPr>
            <p:ph type="subTitle" idx="1"/>
          </p:nvPr>
        </p:nvSpPr>
        <p:spPr>
          <a:xfrm>
            <a:off x="1260978" y="360163"/>
            <a:ext cx="8924693" cy="3824869"/>
          </a:xfrm>
        </p:spPr>
        <p:txBody>
          <a:bodyPr>
            <a:normAutofit fontScale="62500" lnSpcReduction="20000"/>
          </a:bodyPr>
          <a:lstStyle/>
          <a:p>
            <a:pPr algn="l"/>
            <a:r>
              <a:rPr lang="en-IN" b="1" i="0" u="none" strike="noStrike" dirty="0">
                <a:solidFill>
                  <a:schemeClr val="accent5">
                    <a:lumMod val="75000"/>
                  </a:schemeClr>
                </a:solidFill>
                <a:effectLst/>
                <a:latin typeface="Work Sans" panose="020F0502020204030204" pitchFamily="34" charset="0"/>
              </a:rPr>
              <a:t>About Darshan University</a:t>
            </a:r>
          </a:p>
          <a:p>
            <a:pPr algn="just"/>
            <a:r>
              <a:rPr lang="en-IN" b="1" i="0" u="none" strike="noStrike" dirty="0">
                <a:solidFill>
                  <a:srgbClr val="333333"/>
                </a:solidFill>
                <a:effectLst/>
                <a:latin typeface="Segoe UI" panose="020F0502020204030204" pitchFamily="34" charset="0"/>
              </a:rPr>
              <a:t>Darshan University (DU)</a:t>
            </a:r>
            <a:r>
              <a:rPr lang="en-IN" b="0" i="0" u="none" strike="noStrike" dirty="0">
                <a:solidFill>
                  <a:srgbClr val="333333"/>
                </a:solidFill>
                <a:effectLst/>
                <a:latin typeface="Segoe UI" panose="020F0502020204030204" pitchFamily="34" charset="0"/>
              </a:rPr>
              <a:t> is a prominent institution offering a broad slate of academic programs and professional courses at the undergraduate, graduate, and postgraduate levels in </a:t>
            </a:r>
            <a:r>
              <a:rPr lang="en-IN" b="1" i="0" u="none" strike="noStrike" dirty="0">
                <a:solidFill>
                  <a:srgbClr val="333333"/>
                </a:solidFill>
                <a:effectLst/>
                <a:latin typeface="Segoe UI" panose="020F0502020204030204" pitchFamily="34" charset="0"/>
              </a:rPr>
              <a:t>Engineering &amp; Technology, Science, Management,</a:t>
            </a:r>
            <a:r>
              <a:rPr lang="en-IN" b="0" i="0" u="none" strike="noStrike" dirty="0">
                <a:solidFill>
                  <a:srgbClr val="333333"/>
                </a:solidFill>
                <a:effectLst/>
                <a:latin typeface="Segoe UI" panose="020F0502020204030204" pitchFamily="34" charset="0"/>
              </a:rPr>
              <a:t> and </a:t>
            </a:r>
            <a:r>
              <a:rPr lang="en-IN" b="1" i="0" u="none" strike="noStrike" dirty="0">
                <a:solidFill>
                  <a:srgbClr val="333333"/>
                </a:solidFill>
                <a:effectLst/>
                <a:latin typeface="Segoe UI" panose="020F0502020204030204" pitchFamily="34" charset="0"/>
              </a:rPr>
              <a:t>Yoga.</a:t>
            </a:r>
            <a:r>
              <a:rPr lang="en-IN" b="0" i="0" u="none" strike="noStrike" dirty="0">
                <a:solidFill>
                  <a:srgbClr val="333333"/>
                </a:solidFill>
                <a:effectLst/>
                <a:latin typeface="Segoe UI" panose="020F0502020204030204" pitchFamily="34" charset="0"/>
              </a:rPr>
              <a:t> The University is located in peaceful and sylvan surroundings with a distinctive collegiate structure, about 19 km from Rajkot, Gujarat, India. It was established as an Engineering Institute in 2009 by </a:t>
            </a:r>
            <a:r>
              <a:rPr lang="en-IN" b="1" i="0" u="none" strike="noStrike" dirty="0">
                <a:solidFill>
                  <a:srgbClr val="333333"/>
                </a:solidFill>
                <a:effectLst/>
                <a:latin typeface="Segoe UI" panose="020F0502020204030204" pitchFamily="34" charset="0"/>
              </a:rPr>
              <a:t>Shree G. N. Patel Education &amp; Charitable Trust</a:t>
            </a:r>
            <a:r>
              <a:rPr lang="en-IN" b="0" i="0" u="none" strike="noStrike" dirty="0">
                <a:solidFill>
                  <a:srgbClr val="333333"/>
                </a:solidFill>
                <a:effectLst/>
                <a:latin typeface="Segoe UI" panose="020F0502020204030204" pitchFamily="34" charset="0"/>
              </a:rPr>
              <a:t> with the objective of imparting quality education and training in various fields of Engineering and Technology. It has since been transformed into </a:t>
            </a:r>
            <a:r>
              <a:rPr lang="en-IN" b="1" i="0" u="none" strike="noStrike" dirty="0">
                <a:solidFill>
                  <a:srgbClr val="333333"/>
                </a:solidFill>
                <a:effectLst/>
                <a:latin typeface="Segoe UI" panose="020F0502020204030204" pitchFamily="34" charset="0"/>
              </a:rPr>
              <a:t>Darshan University</a:t>
            </a:r>
            <a:r>
              <a:rPr lang="en-IN" b="0" i="0" u="none" strike="noStrike" dirty="0">
                <a:solidFill>
                  <a:srgbClr val="333333"/>
                </a:solidFill>
                <a:effectLst/>
                <a:latin typeface="Segoe UI" panose="020F0502020204030204" pitchFamily="34" charset="0"/>
              </a:rPr>
              <a:t> through an Act by the </a:t>
            </a:r>
            <a:r>
              <a:rPr lang="en-IN" b="1" i="0" u="none" strike="noStrike" dirty="0">
                <a:solidFill>
                  <a:srgbClr val="333333"/>
                </a:solidFill>
                <a:effectLst/>
                <a:latin typeface="Segoe UI" panose="020F0502020204030204" pitchFamily="34" charset="0"/>
              </a:rPr>
              <a:t>Government of Gujarat under the Gujarat State Private Universities (Amendment) Act, 2021 (Act No. 15).</a:t>
            </a:r>
            <a:endParaRPr lang="en-IN" b="0" i="0" u="none" strike="noStrike" dirty="0">
              <a:solidFill>
                <a:srgbClr val="333333"/>
              </a:solidFill>
              <a:effectLst/>
              <a:latin typeface="Segoe UI" panose="020F0502020204030204" pitchFamily="34" charset="0"/>
            </a:endParaRPr>
          </a:p>
          <a:p>
            <a:pPr algn="just"/>
            <a:r>
              <a:rPr lang="en-IN" b="0" i="0" u="none" strike="noStrike" dirty="0">
                <a:solidFill>
                  <a:srgbClr val="333333"/>
                </a:solidFill>
                <a:effectLst/>
                <a:latin typeface="Segoe UI" panose="020F0502020204030204" pitchFamily="34" charset="0"/>
              </a:rPr>
              <a:t>Since its inception, the institution has grown steadily and created a unique identity in the field of Engineering &amp; Technology by implementing a skill- and training-based foundation for education. The academic environment on campus fosters creativity and encourages the exploration of technical skills. Darshan University is committed to the generation of knowledge, fostering innovation, and contributing to the development of the Nation.</a:t>
            </a:r>
          </a:p>
          <a:p>
            <a:endParaRPr lang="en-US" dirty="0"/>
          </a:p>
          <a:p>
            <a:endParaRPr lang="en-US" dirty="0"/>
          </a:p>
        </p:txBody>
      </p:sp>
      <p:sp>
        <p:nvSpPr>
          <p:cNvPr id="6" name="Rectangle 5">
            <a:extLst>
              <a:ext uri="{FF2B5EF4-FFF2-40B4-BE49-F238E27FC236}">
                <a16:creationId xmlns:a16="http://schemas.microsoft.com/office/drawing/2014/main" id="{80A1928A-AD76-80FD-12AD-51D44BA65DAD}"/>
              </a:ext>
            </a:extLst>
          </p:cNvPr>
          <p:cNvSpPr/>
          <p:nvPr/>
        </p:nvSpPr>
        <p:spPr>
          <a:xfrm>
            <a:off x="3936379" y="8988076"/>
            <a:ext cx="5698273" cy="17730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8B454345-37A0-807A-A2A7-5493209FF94E}"/>
              </a:ext>
            </a:extLst>
          </p:cNvPr>
          <p:cNvSpPr>
            <a:spLocks noChangeArrowheads="1"/>
          </p:cNvSpPr>
          <p:nvPr/>
        </p:nvSpPr>
        <p:spPr bwMode="auto">
          <a:xfrm>
            <a:off x="1811998" y="4897613"/>
            <a:ext cx="7822654"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accent5">
                    <a:lumMod val="75000"/>
                  </a:schemeClr>
                </a:solidFill>
                <a:effectLst/>
                <a:latin typeface="Work Sans" pitchFamily="2" charset="77"/>
              </a:rPr>
              <a:t>Our Motto</a:t>
            </a:r>
            <a:endParaRPr kumimoji="0" lang="en-US" altLang="en-US" sz="6000" b="1" i="0" u="none" strike="noStrike" cap="none" normalizeH="0" baseline="0" dirty="0">
              <a:ln>
                <a:noFill/>
              </a:ln>
              <a:solidFill>
                <a:schemeClr val="accent5">
                  <a:lumMod val="75000"/>
                </a:schemeClr>
              </a:solidFill>
              <a:effectLst/>
              <a:latin typeface="Work Sans" pitchFamily="2" charset="77"/>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5600" b="0" i="0" u="none" strike="noStrike" cap="none" normalizeH="0" baseline="0" dirty="0">
                <a:ln>
                  <a:noFill/>
                </a:ln>
                <a:solidFill>
                  <a:srgbClr val="333333"/>
                </a:solidFill>
                <a:effectLst/>
                <a:latin typeface="Segoe UI" panose="020B0502040204020203" pitchFamily="34" charset="0"/>
              </a:rPr>
              <a:t>                     </a:t>
            </a:r>
            <a:endParaRPr kumimoji="0" lang="en-US" altLang="en-US" sz="1000" b="0" i="0" u="none" strike="noStrike" cap="none" normalizeH="0" baseline="0" dirty="0">
              <a:ln>
                <a:noFill/>
              </a:ln>
              <a:solidFill>
                <a:srgbClr val="333333"/>
              </a:solidFill>
              <a:effectLst/>
              <a:latin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egoe UI" panose="020B0502040204020203" pitchFamily="34" charset="0"/>
              </a:rPr>
              <a:t>This verse advises us to perform our allocated duty excellently. </a:t>
            </a:r>
            <a:r>
              <a:rPr kumimoji="0" lang="en-US" altLang="en-US" sz="1000" b="0" i="0" u="none" strike="noStrike" cap="none" normalizeH="0" baseline="0" dirty="0" err="1">
                <a:ln>
                  <a:noFill/>
                </a:ln>
                <a:solidFill>
                  <a:srgbClr val="333333"/>
                </a:solidFill>
                <a:effectLst/>
                <a:latin typeface="Segoe UI" panose="020B0502040204020203" pitchFamily="34" charset="0"/>
              </a:rPr>
              <a:t>Kaushalam</a:t>
            </a:r>
            <a:r>
              <a:rPr kumimoji="0" lang="en-US" altLang="en-US" sz="1000" b="0" i="0" u="none" strike="noStrike" cap="none" normalizeH="0" baseline="0" dirty="0">
                <a:ln>
                  <a:noFill/>
                </a:ln>
                <a:solidFill>
                  <a:srgbClr val="333333"/>
                </a:solidFill>
                <a:effectLst/>
                <a:latin typeface="Segoe UI" panose="020B0502040204020203" pitchFamily="34" charset="0"/>
              </a:rPr>
              <a:t> signifies doing work with devotion and without attachment.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egoe UI" panose="020B0502040204020203" pitchFamily="34" charset="0"/>
              </a:rPr>
              <a:t>Such detached attitude enhances its values and improves the concentration and skill of the worker. If we work with elegance, fortitude,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egoe UI" panose="020B0502040204020203" pitchFamily="34" charset="0"/>
              </a:rPr>
              <a:t>and skill our Body-Mind-Soul will co-operate with our hands. Any work becomes valuable if carried out with full concentration, dedication,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egoe UI" panose="020B0502040204020203" pitchFamily="34" charset="0"/>
              </a:rPr>
              <a:t>and abilities and also helps us to become valuable to others as well as to society.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2" descr="Darshan University | Our Motto">
            <a:extLst>
              <a:ext uri="{FF2B5EF4-FFF2-40B4-BE49-F238E27FC236}">
                <a16:creationId xmlns:a16="http://schemas.microsoft.com/office/drawing/2014/main" id="{57F2C26F-9A72-36F7-FD6C-C65863ADC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298" y="3862532"/>
            <a:ext cx="4114800" cy="88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42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f. Manish V. Sanghani | Provost &amp; Dean at Darshan University">
            <a:extLst>
              <a:ext uri="{FF2B5EF4-FFF2-40B4-BE49-F238E27FC236}">
                <a16:creationId xmlns:a16="http://schemas.microsoft.com/office/drawing/2014/main" id="{BAC0BED7-1DB8-6B92-36E8-26FA50E59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679" y="468506"/>
            <a:ext cx="2269428" cy="22226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D01262-DB93-CCA8-D2F9-F1A5B7EEEB46}"/>
              </a:ext>
            </a:extLst>
          </p:cNvPr>
          <p:cNvSpPr txBox="1"/>
          <p:nvPr/>
        </p:nvSpPr>
        <p:spPr>
          <a:xfrm>
            <a:off x="3869474" y="468506"/>
            <a:ext cx="8028878" cy="2308324"/>
          </a:xfrm>
          <a:prstGeom prst="rect">
            <a:avLst/>
          </a:prstGeom>
          <a:noFill/>
        </p:spPr>
        <p:txBody>
          <a:bodyPr wrap="square">
            <a:spAutoFit/>
          </a:bodyPr>
          <a:lstStyle/>
          <a:p>
            <a:pPr algn="just"/>
            <a:r>
              <a:rPr lang="en-IN" b="0" i="0" u="none" strike="noStrike" dirty="0">
                <a:solidFill>
                  <a:srgbClr val="333333"/>
                </a:solidFill>
                <a:effectLst/>
                <a:latin typeface="Segoe UI" panose="020B0502040204020203" pitchFamily="34" charset="0"/>
              </a:rPr>
              <a:t>Prof. Manish V. </a:t>
            </a:r>
            <a:r>
              <a:rPr lang="en-IN" b="0" i="0" u="none" strike="noStrike" dirty="0" err="1">
                <a:solidFill>
                  <a:srgbClr val="333333"/>
                </a:solidFill>
                <a:effectLst/>
                <a:latin typeface="Segoe UI" panose="020B0502040204020203" pitchFamily="34" charset="0"/>
              </a:rPr>
              <a:t>Sanghani</a:t>
            </a:r>
            <a:r>
              <a:rPr lang="en-IN" b="0" i="0" u="none" strike="noStrike" dirty="0">
                <a:solidFill>
                  <a:srgbClr val="333333"/>
                </a:solidFill>
                <a:effectLst/>
                <a:latin typeface="Segoe UI" panose="020B0502040204020203" pitchFamily="34" charset="0"/>
              </a:rPr>
              <a:t>, an academician with an in-depth knowledge and profound skill set in teaching pedagogy, education and administration. He has completed his Bachelor of Civil Engineering from </a:t>
            </a:r>
            <a:r>
              <a:rPr lang="en-IN" b="0" i="0" u="none" strike="noStrike" dirty="0" err="1">
                <a:solidFill>
                  <a:srgbClr val="333333"/>
                </a:solidFill>
                <a:effectLst/>
                <a:latin typeface="Segoe UI" panose="020B0502040204020203" pitchFamily="34" charset="0"/>
              </a:rPr>
              <a:t>Lukhdhirji</a:t>
            </a:r>
            <a:r>
              <a:rPr lang="en-IN" b="0" i="0" u="none" strike="noStrike" dirty="0">
                <a:solidFill>
                  <a:srgbClr val="333333"/>
                </a:solidFill>
                <a:effectLst/>
                <a:latin typeface="Segoe UI" panose="020B0502040204020203" pitchFamily="34" charset="0"/>
              </a:rPr>
              <a:t> Engineering College, Morbi, and his Master of Engineering in Structural Engineering from The Maharaja Sayajirao University, Baroda.</a:t>
            </a:r>
          </a:p>
          <a:p>
            <a:pPr algn="just"/>
            <a:r>
              <a:rPr lang="en-IN" b="0" i="0" u="none" strike="noStrike" dirty="0">
                <a:solidFill>
                  <a:srgbClr val="333333"/>
                </a:solidFill>
                <a:effectLst/>
                <a:latin typeface="Segoe UI" panose="020B0502040204020203" pitchFamily="34" charset="0"/>
              </a:rPr>
              <a:t>He has started his career as a lecturer at </a:t>
            </a:r>
            <a:r>
              <a:rPr lang="en-IN" b="0" i="0" u="none" strike="noStrike" dirty="0" err="1">
                <a:solidFill>
                  <a:srgbClr val="333333"/>
                </a:solidFill>
                <a:effectLst/>
                <a:latin typeface="Segoe UI" panose="020B0502040204020203" pitchFamily="34" charset="0"/>
              </a:rPr>
              <a:t>Dr.</a:t>
            </a:r>
            <a:r>
              <a:rPr lang="en-IN" b="0" i="0" u="none" strike="noStrike" dirty="0">
                <a:solidFill>
                  <a:srgbClr val="333333"/>
                </a:solidFill>
                <a:effectLst/>
                <a:latin typeface="Segoe UI" panose="020B0502040204020203" pitchFamily="34" charset="0"/>
              </a:rPr>
              <a:t> Jivraj Mehta Government Polytechnic for 10 years. In 1997, he has moved to V. V. P. engineering college where he has worked as an Assistant Professor for 11 years.</a:t>
            </a:r>
          </a:p>
        </p:txBody>
      </p:sp>
      <p:pic>
        <p:nvPicPr>
          <p:cNvPr id="2052" name="Picture 4" descr="Dr. Nilesh Gambhava | Vice Provost &amp; Vice Provost at Darshan University">
            <a:extLst>
              <a:ext uri="{FF2B5EF4-FFF2-40B4-BE49-F238E27FC236}">
                <a16:creationId xmlns:a16="http://schemas.microsoft.com/office/drawing/2014/main" id="{59697DEE-2BFC-7868-B0E3-E86C82240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819" y="3111190"/>
            <a:ext cx="3381298" cy="33812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B29F215-A187-34FE-BD9C-0A6DB9C9F233}"/>
              </a:ext>
            </a:extLst>
          </p:cNvPr>
          <p:cNvSpPr txBox="1"/>
          <p:nvPr/>
        </p:nvSpPr>
        <p:spPr>
          <a:xfrm>
            <a:off x="819616" y="3160915"/>
            <a:ext cx="6099716" cy="3416320"/>
          </a:xfrm>
          <a:prstGeom prst="rect">
            <a:avLst/>
          </a:prstGeom>
          <a:noFill/>
        </p:spPr>
        <p:txBody>
          <a:bodyPr wrap="square">
            <a:spAutoFit/>
          </a:bodyPr>
          <a:lstStyle/>
          <a:p>
            <a:r>
              <a:rPr lang="en-IN" b="0" i="0" u="none" strike="noStrike" dirty="0" err="1">
                <a:solidFill>
                  <a:srgbClr val="333333"/>
                </a:solidFill>
                <a:effectLst/>
                <a:latin typeface="Segoe UI" panose="020B0502040204020203" pitchFamily="34" charset="0"/>
              </a:rPr>
              <a:t>Dr.</a:t>
            </a:r>
            <a:r>
              <a:rPr lang="en-IN" b="0" i="0" u="none" strike="noStrike" dirty="0">
                <a:solidFill>
                  <a:srgbClr val="333333"/>
                </a:solidFill>
                <a:effectLst/>
                <a:latin typeface="Segoe UI" panose="020B0502040204020203" pitchFamily="34" charset="0"/>
              </a:rPr>
              <a:t> Nilesh </a:t>
            </a:r>
            <a:r>
              <a:rPr lang="en-IN" b="0" i="0" u="none" strike="noStrike" dirty="0" err="1">
                <a:solidFill>
                  <a:srgbClr val="333333"/>
                </a:solidFill>
                <a:effectLst/>
                <a:latin typeface="Segoe UI" panose="020B0502040204020203" pitchFamily="34" charset="0"/>
              </a:rPr>
              <a:t>Gambhava</a:t>
            </a:r>
            <a:r>
              <a:rPr lang="en-IN" b="0" i="0" u="none" strike="noStrike" dirty="0">
                <a:solidFill>
                  <a:srgbClr val="333333"/>
                </a:solidFill>
                <a:effectLst/>
                <a:latin typeface="Segoe UI" panose="020B0502040204020203" pitchFamily="34" charset="0"/>
              </a:rPr>
              <a:t> is a distinguished professor in the Department of Computer Science and Engineering at Darshan University. He earned his Bachelor of Engineering degree from G.H. Patel College of Engineering &amp; Technology, Vallabh Vidyanagar, in 2001, followed by a Master of Engineering from B.V.M. Engineering College in 2004, where he was awarded a Gold Medal by Sardar Patel University. In October 2018, </a:t>
            </a:r>
            <a:r>
              <a:rPr lang="en-IN" b="0" i="0" u="none" strike="noStrike" dirty="0" err="1">
                <a:solidFill>
                  <a:srgbClr val="333333"/>
                </a:solidFill>
                <a:effectLst/>
                <a:latin typeface="Segoe UI" panose="020B0502040204020203" pitchFamily="34" charset="0"/>
              </a:rPr>
              <a:t>Dr.</a:t>
            </a:r>
            <a:r>
              <a:rPr lang="en-IN" b="0" i="0" u="none" strike="noStrike" dirty="0">
                <a:solidFill>
                  <a:srgbClr val="333333"/>
                </a:solidFill>
                <a:effectLst/>
                <a:latin typeface="Segoe UI" panose="020B0502040204020203" pitchFamily="34" charset="0"/>
              </a:rPr>
              <a:t> </a:t>
            </a:r>
            <a:r>
              <a:rPr lang="en-IN" b="0" i="0" u="none" strike="noStrike" dirty="0" err="1">
                <a:solidFill>
                  <a:srgbClr val="333333"/>
                </a:solidFill>
                <a:effectLst/>
                <a:latin typeface="Segoe UI" panose="020B0502040204020203" pitchFamily="34" charset="0"/>
              </a:rPr>
              <a:t>Gambhava</a:t>
            </a:r>
            <a:r>
              <a:rPr lang="en-IN" b="0" i="0" u="none" strike="noStrike" dirty="0">
                <a:solidFill>
                  <a:srgbClr val="333333"/>
                </a:solidFill>
                <a:effectLst/>
                <a:latin typeface="Segoe UI" panose="020B0502040204020203" pitchFamily="34" charset="0"/>
              </a:rPr>
              <a:t> completed his Ph.D. from </a:t>
            </a:r>
            <a:r>
              <a:rPr lang="en-IN" b="0" i="0" u="none" strike="noStrike" dirty="0" err="1">
                <a:solidFill>
                  <a:srgbClr val="333333"/>
                </a:solidFill>
                <a:effectLst/>
                <a:latin typeface="Segoe UI" panose="020B0502040204020203" pitchFamily="34" charset="0"/>
              </a:rPr>
              <a:t>Nirma</a:t>
            </a:r>
            <a:r>
              <a:rPr lang="en-IN" b="0" i="0" u="none" strike="noStrike" dirty="0">
                <a:solidFill>
                  <a:srgbClr val="333333"/>
                </a:solidFill>
                <a:effectLst/>
                <a:latin typeface="Segoe UI" panose="020B0502040204020203" pitchFamily="34" charset="0"/>
              </a:rPr>
              <a:t> University, specializing in "Web Mining in Social Networking." </a:t>
            </a:r>
            <a:r>
              <a:rPr lang="en-IN" b="0" i="0" u="none" strike="noStrike" dirty="0" err="1">
                <a:solidFill>
                  <a:srgbClr val="333333"/>
                </a:solidFill>
                <a:effectLst/>
                <a:latin typeface="Segoe UI" panose="020B0502040204020203" pitchFamily="34" charset="0"/>
              </a:rPr>
              <a:t>Dr.</a:t>
            </a:r>
            <a:r>
              <a:rPr lang="en-IN" b="0" i="0" u="none" strike="noStrike" dirty="0">
                <a:solidFill>
                  <a:srgbClr val="333333"/>
                </a:solidFill>
                <a:effectLst/>
                <a:latin typeface="Segoe UI" panose="020B0502040204020203" pitchFamily="34" charset="0"/>
              </a:rPr>
              <a:t> </a:t>
            </a:r>
            <a:r>
              <a:rPr lang="en-IN" b="0" i="0" u="none" strike="noStrike" dirty="0" err="1">
                <a:solidFill>
                  <a:srgbClr val="333333"/>
                </a:solidFill>
                <a:effectLst/>
                <a:latin typeface="Segoe UI" panose="020B0502040204020203" pitchFamily="34" charset="0"/>
              </a:rPr>
              <a:t>Gambhava</a:t>
            </a:r>
            <a:r>
              <a:rPr lang="en-IN" b="0" i="0" u="none" strike="noStrike" dirty="0">
                <a:solidFill>
                  <a:srgbClr val="333333"/>
                </a:solidFill>
                <a:effectLst/>
                <a:latin typeface="Segoe UI" panose="020B0502040204020203" pitchFamily="34" charset="0"/>
              </a:rPr>
              <a:t> has been an integral part of Darshan University since the inception of the institute.</a:t>
            </a:r>
            <a:endParaRPr lang="en-US" dirty="0"/>
          </a:p>
        </p:txBody>
      </p:sp>
      <p:sp>
        <p:nvSpPr>
          <p:cNvPr id="2" name="Footer Placeholder 1">
            <a:extLst>
              <a:ext uri="{FF2B5EF4-FFF2-40B4-BE49-F238E27FC236}">
                <a16:creationId xmlns:a16="http://schemas.microsoft.com/office/drawing/2014/main" id="{4486267F-B9DD-E9F2-5E5B-3AEC01C4B729}"/>
              </a:ext>
            </a:extLst>
          </p:cNvPr>
          <p:cNvSpPr>
            <a:spLocks noGrp="1"/>
          </p:cNvSpPr>
          <p:nvPr>
            <p:ph type="ftr" sz="quarter" idx="11"/>
          </p:nvPr>
        </p:nvSpPr>
        <p:spPr/>
        <p:txBody>
          <a:bodyPr/>
          <a:lstStyle/>
          <a:p>
            <a:r>
              <a:rPr lang="en-US" dirty="0"/>
              <a:t>Manav Delvadiya</a:t>
            </a:r>
          </a:p>
        </p:txBody>
      </p:sp>
      <p:sp>
        <p:nvSpPr>
          <p:cNvPr id="3" name="Slide Number Placeholder 2">
            <a:extLst>
              <a:ext uri="{FF2B5EF4-FFF2-40B4-BE49-F238E27FC236}">
                <a16:creationId xmlns:a16="http://schemas.microsoft.com/office/drawing/2014/main" id="{25FA9946-E6C5-67B5-2080-BC3D891BD1DF}"/>
              </a:ext>
            </a:extLst>
          </p:cNvPr>
          <p:cNvSpPr>
            <a:spLocks noGrp="1"/>
          </p:cNvSpPr>
          <p:nvPr>
            <p:ph type="sldNum" sz="quarter" idx="12"/>
          </p:nvPr>
        </p:nvSpPr>
        <p:spPr/>
        <p:txBody>
          <a:bodyPr/>
          <a:lstStyle/>
          <a:p>
            <a:fld id="{B27AE7D9-6458-7448-B055-3EE0D308DAE3}" type="slidenum">
              <a:rPr lang="en-US" smtClean="0"/>
              <a:t>3</a:t>
            </a:fld>
            <a:endParaRPr lang="en-US" dirty="0"/>
          </a:p>
        </p:txBody>
      </p:sp>
    </p:spTree>
    <p:extLst>
      <p:ext uri="{BB962C8B-B14F-4D97-AF65-F5344CB8AC3E}">
        <p14:creationId xmlns:p14="http://schemas.microsoft.com/office/powerpoint/2010/main" val="343518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heckerboard(across)">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checkerboard(across)">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r. Gopi Sanghani">
            <a:extLst>
              <a:ext uri="{FF2B5EF4-FFF2-40B4-BE49-F238E27FC236}">
                <a16:creationId xmlns:a16="http://schemas.microsoft.com/office/drawing/2014/main" id="{4308FD2A-AB48-9897-3F5C-8DC854278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00" y="1224113"/>
            <a:ext cx="2380254" cy="23802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D8E432-5A66-5496-B83B-60DB3556D917}"/>
              </a:ext>
            </a:extLst>
          </p:cNvPr>
          <p:cNvSpPr txBox="1"/>
          <p:nvPr/>
        </p:nvSpPr>
        <p:spPr>
          <a:xfrm>
            <a:off x="214899" y="3759072"/>
            <a:ext cx="2580551" cy="738664"/>
          </a:xfrm>
          <a:prstGeom prst="rect">
            <a:avLst/>
          </a:prstGeom>
          <a:noFill/>
        </p:spPr>
        <p:txBody>
          <a:bodyPr wrap="square">
            <a:spAutoFit/>
          </a:bodyPr>
          <a:lstStyle/>
          <a:p>
            <a:pPr algn="ctr"/>
            <a:r>
              <a:rPr lang="en-IN" sz="1400" b="1" i="0" u="none" strike="noStrike" dirty="0" err="1">
                <a:solidFill>
                  <a:srgbClr val="000000"/>
                </a:solidFill>
                <a:effectLst/>
                <a:latin typeface="Segoe UI" panose="020B0502040204020203" pitchFamily="34" charset="0"/>
              </a:rPr>
              <a:t>Dr.</a:t>
            </a:r>
            <a:r>
              <a:rPr lang="en-IN" sz="1400" b="1" i="0" u="none" strike="noStrike" dirty="0">
                <a:solidFill>
                  <a:srgbClr val="000000"/>
                </a:solidFill>
                <a:effectLst/>
                <a:latin typeface="Segoe UI" panose="020B0502040204020203" pitchFamily="34" charset="0"/>
              </a:rPr>
              <a:t> Gopi </a:t>
            </a:r>
            <a:r>
              <a:rPr lang="en-IN" sz="1400" b="1" i="0" u="none" strike="noStrike" dirty="0" err="1">
                <a:solidFill>
                  <a:srgbClr val="000000"/>
                </a:solidFill>
                <a:effectLst/>
                <a:latin typeface="Segoe UI" panose="020B0502040204020203" pitchFamily="34" charset="0"/>
              </a:rPr>
              <a:t>Sanghani</a:t>
            </a:r>
            <a:endParaRPr lang="en-IN" sz="1400" b="1" i="0" u="none" strike="noStrike" dirty="0">
              <a:solidFill>
                <a:srgbClr val="000000"/>
              </a:solidFill>
              <a:effectLst/>
              <a:latin typeface="Segoe UI" panose="020B0502040204020203" pitchFamily="34" charset="0"/>
            </a:endParaRPr>
          </a:p>
          <a:p>
            <a:r>
              <a:rPr lang="en-IN" sz="1400" b="1" i="0" u="none" strike="noStrike" dirty="0">
                <a:solidFill>
                  <a:schemeClr val="accent5">
                    <a:lumMod val="75000"/>
                  </a:schemeClr>
                </a:solidFill>
                <a:effectLst/>
                <a:latin typeface="Segoe UI" panose="020B0502040204020203" pitchFamily="34" charset="0"/>
              </a:rPr>
              <a:t>Dean - Faculty of Computer     		Science</a:t>
            </a:r>
            <a:endParaRPr lang="en-US" sz="1400" dirty="0">
              <a:solidFill>
                <a:schemeClr val="accent5">
                  <a:lumMod val="75000"/>
                </a:schemeClr>
              </a:solidFill>
            </a:endParaRPr>
          </a:p>
        </p:txBody>
      </p:sp>
      <p:pic>
        <p:nvPicPr>
          <p:cNvPr id="3076" name="Picture 4" descr="Prof. Chintan Kanani">
            <a:extLst>
              <a:ext uri="{FF2B5EF4-FFF2-40B4-BE49-F238E27FC236}">
                <a16:creationId xmlns:a16="http://schemas.microsoft.com/office/drawing/2014/main" id="{01826602-1DBF-1397-57AA-6EBDECABE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0095" y="3759072"/>
            <a:ext cx="2585539" cy="25855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423CD2-9A8E-8555-EBB2-FBE28784ED2A}"/>
              </a:ext>
            </a:extLst>
          </p:cNvPr>
          <p:cNvSpPr txBox="1"/>
          <p:nvPr/>
        </p:nvSpPr>
        <p:spPr>
          <a:xfrm>
            <a:off x="4177776" y="2865703"/>
            <a:ext cx="1918224" cy="738664"/>
          </a:xfrm>
          <a:prstGeom prst="rect">
            <a:avLst/>
          </a:prstGeom>
          <a:noFill/>
        </p:spPr>
        <p:txBody>
          <a:bodyPr wrap="square">
            <a:spAutoFit/>
          </a:bodyPr>
          <a:lstStyle/>
          <a:p>
            <a:pPr algn="ctr"/>
            <a:r>
              <a:rPr lang="en-IN" sz="1400" b="1" i="0" u="none" strike="noStrike" dirty="0">
                <a:solidFill>
                  <a:srgbClr val="000000"/>
                </a:solidFill>
                <a:effectLst/>
                <a:latin typeface="Segoe UI" panose="020B0502040204020203" pitchFamily="34" charset="0"/>
              </a:rPr>
              <a:t>Prof. Chintan </a:t>
            </a:r>
            <a:r>
              <a:rPr lang="en-IN" sz="1400" b="1" i="0" u="none" strike="noStrike" dirty="0" err="1">
                <a:solidFill>
                  <a:srgbClr val="000000"/>
                </a:solidFill>
                <a:effectLst/>
                <a:latin typeface="Segoe UI" panose="020B0502040204020203" pitchFamily="34" charset="0"/>
              </a:rPr>
              <a:t>Kanani</a:t>
            </a:r>
            <a:endParaRPr lang="en-IN" sz="1400" b="1" i="0" u="none" strike="noStrike" dirty="0">
              <a:solidFill>
                <a:srgbClr val="000000"/>
              </a:solidFill>
              <a:effectLst/>
              <a:latin typeface="Segoe UI" panose="020B0502040204020203" pitchFamily="34" charset="0"/>
            </a:endParaRPr>
          </a:p>
          <a:p>
            <a:r>
              <a:rPr lang="en-IN" sz="1400" b="1" i="0" u="none" strike="noStrike" dirty="0">
                <a:solidFill>
                  <a:schemeClr val="accent5">
                    <a:lumMod val="75000"/>
                  </a:schemeClr>
                </a:solidFill>
                <a:effectLst/>
                <a:latin typeface="Segoe UI" panose="020B0502040204020203" pitchFamily="34" charset="0"/>
              </a:rPr>
              <a:t>Head of The Department</a:t>
            </a:r>
            <a:endParaRPr lang="en-US" sz="1400" dirty="0">
              <a:solidFill>
                <a:schemeClr val="accent5">
                  <a:lumMod val="75000"/>
                </a:schemeClr>
              </a:solidFill>
            </a:endParaRPr>
          </a:p>
        </p:txBody>
      </p:sp>
      <p:pic>
        <p:nvPicPr>
          <p:cNvPr id="3078" name="Picture 6" descr="Dr. Jignasa Mehta">
            <a:extLst>
              <a:ext uri="{FF2B5EF4-FFF2-40B4-BE49-F238E27FC236}">
                <a16:creationId xmlns:a16="http://schemas.microsoft.com/office/drawing/2014/main" id="{899B9E37-7C81-5856-D5FF-00F10208C3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9657" y="1295998"/>
            <a:ext cx="2463074" cy="24630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A5C1BC4-2E25-0165-F87B-772FFF1CAFE1}"/>
              </a:ext>
            </a:extLst>
          </p:cNvPr>
          <p:cNvSpPr txBox="1"/>
          <p:nvPr/>
        </p:nvSpPr>
        <p:spPr>
          <a:xfrm>
            <a:off x="8026068" y="3866794"/>
            <a:ext cx="3303783" cy="523220"/>
          </a:xfrm>
          <a:prstGeom prst="rect">
            <a:avLst/>
          </a:prstGeom>
          <a:noFill/>
        </p:spPr>
        <p:txBody>
          <a:bodyPr wrap="square">
            <a:spAutoFit/>
          </a:bodyPr>
          <a:lstStyle/>
          <a:p>
            <a:pPr algn="ctr"/>
            <a:r>
              <a:rPr lang="en-IN" sz="1400" b="1" i="0" u="none" strike="noStrike" dirty="0" err="1">
                <a:solidFill>
                  <a:srgbClr val="000000"/>
                </a:solidFill>
                <a:effectLst/>
                <a:latin typeface="Segoe UI" panose="020B0502040204020203" pitchFamily="34" charset="0"/>
              </a:rPr>
              <a:t>Dr.</a:t>
            </a:r>
            <a:r>
              <a:rPr lang="en-IN" sz="1400" b="1" i="0" u="none" strike="noStrike" dirty="0">
                <a:solidFill>
                  <a:srgbClr val="000000"/>
                </a:solidFill>
                <a:effectLst/>
                <a:latin typeface="Segoe UI" panose="020B0502040204020203" pitchFamily="34" charset="0"/>
              </a:rPr>
              <a:t> </a:t>
            </a:r>
            <a:r>
              <a:rPr lang="en-IN" sz="1400" b="1" i="0" u="none" strike="noStrike" dirty="0" err="1">
                <a:solidFill>
                  <a:srgbClr val="000000"/>
                </a:solidFill>
                <a:effectLst/>
                <a:latin typeface="Segoe UI" panose="020B0502040204020203" pitchFamily="34" charset="0"/>
              </a:rPr>
              <a:t>Jignasa</a:t>
            </a:r>
            <a:r>
              <a:rPr lang="en-IN" sz="1400" b="1" i="0" u="none" strike="noStrike" dirty="0">
                <a:solidFill>
                  <a:srgbClr val="000000"/>
                </a:solidFill>
                <a:effectLst/>
                <a:latin typeface="Segoe UI" panose="020B0502040204020203" pitchFamily="34" charset="0"/>
              </a:rPr>
              <a:t> Mehta</a:t>
            </a:r>
          </a:p>
          <a:p>
            <a:r>
              <a:rPr lang="en-IN" sz="1400" b="1" i="0" u="none" strike="noStrike" dirty="0">
                <a:solidFill>
                  <a:schemeClr val="accent5">
                    <a:lumMod val="75000"/>
                  </a:schemeClr>
                </a:solidFill>
                <a:effectLst/>
                <a:latin typeface="Segoe UI" panose="020B0502040204020203" pitchFamily="34" charset="0"/>
              </a:rPr>
              <a:t>Dean - Faculty of Engineering, Head</a:t>
            </a:r>
            <a:endParaRPr lang="en-US" sz="1400" dirty="0">
              <a:solidFill>
                <a:schemeClr val="accent5">
                  <a:lumMod val="75000"/>
                </a:schemeClr>
              </a:solidFill>
            </a:endParaRPr>
          </a:p>
        </p:txBody>
      </p:sp>
      <p:sp>
        <p:nvSpPr>
          <p:cNvPr id="2" name="Footer Placeholder 1">
            <a:extLst>
              <a:ext uri="{FF2B5EF4-FFF2-40B4-BE49-F238E27FC236}">
                <a16:creationId xmlns:a16="http://schemas.microsoft.com/office/drawing/2014/main" id="{CF9772A2-2B4F-F339-C787-B272CE0FF3F5}"/>
              </a:ext>
            </a:extLst>
          </p:cNvPr>
          <p:cNvSpPr>
            <a:spLocks noGrp="1"/>
          </p:cNvSpPr>
          <p:nvPr>
            <p:ph type="ftr" sz="quarter" idx="11"/>
          </p:nvPr>
        </p:nvSpPr>
        <p:spPr/>
        <p:txBody>
          <a:bodyPr/>
          <a:lstStyle/>
          <a:p>
            <a:r>
              <a:rPr lang="en-US" dirty="0"/>
              <a:t>Manav </a:t>
            </a:r>
            <a:r>
              <a:rPr lang="en-US" dirty="0" err="1"/>
              <a:t>Del;vadiya</a:t>
            </a:r>
            <a:endParaRPr lang="en-US" dirty="0"/>
          </a:p>
        </p:txBody>
      </p:sp>
      <p:sp>
        <p:nvSpPr>
          <p:cNvPr id="3" name="Slide Number Placeholder 2">
            <a:extLst>
              <a:ext uri="{FF2B5EF4-FFF2-40B4-BE49-F238E27FC236}">
                <a16:creationId xmlns:a16="http://schemas.microsoft.com/office/drawing/2014/main" id="{511CA7BD-A8B9-49B1-C0E0-31B16D2428E2}"/>
              </a:ext>
            </a:extLst>
          </p:cNvPr>
          <p:cNvSpPr>
            <a:spLocks noGrp="1"/>
          </p:cNvSpPr>
          <p:nvPr>
            <p:ph type="sldNum" sz="quarter" idx="12"/>
          </p:nvPr>
        </p:nvSpPr>
        <p:spPr/>
        <p:txBody>
          <a:bodyPr/>
          <a:lstStyle/>
          <a:p>
            <a:fld id="{B27AE7D9-6458-7448-B055-3EE0D308DAE3}" type="slidenum">
              <a:rPr lang="en-US" smtClean="0"/>
              <a:t>4</a:t>
            </a:fld>
            <a:endParaRPr lang="en-US" dirty="0"/>
          </a:p>
        </p:txBody>
      </p:sp>
    </p:spTree>
    <p:extLst>
      <p:ext uri="{BB962C8B-B14F-4D97-AF65-F5344CB8AC3E}">
        <p14:creationId xmlns:p14="http://schemas.microsoft.com/office/powerpoint/2010/main" val="170448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strips(downLeft)">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strips(downLeft)">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strips(downLeft)">
                                      <p:cBhvr>
                                        <p:cTn id="17" dur="500"/>
                                        <p:tgtEl>
                                          <p:spTgt spid="307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0929-181F-F1EE-9113-9BAA1873A5E9}"/>
              </a:ext>
            </a:extLst>
          </p:cNvPr>
          <p:cNvSpPr>
            <a:spLocks noGrp="1"/>
          </p:cNvSpPr>
          <p:nvPr>
            <p:ph type="title"/>
          </p:nvPr>
        </p:nvSpPr>
        <p:spPr>
          <a:xfrm>
            <a:off x="236034" y="365126"/>
            <a:ext cx="10515600" cy="538124"/>
          </a:xfrm>
        </p:spPr>
        <p:txBody>
          <a:bodyPr>
            <a:normAutofit fontScale="90000"/>
          </a:bodyPr>
          <a:lstStyle/>
          <a:p>
            <a:r>
              <a:rPr lang="en-IN" b="1" i="0" u="none" strike="noStrike" dirty="0">
                <a:solidFill>
                  <a:srgbClr val="333333"/>
                </a:solidFill>
                <a:effectLst/>
                <a:latin typeface="Work Sans" pitchFamily="2" charset="77"/>
              </a:rPr>
              <a:t>BoS - Mechanical Engineering</a:t>
            </a:r>
            <a:br>
              <a:rPr lang="en-IN" b="0" i="0" u="none" strike="noStrike" dirty="0">
                <a:solidFill>
                  <a:srgbClr val="333333"/>
                </a:solidFill>
                <a:effectLst/>
                <a:latin typeface="Work Sans" pitchFamily="2" charset="77"/>
              </a:rPr>
            </a:br>
            <a:endParaRPr lang="en-US" dirty="0"/>
          </a:p>
        </p:txBody>
      </p:sp>
      <p:graphicFrame>
        <p:nvGraphicFramePr>
          <p:cNvPr id="5" name="Table 4">
            <a:extLst>
              <a:ext uri="{FF2B5EF4-FFF2-40B4-BE49-F238E27FC236}">
                <a16:creationId xmlns:a16="http://schemas.microsoft.com/office/drawing/2014/main" id="{0E937742-D5E0-F309-0540-2467BBF7E5A6}"/>
              </a:ext>
            </a:extLst>
          </p:cNvPr>
          <p:cNvGraphicFramePr>
            <a:graphicFrameLocks noGrp="1"/>
          </p:cNvGraphicFramePr>
          <p:nvPr>
            <p:extLst>
              <p:ext uri="{D42A27DB-BD31-4B8C-83A1-F6EECF244321}">
                <p14:modId xmlns:p14="http://schemas.microsoft.com/office/powerpoint/2010/main" val="3912732373"/>
              </p:ext>
            </p:extLst>
          </p:nvPr>
        </p:nvGraphicFramePr>
        <p:xfrm>
          <a:off x="315574" y="791737"/>
          <a:ext cx="8393906" cy="686036"/>
        </p:xfrm>
        <a:graphic>
          <a:graphicData uri="http://schemas.openxmlformats.org/drawingml/2006/table">
            <a:tbl>
              <a:tblPr/>
              <a:tblGrid>
                <a:gridCol w="381000">
                  <a:extLst>
                    <a:ext uri="{9D8B030D-6E8A-4147-A177-3AD203B41FA5}">
                      <a16:colId xmlns:a16="http://schemas.microsoft.com/office/drawing/2014/main" val="990964509"/>
                    </a:ext>
                  </a:extLst>
                </a:gridCol>
                <a:gridCol w="6869906">
                  <a:extLst>
                    <a:ext uri="{9D8B030D-6E8A-4147-A177-3AD203B41FA5}">
                      <a16:colId xmlns:a16="http://schemas.microsoft.com/office/drawing/2014/main" val="1727735268"/>
                    </a:ext>
                  </a:extLst>
                </a:gridCol>
                <a:gridCol w="1143000">
                  <a:extLst>
                    <a:ext uri="{9D8B030D-6E8A-4147-A177-3AD203B41FA5}">
                      <a16:colId xmlns:a16="http://schemas.microsoft.com/office/drawing/2014/main" val="3281860583"/>
                    </a:ext>
                  </a:extLst>
                </a:gridCol>
              </a:tblGrid>
              <a:tr h="686036">
                <a:tc>
                  <a:txBody>
                    <a:bodyPr/>
                    <a:lstStyle/>
                    <a:p>
                      <a:pPr algn="ctr" fontAlgn="b"/>
                      <a:r>
                        <a:rPr lang="en-IN">
                          <a:effectLst/>
                        </a:rPr>
                        <a:t>Sr.</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solidFill>
                      <a:srgbClr val="F5F5F5"/>
                    </a:solidFill>
                  </a:tcPr>
                </a:tc>
                <a:tc>
                  <a:txBody>
                    <a:bodyPr/>
                    <a:lstStyle/>
                    <a:p>
                      <a:pPr algn="l" fontAlgn="b"/>
                      <a:r>
                        <a:rPr lang="en-IN">
                          <a:effectLst/>
                        </a:rPr>
                        <a:t>Member</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solidFill>
                      <a:srgbClr val="F5F5F5"/>
                    </a:solidFill>
                  </a:tcPr>
                </a:tc>
                <a:tc>
                  <a:txBody>
                    <a:bodyPr/>
                    <a:lstStyle/>
                    <a:p>
                      <a:pPr algn="l" fontAlgn="b"/>
                      <a:r>
                        <a:rPr lang="en-IN" dirty="0">
                          <a:effectLst/>
                        </a:rPr>
                        <a:t>Designation</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solidFill>
                      <a:srgbClr val="F5F5F5"/>
                    </a:solidFill>
                  </a:tcPr>
                </a:tc>
                <a:extLst>
                  <a:ext uri="{0D108BD9-81ED-4DB2-BD59-A6C34878D82A}">
                    <a16:rowId xmlns:a16="http://schemas.microsoft.com/office/drawing/2014/main" val="1170785670"/>
                  </a:ext>
                </a:extLst>
              </a:tr>
            </a:tbl>
          </a:graphicData>
        </a:graphic>
      </p:graphicFrame>
      <p:graphicFrame>
        <p:nvGraphicFramePr>
          <p:cNvPr id="6" name="Table 5">
            <a:extLst>
              <a:ext uri="{FF2B5EF4-FFF2-40B4-BE49-F238E27FC236}">
                <a16:creationId xmlns:a16="http://schemas.microsoft.com/office/drawing/2014/main" id="{BB5F892A-E43F-45F9-53E9-467DDE1326B5}"/>
              </a:ext>
            </a:extLst>
          </p:cNvPr>
          <p:cNvGraphicFramePr>
            <a:graphicFrameLocks noGrp="1"/>
          </p:cNvGraphicFramePr>
          <p:nvPr>
            <p:extLst>
              <p:ext uri="{D42A27DB-BD31-4B8C-83A1-F6EECF244321}">
                <p14:modId xmlns:p14="http://schemas.microsoft.com/office/powerpoint/2010/main" val="1461822020"/>
              </p:ext>
            </p:extLst>
          </p:nvPr>
        </p:nvGraphicFramePr>
        <p:xfrm>
          <a:off x="236034" y="1584344"/>
          <a:ext cx="8393907" cy="640080"/>
        </p:xfrm>
        <a:graphic>
          <a:graphicData uri="http://schemas.openxmlformats.org/drawingml/2006/table">
            <a:tbl>
              <a:tblPr/>
              <a:tblGrid>
                <a:gridCol w="2797969">
                  <a:extLst>
                    <a:ext uri="{9D8B030D-6E8A-4147-A177-3AD203B41FA5}">
                      <a16:colId xmlns:a16="http://schemas.microsoft.com/office/drawing/2014/main" val="2822987165"/>
                    </a:ext>
                  </a:extLst>
                </a:gridCol>
                <a:gridCol w="2797969">
                  <a:extLst>
                    <a:ext uri="{9D8B030D-6E8A-4147-A177-3AD203B41FA5}">
                      <a16:colId xmlns:a16="http://schemas.microsoft.com/office/drawing/2014/main" val="506282383"/>
                    </a:ext>
                  </a:extLst>
                </a:gridCol>
                <a:gridCol w="2797969">
                  <a:extLst>
                    <a:ext uri="{9D8B030D-6E8A-4147-A177-3AD203B41FA5}">
                      <a16:colId xmlns:a16="http://schemas.microsoft.com/office/drawing/2014/main" val="3000102498"/>
                    </a:ext>
                  </a:extLst>
                </a:gridCol>
              </a:tblGrid>
              <a:tr h="0">
                <a:tc>
                  <a:txBody>
                    <a:bodyPr/>
                    <a:lstStyle/>
                    <a:p>
                      <a:pPr algn="ctr" fontAlgn="t"/>
                      <a:r>
                        <a:rPr lang="en-IN" dirty="0">
                          <a:effectLst/>
                        </a:rPr>
                        <a:t>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b="1">
                          <a:effectLst/>
                        </a:rPr>
                        <a:t>Dr. Jignasa Mehta</a:t>
                      </a:r>
                      <a:br>
                        <a:rPr lang="en-IN" b="1">
                          <a:effectLst/>
                        </a:rPr>
                      </a:br>
                      <a:r>
                        <a:rPr lang="en-IN" b="1" i="1">
                          <a:effectLst/>
                        </a:rPr>
                        <a:t>Dean, DIET</a:t>
                      </a:r>
                      <a:endParaRPr lang="en-IN" b="1">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dirty="0">
                          <a:effectLst/>
                        </a:rPr>
                        <a:t>Chairperson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4130057810"/>
                  </a:ext>
                </a:extLst>
              </a:tr>
            </a:tbl>
          </a:graphicData>
        </a:graphic>
      </p:graphicFrame>
      <p:graphicFrame>
        <p:nvGraphicFramePr>
          <p:cNvPr id="7" name="Table 6">
            <a:extLst>
              <a:ext uri="{FF2B5EF4-FFF2-40B4-BE49-F238E27FC236}">
                <a16:creationId xmlns:a16="http://schemas.microsoft.com/office/drawing/2014/main" id="{66D6F099-DD02-3C63-B289-6B1B3D0295DD}"/>
              </a:ext>
            </a:extLst>
          </p:cNvPr>
          <p:cNvGraphicFramePr>
            <a:graphicFrameLocks noGrp="1"/>
          </p:cNvGraphicFramePr>
          <p:nvPr>
            <p:extLst>
              <p:ext uri="{D42A27DB-BD31-4B8C-83A1-F6EECF244321}">
                <p14:modId xmlns:p14="http://schemas.microsoft.com/office/powerpoint/2010/main" val="2586033665"/>
              </p:ext>
            </p:extLst>
          </p:nvPr>
        </p:nvGraphicFramePr>
        <p:xfrm>
          <a:off x="236034" y="2347722"/>
          <a:ext cx="9263325" cy="914400"/>
        </p:xfrm>
        <a:graphic>
          <a:graphicData uri="http://schemas.openxmlformats.org/drawingml/2006/table">
            <a:tbl>
              <a:tblPr/>
              <a:tblGrid>
                <a:gridCol w="3087775">
                  <a:extLst>
                    <a:ext uri="{9D8B030D-6E8A-4147-A177-3AD203B41FA5}">
                      <a16:colId xmlns:a16="http://schemas.microsoft.com/office/drawing/2014/main" val="908467382"/>
                    </a:ext>
                  </a:extLst>
                </a:gridCol>
                <a:gridCol w="3087775">
                  <a:extLst>
                    <a:ext uri="{9D8B030D-6E8A-4147-A177-3AD203B41FA5}">
                      <a16:colId xmlns:a16="http://schemas.microsoft.com/office/drawing/2014/main" val="4022950769"/>
                    </a:ext>
                  </a:extLst>
                </a:gridCol>
                <a:gridCol w="3087775">
                  <a:extLst>
                    <a:ext uri="{9D8B030D-6E8A-4147-A177-3AD203B41FA5}">
                      <a16:colId xmlns:a16="http://schemas.microsoft.com/office/drawing/2014/main" val="3819215088"/>
                    </a:ext>
                  </a:extLst>
                </a:gridCol>
              </a:tblGrid>
              <a:tr h="0">
                <a:tc>
                  <a:txBody>
                    <a:bodyPr/>
                    <a:lstStyle/>
                    <a:p>
                      <a:pPr algn="ctr" fontAlgn="t"/>
                      <a:r>
                        <a:rPr lang="en-IN" dirty="0">
                          <a:effectLst/>
                        </a:rPr>
                        <a:t>2</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b="1">
                          <a:effectLst/>
                        </a:rPr>
                        <a:t>Dr. Hiren Joshi</a:t>
                      </a:r>
                      <a:br>
                        <a:rPr lang="en-IN" b="1">
                          <a:effectLst/>
                        </a:rPr>
                      </a:br>
                      <a:r>
                        <a:rPr lang="en-IN" b="1" i="1">
                          <a:effectLst/>
                        </a:rPr>
                        <a:t>Associate Professor, Government Engineering College, Rajkot</a:t>
                      </a:r>
                      <a:endParaRPr lang="en-IN" b="1">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dirty="0">
                          <a:effectLst/>
                        </a:rPr>
                        <a:t>Member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3953905141"/>
                  </a:ext>
                </a:extLst>
              </a:tr>
            </a:tbl>
          </a:graphicData>
        </a:graphic>
      </p:graphicFrame>
      <p:graphicFrame>
        <p:nvGraphicFramePr>
          <p:cNvPr id="8" name="Table 7">
            <a:extLst>
              <a:ext uri="{FF2B5EF4-FFF2-40B4-BE49-F238E27FC236}">
                <a16:creationId xmlns:a16="http://schemas.microsoft.com/office/drawing/2014/main" id="{A579B9EB-DC25-2B5E-ECB1-DE1156B79C9A}"/>
              </a:ext>
            </a:extLst>
          </p:cNvPr>
          <p:cNvGraphicFramePr>
            <a:graphicFrameLocks noGrp="1"/>
          </p:cNvGraphicFramePr>
          <p:nvPr>
            <p:extLst>
              <p:ext uri="{D42A27DB-BD31-4B8C-83A1-F6EECF244321}">
                <p14:modId xmlns:p14="http://schemas.microsoft.com/office/powerpoint/2010/main" val="835888564"/>
              </p:ext>
            </p:extLst>
          </p:nvPr>
        </p:nvGraphicFramePr>
        <p:xfrm>
          <a:off x="236033" y="3659740"/>
          <a:ext cx="8393907" cy="914400"/>
        </p:xfrm>
        <a:graphic>
          <a:graphicData uri="http://schemas.openxmlformats.org/drawingml/2006/table">
            <a:tbl>
              <a:tblPr/>
              <a:tblGrid>
                <a:gridCol w="2797969">
                  <a:extLst>
                    <a:ext uri="{9D8B030D-6E8A-4147-A177-3AD203B41FA5}">
                      <a16:colId xmlns:a16="http://schemas.microsoft.com/office/drawing/2014/main" val="3051792146"/>
                    </a:ext>
                  </a:extLst>
                </a:gridCol>
                <a:gridCol w="2797969">
                  <a:extLst>
                    <a:ext uri="{9D8B030D-6E8A-4147-A177-3AD203B41FA5}">
                      <a16:colId xmlns:a16="http://schemas.microsoft.com/office/drawing/2014/main" val="1142699680"/>
                    </a:ext>
                  </a:extLst>
                </a:gridCol>
                <a:gridCol w="2797969">
                  <a:extLst>
                    <a:ext uri="{9D8B030D-6E8A-4147-A177-3AD203B41FA5}">
                      <a16:colId xmlns:a16="http://schemas.microsoft.com/office/drawing/2014/main" val="691857053"/>
                    </a:ext>
                  </a:extLst>
                </a:gridCol>
              </a:tblGrid>
              <a:tr h="0">
                <a:tc>
                  <a:txBody>
                    <a:bodyPr/>
                    <a:lstStyle/>
                    <a:p>
                      <a:pPr algn="ctr" fontAlgn="t"/>
                      <a:r>
                        <a:rPr lang="en-IN">
                          <a:effectLst/>
                        </a:rPr>
                        <a:t>3</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b="1" dirty="0" err="1">
                          <a:effectLst/>
                        </a:rPr>
                        <a:t>Dr.</a:t>
                      </a:r>
                      <a:r>
                        <a:rPr lang="en-IN" b="1" dirty="0">
                          <a:effectLst/>
                        </a:rPr>
                        <a:t> Dipesh </a:t>
                      </a:r>
                      <a:r>
                        <a:rPr lang="en-IN" b="1" dirty="0" err="1">
                          <a:effectLst/>
                        </a:rPr>
                        <a:t>Kundaliya</a:t>
                      </a:r>
                      <a:br>
                        <a:rPr lang="en-IN" b="1" dirty="0">
                          <a:effectLst/>
                        </a:rPr>
                      </a:br>
                      <a:r>
                        <a:rPr lang="en-IN" b="1" i="1" dirty="0">
                          <a:effectLst/>
                        </a:rPr>
                        <a:t>Assistant Professor, VVP Engineering College, Rajkot.</a:t>
                      </a:r>
                      <a:endParaRPr lang="en-IN" b="1"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dirty="0">
                          <a:effectLst/>
                        </a:rPr>
                        <a:t>Member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3753511328"/>
                  </a:ext>
                </a:extLst>
              </a:tr>
            </a:tbl>
          </a:graphicData>
        </a:graphic>
      </p:graphicFrame>
      <p:graphicFrame>
        <p:nvGraphicFramePr>
          <p:cNvPr id="9" name="Table 8">
            <a:extLst>
              <a:ext uri="{FF2B5EF4-FFF2-40B4-BE49-F238E27FC236}">
                <a16:creationId xmlns:a16="http://schemas.microsoft.com/office/drawing/2014/main" id="{A7B5664A-E0C4-6D6D-7C47-71D14487519A}"/>
              </a:ext>
            </a:extLst>
          </p:cNvPr>
          <p:cNvGraphicFramePr>
            <a:graphicFrameLocks noGrp="1"/>
          </p:cNvGraphicFramePr>
          <p:nvPr>
            <p:extLst>
              <p:ext uri="{D42A27DB-BD31-4B8C-83A1-F6EECF244321}">
                <p14:modId xmlns:p14="http://schemas.microsoft.com/office/powerpoint/2010/main" val="938947199"/>
              </p:ext>
            </p:extLst>
          </p:nvPr>
        </p:nvGraphicFramePr>
        <p:xfrm>
          <a:off x="236032" y="4980914"/>
          <a:ext cx="8393907" cy="914400"/>
        </p:xfrm>
        <a:graphic>
          <a:graphicData uri="http://schemas.openxmlformats.org/drawingml/2006/table">
            <a:tbl>
              <a:tblPr/>
              <a:tblGrid>
                <a:gridCol w="2797969">
                  <a:extLst>
                    <a:ext uri="{9D8B030D-6E8A-4147-A177-3AD203B41FA5}">
                      <a16:colId xmlns:a16="http://schemas.microsoft.com/office/drawing/2014/main" val="1454845979"/>
                    </a:ext>
                  </a:extLst>
                </a:gridCol>
                <a:gridCol w="2797969">
                  <a:extLst>
                    <a:ext uri="{9D8B030D-6E8A-4147-A177-3AD203B41FA5}">
                      <a16:colId xmlns:a16="http://schemas.microsoft.com/office/drawing/2014/main" val="3523643243"/>
                    </a:ext>
                  </a:extLst>
                </a:gridCol>
                <a:gridCol w="2797969">
                  <a:extLst>
                    <a:ext uri="{9D8B030D-6E8A-4147-A177-3AD203B41FA5}">
                      <a16:colId xmlns:a16="http://schemas.microsoft.com/office/drawing/2014/main" val="1278623609"/>
                    </a:ext>
                  </a:extLst>
                </a:gridCol>
              </a:tblGrid>
              <a:tr h="0">
                <a:tc>
                  <a:txBody>
                    <a:bodyPr/>
                    <a:lstStyle/>
                    <a:p>
                      <a:pPr algn="ctr" fontAlgn="t"/>
                      <a:r>
                        <a:rPr lang="en-IN" dirty="0">
                          <a:effectLst/>
                        </a:rPr>
                        <a:t>4</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b="1">
                          <a:effectLst/>
                        </a:rPr>
                        <a:t>Mr. Abhishek Suchak</a:t>
                      </a:r>
                      <a:br>
                        <a:rPr lang="en-IN" b="1">
                          <a:effectLst/>
                        </a:rPr>
                      </a:br>
                      <a:r>
                        <a:rPr lang="en-IN" b="1" i="1">
                          <a:effectLst/>
                        </a:rPr>
                        <a:t>Scientist-C &amp; Centre In-charge</a:t>
                      </a:r>
                      <a:endParaRPr lang="en-IN" b="1">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dirty="0">
                          <a:effectLst/>
                        </a:rPr>
                        <a:t>Member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646954029"/>
                  </a:ext>
                </a:extLst>
              </a:tr>
            </a:tbl>
          </a:graphicData>
        </a:graphic>
      </p:graphicFrame>
      <p:sp>
        <p:nvSpPr>
          <p:cNvPr id="3" name="Footer Placeholder 2">
            <a:extLst>
              <a:ext uri="{FF2B5EF4-FFF2-40B4-BE49-F238E27FC236}">
                <a16:creationId xmlns:a16="http://schemas.microsoft.com/office/drawing/2014/main" id="{39F91104-C90C-2888-1260-869A3A5A2F93}"/>
              </a:ext>
            </a:extLst>
          </p:cNvPr>
          <p:cNvSpPr>
            <a:spLocks noGrp="1"/>
          </p:cNvSpPr>
          <p:nvPr>
            <p:ph type="ftr" sz="quarter" idx="11"/>
          </p:nvPr>
        </p:nvSpPr>
        <p:spPr/>
        <p:txBody>
          <a:bodyPr/>
          <a:lstStyle/>
          <a:p>
            <a:r>
              <a:rPr lang="en-US" dirty="0"/>
              <a:t>Manav </a:t>
            </a:r>
            <a:r>
              <a:rPr lang="en-US" dirty="0" err="1"/>
              <a:t>Del;vadiya</a:t>
            </a:r>
            <a:endParaRPr lang="en-US" dirty="0"/>
          </a:p>
          <a:p>
            <a:endParaRPr lang="en-US" dirty="0"/>
          </a:p>
        </p:txBody>
      </p:sp>
      <p:sp>
        <p:nvSpPr>
          <p:cNvPr id="4" name="Slide Number Placeholder 3">
            <a:extLst>
              <a:ext uri="{FF2B5EF4-FFF2-40B4-BE49-F238E27FC236}">
                <a16:creationId xmlns:a16="http://schemas.microsoft.com/office/drawing/2014/main" id="{CC0C9114-5AC0-6019-83FA-DF5CB7B925DD}"/>
              </a:ext>
            </a:extLst>
          </p:cNvPr>
          <p:cNvSpPr>
            <a:spLocks noGrp="1"/>
          </p:cNvSpPr>
          <p:nvPr>
            <p:ph type="sldNum" sz="quarter" idx="12"/>
          </p:nvPr>
        </p:nvSpPr>
        <p:spPr/>
        <p:txBody>
          <a:bodyPr/>
          <a:lstStyle/>
          <a:p>
            <a:fld id="{B27AE7D9-6458-7448-B055-3EE0D308DAE3}" type="slidenum">
              <a:rPr lang="en-US" smtClean="0"/>
              <a:t>5</a:t>
            </a:fld>
            <a:endParaRPr lang="en-US" dirty="0"/>
          </a:p>
        </p:txBody>
      </p:sp>
    </p:spTree>
    <p:extLst>
      <p:ext uri="{BB962C8B-B14F-4D97-AF65-F5344CB8AC3E}">
        <p14:creationId xmlns:p14="http://schemas.microsoft.com/office/powerpoint/2010/main" val="360384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heel(1)">
                                      <p:cBhvr>
                                        <p:cTn id="2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8A06-496E-25CE-5367-02B39E9C8FCD}"/>
              </a:ext>
            </a:extLst>
          </p:cNvPr>
          <p:cNvSpPr>
            <a:spLocks noGrp="1"/>
          </p:cNvSpPr>
          <p:nvPr>
            <p:ph type="title"/>
          </p:nvPr>
        </p:nvSpPr>
        <p:spPr>
          <a:xfrm>
            <a:off x="913774" y="310741"/>
            <a:ext cx="10364451" cy="1596177"/>
          </a:xfrm>
        </p:spPr>
        <p:txBody>
          <a:bodyPr/>
          <a:lstStyle/>
          <a:p>
            <a:pPr algn="ctr"/>
            <a:r>
              <a:rPr lang="en-US" b="1" dirty="0">
                <a:latin typeface="Colonna MT" pitchFamily="82" charset="77"/>
              </a:rPr>
              <a:t>Programs Offered</a:t>
            </a:r>
          </a:p>
        </p:txBody>
      </p:sp>
      <p:sp>
        <p:nvSpPr>
          <p:cNvPr id="4" name="TextBox 3">
            <a:extLst>
              <a:ext uri="{FF2B5EF4-FFF2-40B4-BE49-F238E27FC236}">
                <a16:creationId xmlns:a16="http://schemas.microsoft.com/office/drawing/2014/main" id="{B55333BF-F61D-8F10-194C-AE942742FA0E}"/>
              </a:ext>
            </a:extLst>
          </p:cNvPr>
          <p:cNvSpPr txBox="1"/>
          <p:nvPr/>
        </p:nvSpPr>
        <p:spPr>
          <a:xfrm>
            <a:off x="5718718" y="2214694"/>
            <a:ext cx="6473282" cy="2800767"/>
          </a:xfrm>
          <a:prstGeom prst="rect">
            <a:avLst/>
          </a:prstGeom>
          <a:noFill/>
        </p:spPr>
        <p:txBody>
          <a:bodyPr wrap="square">
            <a:spAutoFit/>
          </a:bodyPr>
          <a:lstStyle/>
          <a:p>
            <a:pPr algn="ctr"/>
            <a:r>
              <a:rPr lang="en-IN" sz="2800" b="1" i="0" u="none" strike="noStrike" dirty="0">
                <a:effectLst/>
                <a:latin typeface="Work Sans" pitchFamily="2" charset="77"/>
              </a:rPr>
              <a:t>Diploma (After 10</a:t>
            </a:r>
            <a:r>
              <a:rPr lang="en-IN" sz="2800" b="1" i="0" u="none" strike="noStrike" baseline="30000" dirty="0">
                <a:effectLst/>
                <a:latin typeface="Work Sans" pitchFamily="2" charset="77"/>
              </a:rPr>
              <a:t>th</a:t>
            </a:r>
            <a:r>
              <a:rPr lang="en-IN" sz="2800" b="1" i="0" u="none" strike="noStrike" dirty="0">
                <a:effectLst/>
                <a:latin typeface="Work Sans" pitchFamily="2" charset="77"/>
              </a:rPr>
              <a:t>)</a:t>
            </a:r>
            <a:endParaRPr lang="en-IN" sz="2800" b="0" i="0" u="none" strike="noStrike" dirty="0">
              <a:effectLst/>
              <a:latin typeface="Work Sans" pitchFamily="2" charset="77"/>
            </a:endParaRPr>
          </a:p>
          <a:p>
            <a:pPr algn="ctr">
              <a:buFont typeface="Arial" panose="020B0604020202020204" pitchFamily="34" charset="0"/>
              <a:buChar char="•"/>
            </a:pPr>
            <a:r>
              <a:rPr lang="en-IN" sz="2800" b="0" i="0" u="none" strike="noStrike" dirty="0">
                <a:solidFill>
                  <a:srgbClr val="000000"/>
                </a:solidFill>
                <a:effectLst/>
                <a:latin typeface="Segoe UI" panose="020B0502040204020203" pitchFamily="34" charset="0"/>
                <a:hlinkClick r:id="rId2"/>
              </a:rPr>
              <a:t> Computer Engineering</a:t>
            </a:r>
            <a:endParaRPr lang="en-IN" sz="2800" b="0" i="0" u="none" strike="noStrike" dirty="0">
              <a:solidFill>
                <a:srgbClr val="333333"/>
              </a:solidFill>
              <a:effectLst/>
              <a:latin typeface="Segoe UI" panose="020B0502040204020203" pitchFamily="34" charset="0"/>
            </a:endParaRPr>
          </a:p>
          <a:p>
            <a:pPr algn="ctr">
              <a:buFont typeface="Arial" panose="020B0604020202020204" pitchFamily="34" charset="0"/>
              <a:buChar char="•"/>
            </a:pPr>
            <a:r>
              <a:rPr lang="en-IN" sz="2800" b="0" i="0" u="none" strike="noStrike" dirty="0">
                <a:solidFill>
                  <a:srgbClr val="FFFFFF"/>
                </a:solidFill>
                <a:effectLst/>
                <a:latin typeface="Segoe UI" panose="020B0502040204020203" pitchFamily="34" charset="0"/>
                <a:hlinkClick r:id="rId3"/>
              </a:rPr>
              <a:t> Civil Engineering</a:t>
            </a:r>
            <a:endParaRPr lang="en-IN" sz="2800" b="0" i="0" u="none" strike="noStrike" dirty="0">
              <a:solidFill>
                <a:srgbClr val="333333"/>
              </a:solidFill>
              <a:effectLst/>
              <a:latin typeface="Segoe UI" panose="020B0502040204020203" pitchFamily="34" charset="0"/>
            </a:endParaRPr>
          </a:p>
          <a:p>
            <a:pPr algn="ctr">
              <a:buFont typeface="Arial" panose="020B0604020202020204" pitchFamily="34" charset="0"/>
              <a:buChar char="•"/>
            </a:pPr>
            <a:r>
              <a:rPr lang="en-IN" sz="2800" b="0" i="0" u="none" strike="noStrike" dirty="0">
                <a:solidFill>
                  <a:srgbClr val="000000"/>
                </a:solidFill>
                <a:effectLst/>
                <a:latin typeface="Segoe UI" panose="020B0502040204020203" pitchFamily="34" charset="0"/>
                <a:hlinkClick r:id="rId4"/>
              </a:rPr>
              <a:t> Electrical Engineering</a:t>
            </a:r>
            <a:endParaRPr lang="en-IN" sz="2800" b="0" i="0" u="none" strike="noStrike" dirty="0">
              <a:solidFill>
                <a:srgbClr val="333333"/>
              </a:solidFill>
              <a:effectLst/>
              <a:latin typeface="Segoe UI" panose="020B0502040204020203" pitchFamily="34" charset="0"/>
            </a:endParaRPr>
          </a:p>
          <a:p>
            <a:pPr algn="ctr">
              <a:buFont typeface="Arial" panose="020B0604020202020204" pitchFamily="34" charset="0"/>
              <a:buChar char="•"/>
            </a:pPr>
            <a:r>
              <a:rPr lang="en-IN" sz="2800" b="0" i="0" u="none" strike="noStrike" dirty="0">
                <a:solidFill>
                  <a:srgbClr val="000000"/>
                </a:solidFill>
                <a:effectLst/>
                <a:latin typeface="Segoe UI" panose="020B0502040204020203" pitchFamily="34" charset="0"/>
                <a:hlinkClick r:id="rId5"/>
              </a:rPr>
              <a:t> Mechanical Engineering</a:t>
            </a:r>
            <a:endParaRPr lang="en-IN" sz="2800" b="0" i="0" u="none" strike="noStrike" dirty="0">
              <a:solidFill>
                <a:srgbClr val="333333"/>
              </a:solidFill>
              <a:effectLst/>
              <a:latin typeface="Segoe UI" panose="020B0502040204020203" pitchFamily="34" charset="0"/>
            </a:endParaRPr>
          </a:p>
          <a:p>
            <a:br>
              <a:rPr lang="en-IN" dirty="0"/>
            </a:br>
            <a:endParaRPr lang="en-US" dirty="0"/>
          </a:p>
        </p:txBody>
      </p:sp>
      <p:sp>
        <p:nvSpPr>
          <p:cNvPr id="5" name="TextBox 4">
            <a:extLst>
              <a:ext uri="{FF2B5EF4-FFF2-40B4-BE49-F238E27FC236}">
                <a16:creationId xmlns:a16="http://schemas.microsoft.com/office/drawing/2014/main" id="{AA8E6BE4-1081-C09B-2987-C84CE0BC6F6B}"/>
              </a:ext>
            </a:extLst>
          </p:cNvPr>
          <p:cNvSpPr txBox="1"/>
          <p:nvPr/>
        </p:nvSpPr>
        <p:spPr>
          <a:xfrm>
            <a:off x="661527" y="2060806"/>
            <a:ext cx="5434473" cy="3108543"/>
          </a:xfrm>
          <a:prstGeom prst="rect">
            <a:avLst/>
          </a:prstGeom>
          <a:noFill/>
        </p:spPr>
        <p:txBody>
          <a:bodyPr wrap="square">
            <a:spAutoFit/>
          </a:bodyPr>
          <a:lstStyle/>
          <a:p>
            <a:pPr algn="l"/>
            <a:r>
              <a:rPr lang="en-IN" sz="2800" b="1" i="0" u="none" strike="noStrike" dirty="0">
                <a:solidFill>
                  <a:srgbClr val="333333"/>
                </a:solidFill>
                <a:effectLst/>
                <a:latin typeface="Segoe UI" panose="020B0502040204020203" pitchFamily="34" charset="0"/>
              </a:rPr>
              <a:t>Admission 2025</a:t>
            </a:r>
            <a:endParaRPr lang="en-IN" sz="2800" b="0" i="0" u="none" strike="noStrike" dirty="0">
              <a:solidFill>
                <a:srgbClr val="333333"/>
              </a:solidFill>
              <a:effectLst/>
              <a:latin typeface="Segoe UI" panose="020B0502040204020203" pitchFamily="34" charset="0"/>
            </a:endParaRPr>
          </a:p>
          <a:p>
            <a:pPr algn="l"/>
            <a:r>
              <a:rPr lang="en-IN" sz="2800" b="0" i="0" u="none" strike="noStrike" dirty="0">
                <a:solidFill>
                  <a:srgbClr val="333333"/>
                </a:solidFill>
                <a:effectLst/>
                <a:latin typeface="Segoe UI" panose="020B0502040204020203" pitchFamily="34" charset="0"/>
              </a:rPr>
              <a:t>Direct Admission for all programs has already started.</a:t>
            </a:r>
          </a:p>
          <a:p>
            <a:pPr algn="l"/>
            <a:r>
              <a:rPr lang="en-IN" sz="2800" b="1" i="0" u="none" strike="noStrike" dirty="0">
                <a:solidFill>
                  <a:srgbClr val="333333"/>
                </a:solidFill>
                <a:effectLst/>
                <a:latin typeface="Segoe UI" panose="020B0502040204020203" pitchFamily="34" charset="0"/>
              </a:rPr>
              <a:t>For admission regarding query: </a:t>
            </a:r>
            <a:br>
              <a:rPr lang="en-IN" sz="2800" b="0" i="0" u="none" strike="noStrike" dirty="0">
                <a:solidFill>
                  <a:srgbClr val="333333"/>
                </a:solidFill>
                <a:effectLst/>
                <a:latin typeface="Segoe UI" panose="020B0502040204020203" pitchFamily="34" charset="0"/>
              </a:rPr>
            </a:br>
            <a:r>
              <a:rPr lang="en-IN" sz="2800" b="0" i="0" u="none" strike="noStrike" dirty="0">
                <a:solidFill>
                  <a:srgbClr val="333333"/>
                </a:solidFill>
                <a:effectLst/>
                <a:latin typeface="Segoe UI" panose="020B0502040204020203" pitchFamily="34" charset="0"/>
              </a:rPr>
              <a:t> </a:t>
            </a:r>
            <a:r>
              <a:rPr lang="en-IN" sz="2800" b="0" i="0" u="none" strike="noStrike" dirty="0">
                <a:solidFill>
                  <a:srgbClr val="333333"/>
                </a:solidFill>
                <a:effectLst/>
                <a:latin typeface="Segoe UI" panose="020B0502040204020203" pitchFamily="34" charset="0"/>
                <a:hlinkClick r:id="rId6"/>
              </a:rPr>
              <a:t>+91-7096979952</a:t>
            </a:r>
            <a:br>
              <a:rPr lang="en-IN" sz="2800" b="0" i="0" u="none" strike="noStrike" dirty="0">
                <a:solidFill>
                  <a:srgbClr val="333333"/>
                </a:solidFill>
                <a:effectLst/>
                <a:latin typeface="Segoe UI" panose="020B0502040204020203" pitchFamily="34" charset="0"/>
              </a:rPr>
            </a:br>
            <a:r>
              <a:rPr lang="en-IN" sz="2800" b="0" i="0" u="none" strike="noStrike" dirty="0">
                <a:solidFill>
                  <a:srgbClr val="333333"/>
                </a:solidFill>
                <a:effectLst/>
                <a:latin typeface="Segoe UI" panose="020B0502040204020203" pitchFamily="34" charset="0"/>
              </a:rPr>
              <a:t> </a:t>
            </a:r>
            <a:r>
              <a:rPr lang="en-IN" sz="2800" b="0" i="0" u="none" strike="noStrike" dirty="0">
                <a:solidFill>
                  <a:srgbClr val="333333"/>
                </a:solidFill>
                <a:effectLst/>
                <a:latin typeface="Segoe UI" panose="020B0502040204020203" pitchFamily="34" charset="0"/>
                <a:hlinkClick r:id="rId7"/>
              </a:rPr>
              <a:t>+91-7096979962</a:t>
            </a:r>
            <a:endParaRPr lang="en-IN" sz="2800" b="0" i="0" u="none" strike="noStrike" dirty="0">
              <a:solidFill>
                <a:srgbClr val="333333"/>
              </a:solidFill>
              <a:effectLst/>
              <a:latin typeface="Segoe UI" panose="020B0502040204020203" pitchFamily="34" charset="0"/>
            </a:endParaRPr>
          </a:p>
        </p:txBody>
      </p:sp>
      <p:sp>
        <p:nvSpPr>
          <p:cNvPr id="3" name="Footer Placeholder 2">
            <a:extLst>
              <a:ext uri="{FF2B5EF4-FFF2-40B4-BE49-F238E27FC236}">
                <a16:creationId xmlns:a16="http://schemas.microsoft.com/office/drawing/2014/main" id="{E341AF31-01C1-7E36-47E4-595951F0FD19}"/>
              </a:ext>
            </a:extLst>
          </p:cNvPr>
          <p:cNvSpPr>
            <a:spLocks noGrp="1"/>
          </p:cNvSpPr>
          <p:nvPr>
            <p:ph type="ftr" sz="quarter" idx="11"/>
          </p:nvPr>
        </p:nvSpPr>
        <p:spPr/>
        <p:txBody>
          <a:bodyPr/>
          <a:lstStyle/>
          <a:p>
            <a:r>
              <a:rPr lang="en-US" dirty="0"/>
              <a:t>Manav </a:t>
            </a:r>
            <a:r>
              <a:rPr lang="en-US" dirty="0" err="1"/>
              <a:t>Del;vadiya</a:t>
            </a:r>
            <a:endParaRPr lang="en-US" dirty="0"/>
          </a:p>
          <a:p>
            <a:endParaRPr lang="en-US" dirty="0"/>
          </a:p>
        </p:txBody>
      </p:sp>
      <p:sp>
        <p:nvSpPr>
          <p:cNvPr id="6" name="Slide Number Placeholder 5">
            <a:extLst>
              <a:ext uri="{FF2B5EF4-FFF2-40B4-BE49-F238E27FC236}">
                <a16:creationId xmlns:a16="http://schemas.microsoft.com/office/drawing/2014/main" id="{1B989A19-4CC6-3ECF-1D51-8C6907EC91EE}"/>
              </a:ext>
            </a:extLst>
          </p:cNvPr>
          <p:cNvSpPr>
            <a:spLocks noGrp="1"/>
          </p:cNvSpPr>
          <p:nvPr>
            <p:ph type="sldNum" sz="quarter" idx="12"/>
          </p:nvPr>
        </p:nvSpPr>
        <p:spPr/>
        <p:txBody>
          <a:bodyPr/>
          <a:lstStyle/>
          <a:p>
            <a:fld id="{B27AE7D9-6458-7448-B055-3EE0D308DAE3}" type="slidenum">
              <a:rPr lang="en-US" smtClean="0"/>
              <a:t>6</a:t>
            </a:fld>
            <a:endParaRPr lang="en-US" dirty="0"/>
          </a:p>
        </p:txBody>
      </p:sp>
    </p:spTree>
    <p:extLst>
      <p:ext uri="{BB962C8B-B14F-4D97-AF65-F5344CB8AC3E}">
        <p14:creationId xmlns:p14="http://schemas.microsoft.com/office/powerpoint/2010/main" val="33359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FD40DB7-3F38-B50D-E09D-BE5CC27E65A6}"/>
              </a:ext>
            </a:extLst>
          </p:cNvPr>
          <p:cNvSpPr/>
          <p:nvPr/>
        </p:nvSpPr>
        <p:spPr>
          <a:xfrm>
            <a:off x="2755557" y="185351"/>
            <a:ext cx="7809470" cy="79083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latin typeface="Colonna MT" pitchFamily="82" charset="77"/>
              </a:rPr>
              <a:t>WHY DARSHAN UNIVERSITY ?</a:t>
            </a:r>
          </a:p>
        </p:txBody>
      </p:sp>
      <p:graphicFrame>
        <p:nvGraphicFramePr>
          <p:cNvPr id="10" name="Table 9">
            <a:extLst>
              <a:ext uri="{FF2B5EF4-FFF2-40B4-BE49-F238E27FC236}">
                <a16:creationId xmlns:a16="http://schemas.microsoft.com/office/drawing/2014/main" id="{9DC44432-BD1B-DF59-C065-BA1237E10074}"/>
              </a:ext>
            </a:extLst>
          </p:cNvPr>
          <p:cNvGraphicFramePr>
            <a:graphicFrameLocks noGrp="1"/>
          </p:cNvGraphicFramePr>
          <p:nvPr>
            <p:extLst>
              <p:ext uri="{D42A27DB-BD31-4B8C-83A1-F6EECF244321}">
                <p14:modId xmlns:p14="http://schemas.microsoft.com/office/powerpoint/2010/main" val="3736152975"/>
              </p:ext>
            </p:extLst>
          </p:nvPr>
        </p:nvGraphicFramePr>
        <p:xfrm>
          <a:off x="1519881" y="1328995"/>
          <a:ext cx="8958649" cy="4832163"/>
        </p:xfrm>
        <a:graphic>
          <a:graphicData uri="http://schemas.openxmlformats.org/drawingml/2006/table">
            <a:tbl>
              <a:tblPr/>
              <a:tblGrid>
                <a:gridCol w="644864">
                  <a:extLst>
                    <a:ext uri="{9D8B030D-6E8A-4147-A177-3AD203B41FA5}">
                      <a16:colId xmlns:a16="http://schemas.microsoft.com/office/drawing/2014/main" val="2248796621"/>
                    </a:ext>
                  </a:extLst>
                </a:gridCol>
                <a:gridCol w="8313785">
                  <a:extLst>
                    <a:ext uri="{9D8B030D-6E8A-4147-A177-3AD203B41FA5}">
                      <a16:colId xmlns:a16="http://schemas.microsoft.com/office/drawing/2014/main" val="1018127681"/>
                    </a:ext>
                  </a:extLst>
                </a:gridCol>
              </a:tblGrid>
              <a:tr h="566826">
                <a:tc>
                  <a:txBody>
                    <a:bodyPr/>
                    <a:lstStyle/>
                    <a:p>
                      <a:pPr algn="ctr" fontAlgn="ctr"/>
                      <a:r>
                        <a:rPr lang="en-IN" sz="800" b="1" dirty="0">
                          <a:solidFill>
                            <a:schemeClr val="tx1"/>
                          </a:solidFill>
                          <a:effectLst/>
                          <a:latin typeface="Work Sans" pitchFamily="2" charset="77"/>
                        </a:rPr>
                        <a:t>1</a:t>
                      </a:r>
                      <a:endParaRPr lang="en-IN" sz="800" dirty="0">
                        <a:solidFill>
                          <a:schemeClr val="tx1"/>
                        </a:solidFill>
                        <a:effectLst/>
                        <a:latin typeface="Work Sans" pitchFamily="2" charset="77"/>
                      </a:endParaRPr>
                    </a:p>
                  </a:txBody>
                  <a:tcPr marL="40765" marR="40765" marT="20382" marB="20382">
                    <a:lnL>
                      <a:noFill/>
                    </a:lnL>
                    <a:lnR>
                      <a:noFill/>
                    </a:lnR>
                    <a:lnT>
                      <a:noFill/>
                    </a:lnT>
                    <a:lnB>
                      <a:noFill/>
                    </a:lnB>
                    <a:noFill/>
                  </a:tcPr>
                </a:tc>
                <a:tc>
                  <a:txBody>
                    <a:bodyPr/>
                    <a:lstStyle/>
                    <a:p>
                      <a:r>
                        <a:rPr lang="en-IN" sz="1600" b="1" dirty="0">
                          <a:effectLst/>
                        </a:rPr>
                        <a:t>Dedicated Faculties</a:t>
                      </a:r>
                      <a:br>
                        <a:rPr lang="en-IN" sz="1600" dirty="0">
                          <a:effectLst/>
                        </a:rPr>
                      </a:br>
                      <a:r>
                        <a:rPr lang="en-IN" sz="1600" dirty="0">
                          <a:effectLst/>
                        </a:rPr>
                        <a:t>We proudly hold the record of lowest attrition rate till date to accomplish dedication.</a:t>
                      </a:r>
                    </a:p>
                  </a:txBody>
                  <a:tcPr marL="40765" marR="40765" marT="20382" marB="20382" anchor="ctr">
                    <a:lnL>
                      <a:noFill/>
                    </a:lnL>
                    <a:lnR>
                      <a:noFill/>
                    </a:lnR>
                    <a:lnT>
                      <a:noFill/>
                    </a:lnT>
                    <a:lnB>
                      <a:noFill/>
                    </a:lnB>
                    <a:noFill/>
                  </a:tcPr>
                </a:tc>
                <a:extLst>
                  <a:ext uri="{0D108BD9-81ED-4DB2-BD59-A6C34878D82A}">
                    <a16:rowId xmlns:a16="http://schemas.microsoft.com/office/drawing/2014/main" val="1752371809"/>
                  </a:ext>
                </a:extLst>
              </a:tr>
              <a:tr h="906923">
                <a:tc>
                  <a:txBody>
                    <a:bodyPr/>
                    <a:lstStyle/>
                    <a:p>
                      <a:pPr algn="ctr" fontAlgn="ctr"/>
                      <a:r>
                        <a:rPr lang="en-IN" sz="800" b="1" dirty="0">
                          <a:solidFill>
                            <a:schemeClr val="tx1"/>
                          </a:solidFill>
                          <a:effectLst/>
                          <a:latin typeface="Work Sans" pitchFamily="2" charset="77"/>
                        </a:rPr>
                        <a:t>2</a:t>
                      </a:r>
                      <a:endParaRPr lang="en-IN" sz="800" dirty="0">
                        <a:solidFill>
                          <a:schemeClr val="tx1"/>
                        </a:solidFill>
                        <a:effectLst/>
                        <a:latin typeface="Work Sans" pitchFamily="2" charset="77"/>
                      </a:endParaRPr>
                    </a:p>
                  </a:txBody>
                  <a:tcPr marL="40765" marR="40765" marT="20382" marB="20382">
                    <a:lnL>
                      <a:noFill/>
                    </a:lnL>
                    <a:lnR>
                      <a:noFill/>
                    </a:lnR>
                    <a:lnT>
                      <a:noFill/>
                    </a:lnT>
                    <a:lnB>
                      <a:noFill/>
                    </a:lnB>
                    <a:noFill/>
                  </a:tcPr>
                </a:tc>
                <a:tc>
                  <a:txBody>
                    <a:bodyPr/>
                    <a:lstStyle/>
                    <a:p>
                      <a:r>
                        <a:rPr lang="en-IN" sz="1600" b="1" dirty="0">
                          <a:effectLst/>
                        </a:rPr>
                        <a:t>Disciplined Environment</a:t>
                      </a:r>
                      <a:br>
                        <a:rPr lang="en-IN" sz="1600" dirty="0">
                          <a:effectLst/>
                        </a:rPr>
                      </a:br>
                      <a:r>
                        <a:rPr lang="en-IN" sz="1600" dirty="0">
                          <a:effectLst/>
                        </a:rPr>
                        <a:t>Mobile App for parents to track the progression of students. Mobile phones and related gadgets are strictly prohibited for students within the institute premises.</a:t>
                      </a:r>
                    </a:p>
                  </a:txBody>
                  <a:tcPr marL="40765" marR="40765" marT="20382" marB="20382" anchor="ctr">
                    <a:lnL>
                      <a:noFill/>
                    </a:lnL>
                    <a:lnR>
                      <a:noFill/>
                    </a:lnR>
                    <a:lnT>
                      <a:noFill/>
                    </a:lnT>
                    <a:lnB>
                      <a:noFill/>
                    </a:lnB>
                    <a:noFill/>
                  </a:tcPr>
                </a:tc>
                <a:extLst>
                  <a:ext uri="{0D108BD9-81ED-4DB2-BD59-A6C34878D82A}">
                    <a16:rowId xmlns:a16="http://schemas.microsoft.com/office/drawing/2014/main" val="3996274035"/>
                  </a:ext>
                </a:extLst>
              </a:tr>
              <a:tr h="736874">
                <a:tc>
                  <a:txBody>
                    <a:bodyPr/>
                    <a:lstStyle/>
                    <a:p>
                      <a:pPr algn="ctr" fontAlgn="ctr"/>
                      <a:r>
                        <a:rPr lang="en-IN" sz="800" b="1" dirty="0">
                          <a:solidFill>
                            <a:schemeClr val="tx1"/>
                          </a:solidFill>
                          <a:effectLst/>
                          <a:latin typeface="Work Sans" pitchFamily="2" charset="77"/>
                        </a:rPr>
                        <a:t>3</a:t>
                      </a:r>
                      <a:endParaRPr lang="en-IN" sz="800" dirty="0">
                        <a:solidFill>
                          <a:schemeClr val="tx1"/>
                        </a:solidFill>
                        <a:effectLst/>
                        <a:latin typeface="Work Sans" pitchFamily="2" charset="77"/>
                      </a:endParaRPr>
                    </a:p>
                  </a:txBody>
                  <a:tcPr marL="40765" marR="40765" marT="20382" marB="20382">
                    <a:lnL>
                      <a:noFill/>
                    </a:lnL>
                    <a:lnR>
                      <a:noFill/>
                    </a:lnR>
                    <a:lnT>
                      <a:noFill/>
                    </a:lnT>
                    <a:lnB>
                      <a:noFill/>
                    </a:lnB>
                    <a:noFill/>
                  </a:tcPr>
                </a:tc>
                <a:tc>
                  <a:txBody>
                    <a:bodyPr/>
                    <a:lstStyle/>
                    <a:p>
                      <a:r>
                        <a:rPr lang="en-IN" sz="1600" b="1">
                          <a:effectLst/>
                        </a:rPr>
                        <a:t>Skill Development Activities</a:t>
                      </a:r>
                      <a:br>
                        <a:rPr lang="en-IN" sz="1600">
                          <a:effectLst/>
                        </a:rPr>
                      </a:br>
                      <a:r>
                        <a:rPr lang="en-IN" sz="1600">
                          <a:effectLst/>
                        </a:rPr>
                        <a:t>We address the opportunities and challenges to encounter new demands of changing global and innovative technologies.</a:t>
                      </a:r>
                    </a:p>
                  </a:txBody>
                  <a:tcPr marL="40765" marR="40765" marT="20382" marB="20382" anchor="ctr">
                    <a:lnL>
                      <a:noFill/>
                    </a:lnL>
                    <a:lnR>
                      <a:noFill/>
                    </a:lnR>
                    <a:lnT>
                      <a:noFill/>
                    </a:lnT>
                    <a:lnB>
                      <a:noFill/>
                    </a:lnB>
                    <a:noFill/>
                  </a:tcPr>
                </a:tc>
                <a:extLst>
                  <a:ext uri="{0D108BD9-81ED-4DB2-BD59-A6C34878D82A}">
                    <a16:rowId xmlns:a16="http://schemas.microsoft.com/office/drawing/2014/main" val="496560910"/>
                  </a:ext>
                </a:extLst>
              </a:tr>
              <a:tr h="906923">
                <a:tc>
                  <a:txBody>
                    <a:bodyPr/>
                    <a:lstStyle/>
                    <a:p>
                      <a:pPr algn="ctr" fontAlgn="ctr"/>
                      <a:r>
                        <a:rPr lang="en-IN" sz="800" b="1" dirty="0">
                          <a:solidFill>
                            <a:schemeClr val="tx1"/>
                          </a:solidFill>
                          <a:effectLst/>
                          <a:latin typeface="Work Sans" pitchFamily="2" charset="77"/>
                        </a:rPr>
                        <a:t>4</a:t>
                      </a:r>
                      <a:endParaRPr lang="en-IN" sz="800" dirty="0">
                        <a:solidFill>
                          <a:schemeClr val="tx1"/>
                        </a:solidFill>
                        <a:effectLst/>
                        <a:latin typeface="Work Sans" pitchFamily="2" charset="77"/>
                      </a:endParaRPr>
                    </a:p>
                  </a:txBody>
                  <a:tcPr marL="40765" marR="40765" marT="20382" marB="20382">
                    <a:lnL>
                      <a:noFill/>
                    </a:lnL>
                    <a:lnR>
                      <a:noFill/>
                    </a:lnR>
                    <a:lnT>
                      <a:noFill/>
                    </a:lnT>
                    <a:lnB>
                      <a:noFill/>
                    </a:lnB>
                    <a:noFill/>
                  </a:tcPr>
                </a:tc>
                <a:tc>
                  <a:txBody>
                    <a:bodyPr/>
                    <a:lstStyle/>
                    <a:p>
                      <a:r>
                        <a:rPr lang="en-IN" sz="1600" b="1">
                          <a:effectLst/>
                        </a:rPr>
                        <a:t>Industry Interaction &amp; Consultancy Work</a:t>
                      </a:r>
                      <a:br>
                        <a:rPr lang="en-IN" sz="1600">
                          <a:effectLst/>
                        </a:rPr>
                      </a:br>
                      <a:r>
                        <a:rPr lang="en-IN" sz="1600">
                          <a:effectLst/>
                        </a:rPr>
                        <a:t>We possess Civil Consultancy Cell, Energy Management Cell &amp; ASWDC that provide a platform for students to enhance their technical &amp; industrial skills.</a:t>
                      </a:r>
                    </a:p>
                  </a:txBody>
                  <a:tcPr marL="40765" marR="40765" marT="20382" marB="20382" anchor="ctr">
                    <a:lnL>
                      <a:noFill/>
                    </a:lnL>
                    <a:lnR>
                      <a:noFill/>
                    </a:lnR>
                    <a:lnT>
                      <a:noFill/>
                    </a:lnT>
                    <a:lnB>
                      <a:noFill/>
                    </a:lnB>
                    <a:noFill/>
                  </a:tcPr>
                </a:tc>
                <a:extLst>
                  <a:ext uri="{0D108BD9-81ED-4DB2-BD59-A6C34878D82A}">
                    <a16:rowId xmlns:a16="http://schemas.microsoft.com/office/drawing/2014/main" val="2399267825"/>
                  </a:ext>
                </a:extLst>
              </a:tr>
              <a:tr h="736874">
                <a:tc>
                  <a:txBody>
                    <a:bodyPr/>
                    <a:lstStyle/>
                    <a:p>
                      <a:pPr algn="ctr" fontAlgn="ctr"/>
                      <a:r>
                        <a:rPr lang="en-IN" sz="800" b="1" dirty="0">
                          <a:solidFill>
                            <a:schemeClr val="tx1"/>
                          </a:solidFill>
                          <a:effectLst/>
                          <a:latin typeface="Work Sans" pitchFamily="2" charset="77"/>
                        </a:rPr>
                        <a:t>5</a:t>
                      </a:r>
                      <a:endParaRPr lang="en-IN" sz="800" dirty="0">
                        <a:solidFill>
                          <a:schemeClr val="tx1"/>
                        </a:solidFill>
                        <a:effectLst/>
                        <a:latin typeface="Work Sans" pitchFamily="2" charset="77"/>
                      </a:endParaRPr>
                    </a:p>
                  </a:txBody>
                  <a:tcPr marL="40765" marR="40765" marT="20382" marB="20382">
                    <a:lnL>
                      <a:noFill/>
                    </a:lnL>
                    <a:lnR>
                      <a:noFill/>
                    </a:lnR>
                    <a:lnT>
                      <a:noFill/>
                    </a:lnT>
                    <a:lnB>
                      <a:noFill/>
                    </a:lnB>
                    <a:noFill/>
                  </a:tcPr>
                </a:tc>
                <a:tc>
                  <a:txBody>
                    <a:bodyPr/>
                    <a:lstStyle/>
                    <a:p>
                      <a:r>
                        <a:rPr lang="en-IN" sz="1600" b="1">
                          <a:effectLst/>
                        </a:rPr>
                        <a:t>Excellent Placement Record</a:t>
                      </a:r>
                      <a:br>
                        <a:rPr lang="en-IN" sz="1600">
                          <a:effectLst/>
                        </a:rPr>
                      </a:br>
                      <a:r>
                        <a:rPr lang="en-IN" sz="1600">
                          <a:effectLst/>
                        </a:rPr>
                        <a:t>We proudly hold a good placement record and assure that each eligible student gets an opportunity to be placed in a recognized firm.</a:t>
                      </a:r>
                    </a:p>
                  </a:txBody>
                  <a:tcPr marL="40765" marR="40765" marT="20382" marB="20382" anchor="ctr">
                    <a:lnL>
                      <a:noFill/>
                    </a:lnL>
                    <a:lnR>
                      <a:noFill/>
                    </a:lnR>
                    <a:lnT>
                      <a:noFill/>
                    </a:lnT>
                    <a:lnB>
                      <a:noFill/>
                    </a:lnB>
                    <a:noFill/>
                  </a:tcPr>
                </a:tc>
                <a:extLst>
                  <a:ext uri="{0D108BD9-81ED-4DB2-BD59-A6C34878D82A}">
                    <a16:rowId xmlns:a16="http://schemas.microsoft.com/office/drawing/2014/main" val="1358312408"/>
                  </a:ext>
                </a:extLst>
              </a:tr>
              <a:tr h="906923">
                <a:tc>
                  <a:txBody>
                    <a:bodyPr/>
                    <a:lstStyle/>
                    <a:p>
                      <a:pPr algn="ctr" fontAlgn="ctr"/>
                      <a:r>
                        <a:rPr lang="en-IN" sz="800" b="1" dirty="0">
                          <a:solidFill>
                            <a:schemeClr val="tx1"/>
                          </a:solidFill>
                          <a:effectLst/>
                          <a:latin typeface="Work Sans" pitchFamily="2" charset="77"/>
                        </a:rPr>
                        <a:t>6</a:t>
                      </a:r>
                      <a:endParaRPr lang="en-IN" sz="800" dirty="0">
                        <a:solidFill>
                          <a:schemeClr val="tx1"/>
                        </a:solidFill>
                        <a:effectLst/>
                        <a:latin typeface="Work Sans" pitchFamily="2" charset="77"/>
                      </a:endParaRPr>
                    </a:p>
                  </a:txBody>
                  <a:tcPr marL="40765" marR="40765" marT="20382" marB="20382">
                    <a:lnL>
                      <a:noFill/>
                    </a:lnL>
                    <a:lnR>
                      <a:noFill/>
                    </a:lnR>
                    <a:lnT>
                      <a:noFill/>
                    </a:lnT>
                    <a:lnB>
                      <a:noFill/>
                    </a:lnB>
                    <a:noFill/>
                  </a:tcPr>
                </a:tc>
                <a:tc>
                  <a:txBody>
                    <a:bodyPr/>
                    <a:lstStyle/>
                    <a:p>
                      <a:r>
                        <a:rPr lang="en-IN" sz="1600" b="1" dirty="0">
                          <a:effectLst/>
                        </a:rPr>
                        <a:t>Extra-curricular</a:t>
                      </a:r>
                      <a:br>
                        <a:rPr lang="en-IN" sz="1600" dirty="0">
                          <a:effectLst/>
                        </a:rPr>
                      </a:br>
                      <a:r>
                        <a:rPr lang="en-IN" sz="1600" dirty="0">
                          <a:effectLst/>
                        </a:rPr>
                        <a:t>We provide a platform for the cultural fest Udaan (Annual day), </a:t>
                      </a:r>
                      <a:r>
                        <a:rPr lang="en-IN" sz="1600" dirty="0" err="1">
                          <a:effectLst/>
                        </a:rPr>
                        <a:t>Thanganaat</a:t>
                      </a:r>
                      <a:r>
                        <a:rPr lang="en-IN" sz="1600" dirty="0">
                          <a:effectLst/>
                        </a:rPr>
                        <a:t> (Navratri Festival), Frolic (Technical Fest), Sprint (Annual Sports week), etc.</a:t>
                      </a:r>
                    </a:p>
                  </a:txBody>
                  <a:tcPr marL="40765" marR="40765" marT="20382" marB="20382" anchor="ctr">
                    <a:lnL>
                      <a:noFill/>
                    </a:lnL>
                    <a:lnR>
                      <a:noFill/>
                    </a:lnR>
                    <a:lnT>
                      <a:noFill/>
                    </a:lnT>
                    <a:lnB>
                      <a:noFill/>
                    </a:lnB>
                    <a:noFill/>
                  </a:tcPr>
                </a:tc>
                <a:extLst>
                  <a:ext uri="{0D108BD9-81ED-4DB2-BD59-A6C34878D82A}">
                    <a16:rowId xmlns:a16="http://schemas.microsoft.com/office/drawing/2014/main" val="3615144621"/>
                  </a:ext>
                </a:extLst>
              </a:tr>
            </a:tbl>
          </a:graphicData>
        </a:graphic>
      </p:graphicFrame>
      <p:sp>
        <p:nvSpPr>
          <p:cNvPr id="2" name="Footer Placeholder 1">
            <a:extLst>
              <a:ext uri="{FF2B5EF4-FFF2-40B4-BE49-F238E27FC236}">
                <a16:creationId xmlns:a16="http://schemas.microsoft.com/office/drawing/2014/main" id="{4F1F05E8-BCFD-6B30-9D4B-E8D4DA4AF221}"/>
              </a:ext>
            </a:extLst>
          </p:cNvPr>
          <p:cNvSpPr>
            <a:spLocks noGrp="1"/>
          </p:cNvSpPr>
          <p:nvPr>
            <p:ph type="ftr" sz="quarter" idx="11"/>
          </p:nvPr>
        </p:nvSpPr>
        <p:spPr/>
        <p:txBody>
          <a:bodyPr/>
          <a:lstStyle/>
          <a:p>
            <a:r>
              <a:rPr lang="en-US" dirty="0"/>
              <a:t>Manav </a:t>
            </a:r>
            <a:r>
              <a:rPr lang="en-US" dirty="0" err="1"/>
              <a:t>Del;vadiya</a:t>
            </a:r>
            <a:endParaRPr lang="en-US" dirty="0"/>
          </a:p>
          <a:p>
            <a:endParaRPr lang="en-US" dirty="0"/>
          </a:p>
        </p:txBody>
      </p:sp>
      <p:sp>
        <p:nvSpPr>
          <p:cNvPr id="3" name="Slide Number Placeholder 2">
            <a:extLst>
              <a:ext uri="{FF2B5EF4-FFF2-40B4-BE49-F238E27FC236}">
                <a16:creationId xmlns:a16="http://schemas.microsoft.com/office/drawing/2014/main" id="{1064CFD7-1094-E058-8DD5-3F9D120B95A5}"/>
              </a:ext>
            </a:extLst>
          </p:cNvPr>
          <p:cNvSpPr>
            <a:spLocks noGrp="1"/>
          </p:cNvSpPr>
          <p:nvPr>
            <p:ph type="sldNum" sz="quarter" idx="12"/>
          </p:nvPr>
        </p:nvSpPr>
        <p:spPr/>
        <p:txBody>
          <a:bodyPr/>
          <a:lstStyle/>
          <a:p>
            <a:fld id="{B27AE7D9-6458-7448-B055-3EE0D308DAE3}" type="slidenum">
              <a:rPr lang="en-US" smtClean="0"/>
              <a:t>7</a:t>
            </a:fld>
            <a:endParaRPr lang="en-US" dirty="0"/>
          </a:p>
        </p:txBody>
      </p:sp>
    </p:spTree>
    <p:extLst>
      <p:ext uri="{BB962C8B-B14F-4D97-AF65-F5344CB8AC3E}">
        <p14:creationId xmlns:p14="http://schemas.microsoft.com/office/powerpoint/2010/main" val="126479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80">
                                          <p:stCondLst>
                                            <p:cond delay="0"/>
                                          </p:stCondLst>
                                        </p:cTn>
                                        <p:tgtEl>
                                          <p:spTgt spid="10"/>
                                        </p:tgtEl>
                                      </p:cBhvr>
                                    </p:animEffect>
                                    <p:anim calcmode="lin" valueType="num">
                                      <p:cBhvr>
                                        <p:cTn id="1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8" dur="26">
                                          <p:stCondLst>
                                            <p:cond delay="650"/>
                                          </p:stCondLst>
                                        </p:cTn>
                                        <p:tgtEl>
                                          <p:spTgt spid="10"/>
                                        </p:tgtEl>
                                      </p:cBhvr>
                                      <p:to x="100000" y="60000"/>
                                    </p:animScale>
                                    <p:animScale>
                                      <p:cBhvr>
                                        <p:cTn id="19" dur="166" decel="50000">
                                          <p:stCondLst>
                                            <p:cond delay="676"/>
                                          </p:stCondLst>
                                        </p:cTn>
                                        <p:tgtEl>
                                          <p:spTgt spid="10"/>
                                        </p:tgtEl>
                                      </p:cBhvr>
                                      <p:to x="100000" y="100000"/>
                                    </p:animScale>
                                    <p:animScale>
                                      <p:cBhvr>
                                        <p:cTn id="20" dur="26">
                                          <p:stCondLst>
                                            <p:cond delay="1312"/>
                                          </p:stCondLst>
                                        </p:cTn>
                                        <p:tgtEl>
                                          <p:spTgt spid="10"/>
                                        </p:tgtEl>
                                      </p:cBhvr>
                                      <p:to x="100000" y="80000"/>
                                    </p:animScale>
                                    <p:animScale>
                                      <p:cBhvr>
                                        <p:cTn id="21" dur="166" decel="50000">
                                          <p:stCondLst>
                                            <p:cond delay="1338"/>
                                          </p:stCondLst>
                                        </p:cTn>
                                        <p:tgtEl>
                                          <p:spTgt spid="10"/>
                                        </p:tgtEl>
                                      </p:cBhvr>
                                      <p:to x="100000" y="100000"/>
                                    </p:animScale>
                                    <p:animScale>
                                      <p:cBhvr>
                                        <p:cTn id="22" dur="26">
                                          <p:stCondLst>
                                            <p:cond delay="1642"/>
                                          </p:stCondLst>
                                        </p:cTn>
                                        <p:tgtEl>
                                          <p:spTgt spid="10"/>
                                        </p:tgtEl>
                                      </p:cBhvr>
                                      <p:to x="100000" y="90000"/>
                                    </p:animScale>
                                    <p:animScale>
                                      <p:cBhvr>
                                        <p:cTn id="23" dur="166" decel="50000">
                                          <p:stCondLst>
                                            <p:cond delay="1668"/>
                                          </p:stCondLst>
                                        </p:cTn>
                                        <p:tgtEl>
                                          <p:spTgt spid="10"/>
                                        </p:tgtEl>
                                      </p:cBhvr>
                                      <p:to x="100000" y="100000"/>
                                    </p:animScale>
                                    <p:animScale>
                                      <p:cBhvr>
                                        <p:cTn id="24" dur="26">
                                          <p:stCondLst>
                                            <p:cond delay="1808"/>
                                          </p:stCondLst>
                                        </p:cTn>
                                        <p:tgtEl>
                                          <p:spTgt spid="10"/>
                                        </p:tgtEl>
                                      </p:cBhvr>
                                      <p:to x="100000" y="95000"/>
                                    </p:animScale>
                                    <p:animScale>
                                      <p:cBhvr>
                                        <p:cTn id="25"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A799-0E62-E103-B1F5-F74BA1A7C753}"/>
              </a:ext>
            </a:extLst>
          </p:cNvPr>
          <p:cNvSpPr>
            <a:spLocks noGrp="1"/>
          </p:cNvSpPr>
          <p:nvPr>
            <p:ph type="title"/>
          </p:nvPr>
        </p:nvSpPr>
        <p:spPr>
          <a:xfrm>
            <a:off x="913775" y="618517"/>
            <a:ext cx="10096095" cy="1309137"/>
          </a:xfrm>
        </p:spPr>
        <p:txBody>
          <a:bodyPr>
            <a:normAutofit/>
          </a:bodyPr>
          <a:lstStyle/>
          <a:p>
            <a:r>
              <a:rPr lang="en-US" sz="4800" b="1" dirty="0">
                <a:latin typeface="Colonna MT" pitchFamily="82" charset="77"/>
              </a:rPr>
              <a:t>SCHOLARSHIPS</a:t>
            </a:r>
          </a:p>
        </p:txBody>
      </p:sp>
      <p:sp>
        <p:nvSpPr>
          <p:cNvPr id="4" name="TextBox 3">
            <a:extLst>
              <a:ext uri="{FF2B5EF4-FFF2-40B4-BE49-F238E27FC236}">
                <a16:creationId xmlns:a16="http://schemas.microsoft.com/office/drawing/2014/main" id="{C3E30BB9-00B4-93E7-339E-6A0063A6D26D}"/>
              </a:ext>
            </a:extLst>
          </p:cNvPr>
          <p:cNvSpPr txBox="1"/>
          <p:nvPr/>
        </p:nvSpPr>
        <p:spPr>
          <a:xfrm>
            <a:off x="724078" y="1930611"/>
            <a:ext cx="9959546" cy="4124206"/>
          </a:xfrm>
          <a:prstGeom prst="rect">
            <a:avLst/>
          </a:prstGeom>
          <a:noFill/>
        </p:spPr>
        <p:txBody>
          <a:bodyPr wrap="square">
            <a:spAutoFit/>
          </a:bodyPr>
          <a:lstStyle/>
          <a:p>
            <a:pPr algn="l"/>
            <a:r>
              <a:rPr lang="en-IN" sz="2800" b="1" i="0" u="none" strike="noStrike" dirty="0">
                <a:solidFill>
                  <a:schemeClr val="accent5">
                    <a:lumMod val="75000"/>
                  </a:schemeClr>
                </a:solidFill>
                <a:effectLst/>
                <a:latin typeface="Work Sans" pitchFamily="2" charset="77"/>
              </a:rPr>
              <a:t>Government Scholarships</a:t>
            </a:r>
          </a:p>
          <a:p>
            <a:pPr algn="l"/>
            <a:r>
              <a:rPr lang="en-IN" b="1" i="0" u="none" strike="noStrike" dirty="0">
                <a:solidFill>
                  <a:srgbClr val="333333"/>
                </a:solidFill>
                <a:effectLst/>
                <a:latin typeface="Segoe UI" panose="020B0502040204020203" pitchFamily="34" charset="0"/>
              </a:rPr>
              <a:t>[1]</a:t>
            </a:r>
            <a:r>
              <a:rPr lang="en-IN" b="1" i="0" u="none" strike="noStrike" dirty="0">
                <a:solidFill>
                  <a:schemeClr val="accent3">
                    <a:lumMod val="75000"/>
                  </a:schemeClr>
                </a:solidFill>
                <a:effectLst/>
                <a:latin typeface="Segoe UI" panose="020B0502040204020203" pitchFamily="34" charset="0"/>
              </a:rPr>
              <a:t>   </a:t>
            </a:r>
            <a:r>
              <a:rPr lang="en-IN" b="1" i="0" u="none" strike="noStrike" dirty="0">
                <a:solidFill>
                  <a:schemeClr val="accent3">
                    <a:lumMod val="75000"/>
                  </a:schemeClr>
                </a:solidFill>
                <a:effectLst/>
                <a:latin typeface="Segoe UI" panose="020B0502040204020203" pitchFamily="34" charset="0"/>
                <a:hlinkClick r:id="rId2" tooltip="Mukhyamantri Yuva Swalamban Yojana">
                  <a:extLst>
                    <a:ext uri="{A12FA001-AC4F-418D-AE19-62706E023703}">
                      <ahyp:hlinkClr xmlns:ahyp="http://schemas.microsoft.com/office/drawing/2018/hyperlinkcolor" val="tx"/>
                    </a:ext>
                  </a:extLst>
                </a:hlinkClick>
              </a:rPr>
              <a:t>MYSY (Mukhyamantri Yuva Swalamban Yojana)</a:t>
            </a:r>
            <a:r>
              <a:rPr lang="en-IN" b="1" i="0" u="none" strike="noStrike" dirty="0">
                <a:solidFill>
                  <a:schemeClr val="accent3">
                    <a:lumMod val="75000"/>
                  </a:schemeClr>
                </a:solidFill>
                <a:effectLst/>
                <a:latin typeface="Segoe UI" panose="020B0502040204020203" pitchFamily="34" charset="0"/>
              </a:rPr>
              <a:t> </a:t>
            </a:r>
          </a:p>
          <a:p>
            <a:pPr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Eligibility: </a:t>
            </a:r>
            <a:r>
              <a:rPr lang="en-IN" b="0" i="0" u="none" strike="noStrike" dirty="0">
                <a:solidFill>
                  <a:srgbClr val="333333"/>
                </a:solidFill>
                <a:effectLst/>
                <a:latin typeface="Segoe UI" panose="020B0502040204020203" pitchFamily="34" charset="0"/>
              </a:rPr>
              <a:t>Student must have secured 80 or more Percentile in 10</a:t>
            </a:r>
            <a:r>
              <a:rPr lang="en-IN" b="0" i="0" u="none" strike="noStrike" baseline="30000" dirty="0">
                <a:solidFill>
                  <a:srgbClr val="333333"/>
                </a:solidFill>
                <a:effectLst/>
                <a:latin typeface="Segoe UI" panose="020B0502040204020203" pitchFamily="34" charset="0"/>
              </a:rPr>
              <a:t>th</a:t>
            </a:r>
            <a:r>
              <a:rPr lang="en-IN" b="0" i="0" u="none" strike="noStrike" dirty="0">
                <a:solidFill>
                  <a:srgbClr val="333333"/>
                </a:solidFill>
                <a:effectLst/>
                <a:latin typeface="Segoe UI" panose="020B0502040204020203" pitchFamily="34" charset="0"/>
              </a:rPr>
              <a:t> / 12</a:t>
            </a:r>
            <a:r>
              <a:rPr lang="en-IN" b="0" i="0" u="none" strike="noStrike" baseline="30000" dirty="0">
                <a:solidFill>
                  <a:srgbClr val="333333"/>
                </a:solidFill>
                <a:effectLst/>
                <a:latin typeface="Segoe UI" panose="020B0502040204020203" pitchFamily="34" charset="0"/>
              </a:rPr>
              <a:t>th</a:t>
            </a:r>
            <a:r>
              <a:rPr lang="en-IN" b="0" i="0" u="none" strike="noStrike" dirty="0">
                <a:solidFill>
                  <a:srgbClr val="333333"/>
                </a:solidFill>
                <a:effectLst/>
                <a:latin typeface="Segoe UI" panose="020B0502040204020203" pitchFamily="34" charset="0"/>
              </a:rPr>
              <a:t> exam and family income must be less than Rs. 6 lakh/annum.</a:t>
            </a:r>
          </a:p>
          <a:p>
            <a:pPr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Amount of Scholarship:</a:t>
            </a:r>
            <a:endParaRPr lang="en-IN" b="0" i="0" u="none" strike="noStrike" dirty="0">
              <a:solidFill>
                <a:srgbClr val="333333"/>
              </a:solidFill>
              <a:effectLst/>
              <a:latin typeface="Segoe UI" panose="020B0502040204020203" pitchFamily="34" charset="0"/>
            </a:endParaRPr>
          </a:p>
          <a:p>
            <a:pPr marL="742950" lvl="1" indent="-285750"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For Degree Engineering:</a:t>
            </a:r>
            <a:r>
              <a:rPr lang="en-IN" b="0" i="0" u="none" strike="noStrike" dirty="0">
                <a:solidFill>
                  <a:srgbClr val="333333"/>
                </a:solidFill>
                <a:effectLst/>
                <a:latin typeface="Segoe UI" panose="020B0502040204020203" pitchFamily="34" charset="0"/>
              </a:rPr>
              <a:t> Rs. 50,000/- or 50% of tuition fees whichever is less.</a:t>
            </a:r>
          </a:p>
          <a:p>
            <a:pPr marL="742950" lvl="1" indent="-285750"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For Diploma Engineering:</a:t>
            </a:r>
            <a:r>
              <a:rPr lang="en-IN" b="0" i="0" u="none" strike="noStrike" dirty="0">
                <a:solidFill>
                  <a:srgbClr val="333333"/>
                </a:solidFill>
                <a:effectLst/>
                <a:latin typeface="Segoe UI" panose="020B0502040204020203" pitchFamily="34" charset="0"/>
              </a:rPr>
              <a:t> Rs. 25,000/- or 50% of tuition fees whichever is less.</a:t>
            </a:r>
          </a:p>
          <a:p>
            <a:pPr marL="742950" lvl="1" indent="-285750"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For </a:t>
            </a:r>
            <a:r>
              <a:rPr lang="en-IN" b="1" i="0" u="none" strike="noStrike" dirty="0" err="1">
                <a:solidFill>
                  <a:srgbClr val="333333"/>
                </a:solidFill>
                <a:effectLst/>
                <a:latin typeface="Segoe UI" panose="020B0502040204020203" pitchFamily="34" charset="0"/>
              </a:rPr>
              <a:t>B.Com</a:t>
            </a:r>
            <a:r>
              <a:rPr lang="en-IN" b="1" i="0" u="none" strike="noStrike" dirty="0">
                <a:solidFill>
                  <a:srgbClr val="333333"/>
                </a:solidFill>
                <a:effectLst/>
                <a:latin typeface="Segoe UI" panose="020B0502040204020203" pitchFamily="34" charset="0"/>
              </a:rPr>
              <a:t>./BBA/BCA/B.Sc.:</a:t>
            </a:r>
            <a:r>
              <a:rPr lang="en-IN" b="0" i="0" u="none" strike="noStrike" dirty="0">
                <a:solidFill>
                  <a:srgbClr val="333333"/>
                </a:solidFill>
                <a:effectLst/>
                <a:latin typeface="Segoe UI" panose="020B0502040204020203" pitchFamily="34" charset="0"/>
              </a:rPr>
              <a:t> Up to Rs. 10,000/- or 50% of tuition fees whichever is less.</a:t>
            </a:r>
          </a:p>
          <a:p>
            <a:pPr algn="l"/>
            <a:r>
              <a:rPr lang="en-IN" b="1" i="0" u="none" strike="noStrike" dirty="0">
                <a:solidFill>
                  <a:srgbClr val="333333"/>
                </a:solidFill>
                <a:effectLst/>
                <a:latin typeface="Segoe UI" panose="020B0502040204020203" pitchFamily="34" charset="0"/>
              </a:rPr>
              <a:t>[2]   </a:t>
            </a:r>
            <a:r>
              <a:rPr lang="en-IN" b="1" i="0" u="none" strike="noStrike" dirty="0">
                <a:solidFill>
                  <a:schemeClr val="accent3">
                    <a:lumMod val="75000"/>
                  </a:schemeClr>
                </a:solidFill>
                <a:effectLst/>
                <a:latin typeface="Segoe UI" panose="020B0502040204020203" pitchFamily="34" charset="0"/>
                <a:hlinkClick r:id="rId3" tooltip="Scholarships for Scheduled Caste Candidates">
                  <a:extLst>
                    <a:ext uri="{A12FA001-AC4F-418D-AE19-62706E023703}">
                      <ahyp:hlinkClr xmlns:ahyp="http://schemas.microsoft.com/office/drawing/2018/hyperlinkcolor" val="tx"/>
                    </a:ext>
                  </a:extLst>
                </a:hlinkClick>
              </a:rPr>
              <a:t>Scholarships for SC/ST Students</a:t>
            </a:r>
            <a:r>
              <a:rPr lang="en-IN" b="1" i="0" u="none" strike="noStrike" dirty="0">
                <a:solidFill>
                  <a:schemeClr val="accent3">
                    <a:lumMod val="75000"/>
                  </a:schemeClr>
                </a:solidFill>
                <a:effectLst/>
                <a:latin typeface="Segoe UI" panose="020B0502040204020203" pitchFamily="34" charset="0"/>
              </a:rPr>
              <a:t> </a:t>
            </a:r>
          </a:p>
          <a:p>
            <a:pPr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Eligibility: </a:t>
            </a:r>
            <a:r>
              <a:rPr lang="en-IN" b="0" i="0" u="none" strike="noStrike" dirty="0">
                <a:solidFill>
                  <a:srgbClr val="333333"/>
                </a:solidFill>
                <a:effectLst/>
                <a:latin typeface="Segoe UI" panose="020B0502040204020203" pitchFamily="34" charset="0"/>
              </a:rPr>
              <a:t>Student must belong to SC or ST category and family income must be less than Rs. 2,50,000/annum.</a:t>
            </a:r>
          </a:p>
          <a:p>
            <a:pPr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Amount of Scholarship:</a:t>
            </a:r>
            <a:r>
              <a:rPr lang="en-IN" b="0" i="0" u="none" strike="noStrike" dirty="0">
                <a:solidFill>
                  <a:srgbClr val="333333"/>
                </a:solidFill>
                <a:effectLst/>
                <a:latin typeface="Segoe UI" panose="020B0502040204020203" pitchFamily="34" charset="0"/>
              </a:rPr>
              <a:t> Approximately 100% of tuition fees as per Government norms.</a:t>
            </a:r>
          </a:p>
          <a:p>
            <a:br>
              <a:rPr lang="en-IN" dirty="0"/>
            </a:br>
            <a:endParaRPr lang="en-US" dirty="0"/>
          </a:p>
        </p:txBody>
      </p:sp>
      <p:sp>
        <p:nvSpPr>
          <p:cNvPr id="6" name="TextBox 5">
            <a:extLst>
              <a:ext uri="{FF2B5EF4-FFF2-40B4-BE49-F238E27FC236}">
                <a16:creationId xmlns:a16="http://schemas.microsoft.com/office/drawing/2014/main" id="{40A2D0D4-FFFA-224C-3111-B7C218C90A2A}"/>
              </a:ext>
            </a:extLst>
          </p:cNvPr>
          <p:cNvSpPr txBox="1"/>
          <p:nvPr/>
        </p:nvSpPr>
        <p:spPr>
          <a:xfrm>
            <a:off x="2912793" y="5870151"/>
            <a:ext cx="6098058" cy="369332"/>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a:spAutoFit/>
          </a:bodyPr>
          <a:lstStyle/>
          <a:p>
            <a:r>
              <a:rPr lang="en-IN" b="1" dirty="0">
                <a:solidFill>
                  <a:srgbClr val="000000"/>
                </a:solidFill>
                <a:effectLst/>
                <a:latin typeface="Times New Roman" panose="02020603050405020304" pitchFamily="18" charset="0"/>
              </a:rPr>
              <a:t>(Portal:</a:t>
            </a:r>
            <a:r>
              <a:rPr lang="en-IN" dirty="0">
                <a:solidFill>
                  <a:srgbClr val="000000"/>
                </a:solidFill>
                <a:effectLst/>
                <a:latin typeface="Times New Roman" panose="02020603050405020304" pitchFamily="18" charset="0"/>
              </a:rPr>
              <a:t> </a:t>
            </a:r>
            <a:r>
              <a:rPr lang="en-IN" b="1" dirty="0">
                <a:solidFill>
                  <a:schemeClr val="accent5">
                    <a:lumMod val="50000"/>
                  </a:schemeClr>
                </a:solidFill>
                <a:effectLst/>
                <a:latin typeface="Times New Roman" panose="02020603050405020304" pitchFamily="18" charset="0"/>
              </a:rPr>
              <a:t>https://</a:t>
            </a:r>
            <a:r>
              <a:rPr lang="en-IN" b="1" dirty="0" err="1">
                <a:solidFill>
                  <a:schemeClr val="accent5">
                    <a:lumMod val="50000"/>
                  </a:schemeClr>
                </a:solidFill>
                <a:effectLst/>
                <a:latin typeface="Times New Roman" panose="02020603050405020304" pitchFamily="18" charset="0"/>
              </a:rPr>
              <a:t>mysy.guj.nic.in</a:t>
            </a:r>
            <a:r>
              <a:rPr lang="en-IN" b="1" dirty="0">
                <a:solidFill>
                  <a:schemeClr val="accent5">
                    <a:lumMod val="50000"/>
                  </a:schemeClr>
                </a:solidFill>
                <a:effectLst/>
                <a:latin typeface="Times New Roman" panose="02020603050405020304" pitchFamily="18" charset="0"/>
              </a:rPr>
              <a:t>/)</a:t>
            </a:r>
            <a:endParaRPr lang="en-IN" dirty="0">
              <a:solidFill>
                <a:schemeClr val="accent5">
                  <a:lumMod val="50000"/>
                </a:schemeClr>
              </a:solidFill>
              <a:effectLst/>
              <a:latin typeface="Times New Roman" panose="02020603050405020304" pitchFamily="18" charset="0"/>
            </a:endParaRPr>
          </a:p>
        </p:txBody>
      </p:sp>
      <p:sp>
        <p:nvSpPr>
          <p:cNvPr id="3" name="Footer Placeholder 2">
            <a:extLst>
              <a:ext uri="{FF2B5EF4-FFF2-40B4-BE49-F238E27FC236}">
                <a16:creationId xmlns:a16="http://schemas.microsoft.com/office/drawing/2014/main" id="{22551CD7-9CEE-59E5-69B1-B8315007E23D}"/>
              </a:ext>
            </a:extLst>
          </p:cNvPr>
          <p:cNvSpPr>
            <a:spLocks noGrp="1"/>
          </p:cNvSpPr>
          <p:nvPr>
            <p:ph type="ftr" sz="quarter" idx="11"/>
          </p:nvPr>
        </p:nvSpPr>
        <p:spPr/>
        <p:txBody>
          <a:bodyPr/>
          <a:lstStyle/>
          <a:p>
            <a:r>
              <a:rPr lang="en-US" dirty="0"/>
              <a:t>Manav </a:t>
            </a:r>
            <a:r>
              <a:rPr lang="en-US" dirty="0" err="1"/>
              <a:t>Del;vadiya</a:t>
            </a:r>
            <a:endParaRPr lang="en-US" dirty="0"/>
          </a:p>
          <a:p>
            <a:endParaRPr lang="en-US" dirty="0"/>
          </a:p>
        </p:txBody>
      </p:sp>
      <p:sp>
        <p:nvSpPr>
          <p:cNvPr id="5" name="Slide Number Placeholder 4">
            <a:extLst>
              <a:ext uri="{FF2B5EF4-FFF2-40B4-BE49-F238E27FC236}">
                <a16:creationId xmlns:a16="http://schemas.microsoft.com/office/drawing/2014/main" id="{A8D0626D-05FE-C2EC-E4C6-372EE5FD243B}"/>
              </a:ext>
            </a:extLst>
          </p:cNvPr>
          <p:cNvSpPr>
            <a:spLocks noGrp="1"/>
          </p:cNvSpPr>
          <p:nvPr>
            <p:ph type="sldNum" sz="quarter" idx="12"/>
          </p:nvPr>
        </p:nvSpPr>
        <p:spPr/>
        <p:txBody>
          <a:bodyPr/>
          <a:lstStyle/>
          <a:p>
            <a:fld id="{B27AE7D9-6458-7448-B055-3EE0D308DAE3}" type="slidenum">
              <a:rPr lang="en-US" smtClean="0"/>
              <a:t>8</a:t>
            </a:fld>
            <a:endParaRPr lang="en-US" dirty="0"/>
          </a:p>
        </p:txBody>
      </p:sp>
    </p:spTree>
    <p:extLst>
      <p:ext uri="{BB962C8B-B14F-4D97-AF65-F5344CB8AC3E}">
        <p14:creationId xmlns:p14="http://schemas.microsoft.com/office/powerpoint/2010/main" val="165587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edge">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6235-FC81-3632-2918-42645E8F650B}"/>
              </a:ext>
            </a:extLst>
          </p:cNvPr>
          <p:cNvSpPr>
            <a:spLocks noGrp="1"/>
          </p:cNvSpPr>
          <p:nvPr>
            <p:ph type="title"/>
          </p:nvPr>
        </p:nvSpPr>
        <p:spPr>
          <a:xfrm>
            <a:off x="105103" y="0"/>
            <a:ext cx="10850280" cy="1596177"/>
          </a:xfrm>
        </p:spPr>
        <p:txBody>
          <a:bodyPr>
            <a:normAutofit/>
          </a:bodyPr>
          <a:lstStyle/>
          <a:p>
            <a:r>
              <a:rPr lang="en-US" sz="3200" b="1" dirty="0">
                <a:latin typeface="Colonna MT" pitchFamily="82" charset="77"/>
              </a:rPr>
              <a:t>COMPUTER DEPARTMENT PLACEMENT RECORD 2023</a:t>
            </a:r>
          </a:p>
        </p:txBody>
      </p:sp>
      <p:graphicFrame>
        <p:nvGraphicFramePr>
          <p:cNvPr id="3" name="Chart 2">
            <a:extLst>
              <a:ext uri="{FF2B5EF4-FFF2-40B4-BE49-F238E27FC236}">
                <a16:creationId xmlns:a16="http://schemas.microsoft.com/office/drawing/2014/main" id="{960D1A7E-AC44-C7C3-2919-EB5732190C82}"/>
              </a:ext>
            </a:extLst>
          </p:cNvPr>
          <p:cNvGraphicFramePr/>
          <p:nvPr>
            <p:extLst>
              <p:ext uri="{D42A27DB-BD31-4B8C-83A1-F6EECF244321}">
                <p14:modId xmlns:p14="http://schemas.microsoft.com/office/powerpoint/2010/main" val="359991480"/>
              </p:ext>
            </p:extLst>
          </p:nvPr>
        </p:nvGraphicFramePr>
        <p:xfrm>
          <a:off x="2032000" y="1078012"/>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48E8A385-464B-4E78-6CC8-23F38B7D52EB}"/>
              </a:ext>
            </a:extLst>
          </p:cNvPr>
          <p:cNvSpPr>
            <a:spLocks noGrp="1"/>
          </p:cNvSpPr>
          <p:nvPr>
            <p:ph type="ftr" sz="quarter" idx="11"/>
          </p:nvPr>
        </p:nvSpPr>
        <p:spPr/>
        <p:txBody>
          <a:bodyPr/>
          <a:lstStyle/>
          <a:p>
            <a:r>
              <a:rPr lang="en-US" dirty="0"/>
              <a:t>Manav </a:t>
            </a:r>
            <a:r>
              <a:rPr lang="en-US" dirty="0" err="1"/>
              <a:t>Del;vadiya</a:t>
            </a:r>
            <a:endParaRPr lang="en-US" dirty="0"/>
          </a:p>
        </p:txBody>
      </p:sp>
      <p:sp>
        <p:nvSpPr>
          <p:cNvPr id="5" name="Slide Number Placeholder 4">
            <a:extLst>
              <a:ext uri="{FF2B5EF4-FFF2-40B4-BE49-F238E27FC236}">
                <a16:creationId xmlns:a16="http://schemas.microsoft.com/office/drawing/2014/main" id="{793C0862-8862-6E77-5F47-513648F5AFF3}"/>
              </a:ext>
            </a:extLst>
          </p:cNvPr>
          <p:cNvSpPr>
            <a:spLocks noGrp="1"/>
          </p:cNvSpPr>
          <p:nvPr>
            <p:ph type="sldNum" sz="quarter" idx="12"/>
          </p:nvPr>
        </p:nvSpPr>
        <p:spPr/>
        <p:txBody>
          <a:bodyPr/>
          <a:lstStyle/>
          <a:p>
            <a:fld id="{B27AE7D9-6458-7448-B055-3EE0D308DAE3}" type="slidenum">
              <a:rPr lang="en-US" smtClean="0"/>
              <a:t>9</a:t>
            </a:fld>
            <a:endParaRPr lang="en-US" dirty="0"/>
          </a:p>
        </p:txBody>
      </p:sp>
    </p:spTree>
    <p:extLst>
      <p:ext uri="{BB962C8B-B14F-4D97-AF65-F5344CB8AC3E}">
        <p14:creationId xmlns:p14="http://schemas.microsoft.com/office/powerpoint/2010/main" val="98919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{87BB9B2B-1F32-684B-84AD-ABFBD7A5A263}tf10001073</Template>
  <TotalTime>196</TotalTime>
  <Words>1209</Words>
  <Application>Microsoft Office PowerPoint</Application>
  <PresentationFormat>Widescreen</PresentationFormat>
  <Paragraphs>164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Colonna MT</vt:lpstr>
      <vt:lpstr>Segoe UI</vt:lpstr>
      <vt:lpstr>Times New Roman</vt:lpstr>
      <vt:lpstr>Tw Cen MT</vt:lpstr>
      <vt:lpstr>Work Sans</vt:lpstr>
      <vt:lpstr>Droplet</vt:lpstr>
      <vt:lpstr>PowerPoint Presentation</vt:lpstr>
      <vt:lpstr>PowerPoint Presentation</vt:lpstr>
      <vt:lpstr>PowerPoint Presentation</vt:lpstr>
      <vt:lpstr>PowerPoint Presentation</vt:lpstr>
      <vt:lpstr>BoS - Mechanical Engineering </vt:lpstr>
      <vt:lpstr>Programs Offered</vt:lpstr>
      <vt:lpstr>PowerPoint Presentation</vt:lpstr>
      <vt:lpstr>SCHOLARSHIPS</vt:lpstr>
      <vt:lpstr>COMPUTER DEPARTMENT PLACEMENT RECORD 2023</vt:lpstr>
      <vt:lpstr>COMPUTER DEPARTMENT PLACEMENT RECORD 2024</vt:lpstr>
      <vt:lpstr>COMPUTER DEPARTMENT PLACEMENT RECORD 2025</vt:lpstr>
      <vt:lpstr>COMPUTER DEPARTMENT 2024 PLACEMENT RECORD </vt:lpstr>
      <vt:lpstr>PLACEMENT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savaliyapriyanshi9@gmail.com</dc:creator>
  <cp:lastModifiedBy>Manav Delvadiya</cp:lastModifiedBy>
  <cp:revision>6</cp:revision>
  <dcterms:created xsi:type="dcterms:W3CDTF">2025-09-11T03:34:01Z</dcterms:created>
  <dcterms:modified xsi:type="dcterms:W3CDTF">2025-09-15T16:55:18Z</dcterms:modified>
</cp:coreProperties>
</file>