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306" r:id="rId3"/>
    <p:sldId id="259" r:id="rId4"/>
    <p:sldId id="257" r:id="rId5"/>
    <p:sldId id="285" r:id="rId6"/>
    <p:sldId id="286" r:id="rId7"/>
    <p:sldId id="287" r:id="rId8"/>
    <p:sldId id="288" r:id="rId9"/>
    <p:sldId id="289" r:id="rId10"/>
    <p:sldId id="290" r:id="rId11"/>
    <p:sldId id="291" r:id="rId12"/>
    <p:sldId id="307" r:id="rId13"/>
    <p:sldId id="292" r:id="rId14"/>
    <p:sldId id="293" r:id="rId15"/>
    <p:sldId id="294" r:id="rId16"/>
    <p:sldId id="260" r:id="rId17"/>
    <p:sldId id="295" r:id="rId18"/>
    <p:sldId id="296" r:id="rId19"/>
    <p:sldId id="297" r:id="rId20"/>
    <p:sldId id="298" r:id="rId21"/>
    <p:sldId id="299" r:id="rId22"/>
    <p:sldId id="300" r:id="rId23"/>
    <p:sldId id="301" r:id="rId24"/>
    <p:sldId id="303" r:id="rId25"/>
    <p:sldId id="302" r:id="rId26"/>
    <p:sldId id="304" r:id="rId27"/>
    <p:sldId id="305"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Montserrat" panose="020B0604020202020204" charset="0"/>
      <p:regular r:id="rId34"/>
      <p:bold r:id="rId35"/>
      <p:italic r:id="rId36"/>
      <p:boldItalic r:id="rId37"/>
    </p:embeddedFont>
    <p:embeddedFont>
      <p:font typeface="Montserrat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E67D9-7DDE-450F-BABF-D1313F7F6F12}">
  <a:tblStyle styleId="{B16E67D9-7DDE-450F-BABF-D1313F7F6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endParaRPr/>
          </a:p>
        </p:txBody>
      </p:sp>
      <p:sp>
        <p:nvSpPr>
          <p:cNvPr id="21" name="Google Shape;21;p3"/>
          <p:cNvSpPr txBox="1">
            <a:spLocks noGrp="1"/>
          </p:cNvSpPr>
          <p:nvPr>
            <p:ph type="subTitle" idx="1"/>
          </p:nvPr>
        </p:nvSpPr>
        <p:spPr>
          <a:xfrm>
            <a:off x="685800" y="3076652"/>
            <a:ext cx="7772400" cy="398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810450" y="1593500"/>
            <a:ext cx="5783700" cy="27369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rtl="0">
              <a:spcBef>
                <a:spcPts val="600"/>
              </a:spcBef>
              <a:spcAft>
                <a:spcPts val="600"/>
              </a:spcAft>
              <a:buClr>
                <a:schemeClr val="lt1"/>
              </a:buClr>
              <a:buSzPts val="3200"/>
              <a:buChar char="■"/>
              <a:defRPr sz="3200">
                <a:solidFill>
                  <a:schemeClr val="lt1"/>
                </a:solidFill>
              </a:defRPr>
            </a:lvl9pPr>
          </a:lstStyle>
          <a:p>
            <a:endParaRPr/>
          </a:p>
        </p:txBody>
      </p:sp>
      <p:sp>
        <p:nvSpPr>
          <p:cNvPr id="28" name="Google Shape;28;p4"/>
          <p:cNvSpPr txBox="1"/>
          <p:nvPr/>
        </p:nvSpPr>
        <p:spPr>
          <a:xfrm>
            <a:off x="810450" y="670269"/>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lt1"/>
                </a:solidFill>
                <a:latin typeface="Montserrat"/>
                <a:ea typeface="Montserrat"/>
                <a:cs typeface="Montserrat"/>
                <a:sym typeface="Montserrat"/>
              </a:rPr>
              <a:t>“</a:t>
            </a:r>
            <a:endParaRPr sz="9600" b="1">
              <a:solidFill>
                <a:schemeClr val="lt1"/>
              </a:solidFill>
              <a:latin typeface="Montserrat"/>
              <a:ea typeface="Montserrat"/>
              <a:cs typeface="Montserrat"/>
              <a:sym typeface="Montserrat"/>
            </a:endParaRPr>
          </a:p>
        </p:txBody>
      </p:sp>
      <p:sp>
        <p:nvSpPr>
          <p:cNvPr id="29" name="Google Shape;2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855300" y="1430147"/>
            <a:ext cx="74334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37" name="Google Shape;37;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6"/>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6"/>
          <p:cNvSpPr txBox="1">
            <a:spLocks noGrp="1"/>
          </p:cNvSpPr>
          <p:nvPr>
            <p:ph type="body" idx="1"/>
          </p:nvPr>
        </p:nvSpPr>
        <p:spPr>
          <a:xfrm>
            <a:off x="855300"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5" name="Google Shape;45;p6"/>
          <p:cNvSpPr txBox="1">
            <a:spLocks noGrp="1"/>
          </p:cNvSpPr>
          <p:nvPr>
            <p:ph type="body" idx="2"/>
          </p:nvPr>
        </p:nvSpPr>
        <p:spPr>
          <a:xfrm>
            <a:off x="4815605" y="1430150"/>
            <a:ext cx="3473100" cy="331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46" name="Google Shape;46;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430147"/>
            <a:ext cx="7433400" cy="30339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www.libelium.com/development/waspmote/documentation/waspmote-technical-guide/" TargetMode="External"/><Relationship Id="rId7" Type="http://schemas.openxmlformats.org/officeDocument/2006/relationships/hyperlink" Target="http://www.libelium.com/development/waspmote/" TargetMode="External"/><Relationship Id="rId2" Type="http://schemas.openxmlformats.org/officeDocument/2006/relationships/hyperlink" Target="http://www.libelium.com/development/waspmote/documentation/smart-water-ions-board-technical-guide/" TargetMode="External"/><Relationship Id="rId1" Type="http://schemas.openxmlformats.org/officeDocument/2006/relationships/slideLayout" Target="../slideLayouts/slideLayout4.xml"/><Relationship Id="rId6" Type="http://schemas.openxmlformats.org/officeDocument/2006/relationships/hyperlink" Target="http://www.libelium.com/development/waspmote/documentation/waspmote-datasheet/" TargetMode="External"/><Relationship Id="rId5" Type="http://schemas.openxmlformats.org/officeDocument/2006/relationships/hyperlink" Target="http://www.libelium.com/development/waspmote/documentation/waspmote-quick-start-guide/" TargetMode="External"/><Relationship Id="rId4" Type="http://schemas.openxmlformats.org/officeDocument/2006/relationships/hyperlink" Target="http://www.libelium.com/development/meshlium/documentation/meshlium-technical-gui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ctrTitle"/>
          </p:nvPr>
        </p:nvSpPr>
        <p:spPr>
          <a:xfrm>
            <a:off x="685800" y="1771550"/>
            <a:ext cx="7772400" cy="1600500"/>
          </a:xfrm>
          <a:prstGeom prst="rect">
            <a:avLst/>
          </a:prstGeom>
        </p:spPr>
        <p:txBody>
          <a:bodyPr spcFirstLastPara="1" wrap="square" lIns="0" tIns="0" rIns="0" bIns="0" anchor="ctr" anchorCtr="0">
            <a:noAutofit/>
          </a:bodyPr>
          <a:lstStyle/>
          <a:p>
            <a:r>
              <a:rPr lang="en-IN" sz="4000" dirty="0"/>
              <a:t>Measurement of ions present in water</a:t>
            </a:r>
            <a:br>
              <a:rPr lang="en-IN" sz="4000" dirty="0"/>
            </a:br>
            <a:r>
              <a:rPr lang="en-IN" sz="1600" dirty="0"/>
              <a:t>Chloride (cl</a:t>
            </a:r>
            <a:r>
              <a:rPr lang="en-IN" sz="1600" baseline="30000" dirty="0"/>
              <a:t>-</a:t>
            </a:r>
            <a:r>
              <a:rPr lang="en-IN" sz="1600" dirty="0"/>
              <a:t>)  &amp;  Calcium (ca</a:t>
            </a:r>
            <a:r>
              <a:rPr lang="en-IN" sz="1600" baseline="30000" dirty="0"/>
              <a:t>2+</a:t>
            </a:r>
            <a:r>
              <a:rPr lang="en-IN" sz="1600" dirty="0"/>
              <a:t>)</a:t>
            </a:r>
            <a:br>
              <a:rPr lang="en-IN" sz="1200" dirty="0"/>
            </a:br>
            <a:endParaRPr sz="4000" dirty="0"/>
          </a:p>
        </p:txBody>
      </p:sp>
      <p:sp>
        <p:nvSpPr>
          <p:cNvPr id="2" name="TextBox 1">
            <a:extLst>
              <a:ext uri="{FF2B5EF4-FFF2-40B4-BE49-F238E27FC236}">
                <a16:creationId xmlns:a16="http://schemas.microsoft.com/office/drawing/2014/main" id="{99536CBD-FC3C-4354-87E7-60F8A6800FD0}"/>
              </a:ext>
            </a:extLst>
          </p:cNvPr>
          <p:cNvSpPr txBox="1"/>
          <p:nvPr/>
        </p:nvSpPr>
        <p:spPr>
          <a:xfrm>
            <a:off x="685800" y="3372050"/>
            <a:ext cx="3012558" cy="1231106"/>
          </a:xfrm>
          <a:prstGeom prst="rect">
            <a:avLst/>
          </a:prstGeom>
          <a:noFill/>
        </p:spPr>
        <p:txBody>
          <a:bodyPr wrap="square" rtlCol="0">
            <a:spAutoFit/>
          </a:bodyPr>
          <a:lstStyle/>
          <a:p>
            <a:pPr algn="just"/>
            <a:r>
              <a:rPr lang="en-IN" sz="1200" b="1" dirty="0">
                <a:solidFill>
                  <a:schemeClr val="lt1"/>
                </a:solidFill>
                <a:latin typeface="Montserrat"/>
                <a:sym typeface="Montserrat"/>
              </a:rPr>
              <a:t>PROJECT BY:</a:t>
            </a:r>
          </a:p>
          <a:p>
            <a:pPr algn="just"/>
            <a:endParaRPr lang="en-IN" sz="1200" b="1" dirty="0">
              <a:solidFill>
                <a:schemeClr val="lt1"/>
              </a:solidFill>
              <a:latin typeface="Montserrat"/>
              <a:sym typeface="Montserrat"/>
            </a:endParaRPr>
          </a:p>
          <a:p>
            <a:pPr algn="just"/>
            <a:r>
              <a:rPr lang="en-IN" sz="1200" b="1" dirty="0">
                <a:solidFill>
                  <a:schemeClr val="lt1"/>
                </a:solidFill>
                <a:latin typeface="Montserrat"/>
                <a:sym typeface="Montserrat"/>
              </a:rPr>
              <a:t>VISHVESH PATEL </a:t>
            </a:r>
            <a:r>
              <a:rPr lang="en-IN" sz="1200" b="1" dirty="0">
                <a:solidFill>
                  <a:schemeClr val="lt1"/>
                </a:solidFill>
                <a:latin typeface="Montserrat"/>
                <a:sym typeface="Wingdings" panose="05000000000000000000" pitchFamily="2" charset="2"/>
              </a:rPr>
              <a:t></a:t>
            </a:r>
            <a:r>
              <a:rPr lang="en-IN" sz="1200" b="1" dirty="0">
                <a:solidFill>
                  <a:schemeClr val="lt1"/>
                </a:solidFill>
                <a:latin typeface="Montserrat"/>
                <a:sym typeface="Montserrat"/>
              </a:rPr>
              <a:t>  18DCE092</a:t>
            </a:r>
          </a:p>
          <a:p>
            <a:pPr algn="just"/>
            <a:r>
              <a:rPr lang="en-IN" sz="1200" b="1" dirty="0">
                <a:solidFill>
                  <a:schemeClr val="lt1"/>
                </a:solidFill>
                <a:latin typeface="Montserrat"/>
                <a:sym typeface="Montserrat"/>
              </a:rPr>
              <a:t>MANAV SHAH    </a:t>
            </a:r>
            <a:r>
              <a:rPr lang="en-IN" sz="1200" b="1" dirty="0">
                <a:solidFill>
                  <a:schemeClr val="lt1"/>
                </a:solidFill>
                <a:latin typeface="Montserrat"/>
                <a:sym typeface="Wingdings" panose="05000000000000000000" pitchFamily="2" charset="2"/>
              </a:rPr>
              <a:t></a:t>
            </a:r>
            <a:r>
              <a:rPr lang="en-IN" sz="1200" b="1" dirty="0">
                <a:solidFill>
                  <a:schemeClr val="lt1"/>
                </a:solidFill>
                <a:latin typeface="Montserrat"/>
                <a:sym typeface="Montserrat"/>
              </a:rPr>
              <a:t>  18DCE116</a:t>
            </a:r>
          </a:p>
          <a:p>
            <a:pPr algn="just"/>
            <a:r>
              <a:rPr lang="en-IN" sz="1200" b="1" dirty="0">
                <a:solidFill>
                  <a:schemeClr val="lt1"/>
                </a:solidFill>
                <a:latin typeface="Montserrat"/>
                <a:sym typeface="Montserrat"/>
              </a:rPr>
              <a:t>VEDANT SHAH   </a:t>
            </a:r>
            <a:r>
              <a:rPr lang="en-IN" sz="1200" b="1" dirty="0">
                <a:solidFill>
                  <a:schemeClr val="lt1"/>
                </a:solidFill>
                <a:latin typeface="Montserrat"/>
                <a:sym typeface="Wingdings" panose="05000000000000000000" pitchFamily="2" charset="2"/>
              </a:rPr>
              <a:t></a:t>
            </a:r>
            <a:r>
              <a:rPr lang="en-IN" sz="1200" b="1" dirty="0">
                <a:solidFill>
                  <a:schemeClr val="lt1"/>
                </a:solidFill>
                <a:latin typeface="Montserrat"/>
                <a:sym typeface="Montserrat"/>
              </a:rPr>
              <a:t>  18DCE121</a:t>
            </a:r>
          </a:p>
          <a:p>
            <a:endParaRPr lang="en-IN" sz="1200" dirty="0"/>
          </a:p>
        </p:txBody>
      </p:sp>
      <p:sp>
        <p:nvSpPr>
          <p:cNvPr id="4" name="TextBox 3">
            <a:extLst>
              <a:ext uri="{FF2B5EF4-FFF2-40B4-BE49-F238E27FC236}">
                <a16:creationId xmlns:a16="http://schemas.microsoft.com/office/drawing/2014/main" id="{7E64847E-2D5F-4A5C-9A36-C2162969A40F}"/>
              </a:ext>
            </a:extLst>
          </p:cNvPr>
          <p:cNvSpPr txBox="1"/>
          <p:nvPr/>
        </p:nvSpPr>
        <p:spPr>
          <a:xfrm>
            <a:off x="5445644" y="3412565"/>
            <a:ext cx="3081668" cy="1631216"/>
          </a:xfrm>
          <a:prstGeom prst="rect">
            <a:avLst/>
          </a:prstGeom>
          <a:noFill/>
        </p:spPr>
        <p:txBody>
          <a:bodyPr wrap="square" rtlCol="0">
            <a:spAutoFit/>
          </a:bodyPr>
          <a:lstStyle/>
          <a:p>
            <a:r>
              <a:rPr lang="en-IN" sz="1200" b="1" dirty="0">
                <a:solidFill>
                  <a:schemeClr val="lt1"/>
                </a:solidFill>
                <a:latin typeface="Montserrat"/>
              </a:rPr>
              <a:t>GUIDED BY:</a:t>
            </a:r>
          </a:p>
          <a:p>
            <a:endParaRPr lang="en-IN" sz="1200" b="1" dirty="0">
              <a:solidFill>
                <a:schemeClr val="lt1"/>
              </a:solidFill>
              <a:latin typeface="Montserrat"/>
            </a:endParaRPr>
          </a:p>
          <a:p>
            <a:r>
              <a:rPr lang="en-IN" sz="1200" b="1" dirty="0">
                <a:solidFill>
                  <a:schemeClr val="lt1"/>
                </a:solidFill>
                <a:latin typeface="Montserrat"/>
              </a:rPr>
              <a:t>Prof. GAURANG PATEL</a:t>
            </a:r>
          </a:p>
          <a:p>
            <a:pPr algn="l"/>
            <a:r>
              <a:rPr lang="en-IN" sz="1200" b="1" dirty="0">
                <a:solidFill>
                  <a:schemeClr val="lt1"/>
                </a:solidFill>
                <a:latin typeface="Montserrat"/>
              </a:rPr>
              <a:t>Assistant Professor</a:t>
            </a:r>
          </a:p>
          <a:p>
            <a:pPr algn="l"/>
            <a:r>
              <a:rPr lang="en-US" sz="1200" b="1" dirty="0">
                <a:solidFill>
                  <a:schemeClr val="lt1"/>
                </a:solidFill>
                <a:latin typeface="Montserrat"/>
              </a:rPr>
              <a:t>Computer Science &amp; Engineering</a:t>
            </a:r>
          </a:p>
          <a:p>
            <a:pPr algn="l"/>
            <a:r>
              <a:rPr lang="en-US" sz="1200" b="1" dirty="0">
                <a:solidFill>
                  <a:schemeClr val="lt1"/>
                </a:solidFill>
                <a:latin typeface="Montserrat"/>
              </a:rPr>
              <a:t>DEPSTAR, CHARUSAT</a:t>
            </a:r>
          </a:p>
          <a:p>
            <a:endParaRPr lang="en-IN" dirty="0"/>
          </a:p>
          <a:p>
            <a:endParaRPr lang="en-IN" dirty="0"/>
          </a:p>
        </p:txBody>
      </p:sp>
      <p:pic>
        <p:nvPicPr>
          <p:cNvPr id="6" name="image2.jpeg">
            <a:extLst>
              <a:ext uri="{FF2B5EF4-FFF2-40B4-BE49-F238E27FC236}">
                <a16:creationId xmlns:a16="http://schemas.microsoft.com/office/drawing/2014/main" id="{ECCCD186-9FDA-400C-81A9-46F93D773CA2}"/>
              </a:ext>
            </a:extLst>
          </p:cNvPr>
          <p:cNvPicPr/>
          <p:nvPr/>
        </p:nvPicPr>
        <p:blipFill>
          <a:blip r:embed="rId3" cstate="print"/>
          <a:stretch>
            <a:fillRect/>
          </a:stretch>
        </p:blipFill>
        <p:spPr>
          <a:xfrm>
            <a:off x="2895917" y="540344"/>
            <a:ext cx="3352165" cy="679450"/>
          </a:xfrm>
          <a:prstGeom prst="rect">
            <a:avLst/>
          </a:prstGeom>
        </p:spPr>
      </p:pic>
      <p:pic>
        <p:nvPicPr>
          <p:cNvPr id="3074" name="Picture 2">
            <a:extLst>
              <a:ext uri="{FF2B5EF4-FFF2-40B4-BE49-F238E27FC236}">
                <a16:creationId xmlns:a16="http://schemas.microsoft.com/office/drawing/2014/main" id="{FE4BD2AD-90EE-4DAE-BE8B-596EF93806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1A39-ED25-4C17-8C4B-F233286FE492}"/>
              </a:ext>
            </a:extLst>
          </p:cNvPr>
          <p:cNvSpPr>
            <a:spLocks noGrp="1"/>
          </p:cNvSpPr>
          <p:nvPr>
            <p:ph type="title"/>
          </p:nvPr>
        </p:nvSpPr>
        <p:spPr/>
        <p:txBody>
          <a:bodyPr/>
          <a:lstStyle/>
          <a:p>
            <a:r>
              <a:rPr lang="en-IN" dirty="0"/>
              <a:t>Components &amp; Connections</a:t>
            </a:r>
          </a:p>
        </p:txBody>
      </p:sp>
      <p:sp>
        <p:nvSpPr>
          <p:cNvPr id="3" name="Text Placeholder 2">
            <a:extLst>
              <a:ext uri="{FF2B5EF4-FFF2-40B4-BE49-F238E27FC236}">
                <a16:creationId xmlns:a16="http://schemas.microsoft.com/office/drawing/2014/main" id="{1A4AC0B1-82DA-4FA9-90DB-915914F8A27A}"/>
              </a:ext>
            </a:extLst>
          </p:cNvPr>
          <p:cNvSpPr>
            <a:spLocks noGrp="1"/>
          </p:cNvSpPr>
          <p:nvPr>
            <p:ph type="body" idx="1"/>
          </p:nvPr>
        </p:nvSpPr>
        <p:spPr/>
        <p:txBody>
          <a:bodyPr/>
          <a:lstStyle/>
          <a:p>
            <a:pPr algn="just">
              <a:lnSpc>
                <a:spcPct val="150000"/>
              </a:lnSpc>
            </a:pPr>
            <a:r>
              <a:rPr lang="en-IN" sz="1400" dirty="0"/>
              <a:t>The sensor board includes socket ports for connecting the Calcium and Chloride ion sensor in different sockets.</a:t>
            </a:r>
          </a:p>
          <a:p>
            <a:pPr algn="just">
              <a:lnSpc>
                <a:spcPct val="150000"/>
              </a:lnSpc>
            </a:pPr>
            <a:r>
              <a:rPr lang="en-IN" sz="1400" dirty="0"/>
              <a:t>With Calcium ion sensor we need to use Single Junction Reference Probe.</a:t>
            </a:r>
          </a:p>
          <a:p>
            <a:pPr algn="just">
              <a:lnSpc>
                <a:spcPct val="150000"/>
              </a:lnSpc>
            </a:pPr>
            <a:r>
              <a:rPr lang="en-IN" sz="1400" dirty="0"/>
              <a:t>With Chloride ion sensor we need to use Double Junction Reference Probe. </a:t>
            </a:r>
          </a:p>
          <a:p>
            <a:pPr algn="just">
              <a:lnSpc>
                <a:spcPct val="150000"/>
              </a:lnSpc>
            </a:pPr>
            <a:endParaRPr lang="en-IN" sz="1400" dirty="0"/>
          </a:p>
        </p:txBody>
      </p:sp>
      <p:sp>
        <p:nvSpPr>
          <p:cNvPr id="4" name="Slide Number Placeholder 3">
            <a:extLst>
              <a:ext uri="{FF2B5EF4-FFF2-40B4-BE49-F238E27FC236}">
                <a16:creationId xmlns:a16="http://schemas.microsoft.com/office/drawing/2014/main" id="{5C96EE89-C692-4A22-99DE-C3C54373E5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D1FD5579-0250-4FDA-BC95-5E0BFAC7A718}"/>
              </a:ext>
            </a:extLst>
          </p:cNvPr>
          <p:cNvPicPr>
            <a:picLocks noChangeAspect="1"/>
          </p:cNvPicPr>
          <p:nvPr/>
        </p:nvPicPr>
        <p:blipFill>
          <a:blip r:embed="rId2"/>
          <a:stretch>
            <a:fillRect/>
          </a:stretch>
        </p:blipFill>
        <p:spPr>
          <a:xfrm>
            <a:off x="855300" y="2954349"/>
            <a:ext cx="2853107" cy="1992302"/>
          </a:xfrm>
          <a:prstGeom prst="rect">
            <a:avLst/>
          </a:prstGeom>
        </p:spPr>
      </p:pic>
      <p:pic>
        <p:nvPicPr>
          <p:cNvPr id="8" name="Picture 7">
            <a:extLst>
              <a:ext uri="{FF2B5EF4-FFF2-40B4-BE49-F238E27FC236}">
                <a16:creationId xmlns:a16="http://schemas.microsoft.com/office/drawing/2014/main" id="{BD503419-F440-4D8E-954E-929B87F45F9A}"/>
              </a:ext>
            </a:extLst>
          </p:cNvPr>
          <p:cNvPicPr>
            <a:picLocks noChangeAspect="1"/>
          </p:cNvPicPr>
          <p:nvPr/>
        </p:nvPicPr>
        <p:blipFill>
          <a:blip r:embed="rId3"/>
          <a:stretch>
            <a:fillRect/>
          </a:stretch>
        </p:blipFill>
        <p:spPr>
          <a:xfrm>
            <a:off x="5435593" y="2954349"/>
            <a:ext cx="2853107" cy="2014245"/>
          </a:xfrm>
          <a:prstGeom prst="rect">
            <a:avLst/>
          </a:prstGeom>
        </p:spPr>
      </p:pic>
      <p:pic>
        <p:nvPicPr>
          <p:cNvPr id="10" name="Picture 2">
            <a:extLst>
              <a:ext uri="{FF2B5EF4-FFF2-40B4-BE49-F238E27FC236}">
                <a16:creationId xmlns:a16="http://schemas.microsoft.com/office/drawing/2014/main" id="{9EA00D1A-4B07-4E90-9190-5FF88904D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29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E00A-4904-4CD5-9CEA-6B07C51B9333}"/>
              </a:ext>
            </a:extLst>
          </p:cNvPr>
          <p:cNvSpPr>
            <a:spLocks noGrp="1"/>
          </p:cNvSpPr>
          <p:nvPr>
            <p:ph type="title"/>
          </p:nvPr>
        </p:nvSpPr>
        <p:spPr/>
        <p:txBody>
          <a:bodyPr/>
          <a:lstStyle/>
          <a:p>
            <a:r>
              <a:rPr lang="en-IN" dirty="0"/>
              <a:t>Components &amp; Connections</a:t>
            </a:r>
          </a:p>
        </p:txBody>
      </p:sp>
      <p:sp>
        <p:nvSpPr>
          <p:cNvPr id="3" name="Text Placeholder 2">
            <a:extLst>
              <a:ext uri="{FF2B5EF4-FFF2-40B4-BE49-F238E27FC236}">
                <a16:creationId xmlns:a16="http://schemas.microsoft.com/office/drawing/2014/main" id="{02B9A8FA-9B9C-46C9-8D81-54C417B2DA27}"/>
              </a:ext>
            </a:extLst>
          </p:cNvPr>
          <p:cNvSpPr>
            <a:spLocks noGrp="1"/>
          </p:cNvSpPr>
          <p:nvPr>
            <p:ph type="body" idx="1"/>
          </p:nvPr>
        </p:nvSpPr>
        <p:spPr/>
        <p:txBody>
          <a:bodyPr/>
          <a:lstStyle/>
          <a:p>
            <a:pPr algn="just">
              <a:lnSpc>
                <a:spcPct val="150000"/>
              </a:lnSpc>
            </a:pPr>
            <a:r>
              <a:rPr lang="en-IN" sz="1400" dirty="0"/>
              <a:t>After connecting the smart water ion sensor board with </a:t>
            </a:r>
            <a:r>
              <a:rPr lang="en-IN" sz="1400" dirty="0" err="1"/>
              <a:t>Waspmote</a:t>
            </a:r>
            <a:r>
              <a:rPr lang="en-IN" sz="1400" dirty="0"/>
              <a:t> kit, we can get output on the device using USB or using </a:t>
            </a:r>
            <a:r>
              <a:rPr lang="en-IN" sz="1400" dirty="0" err="1"/>
              <a:t>wifi</a:t>
            </a:r>
            <a:r>
              <a:rPr lang="en-IN" sz="1400" dirty="0"/>
              <a:t> module.</a:t>
            </a:r>
          </a:p>
          <a:p>
            <a:pPr algn="just">
              <a:lnSpc>
                <a:spcPct val="150000"/>
              </a:lnSpc>
            </a:pPr>
            <a:r>
              <a:rPr lang="en-IN" sz="1400" dirty="0"/>
              <a:t>Connection would look like this:-</a:t>
            </a:r>
          </a:p>
          <a:p>
            <a:pPr lvl="1" algn="just">
              <a:lnSpc>
                <a:spcPct val="150000"/>
              </a:lnSpc>
              <a:buFont typeface="Wingdings" panose="05000000000000000000" pitchFamily="2" charset="2"/>
              <a:buChar char="ü"/>
            </a:pPr>
            <a:r>
              <a:rPr lang="en-IN" sz="1400" dirty="0"/>
              <a:t>Volume of water can be changed between</a:t>
            </a:r>
          </a:p>
          <a:p>
            <a:pPr lvl="2" algn="just">
              <a:lnSpc>
                <a:spcPct val="150000"/>
              </a:lnSpc>
              <a:buFont typeface="Wingdings" panose="05000000000000000000" pitchFamily="2" charset="2"/>
              <a:buChar char="v"/>
            </a:pPr>
            <a:r>
              <a:rPr lang="en-IN" sz="1400" dirty="0"/>
              <a:t>10 ml</a:t>
            </a:r>
          </a:p>
          <a:p>
            <a:pPr lvl="2" algn="just">
              <a:lnSpc>
                <a:spcPct val="150000"/>
              </a:lnSpc>
              <a:buFont typeface="Wingdings" panose="05000000000000000000" pitchFamily="2" charset="2"/>
              <a:buChar char="v"/>
            </a:pPr>
            <a:r>
              <a:rPr lang="en-IN" sz="1400" dirty="0"/>
              <a:t>100 ml</a:t>
            </a:r>
          </a:p>
          <a:p>
            <a:pPr lvl="2" algn="just">
              <a:lnSpc>
                <a:spcPct val="150000"/>
              </a:lnSpc>
              <a:buFont typeface="Wingdings" panose="05000000000000000000" pitchFamily="2" charset="2"/>
              <a:buChar char="v"/>
            </a:pPr>
            <a:r>
              <a:rPr lang="en-IN" sz="1400" dirty="0"/>
              <a:t>1000 ml</a:t>
            </a:r>
          </a:p>
          <a:p>
            <a:pPr algn="just">
              <a:lnSpc>
                <a:spcPct val="150000"/>
              </a:lnSpc>
            </a:pPr>
            <a:endParaRPr lang="en-IN" sz="1400" dirty="0"/>
          </a:p>
        </p:txBody>
      </p:sp>
      <p:sp>
        <p:nvSpPr>
          <p:cNvPr id="4" name="Slide Number Placeholder 3">
            <a:extLst>
              <a:ext uri="{FF2B5EF4-FFF2-40B4-BE49-F238E27FC236}">
                <a16:creationId xmlns:a16="http://schemas.microsoft.com/office/drawing/2014/main" id="{101B34CD-1893-44E2-ACD3-02801B46DD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2">
            <a:extLst>
              <a:ext uri="{FF2B5EF4-FFF2-40B4-BE49-F238E27FC236}">
                <a16:creationId xmlns:a16="http://schemas.microsoft.com/office/drawing/2014/main" id="{09C72F26-BD69-4B76-8D1F-AFAB6C9D4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7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230B2B-FA78-4411-B42A-19FE4A33C4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E9604673-DCE5-4BDD-9641-D84AA6C2C313}"/>
              </a:ext>
            </a:extLst>
          </p:cNvPr>
          <p:cNvPicPr>
            <a:picLocks noChangeAspect="1"/>
          </p:cNvPicPr>
          <p:nvPr/>
        </p:nvPicPr>
        <p:blipFill>
          <a:blip r:embed="rId2"/>
          <a:stretch>
            <a:fillRect/>
          </a:stretch>
        </p:blipFill>
        <p:spPr>
          <a:xfrm>
            <a:off x="829341" y="432260"/>
            <a:ext cx="2679404" cy="2025169"/>
          </a:xfrm>
          <a:prstGeom prst="rect">
            <a:avLst/>
          </a:prstGeom>
        </p:spPr>
      </p:pic>
      <p:pic>
        <p:nvPicPr>
          <p:cNvPr id="9" name="Picture 8">
            <a:extLst>
              <a:ext uri="{FF2B5EF4-FFF2-40B4-BE49-F238E27FC236}">
                <a16:creationId xmlns:a16="http://schemas.microsoft.com/office/drawing/2014/main" id="{8E87A68A-173D-436E-9369-591F403732B9}"/>
              </a:ext>
            </a:extLst>
          </p:cNvPr>
          <p:cNvPicPr>
            <a:picLocks noChangeAspect="1"/>
          </p:cNvPicPr>
          <p:nvPr/>
        </p:nvPicPr>
        <p:blipFill rotWithShape="1">
          <a:blip r:embed="rId3"/>
          <a:srcRect b="3860"/>
          <a:stretch/>
        </p:blipFill>
        <p:spPr>
          <a:xfrm>
            <a:off x="2636875" y="2756531"/>
            <a:ext cx="3409375" cy="1879264"/>
          </a:xfrm>
          <a:prstGeom prst="rect">
            <a:avLst/>
          </a:prstGeom>
        </p:spPr>
      </p:pic>
      <p:pic>
        <p:nvPicPr>
          <p:cNvPr id="11" name="Picture 10">
            <a:extLst>
              <a:ext uri="{FF2B5EF4-FFF2-40B4-BE49-F238E27FC236}">
                <a16:creationId xmlns:a16="http://schemas.microsoft.com/office/drawing/2014/main" id="{DCC8D1E9-F4E3-4196-AF35-5F41372BCD99}"/>
              </a:ext>
            </a:extLst>
          </p:cNvPr>
          <p:cNvPicPr>
            <a:picLocks noChangeAspect="1"/>
          </p:cNvPicPr>
          <p:nvPr/>
        </p:nvPicPr>
        <p:blipFill>
          <a:blip r:embed="rId4"/>
          <a:stretch>
            <a:fillRect/>
          </a:stretch>
        </p:blipFill>
        <p:spPr>
          <a:xfrm>
            <a:off x="5085842" y="432260"/>
            <a:ext cx="3618680" cy="1991266"/>
          </a:xfrm>
          <a:prstGeom prst="rect">
            <a:avLst/>
          </a:prstGeom>
        </p:spPr>
      </p:pic>
      <p:sp>
        <p:nvSpPr>
          <p:cNvPr id="14" name="TextBox 13">
            <a:extLst>
              <a:ext uri="{FF2B5EF4-FFF2-40B4-BE49-F238E27FC236}">
                <a16:creationId xmlns:a16="http://schemas.microsoft.com/office/drawing/2014/main" id="{D69C8CCC-3585-46B0-B513-8EFEE9D31459}"/>
              </a:ext>
            </a:extLst>
          </p:cNvPr>
          <p:cNvSpPr txBox="1"/>
          <p:nvPr/>
        </p:nvSpPr>
        <p:spPr>
          <a:xfrm>
            <a:off x="1346790" y="2432765"/>
            <a:ext cx="2034363" cy="307777"/>
          </a:xfrm>
          <a:prstGeom prst="rect">
            <a:avLst/>
          </a:prstGeom>
          <a:noFill/>
        </p:spPr>
        <p:txBody>
          <a:bodyPr wrap="square" rtlCol="0">
            <a:spAutoFit/>
          </a:bodyPr>
          <a:lstStyle/>
          <a:p>
            <a:r>
              <a:rPr lang="en-IN" dirty="0">
                <a:solidFill>
                  <a:schemeClr val="bg1"/>
                </a:solidFill>
                <a:latin typeface="Montserrat Light"/>
                <a:sym typeface="Montserrat Light"/>
              </a:rPr>
              <a:t>Reference Probe</a:t>
            </a:r>
          </a:p>
        </p:txBody>
      </p:sp>
      <p:sp>
        <p:nvSpPr>
          <p:cNvPr id="15" name="TextBox 14">
            <a:extLst>
              <a:ext uri="{FF2B5EF4-FFF2-40B4-BE49-F238E27FC236}">
                <a16:creationId xmlns:a16="http://schemas.microsoft.com/office/drawing/2014/main" id="{F667B9F2-9A69-446C-8D20-FEBAB42881FB}"/>
              </a:ext>
            </a:extLst>
          </p:cNvPr>
          <p:cNvSpPr txBox="1"/>
          <p:nvPr/>
        </p:nvSpPr>
        <p:spPr>
          <a:xfrm>
            <a:off x="6337005" y="2448754"/>
            <a:ext cx="1913862" cy="307777"/>
          </a:xfrm>
          <a:prstGeom prst="rect">
            <a:avLst/>
          </a:prstGeom>
          <a:noFill/>
        </p:spPr>
        <p:txBody>
          <a:bodyPr wrap="square" rtlCol="0">
            <a:spAutoFit/>
          </a:bodyPr>
          <a:lstStyle/>
          <a:p>
            <a:r>
              <a:rPr lang="en-IN" dirty="0">
                <a:solidFill>
                  <a:schemeClr val="bg1"/>
                </a:solidFill>
                <a:latin typeface="Montserrat Light"/>
              </a:rPr>
              <a:t>Ion Sensor</a:t>
            </a:r>
          </a:p>
        </p:txBody>
      </p:sp>
      <p:sp>
        <p:nvSpPr>
          <p:cNvPr id="16" name="TextBox 15">
            <a:extLst>
              <a:ext uri="{FF2B5EF4-FFF2-40B4-BE49-F238E27FC236}">
                <a16:creationId xmlns:a16="http://schemas.microsoft.com/office/drawing/2014/main" id="{AF4E3DCF-76A8-4902-A924-B632B8046667}"/>
              </a:ext>
            </a:extLst>
          </p:cNvPr>
          <p:cNvSpPr txBox="1"/>
          <p:nvPr/>
        </p:nvSpPr>
        <p:spPr>
          <a:xfrm>
            <a:off x="3069330" y="4655746"/>
            <a:ext cx="2665097" cy="307777"/>
          </a:xfrm>
          <a:prstGeom prst="rect">
            <a:avLst/>
          </a:prstGeom>
          <a:noFill/>
        </p:spPr>
        <p:txBody>
          <a:bodyPr wrap="square" rtlCol="0">
            <a:spAutoFit/>
          </a:bodyPr>
          <a:lstStyle/>
          <a:p>
            <a:r>
              <a:rPr lang="en-IN" dirty="0">
                <a:solidFill>
                  <a:schemeClr val="bg1"/>
                </a:solidFill>
                <a:latin typeface="Montserrat Light"/>
              </a:rPr>
              <a:t>Water Temperature Sensor</a:t>
            </a:r>
          </a:p>
        </p:txBody>
      </p:sp>
    </p:spTree>
    <p:extLst>
      <p:ext uri="{BB962C8B-B14F-4D97-AF65-F5344CB8AC3E}">
        <p14:creationId xmlns:p14="http://schemas.microsoft.com/office/powerpoint/2010/main" val="424441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4099-58BE-4166-BEE8-4F840212A05A}"/>
              </a:ext>
            </a:extLst>
          </p:cNvPr>
          <p:cNvSpPr>
            <a:spLocks noGrp="1"/>
          </p:cNvSpPr>
          <p:nvPr>
            <p:ph type="ctrTitle"/>
          </p:nvPr>
        </p:nvSpPr>
        <p:spPr/>
        <p:txBody>
          <a:bodyPr/>
          <a:lstStyle/>
          <a:p>
            <a:r>
              <a:rPr lang="en-IN" dirty="0"/>
              <a:t>5.</a:t>
            </a:r>
            <a:br>
              <a:rPr lang="en-IN" dirty="0"/>
            </a:br>
            <a:r>
              <a:rPr lang="en-IN" dirty="0"/>
              <a:t>Requirements</a:t>
            </a:r>
          </a:p>
        </p:txBody>
      </p:sp>
      <p:pic>
        <p:nvPicPr>
          <p:cNvPr id="5" name="Picture 2">
            <a:extLst>
              <a:ext uri="{FF2B5EF4-FFF2-40B4-BE49-F238E27FC236}">
                <a16:creationId xmlns:a16="http://schemas.microsoft.com/office/drawing/2014/main" id="{5537A5C4-6F82-4788-8067-4A914F871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84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31AC-C420-4B8E-9222-937F37F35C19}"/>
              </a:ext>
            </a:extLst>
          </p:cNvPr>
          <p:cNvSpPr>
            <a:spLocks noGrp="1"/>
          </p:cNvSpPr>
          <p:nvPr>
            <p:ph type="title"/>
          </p:nvPr>
        </p:nvSpPr>
        <p:spPr/>
        <p:txBody>
          <a:bodyPr/>
          <a:lstStyle/>
          <a:p>
            <a:r>
              <a:rPr lang="en-IN" dirty="0"/>
              <a:t>Requirements</a:t>
            </a:r>
          </a:p>
        </p:txBody>
      </p:sp>
      <p:sp>
        <p:nvSpPr>
          <p:cNvPr id="3" name="Text Placeholder 2">
            <a:extLst>
              <a:ext uri="{FF2B5EF4-FFF2-40B4-BE49-F238E27FC236}">
                <a16:creationId xmlns:a16="http://schemas.microsoft.com/office/drawing/2014/main" id="{461B4E2C-4F89-4248-84C2-AB81725BE579}"/>
              </a:ext>
            </a:extLst>
          </p:cNvPr>
          <p:cNvSpPr>
            <a:spLocks noGrp="1"/>
          </p:cNvSpPr>
          <p:nvPr>
            <p:ph type="body" idx="1"/>
          </p:nvPr>
        </p:nvSpPr>
        <p:spPr>
          <a:xfrm>
            <a:off x="855300" y="1430147"/>
            <a:ext cx="7433400" cy="3432476"/>
          </a:xfrm>
        </p:spPr>
        <p:txBody>
          <a:bodyPr/>
          <a:lstStyle/>
          <a:p>
            <a:pPr algn="just">
              <a:buFont typeface="Wingdings" panose="05000000000000000000" pitchFamily="2" charset="2"/>
              <a:buChar char="v"/>
            </a:pPr>
            <a:r>
              <a:rPr lang="en-US" sz="1400" dirty="0">
                <a:solidFill>
                  <a:schemeClr val="accent1"/>
                </a:solidFill>
              </a:rPr>
              <a:t>Hardware:- </a:t>
            </a:r>
          </a:p>
          <a:p>
            <a:pPr lvl="1" algn="just">
              <a:buFont typeface="Wingdings" panose="05000000000000000000" pitchFamily="2" charset="2"/>
              <a:buChar char="ü"/>
            </a:pPr>
            <a:r>
              <a:rPr lang="en-US" sz="1400" dirty="0"/>
              <a:t>1 x </a:t>
            </a:r>
            <a:r>
              <a:rPr lang="en-US" sz="1400" dirty="0" err="1"/>
              <a:t>Waspmote</a:t>
            </a:r>
            <a:endParaRPr lang="en-US" sz="1400" dirty="0"/>
          </a:p>
          <a:p>
            <a:pPr lvl="1" algn="just">
              <a:buFont typeface="Wingdings" panose="05000000000000000000" pitchFamily="2" charset="2"/>
              <a:buChar char="ü"/>
            </a:pPr>
            <a:r>
              <a:rPr lang="en-US" sz="1400" dirty="0"/>
              <a:t>1 x Battery</a:t>
            </a:r>
          </a:p>
          <a:p>
            <a:pPr lvl="1" algn="just">
              <a:buFont typeface="Wingdings" panose="05000000000000000000" pitchFamily="2" charset="2"/>
              <a:buChar char="ü"/>
            </a:pPr>
            <a:r>
              <a:rPr lang="en-US" sz="1400" dirty="0"/>
              <a:t>1 x Smart Water Ions Sensor Board</a:t>
            </a:r>
          </a:p>
          <a:p>
            <a:pPr lvl="1" algn="just">
              <a:buFont typeface="Wingdings" panose="05000000000000000000" pitchFamily="2" charset="2"/>
              <a:buChar char="ü"/>
            </a:pPr>
            <a:r>
              <a:rPr lang="en-US" sz="1400" dirty="0"/>
              <a:t>1 x Calcium Sensor Probe</a:t>
            </a:r>
          </a:p>
          <a:p>
            <a:pPr lvl="1" algn="just">
              <a:buFont typeface="Wingdings" panose="05000000000000000000" pitchFamily="2" charset="2"/>
              <a:buChar char="ü"/>
            </a:pPr>
            <a:r>
              <a:rPr lang="en-IN" sz="1400" dirty="0"/>
              <a:t>1 x Chloride Sensor Probe</a:t>
            </a:r>
          </a:p>
          <a:p>
            <a:pPr lvl="1" algn="just">
              <a:buFont typeface="Wingdings" panose="05000000000000000000" pitchFamily="2" charset="2"/>
              <a:buChar char="ü"/>
            </a:pPr>
            <a:r>
              <a:rPr lang="en-US" sz="1400" dirty="0"/>
              <a:t>1 x Soil/Water Temperature sensor</a:t>
            </a:r>
          </a:p>
          <a:p>
            <a:pPr lvl="1" algn="just">
              <a:buFont typeface="Wingdings" panose="05000000000000000000" pitchFamily="2" charset="2"/>
              <a:buChar char="ü"/>
            </a:pPr>
            <a:r>
              <a:rPr lang="en-US" sz="1400" dirty="0"/>
              <a:t>1 x Single Junction Reference Probe</a:t>
            </a:r>
            <a:endParaRPr lang="en-IN" sz="1400" dirty="0"/>
          </a:p>
          <a:p>
            <a:pPr lvl="1" algn="just">
              <a:buFont typeface="Wingdings" panose="05000000000000000000" pitchFamily="2" charset="2"/>
              <a:buChar char="ü"/>
            </a:pPr>
            <a:r>
              <a:rPr lang="en-US" sz="1400" dirty="0"/>
              <a:t>1 x Double Junction Reference Probe</a:t>
            </a:r>
          </a:p>
          <a:p>
            <a:pPr marL="533400" lvl="1" indent="0" algn="just">
              <a:buNone/>
            </a:pPr>
            <a:endParaRPr lang="en-US" sz="1400" dirty="0"/>
          </a:p>
          <a:p>
            <a:pPr marL="285750" indent="-285750">
              <a:buFont typeface="Wingdings" panose="05000000000000000000" pitchFamily="2" charset="2"/>
              <a:buChar char="v"/>
            </a:pPr>
            <a:r>
              <a:rPr lang="en-IN" sz="1400" dirty="0">
                <a:solidFill>
                  <a:schemeClr val="accent1"/>
                </a:solidFill>
                <a:latin typeface="Montserrat Light"/>
                <a:sym typeface="Montserrat Light"/>
              </a:rPr>
              <a:t>  Software:-</a:t>
            </a:r>
          </a:p>
          <a:p>
            <a:pPr marL="742950" lvl="1" indent="-285750">
              <a:buFont typeface="Wingdings" panose="05000000000000000000" pitchFamily="2" charset="2"/>
              <a:buChar char="ü"/>
            </a:pPr>
            <a:r>
              <a:rPr lang="en-IN" sz="1400" dirty="0">
                <a:solidFill>
                  <a:schemeClr val="dk1"/>
                </a:solidFill>
                <a:latin typeface="Montserrat Light"/>
                <a:sym typeface="Montserrat Light"/>
              </a:rPr>
              <a:t> </a:t>
            </a:r>
            <a:r>
              <a:rPr lang="en-IN" sz="1400" dirty="0" err="1">
                <a:solidFill>
                  <a:schemeClr val="dk1"/>
                </a:solidFill>
                <a:latin typeface="Montserrat Light"/>
                <a:sym typeface="Montserrat Light"/>
              </a:rPr>
              <a:t>Waspmote</a:t>
            </a:r>
            <a:r>
              <a:rPr lang="en-IN" sz="1400" dirty="0">
                <a:solidFill>
                  <a:schemeClr val="dk1"/>
                </a:solidFill>
                <a:latin typeface="Montserrat Light"/>
                <a:sym typeface="Montserrat Light"/>
              </a:rPr>
              <a:t> PRO IDE</a:t>
            </a:r>
          </a:p>
          <a:p>
            <a:pPr marL="742950" lvl="1" indent="-285750">
              <a:buFont typeface="Wingdings" panose="05000000000000000000" pitchFamily="2" charset="2"/>
              <a:buChar char="ü"/>
            </a:pPr>
            <a:endParaRPr lang="en-IN" sz="2000" dirty="0"/>
          </a:p>
          <a:p>
            <a:pPr marL="742950" lvl="1" indent="-285750">
              <a:buFont typeface="Wingdings" panose="05000000000000000000" pitchFamily="2" charset="2"/>
              <a:buChar char="ü"/>
            </a:pPr>
            <a:endParaRPr lang="en-IN" dirty="0"/>
          </a:p>
          <a:p>
            <a:pPr algn="just">
              <a:buFont typeface="Wingdings" panose="05000000000000000000" pitchFamily="2" charset="2"/>
              <a:buChar char="v"/>
            </a:pPr>
            <a:endParaRPr lang="en-IN" sz="1400" dirty="0"/>
          </a:p>
          <a:p>
            <a:endParaRPr lang="en-IN" sz="1400" dirty="0"/>
          </a:p>
        </p:txBody>
      </p:sp>
      <p:sp>
        <p:nvSpPr>
          <p:cNvPr id="4" name="Slide Number Placeholder 3">
            <a:extLst>
              <a:ext uri="{FF2B5EF4-FFF2-40B4-BE49-F238E27FC236}">
                <a16:creationId xmlns:a16="http://schemas.microsoft.com/office/drawing/2014/main" id="{865F926C-1950-408E-9023-FC926273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9" name="Picture 2">
            <a:extLst>
              <a:ext uri="{FF2B5EF4-FFF2-40B4-BE49-F238E27FC236}">
                <a16:creationId xmlns:a16="http://schemas.microsoft.com/office/drawing/2014/main" id="{ED5C3F83-2C40-421C-89AB-05A70D90D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38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D7EB-6C4B-4874-A7C8-E93739D0C093}"/>
              </a:ext>
            </a:extLst>
          </p:cNvPr>
          <p:cNvSpPr>
            <a:spLocks noGrp="1"/>
          </p:cNvSpPr>
          <p:nvPr>
            <p:ph type="ctrTitle"/>
          </p:nvPr>
        </p:nvSpPr>
        <p:spPr/>
        <p:txBody>
          <a:bodyPr/>
          <a:lstStyle/>
          <a:p>
            <a:r>
              <a:rPr lang="en-IN" dirty="0"/>
              <a:t>6.</a:t>
            </a:r>
            <a:br>
              <a:rPr lang="en-IN" dirty="0"/>
            </a:br>
            <a:r>
              <a:rPr lang="en-IN" dirty="0" err="1"/>
              <a:t>Waspmote</a:t>
            </a:r>
            <a:r>
              <a:rPr lang="en-IN" dirty="0"/>
              <a:t> hardware</a:t>
            </a:r>
          </a:p>
        </p:txBody>
      </p:sp>
      <p:pic>
        <p:nvPicPr>
          <p:cNvPr id="5" name="Picture 2">
            <a:extLst>
              <a:ext uri="{FF2B5EF4-FFF2-40B4-BE49-F238E27FC236}">
                <a16:creationId xmlns:a16="http://schemas.microsoft.com/office/drawing/2014/main" id="{617F5CB1-714A-4CD1-A945-4FC46892E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3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Picture 1">
            <a:extLst>
              <a:ext uri="{FF2B5EF4-FFF2-40B4-BE49-F238E27FC236}">
                <a16:creationId xmlns:a16="http://schemas.microsoft.com/office/drawing/2014/main" id="{571EC74A-C748-46AD-8576-F313F20AF650}"/>
              </a:ext>
            </a:extLst>
          </p:cNvPr>
          <p:cNvPicPr>
            <a:picLocks noChangeAspect="1"/>
          </p:cNvPicPr>
          <p:nvPr/>
        </p:nvPicPr>
        <p:blipFill>
          <a:blip r:embed="rId3"/>
          <a:stretch>
            <a:fillRect/>
          </a:stretch>
        </p:blipFill>
        <p:spPr>
          <a:xfrm>
            <a:off x="730363" y="530557"/>
            <a:ext cx="3098947" cy="2326055"/>
          </a:xfrm>
          <a:prstGeom prst="rect">
            <a:avLst/>
          </a:prstGeom>
        </p:spPr>
      </p:pic>
      <p:pic>
        <p:nvPicPr>
          <p:cNvPr id="3" name="Picture 2">
            <a:extLst>
              <a:ext uri="{FF2B5EF4-FFF2-40B4-BE49-F238E27FC236}">
                <a16:creationId xmlns:a16="http://schemas.microsoft.com/office/drawing/2014/main" id="{6C576202-F041-4DA8-8561-53210B93F845}"/>
              </a:ext>
            </a:extLst>
          </p:cNvPr>
          <p:cNvPicPr>
            <a:picLocks noChangeAspect="1"/>
          </p:cNvPicPr>
          <p:nvPr/>
        </p:nvPicPr>
        <p:blipFill rotWithShape="1">
          <a:blip r:embed="rId4"/>
          <a:srcRect b="3747"/>
          <a:stretch/>
        </p:blipFill>
        <p:spPr>
          <a:xfrm>
            <a:off x="5314690" y="530557"/>
            <a:ext cx="3098947" cy="2326055"/>
          </a:xfrm>
          <a:prstGeom prst="rect">
            <a:avLst/>
          </a:prstGeom>
        </p:spPr>
      </p:pic>
      <p:pic>
        <p:nvPicPr>
          <p:cNvPr id="5" name="Picture 4">
            <a:extLst>
              <a:ext uri="{FF2B5EF4-FFF2-40B4-BE49-F238E27FC236}">
                <a16:creationId xmlns:a16="http://schemas.microsoft.com/office/drawing/2014/main" id="{518F1A6A-4D82-4CC7-ADF3-9F6BCE523FD9}"/>
              </a:ext>
            </a:extLst>
          </p:cNvPr>
          <p:cNvPicPr>
            <a:picLocks noChangeAspect="1"/>
          </p:cNvPicPr>
          <p:nvPr/>
        </p:nvPicPr>
        <p:blipFill>
          <a:blip r:embed="rId5"/>
          <a:stretch>
            <a:fillRect/>
          </a:stretch>
        </p:blipFill>
        <p:spPr>
          <a:xfrm>
            <a:off x="3022527" y="2650058"/>
            <a:ext cx="3098947" cy="2296593"/>
          </a:xfrm>
          <a:prstGeom prst="rect">
            <a:avLst/>
          </a:prstGeom>
        </p:spPr>
      </p:pic>
      <p:pic>
        <p:nvPicPr>
          <p:cNvPr id="7" name="Picture 2">
            <a:extLst>
              <a:ext uri="{FF2B5EF4-FFF2-40B4-BE49-F238E27FC236}">
                <a16:creationId xmlns:a16="http://schemas.microsoft.com/office/drawing/2014/main" id="{F7D898E0-CC0B-42C6-A541-0745CD23B6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9C43-7E13-4138-9CDB-99B82893881C}"/>
              </a:ext>
            </a:extLst>
          </p:cNvPr>
          <p:cNvSpPr>
            <a:spLocks noGrp="1"/>
          </p:cNvSpPr>
          <p:nvPr>
            <p:ph type="ctrTitle"/>
          </p:nvPr>
        </p:nvSpPr>
        <p:spPr/>
        <p:txBody>
          <a:bodyPr/>
          <a:lstStyle/>
          <a:p>
            <a:r>
              <a:rPr lang="en-IN" dirty="0"/>
              <a:t>7.</a:t>
            </a:r>
            <a:br>
              <a:rPr lang="en-IN" dirty="0"/>
            </a:br>
            <a:r>
              <a:rPr lang="en-IN" dirty="0"/>
              <a:t>Circuit diagram</a:t>
            </a:r>
          </a:p>
        </p:txBody>
      </p:sp>
      <p:pic>
        <p:nvPicPr>
          <p:cNvPr id="5" name="Picture 2">
            <a:extLst>
              <a:ext uri="{FF2B5EF4-FFF2-40B4-BE49-F238E27FC236}">
                <a16:creationId xmlns:a16="http://schemas.microsoft.com/office/drawing/2014/main" id="{5BBF8B0C-C07D-4F47-A563-A1D4DF958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36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5988-0435-4739-9C43-834148B813AC}"/>
              </a:ext>
            </a:extLst>
          </p:cNvPr>
          <p:cNvSpPr>
            <a:spLocks noGrp="1"/>
          </p:cNvSpPr>
          <p:nvPr>
            <p:ph type="title"/>
          </p:nvPr>
        </p:nvSpPr>
        <p:spPr/>
        <p:txBody>
          <a:bodyPr/>
          <a:lstStyle/>
          <a:p>
            <a:r>
              <a:rPr lang="en-IN" dirty="0"/>
              <a:t>Circuit diagram of </a:t>
            </a:r>
            <a:r>
              <a:rPr lang="en-IN" dirty="0" err="1"/>
              <a:t>Waspmote</a:t>
            </a:r>
            <a:endParaRPr lang="en-IN" dirty="0"/>
          </a:p>
        </p:txBody>
      </p:sp>
      <p:sp>
        <p:nvSpPr>
          <p:cNvPr id="4" name="Slide Number Placeholder 3">
            <a:extLst>
              <a:ext uri="{FF2B5EF4-FFF2-40B4-BE49-F238E27FC236}">
                <a16:creationId xmlns:a16="http://schemas.microsoft.com/office/drawing/2014/main" id="{A0EFCECE-400F-444D-B693-C77733D20B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35F0E47D-F1D5-49E8-B72D-402E4124AFF5}"/>
              </a:ext>
            </a:extLst>
          </p:cNvPr>
          <p:cNvPicPr>
            <a:picLocks noChangeAspect="1"/>
          </p:cNvPicPr>
          <p:nvPr/>
        </p:nvPicPr>
        <p:blipFill>
          <a:blip r:embed="rId2"/>
          <a:stretch>
            <a:fillRect/>
          </a:stretch>
        </p:blipFill>
        <p:spPr>
          <a:xfrm>
            <a:off x="2150797" y="1600622"/>
            <a:ext cx="4842405" cy="3542829"/>
          </a:xfrm>
          <a:prstGeom prst="rect">
            <a:avLst/>
          </a:prstGeom>
        </p:spPr>
      </p:pic>
      <p:pic>
        <p:nvPicPr>
          <p:cNvPr id="8" name="Picture 2">
            <a:extLst>
              <a:ext uri="{FF2B5EF4-FFF2-40B4-BE49-F238E27FC236}">
                <a16:creationId xmlns:a16="http://schemas.microsoft.com/office/drawing/2014/main" id="{70C61184-FE2C-445F-AF99-75C1DCC43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5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B799-E9C1-4790-9247-C921F184AD00}"/>
              </a:ext>
            </a:extLst>
          </p:cNvPr>
          <p:cNvSpPr>
            <a:spLocks noGrp="1"/>
          </p:cNvSpPr>
          <p:nvPr>
            <p:ph type="ctrTitle"/>
          </p:nvPr>
        </p:nvSpPr>
        <p:spPr/>
        <p:txBody>
          <a:bodyPr/>
          <a:lstStyle/>
          <a:p>
            <a:r>
              <a:rPr lang="en-IN" dirty="0"/>
              <a:t>8.</a:t>
            </a:r>
            <a:br>
              <a:rPr lang="en-IN" dirty="0"/>
            </a:br>
            <a:r>
              <a:rPr lang="en-IN" dirty="0"/>
              <a:t>Implementation</a:t>
            </a:r>
          </a:p>
        </p:txBody>
      </p:sp>
      <p:pic>
        <p:nvPicPr>
          <p:cNvPr id="4" name="Picture 2">
            <a:extLst>
              <a:ext uri="{FF2B5EF4-FFF2-40B4-BE49-F238E27FC236}">
                <a16:creationId xmlns:a16="http://schemas.microsoft.com/office/drawing/2014/main" id="{0EFB0553-31E0-4477-81A4-AF1B7D7AA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42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2413-2801-4BB3-8F3D-3418549ED643}"/>
              </a:ext>
            </a:extLst>
          </p:cNvPr>
          <p:cNvSpPr>
            <a:spLocks noGrp="1"/>
          </p:cNvSpPr>
          <p:nvPr>
            <p:ph type="title"/>
          </p:nvPr>
        </p:nvSpPr>
        <p:spPr/>
        <p:txBody>
          <a:bodyPr/>
          <a:lstStyle/>
          <a:p>
            <a:r>
              <a:rPr lang="en-IN" dirty="0"/>
              <a:t>Content</a:t>
            </a:r>
          </a:p>
        </p:txBody>
      </p:sp>
      <p:sp>
        <p:nvSpPr>
          <p:cNvPr id="3" name="Text Placeholder 2">
            <a:extLst>
              <a:ext uri="{FF2B5EF4-FFF2-40B4-BE49-F238E27FC236}">
                <a16:creationId xmlns:a16="http://schemas.microsoft.com/office/drawing/2014/main" id="{075E34E2-72FF-4033-A7B5-60426147DFF0}"/>
              </a:ext>
            </a:extLst>
          </p:cNvPr>
          <p:cNvSpPr>
            <a:spLocks noGrp="1"/>
          </p:cNvSpPr>
          <p:nvPr>
            <p:ph type="body" idx="1"/>
          </p:nvPr>
        </p:nvSpPr>
        <p:spPr/>
        <p:txBody>
          <a:bodyPr/>
          <a:lstStyle/>
          <a:p>
            <a:pPr algn="just">
              <a:lnSpc>
                <a:spcPct val="150000"/>
              </a:lnSpc>
            </a:pPr>
            <a:r>
              <a:rPr lang="en-IN" sz="1400" dirty="0"/>
              <a:t>Introduction</a:t>
            </a:r>
          </a:p>
          <a:p>
            <a:pPr algn="just">
              <a:lnSpc>
                <a:spcPct val="150000"/>
              </a:lnSpc>
            </a:pPr>
            <a:r>
              <a:rPr lang="en-IN" sz="1400" dirty="0"/>
              <a:t>Project Definition</a:t>
            </a:r>
          </a:p>
          <a:p>
            <a:pPr algn="just">
              <a:lnSpc>
                <a:spcPct val="150000"/>
              </a:lnSpc>
            </a:pPr>
            <a:r>
              <a:rPr lang="en-IN" sz="1400" dirty="0"/>
              <a:t>Abstract</a:t>
            </a:r>
          </a:p>
          <a:p>
            <a:pPr algn="just">
              <a:lnSpc>
                <a:spcPct val="150000"/>
              </a:lnSpc>
            </a:pPr>
            <a:r>
              <a:rPr lang="en-IN" sz="1400" dirty="0"/>
              <a:t>Components &amp; Connections</a:t>
            </a:r>
          </a:p>
          <a:p>
            <a:pPr algn="just">
              <a:lnSpc>
                <a:spcPct val="150000"/>
              </a:lnSpc>
            </a:pPr>
            <a:r>
              <a:rPr lang="en-IN" sz="1400" dirty="0"/>
              <a:t>Requirements</a:t>
            </a:r>
          </a:p>
          <a:p>
            <a:pPr algn="just">
              <a:lnSpc>
                <a:spcPct val="150000"/>
              </a:lnSpc>
            </a:pPr>
            <a:r>
              <a:rPr lang="en-IN" sz="1400" dirty="0" err="1"/>
              <a:t>Waspmote</a:t>
            </a:r>
            <a:r>
              <a:rPr lang="en-IN" sz="1400" dirty="0"/>
              <a:t> hardware</a:t>
            </a:r>
          </a:p>
          <a:p>
            <a:pPr algn="just">
              <a:lnSpc>
                <a:spcPct val="150000"/>
              </a:lnSpc>
            </a:pPr>
            <a:r>
              <a:rPr lang="en-IN" sz="1400" dirty="0"/>
              <a:t>Circuit diagram</a:t>
            </a:r>
          </a:p>
          <a:p>
            <a:pPr algn="just">
              <a:lnSpc>
                <a:spcPct val="150000"/>
              </a:lnSpc>
            </a:pPr>
            <a:r>
              <a:rPr lang="en-IN" sz="1400" dirty="0"/>
              <a:t>Implementation</a:t>
            </a:r>
          </a:p>
          <a:p>
            <a:pPr algn="just">
              <a:lnSpc>
                <a:spcPct val="150000"/>
              </a:lnSpc>
            </a:pPr>
            <a:r>
              <a:rPr lang="en-IN" sz="1400" dirty="0" err="1"/>
              <a:t>Meshlium</a:t>
            </a:r>
            <a:endParaRPr lang="en-IN" sz="1400" dirty="0"/>
          </a:p>
          <a:p>
            <a:pPr algn="just">
              <a:lnSpc>
                <a:spcPct val="150000"/>
              </a:lnSpc>
            </a:pPr>
            <a:r>
              <a:rPr lang="en-IN" sz="1400" dirty="0"/>
              <a:t>Output</a:t>
            </a:r>
          </a:p>
          <a:p>
            <a:pPr algn="just">
              <a:lnSpc>
                <a:spcPct val="150000"/>
              </a:lnSpc>
            </a:pPr>
            <a:r>
              <a:rPr lang="en-IN" sz="1400" dirty="0"/>
              <a:t>References</a:t>
            </a:r>
          </a:p>
          <a:p>
            <a:pPr algn="just">
              <a:lnSpc>
                <a:spcPct val="150000"/>
              </a:lnSpc>
            </a:pPr>
            <a:endParaRPr lang="en-IN" sz="1400" dirty="0"/>
          </a:p>
          <a:p>
            <a:pPr algn="just">
              <a:lnSpc>
                <a:spcPct val="150000"/>
              </a:lnSpc>
            </a:pPr>
            <a:endParaRPr lang="en-IN" sz="1400" dirty="0"/>
          </a:p>
          <a:p>
            <a:pPr algn="just">
              <a:lnSpc>
                <a:spcPct val="150000"/>
              </a:lnSpc>
            </a:pPr>
            <a:endParaRPr lang="en-IN" sz="1400" dirty="0"/>
          </a:p>
        </p:txBody>
      </p:sp>
      <p:sp>
        <p:nvSpPr>
          <p:cNvPr id="4" name="Slide Number Placeholder 3">
            <a:extLst>
              <a:ext uri="{FF2B5EF4-FFF2-40B4-BE49-F238E27FC236}">
                <a16:creationId xmlns:a16="http://schemas.microsoft.com/office/drawing/2014/main" id="{8D656E09-1E7F-4A19-8196-F4A0B03D84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6" name="Picture 2">
            <a:extLst>
              <a:ext uri="{FF2B5EF4-FFF2-40B4-BE49-F238E27FC236}">
                <a16:creationId xmlns:a16="http://schemas.microsoft.com/office/drawing/2014/main" id="{3F207DDC-D02C-4B0C-B29B-F7F850298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52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896D-DEAF-4E65-8833-6CDA0F5836C7}"/>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2DFAF01D-C8FA-4E40-90BB-F502A33F3FF8}"/>
              </a:ext>
            </a:extLst>
          </p:cNvPr>
          <p:cNvSpPr>
            <a:spLocks noGrp="1"/>
          </p:cNvSpPr>
          <p:nvPr>
            <p:ph type="body" idx="1"/>
          </p:nvPr>
        </p:nvSpPr>
        <p:spPr/>
        <p:txBody>
          <a:bodyPr/>
          <a:lstStyle/>
          <a:p>
            <a:pPr marL="342900" lvl="0" indent="-342900" algn="just">
              <a:lnSpc>
                <a:spcPct val="150000"/>
              </a:lnSpc>
              <a:buFont typeface="+mj-lt"/>
              <a:buAutoNum type="arabicPeriod"/>
            </a:pPr>
            <a:r>
              <a:rPr lang="en-US" sz="1200" dirty="0"/>
              <a:t>Turn on the </a:t>
            </a:r>
            <a:r>
              <a:rPr lang="en-US" sz="1200" dirty="0" err="1"/>
              <a:t>Waspmote</a:t>
            </a:r>
            <a:r>
              <a:rPr lang="en-US" sz="1200" dirty="0"/>
              <a:t> with the Smart Water Ions Sensor Board and the Calcium Ion (Ca2+), Chloride Ion(Cl</a:t>
            </a:r>
            <a:r>
              <a:rPr lang="en-US" sz="1200" baseline="30000" dirty="0"/>
              <a:t>-</a:t>
            </a:r>
            <a:r>
              <a:rPr lang="en-US" sz="1200" dirty="0"/>
              <a:t>) Sensor Probe connected. </a:t>
            </a:r>
            <a:endParaRPr lang="en-IN" sz="1200" dirty="0"/>
          </a:p>
          <a:p>
            <a:pPr marL="342900" lvl="0" indent="-342900" algn="just">
              <a:lnSpc>
                <a:spcPct val="150000"/>
              </a:lnSpc>
              <a:buFont typeface="+mj-lt"/>
              <a:buAutoNum type="arabicPeriod"/>
            </a:pPr>
            <a:r>
              <a:rPr lang="en-US" sz="1200" dirty="0"/>
              <a:t> Upload the code of Calcium sensor to the </a:t>
            </a:r>
            <a:r>
              <a:rPr lang="en-US" sz="1200" dirty="0" err="1"/>
              <a:t>Waspmote</a:t>
            </a:r>
            <a:r>
              <a:rPr lang="en-US" sz="1200" dirty="0"/>
              <a:t> board and make sure of receiving the data in the serial monitor.</a:t>
            </a:r>
            <a:endParaRPr lang="en-IN" sz="1200" dirty="0"/>
          </a:p>
          <a:p>
            <a:pPr marL="342900" lvl="0" indent="-342900" algn="just">
              <a:lnSpc>
                <a:spcPct val="150000"/>
              </a:lnSpc>
              <a:buFont typeface="+mj-lt"/>
              <a:buAutoNum type="arabicPeriod"/>
            </a:pPr>
            <a:r>
              <a:rPr lang="en-US" sz="1200" dirty="0"/>
              <a:t> Pour one of the solutions in a clean beaker. </a:t>
            </a:r>
            <a:endParaRPr lang="en-IN" sz="1200" dirty="0"/>
          </a:p>
          <a:p>
            <a:pPr marL="342900" lvl="0" indent="-342900" algn="just">
              <a:lnSpc>
                <a:spcPct val="150000"/>
              </a:lnSpc>
              <a:buFont typeface="+mj-lt"/>
              <a:buAutoNum type="arabicPeriod"/>
            </a:pPr>
            <a:r>
              <a:rPr lang="en-US" sz="1200" dirty="0"/>
              <a:t> Immerse the probe in pure de-ionized water for about 30 seconds to ensure that the membranes were always in the same state at the beginning of each measurement.</a:t>
            </a:r>
            <a:endParaRPr lang="en-IN" sz="1200" dirty="0"/>
          </a:p>
          <a:p>
            <a:pPr marL="342900" lvl="0" indent="-342900" algn="just">
              <a:lnSpc>
                <a:spcPct val="150000"/>
              </a:lnSpc>
              <a:buFont typeface="+mj-lt"/>
              <a:buAutoNum type="arabicPeriod"/>
            </a:pPr>
            <a:r>
              <a:rPr lang="en-US" sz="1200" dirty="0"/>
              <a:t>Introduce the Calcium Ion (Ca2+), Chloride Ion(Cl</a:t>
            </a:r>
            <a:r>
              <a:rPr lang="en-US" sz="1200" baseline="30000" dirty="0"/>
              <a:t>-</a:t>
            </a:r>
            <a:r>
              <a:rPr lang="en-US" sz="1200" dirty="0"/>
              <a:t>) Sensor Probe in the solution and wait for a stable output. Make sure that the sensor is completely immersed in the solution and that it is not close to the beaker wall, which may affect the field between the electrodes and disturb the measurement. Once the output is steady, annotate the value in volts obtained.</a:t>
            </a:r>
            <a:endParaRPr lang="en-IN" sz="1200" dirty="0"/>
          </a:p>
          <a:p>
            <a:pPr>
              <a:lnSpc>
                <a:spcPct val="150000"/>
              </a:lnSpc>
            </a:pPr>
            <a:endParaRPr lang="en-IN" sz="1200" dirty="0"/>
          </a:p>
        </p:txBody>
      </p:sp>
      <p:sp>
        <p:nvSpPr>
          <p:cNvPr id="4" name="Slide Number Placeholder 3">
            <a:extLst>
              <a:ext uri="{FF2B5EF4-FFF2-40B4-BE49-F238E27FC236}">
                <a16:creationId xmlns:a16="http://schemas.microsoft.com/office/drawing/2014/main" id="{C36A9450-2E44-410E-9E97-DC897FDB66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2">
            <a:extLst>
              <a:ext uri="{FF2B5EF4-FFF2-40B4-BE49-F238E27FC236}">
                <a16:creationId xmlns:a16="http://schemas.microsoft.com/office/drawing/2014/main" id="{542550E2-7235-4BEB-B9D6-09209C017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369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5F6C0-33A4-484C-A76F-67B9F40291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026" name="Picture 2">
            <a:extLst>
              <a:ext uri="{FF2B5EF4-FFF2-40B4-BE49-F238E27FC236}">
                <a16:creationId xmlns:a16="http://schemas.microsoft.com/office/drawing/2014/main" id="{E3623A3E-1CE2-4BA2-8811-DAF9077B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00" y="2726555"/>
            <a:ext cx="2286443" cy="21263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BBF3342-61CA-4357-A121-2C530DA362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04" t="27286" r="15547" b="29992"/>
          <a:stretch/>
        </p:blipFill>
        <p:spPr bwMode="auto">
          <a:xfrm>
            <a:off x="499289" y="290553"/>
            <a:ext cx="2842666" cy="1835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8885708-D7EF-485D-BDFD-1BAF8FE0C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317" y="290553"/>
            <a:ext cx="2324663" cy="18358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B6895C1-ED17-454F-A84F-05BC05529A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883" y="1855133"/>
            <a:ext cx="2581302" cy="1934618"/>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urved Right 5">
            <a:extLst>
              <a:ext uri="{FF2B5EF4-FFF2-40B4-BE49-F238E27FC236}">
                <a16:creationId xmlns:a16="http://schemas.microsoft.com/office/drawing/2014/main" id="{03E8B23E-F18E-4DE3-B24C-CEB4E1ED5686}"/>
              </a:ext>
            </a:extLst>
          </p:cNvPr>
          <p:cNvSpPr/>
          <p:nvPr/>
        </p:nvSpPr>
        <p:spPr>
          <a:xfrm>
            <a:off x="402150" y="1729563"/>
            <a:ext cx="1008870" cy="21263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Up 9">
            <a:extLst>
              <a:ext uri="{FF2B5EF4-FFF2-40B4-BE49-F238E27FC236}">
                <a16:creationId xmlns:a16="http://schemas.microsoft.com/office/drawing/2014/main" id="{3DF11402-91F8-4A18-98BB-C42E98DCE57B}"/>
              </a:ext>
            </a:extLst>
          </p:cNvPr>
          <p:cNvSpPr/>
          <p:nvPr/>
        </p:nvSpPr>
        <p:spPr>
          <a:xfrm rot="10800000">
            <a:off x="1875089" y="59104"/>
            <a:ext cx="3926958" cy="6450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1" name="Picture 2">
            <a:extLst>
              <a:ext uri="{FF2B5EF4-FFF2-40B4-BE49-F238E27FC236}">
                <a16:creationId xmlns:a16="http://schemas.microsoft.com/office/drawing/2014/main" id="{76628C3B-7ACC-45FB-9FE0-1610A9911A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EEDF7E2-2788-4058-A435-A9A4950482CE}"/>
              </a:ext>
            </a:extLst>
          </p:cNvPr>
          <p:cNvPicPr>
            <a:picLocks noChangeAspect="1"/>
          </p:cNvPicPr>
          <p:nvPr/>
        </p:nvPicPr>
        <p:blipFill>
          <a:blip r:embed="rId7"/>
          <a:stretch>
            <a:fillRect/>
          </a:stretch>
        </p:blipFill>
        <p:spPr>
          <a:xfrm>
            <a:off x="5315073" y="2968647"/>
            <a:ext cx="3050637" cy="1835887"/>
          </a:xfrm>
          <a:prstGeom prst="rect">
            <a:avLst/>
          </a:prstGeom>
        </p:spPr>
      </p:pic>
    </p:spTree>
    <p:extLst>
      <p:ext uri="{BB962C8B-B14F-4D97-AF65-F5344CB8AC3E}">
        <p14:creationId xmlns:p14="http://schemas.microsoft.com/office/powerpoint/2010/main" val="415975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B3C2-CA05-4772-B9E2-C423919F7589}"/>
              </a:ext>
            </a:extLst>
          </p:cNvPr>
          <p:cNvSpPr>
            <a:spLocks noGrp="1"/>
          </p:cNvSpPr>
          <p:nvPr>
            <p:ph type="ctrTitle"/>
          </p:nvPr>
        </p:nvSpPr>
        <p:spPr/>
        <p:txBody>
          <a:bodyPr/>
          <a:lstStyle/>
          <a:p>
            <a:r>
              <a:rPr lang="en-IN" dirty="0"/>
              <a:t>9.</a:t>
            </a:r>
            <a:br>
              <a:rPr lang="en-IN" dirty="0"/>
            </a:br>
            <a:r>
              <a:rPr lang="en-IN" dirty="0" err="1"/>
              <a:t>Meshlium</a:t>
            </a:r>
            <a:endParaRPr lang="en-IN" dirty="0"/>
          </a:p>
        </p:txBody>
      </p:sp>
      <p:pic>
        <p:nvPicPr>
          <p:cNvPr id="5" name="Picture 2">
            <a:extLst>
              <a:ext uri="{FF2B5EF4-FFF2-40B4-BE49-F238E27FC236}">
                <a16:creationId xmlns:a16="http://schemas.microsoft.com/office/drawing/2014/main" id="{48F4DE7E-ADBE-4529-A36F-5EF4DEF94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1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48AB-60CB-490D-BA33-BCB663BC1062}"/>
              </a:ext>
            </a:extLst>
          </p:cNvPr>
          <p:cNvSpPr>
            <a:spLocks noGrp="1"/>
          </p:cNvSpPr>
          <p:nvPr>
            <p:ph type="title"/>
          </p:nvPr>
        </p:nvSpPr>
        <p:spPr/>
        <p:txBody>
          <a:bodyPr/>
          <a:lstStyle/>
          <a:p>
            <a:r>
              <a:rPr lang="en-IN" dirty="0" err="1"/>
              <a:t>Meshlium</a:t>
            </a:r>
            <a:endParaRPr lang="en-IN" dirty="0"/>
          </a:p>
        </p:txBody>
      </p:sp>
      <p:sp>
        <p:nvSpPr>
          <p:cNvPr id="3" name="Text Placeholder 2">
            <a:extLst>
              <a:ext uri="{FF2B5EF4-FFF2-40B4-BE49-F238E27FC236}">
                <a16:creationId xmlns:a16="http://schemas.microsoft.com/office/drawing/2014/main" id="{2B348D44-3FF0-476E-9090-35206827803A}"/>
              </a:ext>
            </a:extLst>
          </p:cNvPr>
          <p:cNvSpPr>
            <a:spLocks noGrp="1"/>
          </p:cNvSpPr>
          <p:nvPr>
            <p:ph type="body" idx="1"/>
          </p:nvPr>
        </p:nvSpPr>
        <p:spPr/>
        <p:txBody>
          <a:bodyPr/>
          <a:lstStyle/>
          <a:p>
            <a:pPr algn="just">
              <a:lnSpc>
                <a:spcPct val="150000"/>
              </a:lnSpc>
            </a:pPr>
            <a:r>
              <a:rPr lang="en-IN" sz="1600" dirty="0" err="1"/>
              <a:t>Meshlium</a:t>
            </a:r>
            <a:r>
              <a:rPr lang="en-IN" sz="1600" dirty="0"/>
              <a:t> is an IoT gateway that may contain up to 4 different radio interfaces: a </a:t>
            </a:r>
            <a:r>
              <a:rPr lang="en-IN" sz="1600" dirty="0" err="1"/>
              <a:t>WiFi</a:t>
            </a:r>
            <a:r>
              <a:rPr lang="en-IN" sz="1600" dirty="0"/>
              <a:t> 2.4 GHz (Access Point), </a:t>
            </a:r>
            <a:r>
              <a:rPr lang="en-US" sz="1600" dirty="0"/>
              <a:t>4G/3G/GPRS/GSM and 2 </a:t>
            </a:r>
            <a:r>
              <a:rPr lang="en-US" sz="1600" dirty="0" err="1"/>
              <a:t>XBee</a:t>
            </a:r>
            <a:r>
              <a:rPr lang="en-US" sz="1600" dirty="0"/>
              <a:t>/RF radios. </a:t>
            </a:r>
            <a:endParaRPr lang="en-IN" sz="1600" dirty="0"/>
          </a:p>
          <a:p>
            <a:pPr>
              <a:lnSpc>
                <a:spcPct val="150000"/>
              </a:lnSpc>
            </a:pPr>
            <a:r>
              <a:rPr lang="en-IN" sz="1600" dirty="0"/>
              <a:t>All the networking options can be controlled from the Manager System, a web interface which comes with </a:t>
            </a:r>
            <a:r>
              <a:rPr lang="en-IN" sz="1600" dirty="0" err="1"/>
              <a:t>Meshlium</a:t>
            </a:r>
            <a:r>
              <a:rPr lang="en-IN" sz="1600" dirty="0"/>
              <a:t> . It allows to control all the interfaces and system options in a secure, easy and quick way.</a:t>
            </a:r>
          </a:p>
        </p:txBody>
      </p:sp>
      <p:sp>
        <p:nvSpPr>
          <p:cNvPr id="4" name="Slide Number Placeholder 3">
            <a:extLst>
              <a:ext uri="{FF2B5EF4-FFF2-40B4-BE49-F238E27FC236}">
                <a16:creationId xmlns:a16="http://schemas.microsoft.com/office/drawing/2014/main" id="{65F96058-2EA5-4695-8FDC-46A74A7615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8" name="Picture 2">
            <a:extLst>
              <a:ext uri="{FF2B5EF4-FFF2-40B4-BE49-F238E27FC236}">
                <a16:creationId xmlns:a16="http://schemas.microsoft.com/office/drawing/2014/main" id="{DAD269BD-FAAA-4133-87DC-EB14A6279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498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61EE-02AD-478E-B8F1-261A45537B0E}"/>
              </a:ext>
            </a:extLst>
          </p:cNvPr>
          <p:cNvSpPr>
            <a:spLocks noGrp="1"/>
          </p:cNvSpPr>
          <p:nvPr>
            <p:ph type="ctrTitle"/>
          </p:nvPr>
        </p:nvSpPr>
        <p:spPr/>
        <p:txBody>
          <a:bodyPr/>
          <a:lstStyle/>
          <a:p>
            <a:r>
              <a:rPr lang="en-IN" dirty="0"/>
              <a:t>10.</a:t>
            </a:r>
            <a:br>
              <a:rPr lang="en-IN" dirty="0"/>
            </a:br>
            <a:r>
              <a:rPr lang="en-IN" dirty="0"/>
              <a:t>Output</a:t>
            </a:r>
          </a:p>
        </p:txBody>
      </p:sp>
      <p:pic>
        <p:nvPicPr>
          <p:cNvPr id="5" name="Picture 2">
            <a:extLst>
              <a:ext uri="{FF2B5EF4-FFF2-40B4-BE49-F238E27FC236}">
                <a16:creationId xmlns:a16="http://schemas.microsoft.com/office/drawing/2014/main" id="{B5761B3A-9C5C-4E9D-99D7-B9E57A229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994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576E4C-12AF-47B3-872F-42015F63D3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7" name="Picture 6">
            <a:extLst>
              <a:ext uri="{FF2B5EF4-FFF2-40B4-BE49-F238E27FC236}">
                <a16:creationId xmlns:a16="http://schemas.microsoft.com/office/drawing/2014/main" id="{B167406A-B1B2-41F8-BCD6-6DF93A31CFF5}"/>
              </a:ext>
            </a:extLst>
          </p:cNvPr>
          <p:cNvPicPr>
            <a:picLocks noChangeAspect="1"/>
          </p:cNvPicPr>
          <p:nvPr/>
        </p:nvPicPr>
        <p:blipFill>
          <a:blip r:embed="rId2"/>
          <a:stretch>
            <a:fillRect/>
          </a:stretch>
        </p:blipFill>
        <p:spPr>
          <a:xfrm>
            <a:off x="643897" y="374059"/>
            <a:ext cx="3274461" cy="2079206"/>
          </a:xfrm>
          <a:prstGeom prst="rect">
            <a:avLst/>
          </a:prstGeom>
        </p:spPr>
      </p:pic>
      <p:pic>
        <p:nvPicPr>
          <p:cNvPr id="9" name="Picture 8">
            <a:extLst>
              <a:ext uri="{FF2B5EF4-FFF2-40B4-BE49-F238E27FC236}">
                <a16:creationId xmlns:a16="http://schemas.microsoft.com/office/drawing/2014/main" id="{16055576-84FF-49E6-8E6B-66F1EDBEFC81}"/>
              </a:ext>
            </a:extLst>
          </p:cNvPr>
          <p:cNvPicPr>
            <a:picLocks noChangeAspect="1"/>
          </p:cNvPicPr>
          <p:nvPr/>
        </p:nvPicPr>
        <p:blipFill>
          <a:blip r:embed="rId3"/>
          <a:stretch>
            <a:fillRect/>
          </a:stretch>
        </p:blipFill>
        <p:spPr>
          <a:xfrm>
            <a:off x="643897" y="2690236"/>
            <a:ext cx="3270493" cy="2079206"/>
          </a:xfrm>
          <a:prstGeom prst="rect">
            <a:avLst/>
          </a:prstGeom>
        </p:spPr>
      </p:pic>
      <p:pic>
        <p:nvPicPr>
          <p:cNvPr id="11" name="Picture 10">
            <a:extLst>
              <a:ext uri="{FF2B5EF4-FFF2-40B4-BE49-F238E27FC236}">
                <a16:creationId xmlns:a16="http://schemas.microsoft.com/office/drawing/2014/main" id="{F3868AC1-6F8C-43A8-A6CA-5F44671C3086}"/>
              </a:ext>
            </a:extLst>
          </p:cNvPr>
          <p:cNvPicPr>
            <a:picLocks noChangeAspect="1"/>
          </p:cNvPicPr>
          <p:nvPr/>
        </p:nvPicPr>
        <p:blipFill>
          <a:blip r:embed="rId4"/>
          <a:stretch>
            <a:fillRect/>
          </a:stretch>
        </p:blipFill>
        <p:spPr>
          <a:xfrm>
            <a:off x="4242713" y="1075439"/>
            <a:ext cx="1967177" cy="2992621"/>
          </a:xfrm>
          <a:prstGeom prst="rect">
            <a:avLst/>
          </a:prstGeom>
        </p:spPr>
      </p:pic>
      <p:pic>
        <p:nvPicPr>
          <p:cNvPr id="13" name="Picture 12">
            <a:extLst>
              <a:ext uri="{FF2B5EF4-FFF2-40B4-BE49-F238E27FC236}">
                <a16:creationId xmlns:a16="http://schemas.microsoft.com/office/drawing/2014/main" id="{F802B30A-B923-48A3-B67F-1B4619C2A56F}"/>
              </a:ext>
            </a:extLst>
          </p:cNvPr>
          <p:cNvPicPr>
            <a:picLocks noChangeAspect="1"/>
          </p:cNvPicPr>
          <p:nvPr/>
        </p:nvPicPr>
        <p:blipFill>
          <a:blip r:embed="rId5"/>
          <a:stretch>
            <a:fillRect/>
          </a:stretch>
        </p:blipFill>
        <p:spPr>
          <a:xfrm>
            <a:off x="6538214" y="1075438"/>
            <a:ext cx="1961889" cy="2992622"/>
          </a:xfrm>
          <a:prstGeom prst="rect">
            <a:avLst/>
          </a:prstGeom>
        </p:spPr>
      </p:pic>
      <p:pic>
        <p:nvPicPr>
          <p:cNvPr id="15" name="Picture 2">
            <a:extLst>
              <a:ext uri="{FF2B5EF4-FFF2-40B4-BE49-F238E27FC236}">
                <a16:creationId xmlns:a16="http://schemas.microsoft.com/office/drawing/2014/main" id="{D21FD6B5-CB09-4799-85A7-661EA893B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03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95B4-9FB9-428A-BBB1-CF82F0E9D0BE}"/>
              </a:ext>
            </a:extLst>
          </p:cNvPr>
          <p:cNvSpPr>
            <a:spLocks noGrp="1"/>
          </p:cNvSpPr>
          <p:nvPr>
            <p:ph type="ctrTitle"/>
          </p:nvPr>
        </p:nvSpPr>
        <p:spPr/>
        <p:txBody>
          <a:bodyPr/>
          <a:lstStyle/>
          <a:p>
            <a:r>
              <a:rPr lang="en-IN" dirty="0"/>
              <a:t>11.</a:t>
            </a:r>
            <a:br>
              <a:rPr lang="en-IN" dirty="0"/>
            </a:br>
            <a:r>
              <a:rPr lang="en-IN" dirty="0"/>
              <a:t>References</a:t>
            </a:r>
          </a:p>
        </p:txBody>
      </p:sp>
      <p:pic>
        <p:nvPicPr>
          <p:cNvPr id="5" name="Picture 2">
            <a:extLst>
              <a:ext uri="{FF2B5EF4-FFF2-40B4-BE49-F238E27FC236}">
                <a16:creationId xmlns:a16="http://schemas.microsoft.com/office/drawing/2014/main" id="{D975EFDC-8EAE-408F-BA96-3C49B50D7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51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AB49-5627-4AC6-8F53-D9724F800AEE}"/>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83873154-CBDB-427F-A45B-C46EAB5F4A2A}"/>
              </a:ext>
            </a:extLst>
          </p:cNvPr>
          <p:cNvSpPr>
            <a:spLocks noGrp="1"/>
          </p:cNvSpPr>
          <p:nvPr>
            <p:ph type="body" idx="1"/>
          </p:nvPr>
        </p:nvSpPr>
        <p:spPr/>
        <p:txBody>
          <a:bodyPr/>
          <a:lstStyle/>
          <a:p>
            <a:pPr algn="just">
              <a:lnSpc>
                <a:spcPct val="150000"/>
              </a:lnSpc>
            </a:pPr>
            <a:r>
              <a:rPr lang="en-IN" sz="1400" dirty="0">
                <a:hlinkClick r:id="rId2">
                  <a:extLst>
                    <a:ext uri="{A12FA001-AC4F-418D-AE19-62706E023703}">
                      <ahyp:hlinkClr xmlns:ahyp="http://schemas.microsoft.com/office/drawing/2018/hyperlinkcolor" val="tx"/>
                    </a:ext>
                  </a:extLst>
                </a:hlinkClick>
              </a:rPr>
              <a:t>http://www.libelium.com/development/waspmote/documentation/smart-water-ions-board-technical-guide/</a:t>
            </a:r>
            <a:endParaRPr lang="en-IN" sz="1400" dirty="0"/>
          </a:p>
          <a:p>
            <a:pPr algn="just">
              <a:lnSpc>
                <a:spcPct val="150000"/>
              </a:lnSpc>
            </a:pPr>
            <a:r>
              <a:rPr lang="en-IN" sz="1400" dirty="0">
                <a:hlinkClick r:id="rId3">
                  <a:extLst>
                    <a:ext uri="{A12FA001-AC4F-418D-AE19-62706E023703}">
                      <ahyp:hlinkClr xmlns:ahyp="http://schemas.microsoft.com/office/drawing/2018/hyperlinkcolor" val="tx"/>
                    </a:ext>
                  </a:extLst>
                </a:hlinkClick>
              </a:rPr>
              <a:t>http://www.libelium.com/development/waspmote/documentation/waspmote-technical-guide/</a:t>
            </a:r>
            <a:endParaRPr lang="en-IN" sz="1400" dirty="0"/>
          </a:p>
          <a:p>
            <a:pPr algn="just">
              <a:lnSpc>
                <a:spcPct val="150000"/>
              </a:lnSpc>
            </a:pPr>
            <a:r>
              <a:rPr lang="en-IN" sz="1400" dirty="0">
                <a:hlinkClick r:id="rId4">
                  <a:extLst>
                    <a:ext uri="{A12FA001-AC4F-418D-AE19-62706E023703}">
                      <ahyp:hlinkClr xmlns:ahyp="http://schemas.microsoft.com/office/drawing/2018/hyperlinkcolor" val="tx"/>
                    </a:ext>
                  </a:extLst>
                </a:hlinkClick>
              </a:rPr>
              <a:t>http://www.libelium.com/development/meshlium/documentation/meshlium-technical-guide/</a:t>
            </a:r>
            <a:endParaRPr lang="en-IN" sz="1400" dirty="0"/>
          </a:p>
          <a:p>
            <a:pPr algn="just">
              <a:lnSpc>
                <a:spcPct val="150000"/>
              </a:lnSpc>
            </a:pPr>
            <a:r>
              <a:rPr lang="en-IN" sz="1400" dirty="0">
                <a:hlinkClick r:id="rId5">
                  <a:extLst>
                    <a:ext uri="{A12FA001-AC4F-418D-AE19-62706E023703}">
                      <ahyp:hlinkClr xmlns:ahyp="http://schemas.microsoft.com/office/drawing/2018/hyperlinkcolor" val="tx"/>
                    </a:ext>
                  </a:extLst>
                </a:hlinkClick>
              </a:rPr>
              <a:t>http://www.libelium.com/development/waspmote/documentation/waspmote-quick-start-guide/</a:t>
            </a:r>
            <a:endParaRPr lang="en-IN" sz="1400" dirty="0"/>
          </a:p>
          <a:p>
            <a:pPr algn="just">
              <a:lnSpc>
                <a:spcPct val="150000"/>
              </a:lnSpc>
            </a:pPr>
            <a:r>
              <a:rPr lang="en-IN" sz="1400" dirty="0">
                <a:hlinkClick r:id="rId6">
                  <a:extLst>
                    <a:ext uri="{A12FA001-AC4F-418D-AE19-62706E023703}">
                      <ahyp:hlinkClr xmlns:ahyp="http://schemas.microsoft.com/office/drawing/2018/hyperlinkcolor" val="tx"/>
                    </a:ext>
                  </a:extLst>
                </a:hlinkClick>
              </a:rPr>
              <a:t>http://www.libelium.com/development/waspmote/documentation/waspmote-datasheet/</a:t>
            </a:r>
            <a:endParaRPr lang="en-IN" sz="1400" dirty="0"/>
          </a:p>
          <a:p>
            <a:pPr marL="457200">
              <a:lnSpc>
                <a:spcPct val="150000"/>
              </a:lnSpc>
            </a:pPr>
            <a:r>
              <a:rPr lang="en-IN" sz="1400" dirty="0">
                <a:hlinkClick r:id="rId7">
                  <a:extLst>
                    <a:ext uri="{A12FA001-AC4F-418D-AE19-62706E023703}">
                      <ahyp:hlinkClr xmlns:ahyp="http://schemas.microsoft.com/office/drawing/2018/hyperlinkcolor" val="tx"/>
                    </a:ext>
                  </a:extLst>
                </a:hlinkClick>
              </a:rPr>
              <a:t>http://www.libelium.com/development/waspmote/</a:t>
            </a:r>
            <a:endParaRPr lang="en-IN" sz="1400" dirty="0"/>
          </a:p>
          <a:p>
            <a:pPr algn="just">
              <a:lnSpc>
                <a:spcPct val="150000"/>
              </a:lnSpc>
            </a:pPr>
            <a:endParaRPr lang="en-IN" sz="1400" dirty="0"/>
          </a:p>
        </p:txBody>
      </p:sp>
      <p:sp>
        <p:nvSpPr>
          <p:cNvPr id="4" name="Slide Number Placeholder 3">
            <a:extLst>
              <a:ext uri="{FF2B5EF4-FFF2-40B4-BE49-F238E27FC236}">
                <a16:creationId xmlns:a16="http://schemas.microsoft.com/office/drawing/2014/main" id="{38C30D96-CA2F-4796-9E64-B50AABA1E7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2">
            <a:extLst>
              <a:ext uri="{FF2B5EF4-FFF2-40B4-BE49-F238E27FC236}">
                <a16:creationId xmlns:a16="http://schemas.microsoft.com/office/drawing/2014/main" id="{280CEFBB-4C20-4A3D-B03C-E632A3DDB6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73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ctrTitle"/>
          </p:nvPr>
        </p:nvSpPr>
        <p:spPr>
          <a:xfrm>
            <a:off x="685800" y="1668151"/>
            <a:ext cx="7772400" cy="131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IN" dirty="0"/>
              <a:t>Introduction</a:t>
            </a:r>
            <a:endParaRPr dirty="0"/>
          </a:p>
        </p:txBody>
      </p:sp>
      <p:pic>
        <p:nvPicPr>
          <p:cNvPr id="4" name="Picture 2">
            <a:extLst>
              <a:ext uri="{FF2B5EF4-FFF2-40B4-BE49-F238E27FC236}">
                <a16:creationId xmlns:a16="http://schemas.microsoft.com/office/drawing/2014/main" id="{A0E9F040-7501-4714-B206-C81DE44E7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76"/>
            <a:ext cx="738773" cy="730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Introduction</a:t>
            </a:r>
            <a:endParaRPr dirty="0"/>
          </a:p>
        </p:txBody>
      </p:sp>
      <p:sp>
        <p:nvSpPr>
          <p:cNvPr id="94" name="Google Shape;94;p13"/>
          <p:cNvSpPr txBox="1">
            <a:spLocks noGrp="1"/>
          </p:cNvSpPr>
          <p:nvPr>
            <p:ph type="body" idx="1"/>
          </p:nvPr>
        </p:nvSpPr>
        <p:spPr>
          <a:xfrm>
            <a:off x="855300" y="1430150"/>
            <a:ext cx="7433400" cy="3319800"/>
          </a:xfrm>
          <a:prstGeom prst="rect">
            <a:avLst/>
          </a:prstGeom>
        </p:spPr>
        <p:txBody>
          <a:bodyPr spcFirstLastPara="1" wrap="square" lIns="0" tIns="0" rIns="0" bIns="0" anchor="t" anchorCtr="0">
            <a:noAutofit/>
          </a:bodyPr>
          <a:lstStyle/>
          <a:p>
            <a:r>
              <a:rPr lang="en-US" sz="1400" dirty="0"/>
              <a:t>The Smart Water model has been conceived to facilitate the remote monitoring of the most relevant parameters related to water quality.</a:t>
            </a:r>
          </a:p>
          <a:p>
            <a:pPr>
              <a:buFont typeface="Wingdings" panose="05000000000000000000" pitchFamily="2" charset="2"/>
              <a:buChar char="v"/>
            </a:pPr>
            <a:r>
              <a:rPr lang="en-US" sz="1400" b="1" dirty="0">
                <a:solidFill>
                  <a:schemeClr val="accent1"/>
                </a:solidFill>
              </a:rPr>
              <a:t>Calcium Ion:-</a:t>
            </a:r>
          </a:p>
          <a:p>
            <a:pPr lvl="1">
              <a:buFont typeface="Wingdings" panose="05000000000000000000" pitchFamily="2" charset="2"/>
              <a:buChar char="ü"/>
            </a:pPr>
            <a:r>
              <a:rPr lang="en-US" sz="1400" dirty="0"/>
              <a:t>Calcium is an important determinant of water harness, and it also functions as a pH stabilizer, because of its buffering qualities. Calcium is naturally present in water. It may dissolve from rocks such as limestone, marble, calcite, dolomite, gypsum, fluorite and apatite. Seawater contains approximately 400 ppm calcium, Rivers generally contain 1-2 ppm calcium.</a:t>
            </a:r>
          </a:p>
          <a:p>
            <a:pPr>
              <a:buFont typeface="Wingdings" panose="05000000000000000000" pitchFamily="2" charset="2"/>
              <a:buChar char="v"/>
            </a:pPr>
            <a:r>
              <a:rPr lang="en-US" sz="1400" b="1" dirty="0">
                <a:solidFill>
                  <a:schemeClr val="accent1"/>
                </a:solidFill>
              </a:rPr>
              <a:t>Chloride Ion:-</a:t>
            </a:r>
          </a:p>
          <a:p>
            <a:pPr lvl="1">
              <a:buFont typeface="Wingdings" panose="05000000000000000000" pitchFamily="2" charset="2"/>
              <a:buChar char="ü"/>
            </a:pPr>
            <a:r>
              <a:rPr lang="en-US" sz="1400" dirty="0"/>
              <a:t>Chloride increases the electrical conductivity of water and thus increases its corrosivity. Chloride concentrations in excess of about 250 mg/L can give rise to detectable taste in water, but the threshold depends upon the associated cations. Seawater can contains 20.000 ppm of this ion.</a:t>
            </a:r>
          </a:p>
          <a:p>
            <a:pPr marL="0" lvl="0" indent="0" algn="l" rtl="0">
              <a:spcBef>
                <a:spcPts val="0"/>
              </a:spcBef>
              <a:spcAft>
                <a:spcPts val="0"/>
              </a:spcAft>
              <a:buClr>
                <a:schemeClr val="dk1"/>
              </a:buClr>
              <a:buSzPts val="1100"/>
              <a:buFont typeface="Arial"/>
              <a:buNone/>
            </a:pPr>
            <a:endParaRPr sz="1400" dirty="0"/>
          </a:p>
        </p:txBody>
      </p:sp>
      <p:sp>
        <p:nvSpPr>
          <p:cNvPr id="96" name="Google Shape;9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2">
            <a:extLst>
              <a:ext uri="{FF2B5EF4-FFF2-40B4-BE49-F238E27FC236}">
                <a16:creationId xmlns:a16="http://schemas.microsoft.com/office/drawing/2014/main" id="{71600F5D-C7CD-42D0-9C32-ECA77CB3C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931E-2491-413C-9D27-2D9F7A2AC373}"/>
              </a:ext>
            </a:extLst>
          </p:cNvPr>
          <p:cNvSpPr>
            <a:spLocks noGrp="1"/>
          </p:cNvSpPr>
          <p:nvPr>
            <p:ph type="ctrTitle"/>
          </p:nvPr>
        </p:nvSpPr>
        <p:spPr/>
        <p:txBody>
          <a:bodyPr/>
          <a:lstStyle/>
          <a:p>
            <a:r>
              <a:rPr lang="en-IN" dirty="0"/>
              <a:t>2.</a:t>
            </a:r>
            <a:br>
              <a:rPr lang="en-IN" dirty="0"/>
            </a:br>
            <a:r>
              <a:rPr lang="en-IN" dirty="0"/>
              <a:t>Project Definition</a:t>
            </a:r>
          </a:p>
        </p:txBody>
      </p:sp>
      <p:pic>
        <p:nvPicPr>
          <p:cNvPr id="5" name="Picture 2">
            <a:extLst>
              <a:ext uri="{FF2B5EF4-FFF2-40B4-BE49-F238E27FC236}">
                <a16:creationId xmlns:a16="http://schemas.microsoft.com/office/drawing/2014/main" id="{40E36301-8BBC-4B41-86FA-5AFBEEA98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7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F4B9-8B66-4EEE-967F-34282D286C26}"/>
              </a:ext>
            </a:extLst>
          </p:cNvPr>
          <p:cNvSpPr>
            <a:spLocks noGrp="1"/>
          </p:cNvSpPr>
          <p:nvPr>
            <p:ph type="title"/>
          </p:nvPr>
        </p:nvSpPr>
        <p:spPr/>
        <p:txBody>
          <a:bodyPr/>
          <a:lstStyle/>
          <a:p>
            <a:r>
              <a:rPr lang="en-IN" dirty="0"/>
              <a:t>Project definition</a:t>
            </a:r>
          </a:p>
        </p:txBody>
      </p:sp>
      <p:sp>
        <p:nvSpPr>
          <p:cNvPr id="3" name="Text Placeholder 2">
            <a:extLst>
              <a:ext uri="{FF2B5EF4-FFF2-40B4-BE49-F238E27FC236}">
                <a16:creationId xmlns:a16="http://schemas.microsoft.com/office/drawing/2014/main" id="{4BBB9E34-D009-441C-BC4B-C21E27AED454}"/>
              </a:ext>
            </a:extLst>
          </p:cNvPr>
          <p:cNvSpPr>
            <a:spLocks noGrp="1"/>
          </p:cNvSpPr>
          <p:nvPr>
            <p:ph type="body" idx="1"/>
          </p:nvPr>
        </p:nvSpPr>
        <p:spPr/>
        <p:txBody>
          <a:bodyPr/>
          <a:lstStyle/>
          <a:p>
            <a:pPr algn="just">
              <a:lnSpc>
                <a:spcPct val="150000"/>
              </a:lnSpc>
            </a:pPr>
            <a:r>
              <a:rPr lang="en-US" sz="1600" dirty="0"/>
              <a:t>Measurement of calcium and chloride ions percentage present in different types of water.</a:t>
            </a:r>
          </a:p>
          <a:p>
            <a:pPr algn="just">
              <a:lnSpc>
                <a:spcPct val="150000"/>
              </a:lnSpc>
            </a:pPr>
            <a:r>
              <a:rPr lang="en-US" sz="1600" dirty="0"/>
              <a:t>Using </a:t>
            </a:r>
            <a:r>
              <a:rPr lang="en-US" sz="1600" dirty="0" err="1"/>
              <a:t>Waspmote</a:t>
            </a:r>
            <a:r>
              <a:rPr lang="en-US" sz="1600" dirty="0"/>
              <a:t> sensors and its API to measure the concentration of the amount of chloride and calcium ions present in the water of three different amount i.e.</a:t>
            </a:r>
            <a:r>
              <a:rPr lang="en-IN" sz="1600" dirty="0"/>
              <a:t> 10ml, 100ml, 1000ml.</a:t>
            </a:r>
          </a:p>
          <a:p>
            <a:pPr algn="just">
              <a:lnSpc>
                <a:spcPct val="150000"/>
              </a:lnSpc>
            </a:pPr>
            <a:r>
              <a:rPr lang="en-IN" sz="1600" dirty="0"/>
              <a:t>Also to measure the </a:t>
            </a:r>
            <a:r>
              <a:rPr lang="en-IN" sz="1600" dirty="0" err="1"/>
              <a:t>choride</a:t>
            </a:r>
            <a:r>
              <a:rPr lang="en-IN" sz="1600" dirty="0"/>
              <a:t> voltage and chlorine voltage using sensors.</a:t>
            </a:r>
            <a:endParaRPr lang="en-US" sz="1600" dirty="0"/>
          </a:p>
          <a:p>
            <a:pPr algn="just">
              <a:lnSpc>
                <a:spcPct val="150000"/>
              </a:lnSpc>
            </a:pPr>
            <a:endParaRPr lang="en-IN" sz="1600" dirty="0"/>
          </a:p>
        </p:txBody>
      </p:sp>
      <p:sp>
        <p:nvSpPr>
          <p:cNvPr id="4" name="Slide Number Placeholder 3">
            <a:extLst>
              <a:ext uri="{FF2B5EF4-FFF2-40B4-BE49-F238E27FC236}">
                <a16:creationId xmlns:a16="http://schemas.microsoft.com/office/drawing/2014/main" id="{7C12E64C-F9A9-424E-9A60-5B7DB8A9B8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2">
            <a:extLst>
              <a:ext uri="{FF2B5EF4-FFF2-40B4-BE49-F238E27FC236}">
                <a16:creationId xmlns:a16="http://schemas.microsoft.com/office/drawing/2014/main" id="{4AA50A8C-CA44-4222-80E9-9B779BFD7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13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20E8-F00C-4C38-86C5-FFA55212D1D6}"/>
              </a:ext>
            </a:extLst>
          </p:cNvPr>
          <p:cNvSpPr>
            <a:spLocks noGrp="1"/>
          </p:cNvSpPr>
          <p:nvPr>
            <p:ph type="ctrTitle"/>
          </p:nvPr>
        </p:nvSpPr>
        <p:spPr/>
        <p:txBody>
          <a:bodyPr/>
          <a:lstStyle/>
          <a:p>
            <a:r>
              <a:rPr lang="en-IN" dirty="0"/>
              <a:t>3.</a:t>
            </a:r>
            <a:br>
              <a:rPr lang="en-IN" dirty="0"/>
            </a:br>
            <a:r>
              <a:rPr lang="en-IN" dirty="0"/>
              <a:t>Abstract</a:t>
            </a:r>
          </a:p>
        </p:txBody>
      </p:sp>
      <p:pic>
        <p:nvPicPr>
          <p:cNvPr id="5" name="Picture 2">
            <a:extLst>
              <a:ext uri="{FF2B5EF4-FFF2-40B4-BE49-F238E27FC236}">
                <a16:creationId xmlns:a16="http://schemas.microsoft.com/office/drawing/2014/main" id="{6B2C9BAD-35BD-4A2F-868F-6914A450D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1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B112-9712-4F3B-877A-15036BD430FA}"/>
              </a:ext>
            </a:extLst>
          </p:cNvPr>
          <p:cNvSpPr>
            <a:spLocks noGrp="1"/>
          </p:cNvSpPr>
          <p:nvPr>
            <p:ph type="title"/>
          </p:nvPr>
        </p:nvSpPr>
        <p:spPr/>
        <p:txBody>
          <a:bodyPr/>
          <a:lstStyle/>
          <a:p>
            <a:r>
              <a:rPr lang="en-IN" dirty="0"/>
              <a:t>Abstract</a:t>
            </a:r>
          </a:p>
        </p:txBody>
      </p:sp>
      <p:sp>
        <p:nvSpPr>
          <p:cNvPr id="3" name="Text Placeholder 2">
            <a:extLst>
              <a:ext uri="{FF2B5EF4-FFF2-40B4-BE49-F238E27FC236}">
                <a16:creationId xmlns:a16="http://schemas.microsoft.com/office/drawing/2014/main" id="{654B39E2-CA5C-4AB9-AAFF-58369D248EAC}"/>
              </a:ext>
            </a:extLst>
          </p:cNvPr>
          <p:cNvSpPr>
            <a:spLocks noGrp="1"/>
          </p:cNvSpPr>
          <p:nvPr>
            <p:ph type="body" idx="1"/>
          </p:nvPr>
        </p:nvSpPr>
        <p:spPr/>
        <p:txBody>
          <a:bodyPr/>
          <a:lstStyle/>
          <a:p>
            <a:pPr algn="just">
              <a:lnSpc>
                <a:spcPct val="150000"/>
              </a:lnSpc>
            </a:pPr>
            <a:r>
              <a:rPr lang="en-US" sz="1400" dirty="0"/>
              <a:t>The Smart Water Ions Sensor Board has been designed to facilitate the measurement of the most important chemical parameters that allow the remote monitoring of water quality in different scenarios, which includes contamination surveillance in natural environments such as rivers and lakes, control of the appropriate conditions of water in pools or fish farms, agriculture, hydroponics and observation of industrial sewage from industries.</a:t>
            </a:r>
          </a:p>
          <a:p>
            <a:pPr algn="just">
              <a:lnSpc>
                <a:spcPct val="150000"/>
              </a:lnSpc>
            </a:pPr>
            <a:r>
              <a:rPr lang="en-US" sz="1400" dirty="0"/>
              <a:t> The Smart Water Ions Sensor Board have four available sockets to connect any of the Ions Probes, and one specific socket for the Reference Probe. </a:t>
            </a:r>
            <a:endParaRPr lang="en-IN" sz="1400" dirty="0"/>
          </a:p>
          <a:p>
            <a:pPr algn="just">
              <a:lnSpc>
                <a:spcPct val="150000"/>
              </a:lnSpc>
            </a:pPr>
            <a:endParaRPr lang="en-IN" sz="1400" dirty="0"/>
          </a:p>
        </p:txBody>
      </p:sp>
      <p:sp>
        <p:nvSpPr>
          <p:cNvPr id="4" name="Slide Number Placeholder 3">
            <a:extLst>
              <a:ext uri="{FF2B5EF4-FFF2-40B4-BE49-F238E27FC236}">
                <a16:creationId xmlns:a16="http://schemas.microsoft.com/office/drawing/2014/main" id="{0EC28D4B-08A2-424F-8C47-B52EA57F9B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2">
            <a:extLst>
              <a:ext uri="{FF2B5EF4-FFF2-40B4-BE49-F238E27FC236}">
                <a16:creationId xmlns:a16="http://schemas.microsoft.com/office/drawing/2014/main" id="{616A43BA-0B9D-4B27-B3C8-D25A4F023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9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3BCE-C8BB-48A4-AC87-DA4A91E50DA3}"/>
              </a:ext>
            </a:extLst>
          </p:cNvPr>
          <p:cNvSpPr>
            <a:spLocks noGrp="1"/>
          </p:cNvSpPr>
          <p:nvPr>
            <p:ph type="ctrTitle"/>
          </p:nvPr>
        </p:nvSpPr>
        <p:spPr/>
        <p:txBody>
          <a:bodyPr/>
          <a:lstStyle/>
          <a:p>
            <a:r>
              <a:rPr lang="en-IN" dirty="0"/>
              <a:t>4.</a:t>
            </a:r>
            <a:br>
              <a:rPr lang="en-IN" dirty="0"/>
            </a:br>
            <a:r>
              <a:rPr lang="en-IN" dirty="0"/>
              <a:t>Components &amp;</a:t>
            </a:r>
            <a:br>
              <a:rPr lang="en-IN" dirty="0"/>
            </a:br>
            <a:r>
              <a:rPr lang="en-IN" dirty="0"/>
              <a:t>Connections</a:t>
            </a:r>
          </a:p>
        </p:txBody>
      </p:sp>
      <p:pic>
        <p:nvPicPr>
          <p:cNvPr id="5" name="Picture 2">
            <a:extLst>
              <a:ext uri="{FF2B5EF4-FFF2-40B4-BE49-F238E27FC236}">
                <a16:creationId xmlns:a16="http://schemas.microsoft.com/office/drawing/2014/main" id="{C838BEA7-8C47-4C1B-B81C-A51059C27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8773" cy="73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41182"/>
      </p:ext>
    </p:extLst>
  </p:cSld>
  <p:clrMapOvr>
    <a:masterClrMapping/>
  </p:clrMapOvr>
</p:sld>
</file>

<file path=ppt/theme/theme1.xml><?xml version="1.0" encoding="utf-8"?>
<a:theme xmlns:a="http://schemas.openxmlformats.org/drawingml/2006/main"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On-screen Show (16:9)</PresentationFormat>
  <Paragraphs>111</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Montserrat</vt:lpstr>
      <vt:lpstr>Montserrat Light</vt:lpstr>
      <vt:lpstr>Arial</vt:lpstr>
      <vt:lpstr>Calibri</vt:lpstr>
      <vt:lpstr>Wingdings</vt:lpstr>
      <vt:lpstr>Nicholas template</vt:lpstr>
      <vt:lpstr>Measurement of ions present in water Chloride (cl-)  &amp;  Calcium (ca2+) </vt:lpstr>
      <vt:lpstr>Content</vt:lpstr>
      <vt:lpstr>1. Introduction</vt:lpstr>
      <vt:lpstr>Introduction</vt:lpstr>
      <vt:lpstr>2. Project Definition</vt:lpstr>
      <vt:lpstr>Project definition</vt:lpstr>
      <vt:lpstr>3. Abstract</vt:lpstr>
      <vt:lpstr>Abstract</vt:lpstr>
      <vt:lpstr>4. Components &amp; Connections</vt:lpstr>
      <vt:lpstr>Components &amp; Connections</vt:lpstr>
      <vt:lpstr>Components &amp; Connections</vt:lpstr>
      <vt:lpstr>PowerPoint Presentation</vt:lpstr>
      <vt:lpstr>5. Requirements</vt:lpstr>
      <vt:lpstr>Requirements</vt:lpstr>
      <vt:lpstr>6. Waspmote hardware</vt:lpstr>
      <vt:lpstr>PowerPoint Presentation</vt:lpstr>
      <vt:lpstr>7. Circuit diagram</vt:lpstr>
      <vt:lpstr>Circuit diagram of Waspmote</vt:lpstr>
      <vt:lpstr>8. Implementation</vt:lpstr>
      <vt:lpstr>Implementation</vt:lpstr>
      <vt:lpstr>PowerPoint Presentation</vt:lpstr>
      <vt:lpstr>9. Meshlium</vt:lpstr>
      <vt:lpstr>Meshlium</vt:lpstr>
      <vt:lpstr>10. Output</vt:lpstr>
      <vt:lpstr>PowerPoint Presentation</vt:lpstr>
      <vt:lpstr>11. 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of ions present in water Chloride (cl-)  &amp;  Calcium (ca2+)</dc:title>
  <dc:creator>Manav Shah</dc:creator>
  <cp:lastModifiedBy>MANAV SHAH</cp:lastModifiedBy>
  <cp:revision>16</cp:revision>
  <dcterms:modified xsi:type="dcterms:W3CDTF">2020-08-14T06:49:10Z</dcterms:modified>
</cp:coreProperties>
</file>