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257" r:id="rId6"/>
    <p:sldId id="343" r:id="rId7"/>
    <p:sldId id="358" r:id="rId8"/>
    <p:sldId id="359" r:id="rId9"/>
    <p:sldId id="345" r:id="rId10"/>
    <p:sldId id="346" r:id="rId11"/>
    <p:sldId id="347" r:id="rId12"/>
    <p:sldId id="355" r:id="rId13"/>
    <p:sldId id="356" r:id="rId14"/>
    <p:sldId id="357" r:id="rId15"/>
    <p:sldId id="348" r:id="rId16"/>
    <p:sldId id="351" r:id="rId17"/>
    <p:sldId id="352" r:id="rId18"/>
    <p:sldId id="354" r:id="rId19"/>
    <p:sldId id="360" r:id="rId20"/>
    <p:sldId id="349" r:id="rId21"/>
    <p:sldId id="350" r:id="rId22"/>
    <p:sldId id="342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502"/>
    <a:srgbClr val="0000FF"/>
    <a:srgbClr val="851910"/>
    <a:srgbClr val="223366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D9FA5-B97C-41DA-96A8-1D15AD48E4C5}" v="277" dt="2024-04-13T02:43:36.504"/>
    <p1510:client id="{1A35EEAC-5ECB-4DEB-B9F4-B5006ADF15CC}" v="57" dt="2024-04-13T03:30:39.313"/>
    <p1510:client id="{1F28931D-7A3D-4DA7-8ED7-43C0E5DA5503}" v="334" dt="2024-04-13T03:01:55.715"/>
    <p1510:client id="{3E8511C1-71B9-4147-8527-0C2EEA1D1F52}" v="1003" dt="2024-04-13T04:38:57.678"/>
    <p1510:client id="{410A6519-B248-49B0-96B8-D2E937B1C404}" v="34" dt="2024-04-12T16:33:11.023"/>
    <p1510:client id="{4C13126D-6D5D-418A-B6A7-2D1C72DFDD84}" v="54" dt="2024-04-13T03:23:39.285"/>
    <p1510:client id="{5D8CCFD6-B6C9-41A0-BF09-9FDE28CB2E74}" v="427" dt="2024-04-12T19:14:48.572"/>
    <p1510:client id="{690D24CE-FB3E-407A-8AF1-B023ED235EAC}" v="285" dt="2024-04-12T15:44:39.953"/>
    <p1510:client id="{6E476EFE-C42E-4581-BDD4-6D438D1B3019}" v="88" dt="2024-04-12T19:23:30.826"/>
    <p1510:client id="{7707EF92-B549-460A-B0E2-3FD2D5CEF1EE}" v="28" dt="2024-04-12T18:37:32.202"/>
    <p1510:client id="{7CA672DC-03C6-422D-9A0F-8D5E0935DB84}" v="162" dt="2024-04-12T17:21:31.187"/>
    <p1510:client id="{8FB331D3-59EC-403C-B9AD-CAB0DC03AA68}" v="101" dt="2024-04-12T18:29:38.552"/>
    <p1510:client id="{9615ECA5-9EC3-4A72-8307-7C3F8C1B30A8}" v="687" dt="2024-04-13T03:53:09.063"/>
    <p1510:client id="{A92183A2-5984-4BA4-ACBF-9C1E76EC973C}" v="230" dt="2024-04-12T17:28:27.704"/>
    <p1510:client id="{DBDB0CF7-2088-495B-8193-6B1A06CD7128}" v="2864" dt="2024-04-12T19:09:57.199"/>
    <p1510:client id="{E02EA533-41FC-417F-AB92-11FCB09F9D11}" v="40" dt="2024-04-12T17:58:27.791"/>
    <p1510:client id="{EAD222F7-9E06-4EC8-8D8E-F9E988E9C336}" v="5" dt="2024-04-12T12:42:43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40"/>
        <p:guide pos="14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4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6F4F9-99BA-4B19-A184-4E527CEA7C3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AB8E64-3BF8-475B-8095-4689FAC3E40A}">
      <dgm:prSet phldrT="[Text]"/>
      <dgm:spPr>
        <a:ln>
          <a:solidFill>
            <a:schemeClr val="accent2">
              <a:lumMod val="75000"/>
              <a:lumOff val="25000"/>
            </a:schemeClr>
          </a:solidFill>
        </a:ln>
      </dgm:spPr>
      <dgm:t>
        <a:bodyPr/>
        <a:lstStyle/>
        <a:p>
          <a:r>
            <a:rPr lang="en-IN">
              <a:latin typeface="Arial"/>
            </a:rPr>
            <a:t>Student</a:t>
          </a:r>
          <a:endParaRPr lang="en-IN"/>
        </a:p>
      </dgm:t>
    </dgm:pt>
    <dgm:pt modelId="{F65CA67D-E123-4AD6-BFBB-737495906C2A}" type="parTrans" cxnId="{7D3352FA-C678-4752-A2AC-64542CB109CF}">
      <dgm:prSet/>
      <dgm:spPr/>
      <dgm:t>
        <a:bodyPr/>
        <a:lstStyle/>
        <a:p>
          <a:endParaRPr lang="en-IN"/>
        </a:p>
      </dgm:t>
    </dgm:pt>
    <dgm:pt modelId="{271D9AD4-E5D4-4DA4-A1E6-30521D8D7883}" type="sibTrans" cxnId="{7D3352FA-C678-4752-A2AC-64542CB109CF}">
      <dgm:prSet/>
      <dgm:spPr/>
      <dgm:t>
        <a:bodyPr/>
        <a:lstStyle/>
        <a:p>
          <a:endParaRPr lang="en-IN"/>
        </a:p>
      </dgm:t>
    </dgm:pt>
    <dgm:pt modelId="{35DCB518-DFCB-4270-83AF-196D41531EC9}">
      <dgm:prSet phldrT="[Text]" phldr="0"/>
      <dgm:spPr/>
      <dgm:t>
        <a:bodyPr/>
        <a:lstStyle/>
        <a:p>
          <a:pPr rtl="0"/>
          <a:r>
            <a:rPr lang="en-IN">
              <a:latin typeface="Arial"/>
            </a:rPr>
            <a:t>Job Analyst</a:t>
          </a:r>
          <a:endParaRPr lang="en-IN"/>
        </a:p>
      </dgm:t>
    </dgm:pt>
    <dgm:pt modelId="{B44D66E6-208F-4349-9FB5-84306840582E}" type="parTrans" cxnId="{E9282759-4406-42E7-B267-FE371DB6B45B}">
      <dgm:prSet/>
      <dgm:spPr/>
      <dgm:t>
        <a:bodyPr/>
        <a:lstStyle/>
        <a:p>
          <a:endParaRPr lang="en-IN"/>
        </a:p>
      </dgm:t>
    </dgm:pt>
    <dgm:pt modelId="{C92B02FA-6BDF-4D50-AC64-668F86817C1C}" type="sibTrans" cxnId="{E9282759-4406-42E7-B267-FE371DB6B45B}">
      <dgm:prSet/>
      <dgm:spPr/>
      <dgm:t>
        <a:bodyPr/>
        <a:lstStyle/>
        <a:p>
          <a:endParaRPr lang="en-IN"/>
        </a:p>
      </dgm:t>
    </dgm:pt>
    <dgm:pt modelId="{16777619-F9DD-4702-859F-12401B1D6D7F}">
      <dgm:prSet phldrT="[Text]" phldr="0"/>
      <dgm:spPr/>
      <dgm:t>
        <a:bodyPr/>
        <a:lstStyle/>
        <a:p>
          <a:pPr rtl="0"/>
          <a:r>
            <a:rPr lang="en-IN">
              <a:latin typeface="Arial"/>
            </a:rPr>
            <a:t>Different profession</a:t>
          </a:r>
          <a:endParaRPr lang="en-IN"/>
        </a:p>
      </dgm:t>
    </dgm:pt>
    <dgm:pt modelId="{A5C25D1B-272E-4B6F-99CD-5E02939528E1}" type="parTrans" cxnId="{7722C579-C0E2-4014-A880-1C01E85CE027}">
      <dgm:prSet/>
      <dgm:spPr/>
      <dgm:t>
        <a:bodyPr/>
        <a:lstStyle/>
        <a:p>
          <a:endParaRPr lang="en-IN"/>
        </a:p>
      </dgm:t>
    </dgm:pt>
    <dgm:pt modelId="{AF8D4E43-0407-4A20-A872-53563AD40093}" type="sibTrans" cxnId="{7722C579-C0E2-4014-A880-1C01E85CE027}">
      <dgm:prSet/>
      <dgm:spPr/>
      <dgm:t>
        <a:bodyPr/>
        <a:lstStyle/>
        <a:p>
          <a:endParaRPr lang="en-IN"/>
        </a:p>
      </dgm:t>
    </dgm:pt>
    <dgm:pt modelId="{451F37C8-649A-4C80-BA0C-A8F02FCE3777}" type="pres">
      <dgm:prSet presAssocID="{8496F4F9-99BA-4B19-A184-4E527CEA7C39}" presName="linearFlow" presStyleCnt="0">
        <dgm:presLayoutVars>
          <dgm:dir/>
          <dgm:resizeHandles val="exact"/>
        </dgm:presLayoutVars>
      </dgm:prSet>
      <dgm:spPr/>
    </dgm:pt>
    <dgm:pt modelId="{E7A9EC78-FF74-4CF2-B9AB-9B4EB7147704}" type="pres">
      <dgm:prSet presAssocID="{BEAB8E64-3BF8-475B-8095-4689FAC3E40A}" presName="composite" presStyleCnt="0"/>
      <dgm:spPr/>
    </dgm:pt>
    <dgm:pt modelId="{416DB846-1C08-4FE4-8F2B-602D1328C8BA}" type="pres">
      <dgm:prSet presAssocID="{BEAB8E64-3BF8-475B-8095-4689FAC3E40A}" presName="imgShp" presStyleLbl="fgImgPlace1" presStyleIdx="0" presStyleCnt="3"/>
      <dgm:spPr/>
    </dgm:pt>
    <dgm:pt modelId="{65A47D39-CE53-41E1-BB3F-3E9FC381CEBC}" type="pres">
      <dgm:prSet presAssocID="{BEAB8E64-3BF8-475B-8095-4689FAC3E40A}" presName="txShp" presStyleLbl="node1" presStyleIdx="0" presStyleCnt="3">
        <dgm:presLayoutVars>
          <dgm:bulletEnabled val="1"/>
        </dgm:presLayoutVars>
      </dgm:prSet>
      <dgm:spPr/>
    </dgm:pt>
    <dgm:pt modelId="{29FC85D2-6139-4F29-BE78-BEDD541FF467}" type="pres">
      <dgm:prSet presAssocID="{271D9AD4-E5D4-4DA4-A1E6-30521D8D7883}" presName="spacing" presStyleCnt="0"/>
      <dgm:spPr/>
    </dgm:pt>
    <dgm:pt modelId="{DAB2BD45-B516-426B-91A7-EE0C63F177C9}" type="pres">
      <dgm:prSet presAssocID="{35DCB518-DFCB-4270-83AF-196D41531EC9}" presName="composite" presStyleCnt="0"/>
      <dgm:spPr/>
    </dgm:pt>
    <dgm:pt modelId="{18F59AD5-FC5B-4115-8251-DB8B4FDBC61F}" type="pres">
      <dgm:prSet presAssocID="{35DCB518-DFCB-4270-83AF-196D41531EC9}" presName="imgShp" presStyleLbl="fgImgPlace1" presStyleIdx="1" presStyleCnt="3"/>
      <dgm:spPr/>
    </dgm:pt>
    <dgm:pt modelId="{4697A151-D3C1-4826-B775-E4DB3A919CA6}" type="pres">
      <dgm:prSet presAssocID="{35DCB518-DFCB-4270-83AF-196D41531EC9}" presName="txShp" presStyleLbl="node1" presStyleIdx="1" presStyleCnt="3">
        <dgm:presLayoutVars>
          <dgm:bulletEnabled val="1"/>
        </dgm:presLayoutVars>
      </dgm:prSet>
      <dgm:spPr/>
    </dgm:pt>
    <dgm:pt modelId="{7A0025EB-680D-4E60-A648-9D9EC7C40CFB}" type="pres">
      <dgm:prSet presAssocID="{C92B02FA-6BDF-4D50-AC64-668F86817C1C}" presName="spacing" presStyleCnt="0"/>
      <dgm:spPr/>
    </dgm:pt>
    <dgm:pt modelId="{1F17751B-1402-4C60-BFA8-E314488CF5A9}" type="pres">
      <dgm:prSet presAssocID="{16777619-F9DD-4702-859F-12401B1D6D7F}" presName="composite" presStyleCnt="0"/>
      <dgm:spPr/>
    </dgm:pt>
    <dgm:pt modelId="{0F381BF2-13A6-45D5-B564-78DF37ACCA34}" type="pres">
      <dgm:prSet presAssocID="{16777619-F9DD-4702-859F-12401B1D6D7F}" presName="imgShp" presStyleLbl="fgImgPlace1" presStyleIdx="2" presStyleCnt="3"/>
      <dgm:spPr/>
    </dgm:pt>
    <dgm:pt modelId="{3886EB7D-755D-4896-8E22-9C9540E2209D}" type="pres">
      <dgm:prSet presAssocID="{16777619-F9DD-4702-859F-12401B1D6D7F}" presName="txShp" presStyleLbl="node1" presStyleIdx="2" presStyleCnt="3">
        <dgm:presLayoutVars>
          <dgm:bulletEnabled val="1"/>
        </dgm:presLayoutVars>
      </dgm:prSet>
      <dgm:spPr/>
    </dgm:pt>
  </dgm:ptLst>
  <dgm:cxnLst>
    <dgm:cxn modelId="{671B681E-94A1-4208-8D1D-A46E3DE03FFF}" type="presOf" srcId="{BEAB8E64-3BF8-475B-8095-4689FAC3E40A}" destId="{65A47D39-CE53-41E1-BB3F-3E9FC381CEBC}" srcOrd="0" destOrd="0" presId="urn:microsoft.com/office/officeart/2005/8/layout/vList3"/>
    <dgm:cxn modelId="{D970C033-B0F2-491E-AE96-8E00D1AD3FE2}" type="presOf" srcId="{35DCB518-DFCB-4270-83AF-196D41531EC9}" destId="{4697A151-D3C1-4826-B775-E4DB3A919CA6}" srcOrd="0" destOrd="0" presId="urn:microsoft.com/office/officeart/2005/8/layout/vList3"/>
    <dgm:cxn modelId="{096B9551-CECD-4ECE-A6BF-FED7C4A1A454}" type="presOf" srcId="{8496F4F9-99BA-4B19-A184-4E527CEA7C39}" destId="{451F37C8-649A-4C80-BA0C-A8F02FCE3777}" srcOrd="0" destOrd="0" presId="urn:microsoft.com/office/officeart/2005/8/layout/vList3"/>
    <dgm:cxn modelId="{63E73953-DA24-4EB4-BB8F-46C40B521FE2}" type="presOf" srcId="{16777619-F9DD-4702-859F-12401B1D6D7F}" destId="{3886EB7D-755D-4896-8E22-9C9540E2209D}" srcOrd="0" destOrd="0" presId="urn:microsoft.com/office/officeart/2005/8/layout/vList3"/>
    <dgm:cxn modelId="{E9282759-4406-42E7-B267-FE371DB6B45B}" srcId="{8496F4F9-99BA-4B19-A184-4E527CEA7C39}" destId="{35DCB518-DFCB-4270-83AF-196D41531EC9}" srcOrd="1" destOrd="0" parTransId="{B44D66E6-208F-4349-9FB5-84306840582E}" sibTransId="{C92B02FA-6BDF-4D50-AC64-668F86817C1C}"/>
    <dgm:cxn modelId="{7722C579-C0E2-4014-A880-1C01E85CE027}" srcId="{8496F4F9-99BA-4B19-A184-4E527CEA7C39}" destId="{16777619-F9DD-4702-859F-12401B1D6D7F}" srcOrd="2" destOrd="0" parTransId="{A5C25D1B-272E-4B6F-99CD-5E02939528E1}" sibTransId="{AF8D4E43-0407-4A20-A872-53563AD40093}"/>
    <dgm:cxn modelId="{7D3352FA-C678-4752-A2AC-64542CB109CF}" srcId="{8496F4F9-99BA-4B19-A184-4E527CEA7C39}" destId="{BEAB8E64-3BF8-475B-8095-4689FAC3E40A}" srcOrd="0" destOrd="0" parTransId="{F65CA67D-E123-4AD6-BFBB-737495906C2A}" sibTransId="{271D9AD4-E5D4-4DA4-A1E6-30521D8D7883}"/>
    <dgm:cxn modelId="{81EE5CA3-84C6-417D-B6CA-DFECE7C49BAC}" type="presParOf" srcId="{451F37C8-649A-4C80-BA0C-A8F02FCE3777}" destId="{E7A9EC78-FF74-4CF2-B9AB-9B4EB7147704}" srcOrd="0" destOrd="0" presId="urn:microsoft.com/office/officeart/2005/8/layout/vList3"/>
    <dgm:cxn modelId="{398277B4-9F89-4606-A3CC-7EFBB1184CBA}" type="presParOf" srcId="{E7A9EC78-FF74-4CF2-B9AB-9B4EB7147704}" destId="{416DB846-1C08-4FE4-8F2B-602D1328C8BA}" srcOrd="0" destOrd="0" presId="urn:microsoft.com/office/officeart/2005/8/layout/vList3"/>
    <dgm:cxn modelId="{BD4BBE31-D34F-4DDC-8C8C-66BE65C1BBAE}" type="presParOf" srcId="{E7A9EC78-FF74-4CF2-B9AB-9B4EB7147704}" destId="{65A47D39-CE53-41E1-BB3F-3E9FC381CEBC}" srcOrd="1" destOrd="0" presId="urn:microsoft.com/office/officeart/2005/8/layout/vList3"/>
    <dgm:cxn modelId="{1A78D4F9-AD61-4149-8C58-0FDFDAE5A119}" type="presParOf" srcId="{451F37C8-649A-4C80-BA0C-A8F02FCE3777}" destId="{29FC85D2-6139-4F29-BE78-BEDD541FF467}" srcOrd="1" destOrd="0" presId="urn:microsoft.com/office/officeart/2005/8/layout/vList3"/>
    <dgm:cxn modelId="{11C88260-73F7-464D-9F5B-FF8BFEE4E26D}" type="presParOf" srcId="{451F37C8-649A-4C80-BA0C-A8F02FCE3777}" destId="{DAB2BD45-B516-426B-91A7-EE0C63F177C9}" srcOrd="2" destOrd="0" presId="urn:microsoft.com/office/officeart/2005/8/layout/vList3"/>
    <dgm:cxn modelId="{344070F1-2CCE-4964-9B57-03D52B32369C}" type="presParOf" srcId="{DAB2BD45-B516-426B-91A7-EE0C63F177C9}" destId="{18F59AD5-FC5B-4115-8251-DB8B4FDBC61F}" srcOrd="0" destOrd="0" presId="urn:microsoft.com/office/officeart/2005/8/layout/vList3"/>
    <dgm:cxn modelId="{16845E8E-BFEF-498F-857E-C838F6750200}" type="presParOf" srcId="{DAB2BD45-B516-426B-91A7-EE0C63F177C9}" destId="{4697A151-D3C1-4826-B775-E4DB3A919CA6}" srcOrd="1" destOrd="0" presId="urn:microsoft.com/office/officeart/2005/8/layout/vList3"/>
    <dgm:cxn modelId="{5503204C-87CA-4A29-A174-04F5468B7228}" type="presParOf" srcId="{451F37C8-649A-4C80-BA0C-A8F02FCE3777}" destId="{7A0025EB-680D-4E60-A648-9D9EC7C40CFB}" srcOrd="3" destOrd="0" presId="urn:microsoft.com/office/officeart/2005/8/layout/vList3"/>
    <dgm:cxn modelId="{79567A0E-BCEC-43E9-ACB6-3A44A63CAEC1}" type="presParOf" srcId="{451F37C8-649A-4C80-BA0C-A8F02FCE3777}" destId="{1F17751B-1402-4C60-BFA8-E314488CF5A9}" srcOrd="4" destOrd="0" presId="urn:microsoft.com/office/officeart/2005/8/layout/vList3"/>
    <dgm:cxn modelId="{81AA9156-AC57-46E2-8F96-86CD30319038}" type="presParOf" srcId="{1F17751B-1402-4C60-BFA8-E314488CF5A9}" destId="{0F381BF2-13A6-45D5-B564-78DF37ACCA34}" srcOrd="0" destOrd="0" presId="urn:microsoft.com/office/officeart/2005/8/layout/vList3"/>
    <dgm:cxn modelId="{0A362645-5DC6-451D-BC87-71BD43459C33}" type="presParOf" srcId="{1F17751B-1402-4C60-BFA8-E314488CF5A9}" destId="{3886EB7D-755D-4896-8E22-9C9540E2209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47D39-CE53-41E1-BB3F-3E9FC381CEBC}">
      <dsp:nvSpPr>
        <dsp:cNvPr id="0" name=""/>
        <dsp:cNvSpPr/>
      </dsp:nvSpPr>
      <dsp:spPr>
        <a:xfrm rot="10800000">
          <a:off x="1534688" y="1153"/>
          <a:ext cx="5215610" cy="8839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88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>
              <a:latin typeface="Arial"/>
            </a:rPr>
            <a:t>Student</a:t>
          </a:r>
          <a:endParaRPr lang="en-IN" sz="3900" kern="1200"/>
        </a:p>
      </dsp:txBody>
      <dsp:txXfrm rot="10800000">
        <a:off x="1755670" y="1153"/>
        <a:ext cx="4994628" cy="883929"/>
      </dsp:txXfrm>
    </dsp:sp>
    <dsp:sp modelId="{416DB846-1C08-4FE4-8F2B-602D1328C8BA}">
      <dsp:nvSpPr>
        <dsp:cNvPr id="0" name=""/>
        <dsp:cNvSpPr/>
      </dsp:nvSpPr>
      <dsp:spPr>
        <a:xfrm>
          <a:off x="1092724" y="1153"/>
          <a:ext cx="883929" cy="8839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7A151-D3C1-4826-B775-E4DB3A919CA6}">
      <dsp:nvSpPr>
        <dsp:cNvPr id="0" name=""/>
        <dsp:cNvSpPr/>
      </dsp:nvSpPr>
      <dsp:spPr>
        <a:xfrm rot="10800000">
          <a:off x="1534688" y="1148942"/>
          <a:ext cx="5215610" cy="8839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88" tIns="148590" rIns="277368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>
              <a:latin typeface="Arial"/>
            </a:rPr>
            <a:t>Job Analyst</a:t>
          </a:r>
          <a:endParaRPr lang="en-IN" sz="3900" kern="1200"/>
        </a:p>
      </dsp:txBody>
      <dsp:txXfrm rot="10800000">
        <a:off x="1755670" y="1148942"/>
        <a:ext cx="4994628" cy="883929"/>
      </dsp:txXfrm>
    </dsp:sp>
    <dsp:sp modelId="{18F59AD5-FC5B-4115-8251-DB8B4FDBC61F}">
      <dsp:nvSpPr>
        <dsp:cNvPr id="0" name=""/>
        <dsp:cNvSpPr/>
      </dsp:nvSpPr>
      <dsp:spPr>
        <a:xfrm>
          <a:off x="1092724" y="1148942"/>
          <a:ext cx="883929" cy="8839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6EB7D-755D-4896-8E22-9C9540E2209D}">
      <dsp:nvSpPr>
        <dsp:cNvPr id="0" name=""/>
        <dsp:cNvSpPr/>
      </dsp:nvSpPr>
      <dsp:spPr>
        <a:xfrm rot="10800000">
          <a:off x="1534688" y="2296731"/>
          <a:ext cx="5215610" cy="8839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788" tIns="148590" rIns="277368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>
              <a:latin typeface="Arial"/>
            </a:rPr>
            <a:t>Different profession</a:t>
          </a:r>
          <a:endParaRPr lang="en-IN" sz="3900" kern="1200"/>
        </a:p>
      </dsp:txBody>
      <dsp:txXfrm rot="10800000">
        <a:off x="1755670" y="2296731"/>
        <a:ext cx="4994628" cy="883929"/>
      </dsp:txXfrm>
    </dsp:sp>
    <dsp:sp modelId="{0F381BF2-13A6-45D5-B564-78DF37ACCA34}">
      <dsp:nvSpPr>
        <dsp:cNvPr id="0" name=""/>
        <dsp:cNvSpPr/>
      </dsp:nvSpPr>
      <dsp:spPr>
        <a:xfrm>
          <a:off x="1092724" y="2296731"/>
          <a:ext cx="883929" cy="8839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944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1_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/>
          <a:stretch>
            <a:fillRect l="-6000" r="-6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4D797CE1-B3BC-05B3-7EFB-77E24CA99EC4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DEA9A-3289-7724-A041-81BA7412446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9B430-F1A6-D15F-5325-A6ECC80544A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6F5E0-5700-9B75-900A-DACA5FE2B975}"/>
              </a:ext>
            </a:extLst>
          </p:cNvPr>
          <p:cNvCxnSpPr/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B73529-812D-C430-F6D0-F29A1FE550F2}"/>
              </a:ext>
            </a:extLst>
          </p:cNvPr>
          <p:cNvCxnSpPr/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2" r:id="rId3"/>
    <p:sldLayoutId id="2147483653" r:id="rId4"/>
    <p:sldLayoutId id="2147483654" r:id="rId5"/>
    <p:sldLayoutId id="2147483668" r:id="rId6"/>
    <p:sldLayoutId id="2147483669" r:id="rId7"/>
    <p:sldLayoutId id="2147483670" r:id="rId8"/>
    <p:sldLayoutId id="2147483656" r:id="rId9"/>
    <p:sldLayoutId id="2147483657" r:id="rId10"/>
    <p:sldLayoutId id="2147483659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oseHNZMq43bSo6Le8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7EE478-C686-BEE8-D55A-706CA7E7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2" r="5562"/>
          <a:stretch/>
        </p:blipFill>
        <p:spPr>
          <a:xfrm>
            <a:off x="1426" y="-1546"/>
            <a:ext cx="9142574" cy="5143500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813F2107-8C2D-9CA4-CD8E-ECCCD7EBECC8}"/>
              </a:ext>
            </a:extLst>
          </p:cNvPr>
          <p:cNvSpPr txBox="1"/>
          <p:nvPr/>
        </p:nvSpPr>
        <p:spPr>
          <a:xfrm>
            <a:off x="628877" y="497482"/>
            <a:ext cx="7896363" cy="794931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i="0" u="sng">
                <a:solidFill>
                  <a:srgbClr val="DBDEE1"/>
                </a:solidFill>
                <a:effectLst/>
                <a:cs typeface="Times New Roman"/>
              </a:rPr>
              <a:t>People's </a:t>
            </a:r>
            <a:r>
              <a:rPr lang="en-US" sz="2600" b="1" u="sng">
                <a:solidFill>
                  <a:srgbClr val="DBDEE1"/>
                </a:solidFill>
                <a:cs typeface="Times New Roman"/>
              </a:rPr>
              <a:t>View</a:t>
            </a:r>
            <a:r>
              <a:rPr lang="en-US" sz="2600" b="1" i="0" u="sng">
                <a:solidFill>
                  <a:srgbClr val="DBDEE1"/>
                </a:solidFill>
                <a:effectLst/>
                <a:cs typeface="Times New Roman"/>
              </a:rPr>
              <a:t> on AI </a:t>
            </a:r>
            <a:r>
              <a:rPr lang="en-US" sz="2600" b="1" u="sng">
                <a:solidFill>
                  <a:srgbClr val="DBDEE1"/>
                </a:solidFill>
                <a:cs typeface="Times New Roman"/>
              </a:rPr>
              <a:t>and </a:t>
            </a:r>
            <a:endParaRPr lang="en-US"/>
          </a:p>
          <a:p>
            <a:pPr algn="ctr">
              <a:lnSpc>
                <a:spcPct val="90000"/>
              </a:lnSpc>
            </a:pPr>
            <a:r>
              <a:rPr lang="en-US" sz="2600" b="1" i="0" u="sng">
                <a:solidFill>
                  <a:srgbClr val="DBDEE1"/>
                </a:solidFill>
                <a:effectLst/>
                <a:cs typeface="Times New Roman"/>
              </a:rPr>
              <a:t>Workforce Transition </a:t>
            </a:r>
            <a:r>
              <a:rPr lang="en-US" sz="2600" b="1" u="sng">
                <a:solidFill>
                  <a:srgbClr val="DBDEE1"/>
                </a:solidFill>
                <a:cs typeface="Times New Roman"/>
              </a:rPr>
              <a:t>Prediction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471F-132C-DC05-DF57-C57BF5F94F99}"/>
              </a:ext>
            </a:extLst>
          </p:cNvPr>
          <p:cNvSpPr/>
          <p:nvPr/>
        </p:nvSpPr>
        <p:spPr>
          <a:xfrm>
            <a:off x="743414" y="1640947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7F1DD211-B5CE-B07E-185D-B2D660A882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783" y="1971178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B16EB-4021-3DAD-87D7-8AADDA33F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197" y="1843398"/>
            <a:ext cx="485958" cy="47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553CE-6B63-17CC-854E-76FF40B12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014" y="1897588"/>
            <a:ext cx="599270" cy="3968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E5AE47-CF4D-55BD-80ED-4ABE05325878}"/>
              </a:ext>
            </a:extLst>
          </p:cNvPr>
          <p:cNvCxnSpPr/>
          <p:nvPr/>
        </p:nvCxnSpPr>
        <p:spPr>
          <a:xfrm>
            <a:off x="1984914" y="1859664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E501B5-345A-EB93-5880-D723D37DD07C}"/>
              </a:ext>
            </a:extLst>
          </p:cNvPr>
          <p:cNvCxnSpPr/>
          <p:nvPr/>
        </p:nvCxnSpPr>
        <p:spPr>
          <a:xfrm>
            <a:off x="2891880" y="1865133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8EE61-2242-CA77-5668-E4432A881B62}"/>
              </a:ext>
            </a:extLst>
          </p:cNvPr>
          <p:cNvSpPr txBox="1"/>
          <p:nvPr/>
        </p:nvSpPr>
        <p:spPr>
          <a:xfrm>
            <a:off x="5081875" y="2262790"/>
            <a:ext cx="2658256" cy="19697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 u="sng">
                <a:solidFill>
                  <a:schemeClr val="bg1"/>
                </a:solidFill>
                <a:latin typeface="Times New Roman"/>
                <a:cs typeface="Times New Roman"/>
              </a:rPr>
              <a:t>TEAM:</a:t>
            </a:r>
            <a:endParaRPr lang="en-US">
              <a:solidFill>
                <a:schemeClr val="bg1"/>
              </a:solidFill>
            </a:endParaRPr>
          </a:p>
          <a:p>
            <a:r>
              <a:rPr lang="en-IN" sz="1800" b="1">
                <a:solidFill>
                  <a:schemeClr val="bg1"/>
                </a:solidFill>
                <a:latin typeface="Times New Roman"/>
                <a:cs typeface="Times New Roman"/>
              </a:rPr>
              <a:t> Leader - Manav Shah</a:t>
            </a:r>
            <a:endParaRPr lang="en-IN">
              <a:solidFill>
                <a:schemeClr val="bg1"/>
              </a:solidFill>
            </a:endParaRPr>
          </a:p>
          <a:p>
            <a:r>
              <a:rPr lang="en-IN" sz="1800" b="1">
                <a:solidFill>
                  <a:schemeClr val="bg1"/>
                </a:solidFill>
                <a:latin typeface="Times New Roman"/>
                <a:cs typeface="Times New Roman"/>
              </a:rPr>
              <a:t>                 Vatsal Shah</a:t>
            </a:r>
          </a:p>
          <a:p>
            <a:r>
              <a:rPr lang="en-IN" sz="1800" b="1">
                <a:solidFill>
                  <a:schemeClr val="bg1"/>
                </a:solidFill>
                <a:latin typeface="Times New Roman"/>
                <a:cs typeface="Times New Roman"/>
              </a:rPr>
              <a:t>                 Satyam Singh</a:t>
            </a:r>
          </a:p>
          <a:p>
            <a:r>
              <a:rPr lang="en-IN" sz="1800" b="1">
                <a:solidFill>
                  <a:schemeClr val="bg1"/>
                </a:solidFill>
                <a:latin typeface="Times New Roman"/>
                <a:cs typeface="Times New Roman"/>
              </a:rPr>
              <a:t>                 </a:t>
            </a:r>
            <a:r>
              <a:rPr lang="en-IN" sz="1800" b="1" i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Nisarg Pujara</a:t>
            </a:r>
            <a:endParaRPr lang="en-IN" sz="1800"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IN" sz="1800" b="1">
                <a:solidFill>
                  <a:schemeClr val="bg1"/>
                </a:solidFill>
                <a:latin typeface="Times New Roman"/>
                <a:cs typeface="Times New Roman"/>
              </a:rPr>
              <a:t>                 </a:t>
            </a:r>
            <a:r>
              <a:rPr lang="en-IN" sz="1800" b="1" i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Ridham Patel</a:t>
            </a:r>
            <a:endParaRPr lang="en-IN" sz="1800"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D727D-F487-DA2C-97D1-6F0F88ED742B}"/>
              </a:ext>
            </a:extLst>
          </p:cNvPr>
          <p:cNvSpPr txBox="1"/>
          <p:nvPr/>
        </p:nvSpPr>
        <p:spPr>
          <a:xfrm>
            <a:off x="907245" y="3090350"/>
            <a:ext cx="2673561" cy="6924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1" spc="-1">
                <a:solidFill>
                  <a:schemeClr val="bg1"/>
                </a:solidFill>
                <a:latin typeface="Times New Roman"/>
                <a:cs typeface="Times New Roman"/>
              </a:rPr>
              <a:t>       </a:t>
            </a:r>
            <a:r>
              <a:rPr lang="en-US" sz="2100" b="1" i="1" spc="-1">
                <a:solidFill>
                  <a:schemeClr val="bg1"/>
                </a:solidFill>
                <a:latin typeface="Times New Roman"/>
                <a:cs typeface="Times New Roman"/>
              </a:rPr>
              <a:t>Team Id - 1926</a:t>
            </a:r>
            <a:endParaRPr lang="en-US" sz="2100">
              <a:solidFill>
                <a:schemeClr val="bg1"/>
              </a:solidFill>
            </a:endParaRPr>
          </a:p>
          <a:p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2DFEA-9267-EA60-F3A2-D0DB6AB04B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5016" y="4367715"/>
            <a:ext cx="624691" cy="621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62F48-E40D-677F-D97B-72466279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994" y="4269620"/>
            <a:ext cx="624691" cy="675033"/>
          </a:xfrm>
          <a:prstGeom prst="rect">
            <a:avLst/>
          </a:prstGeom>
        </p:spPr>
      </p:pic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C7DB8D-7A50-3C71-795D-818B160A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5" y="1912559"/>
            <a:ext cx="7181395" cy="2907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FCA6D7-D8B2-B649-3176-23712C91CD12}"/>
              </a:ext>
            </a:extLst>
          </p:cNvPr>
          <p:cNvSpPr txBox="1"/>
          <p:nvPr/>
        </p:nvSpPr>
        <p:spPr>
          <a:xfrm>
            <a:off x="782410" y="680357"/>
            <a:ext cx="7177767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Then we have chosen random forest regression model for the execution with some input variables getting the prediction of AI Impact.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62F48-E40D-677F-D97B-72466279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994" y="4269620"/>
            <a:ext cx="624691" cy="675033"/>
          </a:xfrm>
          <a:prstGeom prst="rect">
            <a:avLst/>
          </a:prstGeom>
        </p:spPr>
      </p:pic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806EA0D-E33E-190B-315B-142D0427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09" y="602730"/>
            <a:ext cx="5744375" cy="42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chemeClr val="bg1"/>
                </a:solidFill>
              </a:rPr>
              <a:t>Prediction of survey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BFF73-5312-8E1A-B0D1-67A589FA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994" y="4269620"/>
            <a:ext cx="624691" cy="6750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770BE5-A8D1-DE79-B7E3-8467E968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096" y="1022057"/>
            <a:ext cx="6002111" cy="36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purple and white text&#10;&#10;Description automatically generated">
            <a:extLst>
              <a:ext uri="{FF2B5EF4-FFF2-40B4-BE49-F238E27FC236}">
                <a16:creationId xmlns:a16="http://schemas.microsoft.com/office/drawing/2014/main" id="{D270185F-857F-AB47-B978-6DDD6DBA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5" y="958253"/>
            <a:ext cx="7727744" cy="3919648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881E8473-D7FB-D6B5-1DC6-459002387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D514CFB2-DF32-7799-2C5C-D22CDA1341BF}"/>
              </a:ext>
            </a:extLst>
          </p:cNvPr>
          <p:cNvSpPr txBox="1">
            <a:spLocks/>
          </p:cNvSpPr>
          <p:nvPr/>
        </p:nvSpPr>
        <p:spPr>
          <a:xfrm>
            <a:off x="316236" y="37608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>
                <a:solidFill>
                  <a:schemeClr val="bg1"/>
                </a:solidFill>
              </a:rPr>
              <a:t>Result / Outcomes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circle with numbers and lines&#10;&#10;Description automatically generated">
            <a:extLst>
              <a:ext uri="{FF2B5EF4-FFF2-40B4-BE49-F238E27FC236}">
                <a16:creationId xmlns:a16="http://schemas.microsoft.com/office/drawing/2014/main" id="{18660AC7-1F0A-D158-B26B-5660FD39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8" y="1062170"/>
            <a:ext cx="7782996" cy="3822155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682043-FA85-B0F7-24EA-395C9502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ECE2D06-BB05-5662-7DD0-319362E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7900" y="505521"/>
            <a:ext cx="8520600" cy="549374"/>
          </a:xfrm>
        </p:spPr>
        <p:txBody>
          <a:bodyPr/>
          <a:lstStyle/>
          <a:p>
            <a:pPr algn="ctr"/>
            <a:r>
              <a:rPr lang="en-GB" sz="1800">
                <a:solidFill>
                  <a:schemeClr val="bg1"/>
                </a:solidFill>
              </a:rPr>
              <a:t>Pie chart of Job titles and Work Load Ratio</a:t>
            </a:r>
          </a:p>
        </p:txBody>
      </p:sp>
    </p:spTree>
    <p:extLst>
      <p:ext uri="{BB962C8B-B14F-4D97-AF65-F5344CB8AC3E}">
        <p14:creationId xmlns:p14="http://schemas.microsoft.com/office/powerpoint/2010/main" val="31192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C513D327-77E7-D122-A3A6-13180696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889BA1-BC60-7FBE-270F-46A1645D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Times New Roman"/>
                <a:cs typeface="Times New Roman"/>
              </a:rPr>
              <a:t>Bar graph representation of Job Title and AI models</a:t>
            </a:r>
            <a:endParaRPr lang="en-US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 descr="A screen shot of a graph&#10;&#10;Description automatically generated">
            <a:extLst>
              <a:ext uri="{FF2B5EF4-FFF2-40B4-BE49-F238E27FC236}">
                <a16:creationId xmlns:a16="http://schemas.microsoft.com/office/drawing/2014/main" id="{985B873A-F9CF-0CF9-8D8F-4EB4C4B9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6" y="1127527"/>
            <a:ext cx="7782788" cy="37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F6F-D30B-8665-4DD2-FAD01ED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Comparison between AI impact and Productivity increased.</a:t>
            </a:r>
          </a:p>
        </p:txBody>
      </p:sp>
      <p:pic>
        <p:nvPicPr>
          <p:cNvPr id="3" name="Picture 2" descr="A graph of data with red and blue lines&#10;&#10;Description automatically generated">
            <a:extLst>
              <a:ext uri="{FF2B5EF4-FFF2-40B4-BE49-F238E27FC236}">
                <a16:creationId xmlns:a16="http://schemas.microsoft.com/office/drawing/2014/main" id="{4457CA2E-E770-296E-7A4A-B7E0BFD2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96" y="1284252"/>
            <a:ext cx="7586398" cy="3574038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4665972E-FFF3-D92B-8EE7-E7D64C078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C53EAF0E-CF82-828E-6049-2AE3B085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0F69F7-22C2-B708-BD01-496F033FE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B5D5B6-36E6-2461-8C44-D9DD194CB831}"/>
              </a:ext>
            </a:extLst>
          </p:cNvPr>
          <p:cNvSpPr txBox="1"/>
          <p:nvPr/>
        </p:nvSpPr>
        <p:spPr>
          <a:xfrm>
            <a:off x="415830" y="1055568"/>
            <a:ext cx="781547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We have taken review from several user and predicted the impact of AI in their respective Job Fields so the average AI impact on job field is 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29.39% .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“We have predicted that average productivity has increased across different fields by 57.20%.</a:t>
            </a:r>
          </a:p>
          <a:p>
            <a:r>
              <a:rPr lang="en-US" sz="1800">
                <a:solidFill>
                  <a:schemeClr val="bg1"/>
                </a:solidFill>
              </a:rPr>
              <a:t>While AI brings numerous benefits, it also has implications for productivity.</a:t>
            </a:r>
          </a:p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F2B6AE-4894-4698-EA47-53D5FDBDECBF}"/>
              </a:ext>
            </a:extLst>
          </p:cNvPr>
          <p:cNvSpPr/>
          <p:nvPr/>
        </p:nvSpPr>
        <p:spPr>
          <a:xfrm>
            <a:off x="129538" y="1120016"/>
            <a:ext cx="290285" cy="235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EA0DBF5-94EA-231A-F5DD-D94253C6BE25}"/>
              </a:ext>
            </a:extLst>
          </p:cNvPr>
          <p:cNvSpPr/>
          <p:nvPr/>
        </p:nvSpPr>
        <p:spPr>
          <a:xfrm>
            <a:off x="129537" y="1954587"/>
            <a:ext cx="290285" cy="235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184BC6-965A-0414-B173-D46915D1D1B6}"/>
              </a:ext>
            </a:extLst>
          </p:cNvPr>
          <p:cNvSpPr/>
          <p:nvPr/>
        </p:nvSpPr>
        <p:spPr>
          <a:xfrm>
            <a:off x="121133" y="2450446"/>
            <a:ext cx="290285" cy="235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8EAFC-3A57-AD7E-8CB9-F8A9F0B4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ABD15-8138-43E4-DD67-E9ECE24A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chemeClr val="bg1"/>
                </a:solidFill>
              </a:rPr>
              <a:t>Future Perspective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F71A9448-6CC0-E915-5119-9F9CA3A3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99542-FB3E-9170-7A54-21449840E0FD}"/>
              </a:ext>
            </a:extLst>
          </p:cNvPr>
          <p:cNvSpPr txBox="1"/>
          <p:nvPr/>
        </p:nvSpPr>
        <p:spPr>
          <a:xfrm>
            <a:off x="401444" y="1204333"/>
            <a:ext cx="816269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>
                <a:solidFill>
                  <a:schemeClr val="bg1"/>
                </a:solidFill>
              </a:rPr>
              <a:t>The one who will </a:t>
            </a:r>
            <a:r>
              <a:rPr lang="en-US" sz="2000" err="1">
                <a:solidFill>
                  <a:schemeClr val="bg1"/>
                </a:solidFill>
              </a:rPr>
              <a:t>cope</a:t>
            </a:r>
            <a:r>
              <a:rPr lang="en-US" sz="2000">
                <a:solidFill>
                  <a:schemeClr val="bg1"/>
                </a:solidFill>
              </a:rPr>
              <a:t> up with AI and use it's features, will sustain their jobs in this competitive job world.</a:t>
            </a:r>
          </a:p>
          <a:p>
            <a:pPr algn="just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7311452-473D-9B65-CBC5-11038B977724}"/>
              </a:ext>
            </a:extLst>
          </p:cNvPr>
          <p:cNvSpPr/>
          <p:nvPr/>
        </p:nvSpPr>
        <p:spPr>
          <a:xfrm>
            <a:off x="162568" y="1258159"/>
            <a:ext cx="235857" cy="263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371653C-5A59-55AF-7592-1B7D2CA0BEA9}"/>
              </a:ext>
            </a:extLst>
          </p:cNvPr>
          <p:cNvSpPr txBox="1"/>
          <p:nvPr/>
        </p:nvSpPr>
        <p:spPr>
          <a:xfrm>
            <a:off x="2645595" y="1285398"/>
            <a:ext cx="4062252" cy="16125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bg1"/>
                </a:solidFill>
                <a:ea typeface="+mj-ea"/>
              </a:rPr>
              <a:t>Thank you...!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E744018-5941-4BBF-5ED8-1EE6C56E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0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64822" y="767374"/>
            <a:ext cx="3009530" cy="44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>
                <a:solidFill>
                  <a:schemeClr val="bg1"/>
                </a:solidFill>
              </a:rPr>
              <a:t>Project Objectives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ACA23-A691-BBFF-54D8-448548EF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90676" y="1580562"/>
            <a:ext cx="3194940" cy="2334321"/>
          </a:xfrm>
          <a:prstGeom prst="rect">
            <a:avLst/>
          </a:prstGeom>
        </p:spPr>
      </p:pic>
      <p:sp>
        <p:nvSpPr>
          <p:cNvPr id="6" name="Google Shape;62;g5fab984687_2_0">
            <a:extLst>
              <a:ext uri="{FF2B5EF4-FFF2-40B4-BE49-F238E27FC236}">
                <a16:creationId xmlns:a16="http://schemas.microsoft.com/office/drawing/2014/main" id="{2C2DB4A5-624B-CADA-0A3F-8AADD412BC0C}"/>
              </a:ext>
            </a:extLst>
          </p:cNvPr>
          <p:cNvSpPr txBox="1">
            <a:spLocks/>
          </p:cNvSpPr>
          <p:nvPr/>
        </p:nvSpPr>
        <p:spPr>
          <a:xfrm>
            <a:off x="364822" y="1365005"/>
            <a:ext cx="3845164" cy="27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Problem Statement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Project Overview –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Wow Factor in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Modelling/Block Diagram/Flow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Result/outcomes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Future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637EF-23CF-DC26-80BC-00FB6F3AC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7591"/>
            <a:ext cx="8520600" cy="572700"/>
          </a:xfrm>
        </p:spPr>
        <p:txBody>
          <a:bodyPr/>
          <a:lstStyle/>
          <a:p>
            <a:r>
              <a:rPr lang="en-IN" sz="2400" b="1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91EFF-F8F5-BFD9-577F-6A8960BB02A2}"/>
              </a:ext>
            </a:extLst>
          </p:cNvPr>
          <p:cNvSpPr txBox="1"/>
          <p:nvPr/>
        </p:nvSpPr>
        <p:spPr>
          <a:xfrm>
            <a:off x="311700" y="1627680"/>
            <a:ext cx="852060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800" b="0" i="0">
                <a:solidFill>
                  <a:schemeClr val="bg1">
                    <a:lumMod val="85000"/>
                  </a:schemeClr>
                </a:solidFill>
                <a:effectLst/>
                <a:latin typeface="gg sans"/>
              </a:rPr>
              <a:t>As AI reshapes our work landscape, 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  <a:latin typeface="gg sans"/>
              </a:rPr>
              <a:t>e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</a:rPr>
              <a:t>veryone is concern about how AI can impact their job in the future and also many people are totally scared of the AI. Which </a:t>
            </a:r>
            <a:r>
              <a:rPr lang="en-US" sz="1800" b="0" i="0">
                <a:solidFill>
                  <a:schemeClr val="bg1">
                    <a:lumMod val="85000"/>
                  </a:schemeClr>
                </a:solidFill>
                <a:effectLst/>
                <a:latin typeface="gg sans"/>
              </a:rPr>
              <a:t>slices through the fog of uncertainty.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  <a:latin typeface="gg sans"/>
              </a:rPr>
              <a:t> </a:t>
            </a:r>
            <a:r>
              <a:rPr lang="en-US" sz="1800" b="0" i="0">
                <a:solidFill>
                  <a:schemeClr val="bg1">
                    <a:lumMod val="85000"/>
                  </a:schemeClr>
                </a:solidFill>
                <a:effectLst/>
                <a:latin typeface="gg sans"/>
              </a:rPr>
              <a:t>We’re surveying a kaleidoscope of careers to capture how AI touches lives and livelihoods.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  <a:latin typeface="gg sans"/>
              </a:rPr>
              <a:t> </a:t>
            </a:r>
            <a:r>
              <a:rPr lang="en-US" sz="1800" b="0" i="0">
                <a:solidFill>
                  <a:schemeClr val="bg1">
                    <a:lumMod val="85000"/>
                  </a:schemeClr>
                </a:solidFill>
                <a:effectLst/>
                <a:latin typeface="gg sans"/>
              </a:rPr>
              <a:t>Through the lens of ML, we’ll chart the shifting sands of jobs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  <a:latin typeface="gg sans"/>
              </a:rPr>
              <a:t> and AI impact. We are</a:t>
            </a:r>
            <a:r>
              <a:rPr lang="en-US" sz="1800" b="0" i="0">
                <a:solidFill>
                  <a:schemeClr val="bg1">
                    <a:lumMod val="85000"/>
                  </a:schemeClr>
                </a:solidFill>
                <a:effectLst/>
                <a:latin typeface="gg sans"/>
              </a:rPr>
              <a:t> 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  <a:latin typeface="gg sans"/>
              </a:rPr>
              <a:t>showcasing </a:t>
            </a:r>
            <a:r>
              <a:rPr lang="en-US" sz="1800" b="0" i="0">
                <a:solidFill>
                  <a:schemeClr val="bg1">
                    <a:lumMod val="85000"/>
                  </a:schemeClr>
                </a:solidFill>
                <a:effectLst/>
                <a:latin typeface="gg sans"/>
              </a:rPr>
              <a:t>AI’s dual role as a 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  <a:latin typeface="gg sans"/>
              </a:rPr>
              <a:t>change</a:t>
            </a:r>
            <a:r>
              <a:rPr lang="en-US" sz="1800" b="0" i="0">
                <a:solidFill>
                  <a:schemeClr val="bg1">
                    <a:lumMod val="85000"/>
                  </a:schemeClr>
                </a:solidFill>
                <a:effectLst/>
                <a:latin typeface="gg sans"/>
              </a:rPr>
              <a:t> and a catalyst for 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  <a:latin typeface="gg sans"/>
              </a:rPr>
              <a:t>human </a:t>
            </a:r>
            <a:r>
              <a:rPr lang="en-US" sz="1800" b="0" i="0">
                <a:solidFill>
                  <a:schemeClr val="bg1">
                    <a:lumMod val="85000"/>
                  </a:schemeClr>
                </a:solidFill>
                <a:effectLst/>
                <a:latin typeface="gg sans"/>
              </a:rPr>
              <a:t>.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marL="1428750" indent="-285750" algn="just">
              <a:buFont typeface="Wingdings"/>
              <a:buChar char="Ø"/>
            </a:pPr>
            <a:endParaRPr lang="en-US" sz="1800">
              <a:solidFill>
                <a:schemeClr val="bg1">
                  <a:lumMod val="85000"/>
                </a:schemeClr>
              </a:solidFill>
              <a:latin typeface="gg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EC530-FF25-BEB5-9B12-8C3E31F6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6914D49-A6B3-D754-9B4E-80C2210F36C4}"/>
              </a:ext>
            </a:extLst>
          </p:cNvPr>
          <p:cNvSpPr/>
          <p:nvPr/>
        </p:nvSpPr>
        <p:spPr>
          <a:xfrm>
            <a:off x="53310" y="1698522"/>
            <a:ext cx="235857" cy="263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9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EF5D-EE7B-493B-3E9E-81E00B53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>
                <a:solidFill>
                  <a:schemeClr val="bg1"/>
                </a:solidFill>
              </a:rPr>
              <a:t>Project overview - Introduction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6C621-80B7-35E1-0A0C-59E64012BF10}"/>
              </a:ext>
            </a:extLst>
          </p:cNvPr>
          <p:cNvSpPr txBox="1"/>
          <p:nvPr/>
        </p:nvSpPr>
        <p:spPr>
          <a:xfrm>
            <a:off x="314965" y="1269599"/>
            <a:ext cx="7964980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As the beginning of our project, first we have taken review of 50 people about their views on "AI and the impact of AI on their respective field".</a:t>
            </a:r>
          </a:p>
          <a:p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We have also asked their opinion about that, does AI increase their productivity?</a:t>
            </a:r>
          </a:p>
          <a:p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We have also provided the prediction to the user, about how many chances are there of their job can be </a:t>
            </a:r>
            <a:r>
              <a:rPr lang="en-US" sz="2000" err="1">
                <a:solidFill>
                  <a:schemeClr val="bg1"/>
                </a:solidFill>
                <a:latin typeface="Segoe UI"/>
                <a:cs typeface="Segoe UI"/>
              </a:rPr>
              <a:t>take</a:t>
            </a:r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 over by the AI </a:t>
            </a:r>
            <a:r>
              <a:rPr lang="en-US" sz="2000">
                <a:solidFill>
                  <a:schemeClr val="bg1"/>
                </a:solidFill>
              </a:rPr>
              <a:t>with the ML model </a:t>
            </a:r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 .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At the end, model will also suggest the user that how they can cope up with the AI.</a:t>
            </a:r>
          </a:p>
          <a:p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We have also provided the comparison about how much AI impact on such field  and how much productivity increased </a:t>
            </a:r>
          </a:p>
          <a:p>
            <a:pPr algn="l"/>
            <a:endParaRPr lang="en-US" sz="2000">
              <a:latin typeface="Segoe UI"/>
              <a:cs typeface="Segoe UI"/>
            </a:endParaRPr>
          </a:p>
          <a:p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E8760B9-6AC0-65A8-02B3-D83EF850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3284C19-2E2D-8360-8DB3-105C5D4085B5}"/>
              </a:ext>
            </a:extLst>
          </p:cNvPr>
          <p:cNvSpPr/>
          <p:nvPr/>
        </p:nvSpPr>
        <p:spPr>
          <a:xfrm>
            <a:off x="78524" y="1333798"/>
            <a:ext cx="235857" cy="263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1FFD675-27A8-CCA2-42A9-77CD6F2E0D2D}"/>
              </a:ext>
            </a:extLst>
          </p:cNvPr>
          <p:cNvSpPr/>
          <p:nvPr/>
        </p:nvSpPr>
        <p:spPr>
          <a:xfrm>
            <a:off x="78524" y="2224666"/>
            <a:ext cx="235857" cy="263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AB33F4-BB3D-191E-BE08-B2D1B8CEC4EE}"/>
              </a:ext>
            </a:extLst>
          </p:cNvPr>
          <p:cNvSpPr/>
          <p:nvPr/>
        </p:nvSpPr>
        <p:spPr>
          <a:xfrm>
            <a:off x="78524" y="2829784"/>
            <a:ext cx="235857" cy="263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2B8E3B3-C4D5-C416-018C-55B859A9BEAA}"/>
              </a:ext>
            </a:extLst>
          </p:cNvPr>
          <p:cNvSpPr/>
          <p:nvPr/>
        </p:nvSpPr>
        <p:spPr>
          <a:xfrm>
            <a:off x="78524" y="3721372"/>
            <a:ext cx="235857" cy="263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177C233-82AA-B079-8613-9C541E0E90D9}"/>
              </a:ext>
            </a:extLst>
          </p:cNvPr>
          <p:cNvSpPr/>
          <p:nvPr/>
        </p:nvSpPr>
        <p:spPr>
          <a:xfrm>
            <a:off x="78524" y="4350022"/>
            <a:ext cx="235857" cy="263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 animBg="1"/>
      <p:bldP spid="12" grpId="0" animBg="1"/>
      <p:bldP spid="14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0366-5BB9-6D5F-4DDC-E59C99A0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21518"/>
            <a:ext cx="8520600" cy="572700"/>
          </a:xfrm>
        </p:spPr>
        <p:txBody>
          <a:bodyPr/>
          <a:lstStyle/>
          <a:p>
            <a:r>
              <a:rPr lang="en-US" sz="2000" b="1">
                <a:solidFill>
                  <a:schemeClr val="bg1"/>
                </a:solidFill>
              </a:rPr>
              <a:t>Here is the link of our survey form . So let's look into it.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C5FA11-177C-DC9C-40FF-7AB0E62BE885}"/>
              </a:ext>
            </a:extLst>
          </p:cNvPr>
          <p:cNvSpPr/>
          <p:nvPr/>
        </p:nvSpPr>
        <p:spPr>
          <a:xfrm>
            <a:off x="2403661" y="2017058"/>
            <a:ext cx="4334008" cy="11149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Arial"/>
                <a:hlinkClick r:id="rId2"/>
              </a:rPr>
              <a:t>Form</a:t>
            </a:r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92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03612"/>
            <a:ext cx="8520600" cy="572700"/>
          </a:xfrm>
        </p:spPr>
        <p:txBody>
          <a:bodyPr/>
          <a:lstStyle/>
          <a:p>
            <a:r>
              <a:rPr lang="en-IN" sz="2800" b="1">
                <a:solidFill>
                  <a:schemeClr val="bg1"/>
                </a:solidFill>
              </a:rPr>
              <a:t>End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0DE12-5B82-715D-7362-62C68472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EBD224-ECEB-9246-8EE7-648D6B429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801615"/>
              </p:ext>
            </p:extLst>
          </p:nvPr>
        </p:nvGraphicFramePr>
        <p:xfrm>
          <a:off x="489232" y="1213556"/>
          <a:ext cx="7843024" cy="3181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5" name="Picture 124">
            <a:extLst>
              <a:ext uri="{FF2B5EF4-FFF2-40B4-BE49-F238E27FC236}">
                <a16:creationId xmlns:a16="http://schemas.microsoft.com/office/drawing/2014/main" id="{431A63A3-819B-A4F8-80AA-23DBFEF88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4375" y="1245413"/>
            <a:ext cx="783537" cy="82494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C06483D-CD1D-8032-914C-1FEF2BE4B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9770" y="2421977"/>
            <a:ext cx="758274" cy="77483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CDB706B-B0C9-24E6-5131-EEF543E4D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6910" y="3535025"/>
            <a:ext cx="801283" cy="8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>
                <a:solidFill>
                  <a:schemeClr val="bg1"/>
                </a:solidFill>
              </a:rPr>
              <a:t>Wow Factor in 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0E5EE3-66C3-27E2-1D4A-2B06C65B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005209E5-D905-D6F0-BC44-8BB41C797174}"/>
              </a:ext>
            </a:extLst>
          </p:cNvPr>
          <p:cNvSpPr/>
          <p:nvPr/>
        </p:nvSpPr>
        <p:spPr>
          <a:xfrm>
            <a:off x="502227" y="1217221"/>
            <a:ext cx="7414654" cy="3050473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Char char="•"/>
            </a:pPr>
            <a:r>
              <a:rPr lang="en-GB" sz="2000">
                <a:ea typeface="+mn-lt"/>
                <a:cs typeface="+mn-lt"/>
              </a:rPr>
              <a:t> </a:t>
            </a:r>
            <a:r>
              <a:rPr lang="en-GB" sz="2200">
                <a:ea typeface="+mn-lt"/>
                <a:cs typeface="+mn-lt"/>
              </a:rPr>
              <a:t>We are providing prediction about AI impact on   job  roles with higher accuracy .</a:t>
            </a:r>
            <a:endParaRPr lang="en-US" sz="2200">
              <a:cs typeface="Arial"/>
            </a:endParaRPr>
          </a:p>
          <a:p>
            <a:pPr marL="342900" indent="-342900">
              <a:buChar char="•"/>
            </a:pPr>
            <a:r>
              <a:rPr lang="en-GB" sz="2200">
                <a:solidFill>
                  <a:schemeClr val="bg1"/>
                </a:solidFill>
                <a:ea typeface="+mn-lt"/>
                <a:cs typeface="+mn-lt"/>
              </a:rPr>
              <a:t>It merges large-scale data analysis (ML) with real-world experiences, creating a compelling narrative.</a:t>
            </a:r>
            <a:endParaRPr lang="en-GB" sz="2200">
              <a:solidFill>
                <a:schemeClr val="bg1"/>
              </a:solidFill>
              <a:cs typeface="Arial"/>
            </a:endParaRPr>
          </a:p>
          <a:p>
            <a:pPr marL="342900" indent="-342900">
              <a:buChar char="•"/>
            </a:pPr>
            <a:r>
              <a:rPr lang="en-GB" sz="2200">
                <a:solidFill>
                  <a:schemeClr val="bg1"/>
                </a:solidFill>
                <a:cs typeface="Arial"/>
              </a:rPr>
              <a:t>We are also showcasing the comparision on Impact of AI and productivity </a:t>
            </a:r>
            <a:r>
              <a:rPr lang="en-GB" sz="2200" err="1">
                <a:solidFill>
                  <a:schemeClr val="bg1"/>
                </a:solidFill>
                <a:cs typeface="Arial"/>
              </a:rPr>
              <a:t>increasad</a:t>
            </a:r>
            <a:endParaRPr lang="en-GB" sz="2200">
              <a:solidFill>
                <a:schemeClr val="bg1"/>
              </a:solidFill>
              <a:cs typeface="Arial"/>
            </a:endParaRPr>
          </a:p>
          <a:p>
            <a:endParaRPr lang="en-GB" sz="2000">
              <a:cs typeface="Arial"/>
            </a:endParaRPr>
          </a:p>
          <a:p>
            <a:pPr algn="ctr"/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30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chemeClr val="bg1"/>
                </a:solidFill>
              </a:rPr>
              <a:t>Modelling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895E3E8-D8AA-0D8D-3D00-0B013734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98" y="4269620"/>
            <a:ext cx="624691" cy="6750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BD2993-2AC9-36EA-FF6B-5A3CA64F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032" y="4269620"/>
            <a:ext cx="624691" cy="675033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B446ED-5E3F-F3BB-C8E9-53E9AC27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5" y="2036882"/>
            <a:ext cx="7662180" cy="25853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1883CD-F9FE-9699-B54E-83AE7A31CBD2}"/>
              </a:ext>
            </a:extLst>
          </p:cNvPr>
          <p:cNvSpPr txBox="1"/>
          <p:nvPr/>
        </p:nvSpPr>
        <p:spPr>
          <a:xfrm>
            <a:off x="446468" y="1113584"/>
            <a:ext cx="76795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Firstly we have imported all the libraries needed for the execution of the model.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62F48-E40D-677F-D97B-72466279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994" y="4269620"/>
            <a:ext cx="624691" cy="675033"/>
          </a:xfrm>
          <a:prstGeom prst="rect">
            <a:avLst/>
          </a:prstGeom>
        </p:spPr>
      </p:pic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29E2B7-A084-DE2D-B83A-F01029AC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54" y="1938459"/>
            <a:ext cx="7395483" cy="2030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F9B1E0-967C-7274-2087-C9BCD302F916}"/>
              </a:ext>
            </a:extLst>
          </p:cNvPr>
          <p:cNvSpPr txBox="1"/>
          <p:nvPr/>
        </p:nvSpPr>
        <p:spPr>
          <a:xfrm>
            <a:off x="612321" y="952500"/>
            <a:ext cx="74385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ea typeface="inherit"/>
              </a:rPr>
              <a:t>Then we have cleaned up the data so null values are adjusted.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PowerPoint Presentation</vt:lpstr>
      <vt:lpstr>Project Objectives</vt:lpstr>
      <vt:lpstr>Problem Statement</vt:lpstr>
      <vt:lpstr>Project overview - Introduction</vt:lpstr>
      <vt:lpstr>Here is the link of our survey form . So let's look into it. </vt:lpstr>
      <vt:lpstr>End User</vt:lpstr>
      <vt:lpstr>Wow Factor in Solution</vt:lpstr>
      <vt:lpstr>Modelling</vt:lpstr>
      <vt:lpstr>PowerPoint Presentation</vt:lpstr>
      <vt:lpstr>PowerPoint Presentation</vt:lpstr>
      <vt:lpstr>PowerPoint Presentation</vt:lpstr>
      <vt:lpstr>Prediction of survey data</vt:lpstr>
      <vt:lpstr>PowerPoint Presentation</vt:lpstr>
      <vt:lpstr>Pie chart of Job titles and Work Load Ratio</vt:lpstr>
      <vt:lpstr>Bar graph representation of Job Title and AI models</vt:lpstr>
      <vt:lpstr>Comparison between AI impact and Productivity increased.</vt:lpstr>
      <vt:lpstr>Conclusion</vt:lpstr>
      <vt:lpstr>Future Perspective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revision>2</cp:revision>
  <dcterms:modified xsi:type="dcterms:W3CDTF">2024-04-13T05:50:34Z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