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9" r:id="rId4"/>
    <p:sldId id="261" r:id="rId5"/>
    <p:sldId id="267" r:id="rId6"/>
    <p:sldId id="1048" r:id="rId7"/>
    <p:sldId id="1049" r:id="rId8"/>
    <p:sldId id="1050" r:id="rId9"/>
    <p:sldId id="1051" r:id="rId10"/>
    <p:sldId id="1052" r:id="rId11"/>
    <p:sldId id="1053" r:id="rId12"/>
    <p:sldId id="1054" r:id="rId13"/>
    <p:sldId id="1055" r:id="rId14"/>
    <p:sldId id="1056" r:id="rId15"/>
    <p:sldId id="1057" r:id="rId16"/>
    <p:sldId id="1058" r:id="rId17"/>
    <p:sldId id="1059" r:id="rId18"/>
    <p:sldId id="1060" r:id="rId19"/>
    <p:sldId id="1061" r:id="rId20"/>
    <p:sldId id="1062" r:id="rId21"/>
    <p:sldId id="270" r:id="rId22"/>
    <p:sldId id="274" r:id="rId23"/>
    <p:sldId id="1063" r:id="rId24"/>
    <p:sldId id="1064" r:id="rId25"/>
    <p:sldId id="275" r:id="rId26"/>
    <p:sldId id="10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43" autoAdjust="0"/>
  </p:normalViewPr>
  <p:slideViewPr>
    <p:cSldViewPr snapToGrid="0" showGuides="1">
      <p:cViewPr varScale="1">
        <p:scale>
          <a:sx n="62" d="100"/>
          <a:sy n="62" d="100"/>
        </p:scale>
        <p:origin x="28" y="132"/>
      </p:cViewPr>
      <p:guideLst>
        <p:guide orient="horz" pos="2001"/>
        <p:guide pos="3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6-08T10:35:13.3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19051 11948 0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0B9F5-81EB-47F7-A19B-CA4C4673139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F179-A4DE-497C-AC47-CCA459578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07FE-C67F-5E08-B39D-590A86D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91F17-9C01-E471-6964-B1B7C80F8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3A7B-E0DA-081B-9824-104676D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8AB-ABB8-C883-CC9C-6098EBAD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31E1-BD6C-CE89-9BB4-DE87583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06D-70EC-7544-9D2A-C59AACC9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1CCE-6FC1-7C06-DD28-4094EBEC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C639-8D3E-23B2-BF3A-2589255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C381-FBCF-4F8F-67A8-8694CAE8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B3D2-9826-5A83-F924-7F30648C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1C530-078F-A9AB-2B21-C67BB33A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932B-B20E-BBCE-BE0D-AD1AA2CC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FA43-5006-8D28-0043-3159C4CE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2B84-D8B3-601B-12FA-6764377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0DDB-0191-9DBA-145A-EBC0685C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33A-107E-A701-5B5B-F6363486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CC64-9979-667F-91C9-0FA289C1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9C40-1486-2C1B-27FE-C433BE2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1ED6-44ED-A0C5-55DC-5D58704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2C50-2681-4A83-4FDE-5178536D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C6E-028F-5270-15F9-9458B09E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9FA3-9EBF-A6B4-4ED3-70BFD069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C574-6621-AE4B-0302-2C441B3C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948F-FAF2-B06F-8FBE-55069740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A45-88B3-9CD7-0D82-2CE511DE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5373-9887-7739-8B34-720E5C56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4AF3-9EA8-E10C-D34F-8E2186780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C748D-9BA1-A53F-6635-49CA22B2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894A-C027-8195-867D-50CA77F0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D0F7-B4D4-6CAA-B1DC-8BB930D4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21E6-0E8F-96C2-4770-66DB7BD5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8A80-CBDA-3BFC-2E64-0C9CD8F3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62B58-6ECE-52CF-9BC8-90BD1143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EC02-34AE-4C87-006A-642A1EFD1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365C1-512A-B1E4-C1B8-1BB22896E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9D6C5-FAED-4E18-B47D-7D47C8245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7AF45-F431-8E54-1705-0B2F1096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6CC8-85B8-0E84-90C8-9E3B32C1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616A9-B981-D61D-72DE-17EBC6C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8F51-E89C-A1B9-7B58-3266015C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E64BA-8B97-52DC-A46E-EFA71FE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D9DF-544E-55AD-A7A1-EA3ECE82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CA776-E5FA-822F-6F1A-2365036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97182-F35A-6A6E-B452-1AEBD34A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76460-92C1-6467-ACE2-C637D2A7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BC75-4584-B715-3918-FE9A092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E6B3-82A6-4D38-272C-D370F101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7474-8C98-BDE7-848B-A06B49E1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25521-5152-09B3-F641-FC131E22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CD8F-6607-90A3-34D1-4936FB9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8475E-F6CE-C785-03A4-66067275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CB234-284E-8FBD-3CFD-6E99DCE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641A-3A0B-1247-1748-577A698F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42257-13AA-03CD-F59A-8125A9A78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B652F-AC00-12FF-FF58-292A9A3D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3424-5767-995A-9E79-547D0067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D33B-2656-EB04-05F1-BA9C96D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125D-1214-2AD0-0C18-C84E45CD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A84D1-C9FE-AFFF-829F-C2C16A1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E370-116E-8072-3B26-13484A97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5743-E140-2D5E-60D0-5A56B1169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4402-ABD2-4647-8B0D-4451723047B8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5145-9F38-E413-8F01-EE2574135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AA32-8850-B77A-89AB-82C46ECC7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223B-989A-447C-824B-13772F6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manavshah1704@gmail.com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www.instagram.com/manavshah.p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navjshah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youtube.com/@manavshah-ez6ss?si=EFPT7Om-_VZ1MTp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93;p31">
            <a:extLst>
              <a:ext uri="{FF2B5EF4-FFF2-40B4-BE49-F238E27FC236}">
                <a16:creationId xmlns:a16="http://schemas.microsoft.com/office/drawing/2014/main" id="{C882C2A4-804C-6126-EC37-18A8B47BCF6A}"/>
              </a:ext>
            </a:extLst>
          </p:cNvPr>
          <p:cNvGrpSpPr/>
          <p:nvPr/>
        </p:nvGrpSpPr>
        <p:grpSpPr>
          <a:xfrm flipH="1">
            <a:off x="4597686" y="2234640"/>
            <a:ext cx="5982764" cy="3388586"/>
            <a:chOff x="439473" y="1811648"/>
            <a:chExt cx="4206917" cy="1744178"/>
          </a:xfrm>
        </p:grpSpPr>
        <p:sp>
          <p:nvSpPr>
            <p:cNvPr id="14" name="Google Shape;194;p31">
              <a:extLst>
                <a:ext uri="{FF2B5EF4-FFF2-40B4-BE49-F238E27FC236}">
                  <a16:creationId xmlns:a16="http://schemas.microsoft.com/office/drawing/2014/main" id="{DEF651D6-7827-4FC3-C4AA-B3CD8E5DEDA7}"/>
                </a:ext>
              </a:extLst>
            </p:cNvPr>
            <p:cNvSpPr/>
            <p:nvPr/>
          </p:nvSpPr>
          <p:spPr>
            <a:xfrm>
              <a:off x="439473" y="3172127"/>
              <a:ext cx="383700" cy="383700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95;p31">
              <a:extLst>
                <a:ext uri="{FF2B5EF4-FFF2-40B4-BE49-F238E27FC236}">
                  <a16:creationId xmlns:a16="http://schemas.microsoft.com/office/drawing/2014/main" id="{45652D81-322F-002B-DBDE-B131E2F2B13C}"/>
                </a:ext>
              </a:extLst>
            </p:cNvPr>
            <p:cNvSpPr/>
            <p:nvPr/>
          </p:nvSpPr>
          <p:spPr>
            <a:xfrm rot="10800000">
              <a:off x="4262691" y="1811648"/>
              <a:ext cx="383700" cy="383700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7E113A-9547-A511-6493-C74446A30E64}"/>
              </a:ext>
            </a:extLst>
          </p:cNvPr>
          <p:cNvSpPr txBox="1"/>
          <p:nvPr/>
        </p:nvSpPr>
        <p:spPr>
          <a:xfrm>
            <a:off x="4798733" y="2402110"/>
            <a:ext cx="6064664" cy="30319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CORONA VIRUS ANALYSIS USING SQL 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BY: MANAV SHAH</a:t>
            </a:r>
            <a:endParaRPr lang="en-US" sz="4400" b="1" dirty="0">
              <a:solidFill>
                <a:schemeClr val="bg1"/>
              </a:solidFill>
              <a:latin typeface="Georgia Pro Cond" panose="02040506050405020303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86E26C-66B2-DDD1-B16A-72C48F65B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8034" t="30860"/>
          <a:stretch>
            <a:fillRect/>
          </a:stretch>
        </p:blipFill>
        <p:spPr>
          <a:xfrm>
            <a:off x="63548" y="18758"/>
            <a:ext cx="6265712" cy="5243360"/>
          </a:xfrm>
          <a:custGeom>
            <a:avLst/>
            <a:gdLst>
              <a:gd name="connsiteX0" fmla="*/ 0 w 6265712"/>
              <a:gd name="connsiteY0" fmla="*/ 0 h 5243360"/>
              <a:gd name="connsiteX1" fmla="*/ 6265712 w 6265712"/>
              <a:gd name="connsiteY1" fmla="*/ 0 h 5243360"/>
              <a:gd name="connsiteX2" fmla="*/ 6265712 w 6265712"/>
              <a:gd name="connsiteY2" fmla="*/ 5243360 h 5243360"/>
              <a:gd name="connsiteX3" fmla="*/ 0 w 6265712"/>
              <a:gd name="connsiteY3" fmla="*/ 5243360 h 5243360"/>
              <a:gd name="connsiteX4" fmla="*/ 0 w 6265712"/>
              <a:gd name="connsiteY4" fmla="*/ 0 h 524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5712" h="5243360">
                <a:moveTo>
                  <a:pt x="0" y="0"/>
                </a:moveTo>
                <a:lnTo>
                  <a:pt x="6265712" y="0"/>
                </a:lnTo>
                <a:lnTo>
                  <a:pt x="6265712" y="5243360"/>
                </a:lnTo>
                <a:lnTo>
                  <a:pt x="0" y="52433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B83C968-C985-2BB4-628B-A037F4A7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5110008"/>
            <a:ext cx="1390856" cy="10431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A63EA1-BE98-47CA-98A7-E12A1735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047" y="-1309449"/>
            <a:ext cx="5222420" cy="39168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5BC200-6DA7-95DD-8558-3DAD31423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24" y="441149"/>
            <a:ext cx="2330369" cy="17477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A3392A-53F9-B82E-1D9F-B16123CE2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07" y="6153150"/>
            <a:ext cx="908393" cy="681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3FB87-36EE-A6EA-4AE8-5B33753F4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98" y="654333"/>
            <a:ext cx="2663219" cy="1498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B6E14-EF03-A4E7-51F7-946CA19B1BB4}"/>
                  </a:ext>
                </a:extLst>
              </p14:cNvPr>
              <p14:cNvContentPartPr/>
              <p14:nvPr/>
            </p14:nvContentPartPr>
            <p14:xfrm>
              <a:off x="6858360" y="43012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B6E14-EF03-A4E7-51F7-946CA19B1B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2520" y="4237920"/>
                <a:ext cx="3168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5A6E14F-7975-6655-8E2B-5871E200F7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94"/>
    </mc:Choice>
    <mc:Fallback>
      <p:transition spd="slow" advTm="15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Q6. Find monthly average for confirmed,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 deaths, recovered</a:t>
            </a:r>
          </a:p>
          <a:p>
            <a:pPr algn="ctr">
              <a:spcBef>
                <a:spcPts val="0"/>
              </a:spcBef>
            </a:pP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635F3D-A43B-BFFD-ACBF-4230C481D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29" y="1747777"/>
            <a:ext cx="8662740" cy="43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Q7. Find most frequent value for confirmed, deaths, recovered each month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82044-A293-62F6-13B8-97E465F6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25" y="1689832"/>
            <a:ext cx="8990950" cy="42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Q8. Find minimum values for confirmed,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deaths, recovered per year</a:t>
            </a:r>
          </a:p>
          <a:p>
            <a:pPr algn="ctr">
              <a:spcBef>
                <a:spcPts val="0"/>
              </a:spcBef>
            </a:pP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6F65B5-815A-6F8B-C746-C56F97F3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66" y="1750183"/>
            <a:ext cx="800211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Q9. Find maximum values of confirmed,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 deaths, recovered per year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00191-AF2B-7428-747A-A18E90FB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307" y="1747777"/>
            <a:ext cx="845938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Q10. The total number of case of confirmed, deaths, recovered each month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BF5DC1-054F-DB66-DDCA-DE7F878B4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1801368"/>
            <a:ext cx="726858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Q11. Check how corona virus spread out with respect to confirmed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D6B7B-7F7A-9680-78CA-622FBCED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472" y="1610748"/>
            <a:ext cx="8313056" cy="48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Q12. Check how corona virus spread out with respect to death case per month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536145-747F-D40D-91A6-960FF862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514" y="1544481"/>
            <a:ext cx="799497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Q13. Check how corona virus spread out with respect to recovered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7CEA4-B824-74DC-B237-9A6300033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068" y="1617337"/>
            <a:ext cx="7767864" cy="48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Q14. Find Country having highest number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of  the Confirmed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D1242-C39A-7802-89C6-675803369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928" y="2060980"/>
            <a:ext cx="8038143" cy="30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Q15.  Find Country having lowest number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of the death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6AD66D-19A6-4B1B-25B2-FEE32DF66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66" y="1865300"/>
            <a:ext cx="810690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8FC64-1F50-5680-36BF-7027D7F0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8034" t="30860"/>
          <a:stretch>
            <a:fillRect/>
          </a:stretch>
        </p:blipFill>
        <p:spPr>
          <a:xfrm rot="16200000">
            <a:off x="-511176" y="1103464"/>
            <a:ext cx="6265712" cy="5243360"/>
          </a:xfrm>
          <a:custGeom>
            <a:avLst/>
            <a:gdLst>
              <a:gd name="connsiteX0" fmla="*/ 0 w 6265712"/>
              <a:gd name="connsiteY0" fmla="*/ 0 h 5243360"/>
              <a:gd name="connsiteX1" fmla="*/ 6265712 w 6265712"/>
              <a:gd name="connsiteY1" fmla="*/ 0 h 5243360"/>
              <a:gd name="connsiteX2" fmla="*/ 6265712 w 6265712"/>
              <a:gd name="connsiteY2" fmla="*/ 5243360 h 5243360"/>
              <a:gd name="connsiteX3" fmla="*/ 0 w 6265712"/>
              <a:gd name="connsiteY3" fmla="*/ 5243360 h 5243360"/>
              <a:gd name="connsiteX4" fmla="*/ 0 w 6265712"/>
              <a:gd name="connsiteY4" fmla="*/ 0 h 524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5712" h="5243360">
                <a:moveTo>
                  <a:pt x="0" y="0"/>
                </a:moveTo>
                <a:lnTo>
                  <a:pt x="6265712" y="0"/>
                </a:lnTo>
                <a:lnTo>
                  <a:pt x="6265712" y="5243360"/>
                </a:lnTo>
                <a:lnTo>
                  <a:pt x="0" y="524336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9342BE-504D-65B1-E14B-C1AFD969A942}"/>
              </a:ext>
            </a:extLst>
          </p:cNvPr>
          <p:cNvGrpSpPr/>
          <p:nvPr/>
        </p:nvGrpSpPr>
        <p:grpSpPr>
          <a:xfrm>
            <a:off x="4899546" y="1477581"/>
            <a:ext cx="5936776" cy="3471951"/>
            <a:chOff x="4899546" y="1965052"/>
            <a:chExt cx="5936776" cy="3471951"/>
          </a:xfrm>
        </p:grpSpPr>
        <p:sp>
          <p:nvSpPr>
            <p:cNvPr id="4" name="Google Shape;237;p35">
              <a:extLst>
                <a:ext uri="{FF2B5EF4-FFF2-40B4-BE49-F238E27FC236}">
                  <a16:creationId xmlns:a16="http://schemas.microsoft.com/office/drawing/2014/main" id="{5D361553-1EBE-3FDD-2C13-DF9AF7BD74B7}"/>
                </a:ext>
              </a:extLst>
            </p:cNvPr>
            <p:cNvSpPr/>
            <p:nvPr/>
          </p:nvSpPr>
          <p:spPr>
            <a:xfrm rot="10800000">
              <a:off x="10099342" y="1965052"/>
              <a:ext cx="736980" cy="646332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54FD5-4410-54E2-CB4B-E9B94937D52C}"/>
                </a:ext>
              </a:extLst>
            </p:cNvPr>
            <p:cNvSpPr txBox="1"/>
            <p:nvPr/>
          </p:nvSpPr>
          <p:spPr>
            <a:xfrm>
              <a:off x="7389124" y="2039034"/>
              <a:ext cx="3219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COVID-</a:t>
              </a:r>
              <a:r>
                <a:rPr lang="en" sz="36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19</a:t>
              </a:r>
              <a:endParaRPr lang="en-US" sz="3600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6B5A13-483F-B949-5526-D8238D75BFD3}"/>
                </a:ext>
              </a:extLst>
            </p:cNvPr>
            <p:cNvSpPr txBox="1"/>
            <p:nvPr/>
          </p:nvSpPr>
          <p:spPr>
            <a:xfrm>
              <a:off x="4899546" y="2759347"/>
              <a:ext cx="5711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COVID-19 is an infectious disease caused by the found virus known as SARS-CoV-2 (or coronavirus). Before the originated in Wuhan, China on December 2019, there was no information about this virus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83E5804-7AF1-B518-D609-95A98E14C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22" y="-92"/>
            <a:ext cx="1579677" cy="11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Find top 5 countries having highest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recovered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08A759-5F53-F9BA-0A31-CB2F29D8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1747777"/>
            <a:ext cx="954538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07EB8-D676-3BD6-4A6C-06C911F1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95" y="431257"/>
            <a:ext cx="1390856" cy="1043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5B603-2D2B-ABAE-6446-CFB759260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260" y="5275726"/>
            <a:ext cx="2330369" cy="1747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6E6AC-32F5-8EE0-E3D7-387D544B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8034" t="30860"/>
          <a:stretch>
            <a:fillRect/>
          </a:stretch>
        </p:blipFill>
        <p:spPr>
          <a:xfrm rot="5400000" flipH="1">
            <a:off x="6437464" y="1109163"/>
            <a:ext cx="6265712" cy="5243360"/>
          </a:xfrm>
          <a:custGeom>
            <a:avLst/>
            <a:gdLst>
              <a:gd name="connsiteX0" fmla="*/ 0 w 6265712"/>
              <a:gd name="connsiteY0" fmla="*/ 0 h 5243360"/>
              <a:gd name="connsiteX1" fmla="*/ 6265712 w 6265712"/>
              <a:gd name="connsiteY1" fmla="*/ 0 h 5243360"/>
              <a:gd name="connsiteX2" fmla="*/ 6265712 w 6265712"/>
              <a:gd name="connsiteY2" fmla="*/ 5243360 h 5243360"/>
              <a:gd name="connsiteX3" fmla="*/ 0 w 6265712"/>
              <a:gd name="connsiteY3" fmla="*/ 5243360 h 5243360"/>
              <a:gd name="connsiteX4" fmla="*/ 0 w 6265712"/>
              <a:gd name="connsiteY4" fmla="*/ 0 h 524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5712" h="5243360">
                <a:moveTo>
                  <a:pt x="0" y="0"/>
                </a:moveTo>
                <a:lnTo>
                  <a:pt x="6265712" y="0"/>
                </a:lnTo>
                <a:lnTo>
                  <a:pt x="6265712" y="5243360"/>
                </a:lnTo>
                <a:lnTo>
                  <a:pt x="0" y="524336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C736C9-B9BD-E9F5-4EFB-4583BC24241A}"/>
              </a:ext>
            </a:extLst>
          </p:cNvPr>
          <p:cNvGrpSpPr/>
          <p:nvPr/>
        </p:nvGrpSpPr>
        <p:grpSpPr>
          <a:xfrm>
            <a:off x="169368" y="2328126"/>
            <a:ext cx="9063531" cy="3426386"/>
            <a:chOff x="923959" y="3641400"/>
            <a:chExt cx="8270831" cy="3126709"/>
          </a:xfrm>
        </p:grpSpPr>
        <p:sp>
          <p:nvSpPr>
            <p:cNvPr id="9" name="Google Shape;250;p37">
              <a:extLst>
                <a:ext uri="{FF2B5EF4-FFF2-40B4-BE49-F238E27FC236}">
                  <a16:creationId xmlns:a16="http://schemas.microsoft.com/office/drawing/2014/main" id="{0011740F-D55A-CA45-D327-49D2A1AFDC5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23959" y="3962038"/>
              <a:ext cx="4582643" cy="1036523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0" name="Google Shape;251;p37">
              <a:extLst>
                <a:ext uri="{FF2B5EF4-FFF2-40B4-BE49-F238E27FC236}">
                  <a16:creationId xmlns:a16="http://schemas.microsoft.com/office/drawing/2014/main" id="{4D6FB4CB-20A3-68B4-2AFE-DCC8CA49224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882544" y="3962038"/>
              <a:ext cx="6312246" cy="280607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88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Insights</a:t>
              </a:r>
            </a:p>
          </p:txBody>
        </p:sp>
        <p:sp>
          <p:nvSpPr>
            <p:cNvPr id="11" name="Google Shape;237;p35">
              <a:extLst>
                <a:ext uri="{FF2B5EF4-FFF2-40B4-BE49-F238E27FC236}">
                  <a16:creationId xmlns:a16="http://schemas.microsoft.com/office/drawing/2014/main" id="{D68D6E1B-FF74-F2AA-87B6-3F2D9CB4B6A3}"/>
                </a:ext>
              </a:extLst>
            </p:cNvPr>
            <p:cNvSpPr/>
            <p:nvPr/>
          </p:nvSpPr>
          <p:spPr>
            <a:xfrm rot="5400000">
              <a:off x="2486036" y="3572716"/>
              <a:ext cx="641276" cy="778644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5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96;p49">
            <a:extLst>
              <a:ext uri="{FF2B5EF4-FFF2-40B4-BE49-F238E27FC236}">
                <a16:creationId xmlns:a16="http://schemas.microsoft.com/office/drawing/2014/main" id="{8D5B8721-45F3-A4EE-A4C8-A7B2A971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92671"/>
              </p:ext>
            </p:extLst>
          </p:nvPr>
        </p:nvGraphicFramePr>
        <p:xfrm>
          <a:off x="2393102" y="1653594"/>
          <a:ext cx="7781996" cy="4512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sng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Country</a:t>
                      </a:r>
                      <a:endParaRPr lang="en-US" sz="2000" b="1" u="sng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sng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Confirmed cases</a:t>
                      </a:r>
                      <a:endParaRPr lang="en-US" sz="2000" b="1" u="sng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US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33461982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India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29460523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Brazil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17412766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France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6106009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Turkey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5330447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86F0BB-671F-0517-ADBE-9433D16664D2}"/>
              </a:ext>
            </a:extLst>
          </p:cNvPr>
          <p:cNvSpPr txBox="1"/>
          <p:nvPr/>
        </p:nvSpPr>
        <p:spPr>
          <a:xfrm>
            <a:off x="0" y="24524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 Pro Cond" panose="02040506050405020303" pitchFamily="18" charset="0"/>
              </a:rPr>
              <a:t>5 </a:t>
            </a: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Countries With The Highest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Number Of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0FBC-D74D-2D59-2BDB-4F413E3D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43" y="6374242"/>
            <a:ext cx="734429" cy="550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BFE0C-FDDC-577E-34CE-881B8B1D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1" y="794506"/>
            <a:ext cx="908393" cy="6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96;p49">
            <a:extLst>
              <a:ext uri="{FF2B5EF4-FFF2-40B4-BE49-F238E27FC236}">
                <a16:creationId xmlns:a16="http://schemas.microsoft.com/office/drawing/2014/main" id="{8D5B8721-45F3-A4EE-A4C8-A7B2A971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425364"/>
              </p:ext>
            </p:extLst>
          </p:nvPr>
        </p:nvGraphicFramePr>
        <p:xfrm>
          <a:off x="2393102" y="1653594"/>
          <a:ext cx="7781996" cy="4512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sng" dirty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Country</a:t>
                      </a:r>
                      <a:endParaRPr lang="en-US" sz="2000" b="1" u="sng" dirty="0">
                        <a:solidFill>
                          <a:srgbClr val="FFFFFF"/>
                        </a:solidFill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sng" dirty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Recovered cases</a:t>
                      </a:r>
                      <a:endParaRPr lang="en-US" sz="2000" b="1" u="sng" dirty="0">
                        <a:solidFill>
                          <a:srgbClr val="FFFFFF"/>
                        </a:solidFill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India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28089649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Brazil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15400169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US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6303715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Turkey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5202251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Russia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4745756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86F0BB-671F-0517-ADBE-9433D16664D2}"/>
              </a:ext>
            </a:extLst>
          </p:cNvPr>
          <p:cNvSpPr txBox="1"/>
          <p:nvPr/>
        </p:nvSpPr>
        <p:spPr>
          <a:xfrm>
            <a:off x="0" y="24524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 Pro Cond" panose="02040506050405020303" pitchFamily="18" charset="0"/>
              </a:rPr>
              <a:t>5 </a:t>
            </a: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Countries With The Highest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Number Of recovered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0FBC-D74D-2D59-2BDB-4F413E3D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43" y="6374242"/>
            <a:ext cx="734429" cy="550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BFE0C-FDDC-577E-34CE-881B8B1D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1" y="794506"/>
            <a:ext cx="908393" cy="6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96;p49">
            <a:extLst>
              <a:ext uri="{FF2B5EF4-FFF2-40B4-BE49-F238E27FC236}">
                <a16:creationId xmlns:a16="http://schemas.microsoft.com/office/drawing/2014/main" id="{8D5B8721-45F3-A4EE-A4C8-A7B2A971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697033"/>
              </p:ext>
            </p:extLst>
          </p:nvPr>
        </p:nvGraphicFramePr>
        <p:xfrm>
          <a:off x="2393102" y="1653594"/>
          <a:ext cx="7781996" cy="4512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sng" dirty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Country</a:t>
                      </a:r>
                      <a:endParaRPr lang="en-US" sz="2400" b="1" u="sng" dirty="0">
                        <a:solidFill>
                          <a:srgbClr val="FFFFFF"/>
                        </a:solidFill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sng" dirty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  <a:ea typeface="Saira Semi Condensed"/>
                          <a:cs typeface="Saira Semi Condensed"/>
                          <a:sym typeface="Saira Semi Condensed"/>
                        </a:rPr>
                        <a:t>Deaths</a:t>
                      </a:r>
                      <a:endParaRPr lang="en-US" sz="2400" b="1" u="sng" dirty="0">
                        <a:solidFill>
                          <a:srgbClr val="FFFFFF"/>
                        </a:solidFill>
                        <a:latin typeface="Georgia" panose="02040502050405020303" pitchFamily="18" charset="0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L="120483" marR="120483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US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599769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Brazil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487401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India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370730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Mexico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>
                          <a:solidFill>
                            <a:schemeClr val="bg2"/>
                          </a:solidFill>
                        </a:rPr>
                        <a:t>230150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10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Peru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/>
                          </a:solidFill>
                        </a:rPr>
                        <a:t>188708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86F0BB-671F-0517-ADBE-9433D16664D2}"/>
              </a:ext>
            </a:extLst>
          </p:cNvPr>
          <p:cNvSpPr txBox="1"/>
          <p:nvPr/>
        </p:nvSpPr>
        <p:spPr>
          <a:xfrm>
            <a:off x="0" y="24524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 Pro Cond" panose="02040506050405020303" pitchFamily="18" charset="0"/>
              </a:rPr>
              <a:t>5 </a:t>
            </a: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Countries With The Highest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Number Of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0FBC-D74D-2D59-2BDB-4F413E3D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43" y="6374242"/>
            <a:ext cx="734429" cy="550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BFE0C-FDDC-577E-34CE-881B8B1D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1" y="794506"/>
            <a:ext cx="908393" cy="6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FBD90-EFC1-A4E6-00BC-C4DE15F8E1C1}"/>
              </a:ext>
            </a:extLst>
          </p:cNvPr>
          <p:cNvSpPr txBox="1"/>
          <p:nvPr/>
        </p:nvSpPr>
        <p:spPr>
          <a:xfrm>
            <a:off x="2622504" y="1242945"/>
            <a:ext cx="76565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16,90,65,144</a:t>
            </a:r>
          </a:p>
        </p:txBody>
      </p:sp>
      <p:sp>
        <p:nvSpPr>
          <p:cNvPr id="4" name="Google Shape;703;p50">
            <a:extLst>
              <a:ext uri="{FF2B5EF4-FFF2-40B4-BE49-F238E27FC236}">
                <a16:creationId xmlns:a16="http://schemas.microsoft.com/office/drawing/2014/main" id="{0009B9D9-3F5E-A533-C60C-01E8CCEB0BC4}"/>
              </a:ext>
            </a:extLst>
          </p:cNvPr>
          <p:cNvSpPr txBox="1">
            <a:spLocks/>
          </p:cNvSpPr>
          <p:nvPr/>
        </p:nvSpPr>
        <p:spPr>
          <a:xfrm>
            <a:off x="1912962" y="517596"/>
            <a:ext cx="8366076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Georgia Pro Light" panose="02040302050405020303" pitchFamily="18" charset="0"/>
              </a:rPr>
              <a:t>Total Reported cases of COVID-19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E7108-9A26-71B1-5EE4-FE6FBD863D62}"/>
              </a:ext>
            </a:extLst>
          </p:cNvPr>
          <p:cNvSpPr txBox="1"/>
          <p:nvPr/>
        </p:nvSpPr>
        <p:spPr>
          <a:xfrm>
            <a:off x="3208701" y="4980959"/>
            <a:ext cx="60937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36,47,894</a:t>
            </a:r>
            <a:endParaRPr lang="en-US" sz="6600" b="1" dirty="0">
              <a:solidFill>
                <a:schemeClr val="bg1"/>
              </a:solidFill>
              <a:latin typeface="Georgia Pro Cond" panose="02040506050405020303" pitchFamily="18" charset="0"/>
            </a:endParaRPr>
          </a:p>
        </p:txBody>
      </p:sp>
      <p:sp>
        <p:nvSpPr>
          <p:cNvPr id="8" name="Google Shape;701;p50">
            <a:extLst>
              <a:ext uri="{FF2B5EF4-FFF2-40B4-BE49-F238E27FC236}">
                <a16:creationId xmlns:a16="http://schemas.microsoft.com/office/drawing/2014/main" id="{9C2D87D5-4024-5FC7-66B6-8ED8396714B2}"/>
              </a:ext>
            </a:extLst>
          </p:cNvPr>
          <p:cNvSpPr txBox="1">
            <a:spLocks/>
          </p:cNvSpPr>
          <p:nvPr/>
        </p:nvSpPr>
        <p:spPr>
          <a:xfrm>
            <a:off x="1912962" y="4379680"/>
            <a:ext cx="8366076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Georgia Pro Light" panose="02040302050405020303" pitchFamily="18" charset="0"/>
              </a:rPr>
              <a:t>Total deaths due to COVID-19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BFD823-A31F-7B17-4009-451548E1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4227" y="4438934"/>
            <a:ext cx="4661419" cy="349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FC42D-9BDA-FA53-D280-BF997774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32" y="0"/>
            <a:ext cx="908393" cy="681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29D87-0C25-98A1-4D77-3B32A1C04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2" y="505639"/>
            <a:ext cx="908393" cy="6812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C234E3-A15A-F60A-0A5A-B0C0EF75A785}"/>
              </a:ext>
            </a:extLst>
          </p:cNvPr>
          <p:cNvSpPr txBox="1"/>
          <p:nvPr/>
        </p:nvSpPr>
        <p:spPr>
          <a:xfrm>
            <a:off x="3403909" y="3054763"/>
            <a:ext cx="60937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  <a:effectLst/>
                <a:latin typeface="Georgia Pro Cond" panose="02040506050405020303" pitchFamily="18" charset="0"/>
              </a:rPr>
              <a:t>11,30,89,548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FA847EB-A6D5-5CB1-947A-748F077EC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53274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70550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79556"/>
                  </a:ext>
                </a:extLst>
              </a:tr>
            </a:tbl>
          </a:graphicData>
        </a:graphic>
      </p:graphicFrame>
      <p:sp>
        <p:nvSpPr>
          <p:cNvPr id="19" name="Google Shape;703;p50">
            <a:extLst>
              <a:ext uri="{FF2B5EF4-FFF2-40B4-BE49-F238E27FC236}">
                <a16:creationId xmlns:a16="http://schemas.microsoft.com/office/drawing/2014/main" id="{6B3DCD7E-8A21-F715-8271-61A43D106074}"/>
              </a:ext>
            </a:extLst>
          </p:cNvPr>
          <p:cNvSpPr txBox="1">
            <a:spLocks/>
          </p:cNvSpPr>
          <p:nvPr/>
        </p:nvSpPr>
        <p:spPr>
          <a:xfrm>
            <a:off x="1912962" y="2443792"/>
            <a:ext cx="8366076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Georgia Pro Light" panose="02040302050405020303" pitchFamily="18" charset="0"/>
              </a:rPr>
              <a:t>Total Recovered cases of COVID-19 </a:t>
            </a:r>
          </a:p>
        </p:txBody>
      </p:sp>
    </p:spTree>
    <p:extLst>
      <p:ext uri="{BB962C8B-B14F-4D97-AF65-F5344CB8AC3E}">
        <p14:creationId xmlns:p14="http://schemas.microsoft.com/office/powerpoint/2010/main" val="4838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C1693D-42D1-8922-4C0B-E2A8153D5653}"/>
              </a:ext>
            </a:extLst>
          </p:cNvPr>
          <p:cNvGrpSpPr/>
          <p:nvPr/>
        </p:nvGrpSpPr>
        <p:grpSpPr>
          <a:xfrm>
            <a:off x="-392130" y="1411039"/>
            <a:ext cx="12976260" cy="5071041"/>
            <a:chOff x="814600" y="353901"/>
            <a:chExt cx="10617693" cy="46131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3D79BF-9A2A-6215-1E04-99B1A583F032}"/>
                </a:ext>
              </a:extLst>
            </p:cNvPr>
            <p:cNvSpPr txBox="1"/>
            <p:nvPr/>
          </p:nvSpPr>
          <p:spPr>
            <a:xfrm>
              <a:off x="814600" y="353901"/>
              <a:ext cx="10617693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cs typeface="Segoe UI" panose="020B0502040204020203" pitchFamily="34" charset="0"/>
                </a:rPr>
                <a:t>Thank You!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3BFF7D-27EB-9297-195E-7649A54585F1}"/>
                </a:ext>
              </a:extLst>
            </p:cNvPr>
            <p:cNvGrpSpPr/>
            <p:nvPr/>
          </p:nvGrpSpPr>
          <p:grpSpPr>
            <a:xfrm>
              <a:off x="5011253" y="3010975"/>
              <a:ext cx="2394424" cy="455112"/>
              <a:chOff x="4091163" y="2738874"/>
              <a:chExt cx="3965903" cy="753803"/>
            </a:xfrm>
          </p:grpSpPr>
          <p:pic>
            <p:nvPicPr>
              <p:cNvPr id="1030" name="Picture 6" descr="Instagram Logo Icon Png #96303 - Free Icons Library">
                <a:hlinkClick r:id="rId2"/>
                <a:extLst>
                  <a:ext uri="{FF2B5EF4-FFF2-40B4-BE49-F238E27FC236}">
                    <a16:creationId xmlns:a16="http://schemas.microsoft.com/office/drawing/2014/main" id="{677DF3C6-2689-266E-B1CC-93CD7DAB4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474" y="2738874"/>
                <a:ext cx="730592" cy="721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Youtube PNG images free download">
                <a:hlinkClick r:id="rId4"/>
                <a:extLst>
                  <a:ext uri="{FF2B5EF4-FFF2-40B4-BE49-F238E27FC236}">
                    <a16:creationId xmlns:a16="http://schemas.microsoft.com/office/drawing/2014/main" id="{997D792E-0CB5-74C5-97B9-214F2D173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1163" y="2738876"/>
                <a:ext cx="1019843" cy="72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LinkedIn Logo – Free PNG format download (2022)">
                <a:hlinkClick r:id="rId6"/>
                <a:extLst>
                  <a:ext uri="{FF2B5EF4-FFF2-40B4-BE49-F238E27FC236}">
                    <a16:creationId xmlns:a16="http://schemas.microsoft.com/office/drawing/2014/main" id="{67081FFC-3D3D-3787-9C52-81F6BD2FE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670" y="2765125"/>
                <a:ext cx="1293430" cy="727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9C132-CB1E-FA41-2339-B53C993148EA}"/>
              </a:ext>
            </a:extLst>
          </p:cNvPr>
          <p:cNvSpPr txBox="1"/>
          <p:nvPr/>
        </p:nvSpPr>
        <p:spPr>
          <a:xfrm>
            <a:off x="4427936" y="5622067"/>
            <a:ext cx="38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By – </a:t>
            </a:r>
            <a:r>
              <a:rPr lang="en-IN" dirty="0">
                <a:solidFill>
                  <a:schemeClr val="bg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manavshah1704@gmail.com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285626-5A39-5AFC-62DC-029B1676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46" y="1733550"/>
            <a:ext cx="9349553" cy="70121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E19A06A-2F0B-B7F1-0596-68C19F538751}"/>
              </a:ext>
            </a:extLst>
          </p:cNvPr>
          <p:cNvGrpSpPr/>
          <p:nvPr/>
        </p:nvGrpSpPr>
        <p:grpSpPr>
          <a:xfrm>
            <a:off x="895149" y="808522"/>
            <a:ext cx="6947989" cy="3927151"/>
            <a:chOff x="799393" y="1443499"/>
            <a:chExt cx="7040899" cy="3185013"/>
          </a:xfrm>
        </p:grpSpPr>
        <p:sp>
          <p:nvSpPr>
            <p:cNvPr id="3" name="Google Shape;229;p34">
              <a:extLst>
                <a:ext uri="{FF2B5EF4-FFF2-40B4-BE49-F238E27FC236}">
                  <a16:creationId xmlns:a16="http://schemas.microsoft.com/office/drawing/2014/main" id="{EEE4B121-3B01-EF14-A0CA-DD9C91C925B6}"/>
                </a:ext>
              </a:extLst>
            </p:cNvPr>
            <p:cNvSpPr/>
            <p:nvPr/>
          </p:nvSpPr>
          <p:spPr>
            <a:xfrm rot="10800000" flipH="1">
              <a:off x="799393" y="1443499"/>
              <a:ext cx="635933" cy="635933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6DB2F5-5CBF-9C57-5257-43E5557F3566}"/>
                </a:ext>
              </a:extLst>
            </p:cNvPr>
            <p:cNvSpPr txBox="1"/>
            <p:nvPr/>
          </p:nvSpPr>
          <p:spPr>
            <a:xfrm>
              <a:off x="901602" y="1558258"/>
              <a:ext cx="6938690" cy="307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Project overview</a:t>
              </a:r>
            </a:p>
            <a:p>
              <a:pPr algn="ctr"/>
              <a:r>
                <a:rPr lang="en-US" sz="3600" dirty="0">
                  <a:solidFill>
                    <a:schemeClr val="bg2"/>
                  </a:solidFill>
                </a:rPr>
                <a:t>Corona Virus Analysis</a:t>
              </a:r>
            </a:p>
            <a:p>
              <a:pPr algn="just"/>
              <a:endParaRPr lang="en-US" sz="2400" dirty="0">
                <a:solidFill>
                  <a:schemeClr val="bg2"/>
                </a:solidFill>
              </a:endParaRPr>
            </a:p>
            <a:p>
              <a:pPr algn="just"/>
              <a:r>
                <a:rPr lang="en-US" sz="2400" dirty="0">
                  <a:solidFill>
                    <a:schemeClr val="bg2"/>
                  </a:solidFill>
                </a:rPr>
  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</a:t>
              </a:r>
              <a:endParaRPr lang="en-US" sz="2400" dirty="0">
                <a:solidFill>
                  <a:schemeClr val="bg2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Google Shape;229;p34">
            <a:extLst>
              <a:ext uri="{FF2B5EF4-FFF2-40B4-BE49-F238E27FC236}">
                <a16:creationId xmlns:a16="http://schemas.microsoft.com/office/drawing/2014/main" id="{4CC88AE1-88FA-8D93-9DE7-9BB2829C98A1}"/>
              </a:ext>
            </a:extLst>
          </p:cNvPr>
          <p:cNvSpPr/>
          <p:nvPr/>
        </p:nvSpPr>
        <p:spPr>
          <a:xfrm rot="10800000">
            <a:off x="7215596" y="808522"/>
            <a:ext cx="627542" cy="784111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4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21A00-7839-CF94-59ED-09170F11A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8034" t="30860"/>
          <a:stretch>
            <a:fillRect/>
          </a:stretch>
        </p:blipFill>
        <p:spPr>
          <a:xfrm rot="5400000">
            <a:off x="6437464" y="511176"/>
            <a:ext cx="6265712" cy="5243360"/>
          </a:xfrm>
          <a:custGeom>
            <a:avLst/>
            <a:gdLst>
              <a:gd name="connsiteX0" fmla="*/ 0 w 6265712"/>
              <a:gd name="connsiteY0" fmla="*/ 0 h 5243360"/>
              <a:gd name="connsiteX1" fmla="*/ 6265712 w 6265712"/>
              <a:gd name="connsiteY1" fmla="*/ 0 h 5243360"/>
              <a:gd name="connsiteX2" fmla="*/ 6265712 w 6265712"/>
              <a:gd name="connsiteY2" fmla="*/ 5243360 h 5243360"/>
              <a:gd name="connsiteX3" fmla="*/ 0 w 6265712"/>
              <a:gd name="connsiteY3" fmla="*/ 5243360 h 5243360"/>
              <a:gd name="connsiteX4" fmla="*/ 0 w 6265712"/>
              <a:gd name="connsiteY4" fmla="*/ 0 h 524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5712" h="5243360">
                <a:moveTo>
                  <a:pt x="0" y="0"/>
                </a:moveTo>
                <a:lnTo>
                  <a:pt x="6265712" y="0"/>
                </a:lnTo>
                <a:lnTo>
                  <a:pt x="6265712" y="5243360"/>
                </a:lnTo>
                <a:lnTo>
                  <a:pt x="0" y="524336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CCA1515-DDE5-6025-CE8B-E61EB476CC4A}"/>
              </a:ext>
            </a:extLst>
          </p:cNvPr>
          <p:cNvGrpSpPr/>
          <p:nvPr/>
        </p:nvGrpSpPr>
        <p:grpSpPr>
          <a:xfrm>
            <a:off x="716286" y="1417483"/>
            <a:ext cx="8232505" cy="4441072"/>
            <a:chOff x="536106" y="1516791"/>
            <a:chExt cx="8232505" cy="4441072"/>
          </a:xfrm>
        </p:grpSpPr>
        <p:sp>
          <p:nvSpPr>
            <p:cNvPr id="4" name="Google Shape;244;p36">
              <a:extLst>
                <a:ext uri="{FF2B5EF4-FFF2-40B4-BE49-F238E27FC236}">
                  <a16:creationId xmlns:a16="http://schemas.microsoft.com/office/drawing/2014/main" id="{CFBA7EC6-607E-74CB-508C-FDE9332716C1}"/>
                </a:ext>
              </a:extLst>
            </p:cNvPr>
            <p:cNvSpPr/>
            <p:nvPr/>
          </p:nvSpPr>
          <p:spPr>
            <a:xfrm rot="10800000" flipH="1">
              <a:off x="579862" y="1516791"/>
              <a:ext cx="637600" cy="646331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89FDCB-C5EA-D40F-B2D6-0959BB8A5326}"/>
                </a:ext>
              </a:extLst>
            </p:cNvPr>
            <p:cNvSpPr txBox="1"/>
            <p:nvPr/>
          </p:nvSpPr>
          <p:spPr>
            <a:xfrm>
              <a:off x="788250" y="1567502"/>
              <a:ext cx="4859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Dataset :-</a:t>
              </a:r>
              <a:endParaRPr lang="en-US" sz="12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DE5D15-DC19-E14D-BA8C-DA872812062F}"/>
                </a:ext>
              </a:extLst>
            </p:cNvPr>
            <p:cNvSpPr txBox="1"/>
            <p:nvPr/>
          </p:nvSpPr>
          <p:spPr>
            <a:xfrm>
              <a:off x="536106" y="2910875"/>
              <a:ext cx="823250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Province: Geographic subdivision within a country/region.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Country/Region: Geographic entity where data is recorded.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Latitude: North-south position on Earth's surface.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Longitude: East-west position on Earth's surface.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Date: Recorded date of CORONA VIRUS data.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Confirmed: Number of diagnosed CORONA VIRUS cases.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Deaths: Number of CORONA VIRUS related deaths. </a:t>
              </a: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Recovered: Number of recovered CORONA VIRUS cases.</a:t>
              </a:r>
              <a:endParaRPr lang="en-US" sz="2400" dirty="0">
                <a:solidFill>
                  <a:schemeClr val="bg2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Q1. Write a code to check NULL values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D3489C-B79E-38E1-8A67-4D868ECD5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1374011"/>
            <a:ext cx="8372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76200" y="399985"/>
            <a:ext cx="11684000" cy="12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Q2. If NULL values are present, update them </a:t>
            </a:r>
          </a:p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with zeros for all columns.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F0DDC-7A3D-DFBA-5773-4867EBB71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" t="2546" r="-97" b="-975"/>
          <a:stretch/>
        </p:blipFill>
        <p:spPr>
          <a:xfrm>
            <a:off x="1644197" y="1644584"/>
            <a:ext cx="8702070" cy="42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Q3. check total number of row.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BB565-2D28-BAE4-859B-EF8E8613E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41" y="2123893"/>
            <a:ext cx="890711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Q4. Check what is </a:t>
            </a:r>
            <a:r>
              <a:rPr lang="en-US" sz="36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start_date</a:t>
            </a: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sz="36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end_date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E904E5-61D1-F686-D744-29E320BD8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9" y="2228682"/>
            <a:ext cx="939296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4;p42">
            <a:extLst>
              <a:ext uri="{FF2B5EF4-FFF2-40B4-BE49-F238E27FC236}">
                <a16:creationId xmlns:a16="http://schemas.microsoft.com/office/drawing/2014/main" id="{42D23D4F-DC93-8E42-6D4F-BC3B381A574D}"/>
              </a:ext>
            </a:extLst>
          </p:cNvPr>
          <p:cNvSpPr txBox="1">
            <a:spLocks/>
          </p:cNvSpPr>
          <p:nvPr/>
        </p:nvSpPr>
        <p:spPr>
          <a:xfrm>
            <a:off x="0" y="351846"/>
            <a:ext cx="12192000" cy="54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Q5. Number of month present in dataset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499F24-0F6A-0B65-5F0A-89C5037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04" y="-20857"/>
            <a:ext cx="1390856" cy="1043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E13CB0-5D83-DAA4-8568-EDBDF173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03" y="5110223"/>
            <a:ext cx="2330369" cy="17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831B9D-79CC-9C40-B5A5-F8B21A199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093" y="1747777"/>
            <a:ext cx="9375813" cy="39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HARANI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8D08D"/>
      </a:accent3>
      <a:accent4>
        <a:srgbClr val="85C0FB"/>
      </a:accent4>
      <a:accent5>
        <a:srgbClr val="FFFF00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461</Words>
  <Application>Microsoft Office PowerPoint</Application>
  <PresentationFormat>Widescreen</PresentationFormat>
  <Paragraphs>92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Manav Shah</cp:lastModifiedBy>
  <cp:revision>25</cp:revision>
  <dcterms:created xsi:type="dcterms:W3CDTF">2022-10-07T06:24:20Z</dcterms:created>
  <dcterms:modified xsi:type="dcterms:W3CDTF">2024-06-08T11:01:47Z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1073459</vt:lpwstr>
  </property>
  <property fmtid="{D5CDD505-2E9C-101B-9397-08002B2CF9AE}" pid="3" name="NXPowerLiteSettings">
    <vt:lpwstr>E700052003A000</vt:lpwstr>
  </property>
  <property fmtid="{D5CDD505-2E9C-101B-9397-08002B2CF9AE}" pid="4" name="NXPowerLiteVersion">
    <vt:lpwstr>D9.1.4</vt:lpwstr>
  </property>
</Properties>
</file>