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7119C-B5FF-1145-9979-49D984826CBE}" v="294" dt="2025-09-19T14:23:17.9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914400" y="2130427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609601" y="1435103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5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graph.com/ai-in-fitness-industry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mc.ncbi.nlm.nih.gov/articles/PMC5627651/" TargetMode="External"/><Relationship Id="rId5" Type="http://schemas.openxmlformats.org/officeDocument/2006/relationships/hyperlink" Target="https://www.sciencedirect.com/science/article/pii/S1071581923002148" TargetMode="External"/><Relationship Id="rId4" Type="http://schemas.openxmlformats.org/officeDocument/2006/relationships/hyperlink" Target="https://aws.amazon.com/what-is/retrieval-augmented-gener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Freeform: Shape 26"/>
          <p:cNvSpPr/>
          <p:nvPr/>
        </p:nvSpPr>
        <p:spPr>
          <a:xfrm>
            <a:off x="6944136" y="851516"/>
            <a:ext cx="4638606" cy="5154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64" y="13095"/>
                </a:moveTo>
                <a:cubicBezTo>
                  <a:pt x="1264" y="13095"/>
                  <a:pt x="1264" y="13095"/>
                  <a:pt x="3126" y="13095"/>
                </a:cubicBezTo>
                <a:cubicBezTo>
                  <a:pt x="3243" y="13095"/>
                  <a:pt x="3355" y="13172"/>
                  <a:pt x="3412" y="13298"/>
                </a:cubicBezTo>
                <a:cubicBezTo>
                  <a:pt x="3412" y="13298"/>
                  <a:pt x="3412" y="13298"/>
                  <a:pt x="4345" y="15232"/>
                </a:cubicBezTo>
                <a:cubicBezTo>
                  <a:pt x="4405" y="15353"/>
                  <a:pt x="4405" y="15507"/>
                  <a:pt x="4345" y="15628"/>
                </a:cubicBezTo>
                <a:cubicBezTo>
                  <a:pt x="4345" y="15628"/>
                  <a:pt x="4345" y="15628"/>
                  <a:pt x="3412" y="17563"/>
                </a:cubicBezTo>
                <a:cubicBezTo>
                  <a:pt x="3355" y="17688"/>
                  <a:pt x="3243" y="17765"/>
                  <a:pt x="3126" y="17765"/>
                </a:cubicBezTo>
                <a:cubicBezTo>
                  <a:pt x="3126" y="17765"/>
                  <a:pt x="3126" y="17765"/>
                  <a:pt x="1264" y="17765"/>
                </a:cubicBezTo>
                <a:cubicBezTo>
                  <a:pt x="1143" y="17765"/>
                  <a:pt x="1035" y="17688"/>
                  <a:pt x="974" y="17563"/>
                </a:cubicBezTo>
                <a:cubicBezTo>
                  <a:pt x="974" y="17563"/>
                  <a:pt x="974" y="17563"/>
                  <a:pt x="45" y="15628"/>
                </a:cubicBezTo>
                <a:cubicBezTo>
                  <a:pt x="-15" y="15507"/>
                  <a:pt x="-15" y="15353"/>
                  <a:pt x="45" y="15232"/>
                </a:cubicBezTo>
                <a:cubicBezTo>
                  <a:pt x="45" y="15232"/>
                  <a:pt x="45" y="15232"/>
                  <a:pt x="974" y="13298"/>
                </a:cubicBezTo>
                <a:cubicBezTo>
                  <a:pt x="1035" y="13172"/>
                  <a:pt x="1143" y="13095"/>
                  <a:pt x="1264" y="13095"/>
                </a:cubicBezTo>
                <a:close/>
                <a:moveTo>
                  <a:pt x="8664" y="2389"/>
                </a:moveTo>
                <a:cubicBezTo>
                  <a:pt x="8664" y="2389"/>
                  <a:pt x="8664" y="2389"/>
                  <a:pt x="9622" y="2389"/>
                </a:cubicBezTo>
                <a:lnTo>
                  <a:pt x="9733" y="2389"/>
                </a:lnTo>
                <a:lnTo>
                  <a:pt x="9840" y="2610"/>
                </a:lnTo>
                <a:cubicBezTo>
                  <a:pt x="9988" y="2917"/>
                  <a:pt x="10161" y="3275"/>
                  <a:pt x="10362" y="3692"/>
                </a:cubicBezTo>
                <a:cubicBezTo>
                  <a:pt x="10454" y="3877"/>
                  <a:pt x="10454" y="4113"/>
                  <a:pt x="10362" y="4298"/>
                </a:cubicBezTo>
                <a:cubicBezTo>
                  <a:pt x="10362" y="4298"/>
                  <a:pt x="10362" y="4298"/>
                  <a:pt x="8933" y="7261"/>
                </a:cubicBezTo>
                <a:cubicBezTo>
                  <a:pt x="8847" y="7453"/>
                  <a:pt x="8674" y="7571"/>
                  <a:pt x="8496" y="7571"/>
                </a:cubicBezTo>
                <a:cubicBezTo>
                  <a:pt x="8496" y="7571"/>
                  <a:pt x="8496" y="7571"/>
                  <a:pt x="5644" y="7571"/>
                </a:cubicBezTo>
                <a:cubicBezTo>
                  <a:pt x="5598" y="7571"/>
                  <a:pt x="5553" y="7564"/>
                  <a:pt x="5510" y="7550"/>
                </a:cubicBezTo>
                <a:lnTo>
                  <a:pt x="5417" y="7503"/>
                </a:lnTo>
                <a:lnTo>
                  <a:pt x="5474" y="7386"/>
                </a:lnTo>
                <a:cubicBezTo>
                  <a:pt x="5984" y="6323"/>
                  <a:pt x="6637" y="4963"/>
                  <a:pt x="7473" y="3222"/>
                </a:cubicBezTo>
                <a:cubicBezTo>
                  <a:pt x="7721" y="2706"/>
                  <a:pt x="8168" y="2389"/>
                  <a:pt x="8664" y="2389"/>
                </a:cubicBezTo>
                <a:close/>
                <a:moveTo>
                  <a:pt x="5475" y="0"/>
                </a:moveTo>
                <a:cubicBezTo>
                  <a:pt x="5475" y="0"/>
                  <a:pt x="5475" y="0"/>
                  <a:pt x="8692" y="0"/>
                </a:cubicBezTo>
                <a:cubicBezTo>
                  <a:pt x="8893" y="0"/>
                  <a:pt x="9088" y="133"/>
                  <a:pt x="9185" y="350"/>
                </a:cubicBezTo>
                <a:cubicBezTo>
                  <a:pt x="9185" y="350"/>
                  <a:pt x="9185" y="350"/>
                  <a:pt x="10050" y="2143"/>
                </a:cubicBezTo>
                <a:lnTo>
                  <a:pt x="10147" y="2345"/>
                </a:lnTo>
                <a:lnTo>
                  <a:pt x="9707" y="2345"/>
                </a:lnTo>
                <a:lnTo>
                  <a:pt x="9550" y="2018"/>
                </a:lnTo>
                <a:cubicBezTo>
                  <a:pt x="8947" y="768"/>
                  <a:pt x="8947" y="768"/>
                  <a:pt x="8947" y="768"/>
                </a:cubicBezTo>
                <a:cubicBezTo>
                  <a:pt x="8860" y="576"/>
                  <a:pt x="8688" y="458"/>
                  <a:pt x="8509" y="458"/>
                </a:cubicBezTo>
                <a:cubicBezTo>
                  <a:pt x="5658" y="458"/>
                  <a:pt x="5658" y="458"/>
                  <a:pt x="5658" y="458"/>
                </a:cubicBezTo>
                <a:cubicBezTo>
                  <a:pt x="5473" y="458"/>
                  <a:pt x="5306" y="576"/>
                  <a:pt x="5214" y="768"/>
                </a:cubicBezTo>
                <a:cubicBezTo>
                  <a:pt x="3791" y="3731"/>
                  <a:pt x="3791" y="3731"/>
                  <a:pt x="3791" y="3731"/>
                </a:cubicBezTo>
                <a:cubicBezTo>
                  <a:pt x="3699" y="3916"/>
                  <a:pt x="3699" y="4152"/>
                  <a:pt x="3791" y="4337"/>
                </a:cubicBezTo>
                <a:cubicBezTo>
                  <a:pt x="5214" y="7300"/>
                  <a:pt x="5214" y="7300"/>
                  <a:pt x="5214" y="7300"/>
                </a:cubicBezTo>
                <a:cubicBezTo>
                  <a:pt x="5260" y="7396"/>
                  <a:pt x="5325" y="7474"/>
                  <a:pt x="5401" y="7527"/>
                </a:cubicBezTo>
                <a:lnTo>
                  <a:pt x="5423" y="7538"/>
                </a:lnTo>
                <a:lnTo>
                  <a:pt x="5307" y="7780"/>
                </a:lnTo>
                <a:lnTo>
                  <a:pt x="5220" y="7960"/>
                </a:lnTo>
                <a:lnTo>
                  <a:pt x="5310" y="8005"/>
                </a:lnTo>
                <a:cubicBezTo>
                  <a:pt x="5358" y="8021"/>
                  <a:pt x="5409" y="8029"/>
                  <a:pt x="5461" y="8029"/>
                </a:cubicBezTo>
                <a:cubicBezTo>
                  <a:pt x="8678" y="8029"/>
                  <a:pt x="8678" y="8029"/>
                  <a:pt x="8678" y="8029"/>
                </a:cubicBezTo>
                <a:cubicBezTo>
                  <a:pt x="8880" y="8029"/>
                  <a:pt x="9074" y="7896"/>
                  <a:pt x="9172" y="7679"/>
                </a:cubicBezTo>
                <a:cubicBezTo>
                  <a:pt x="10783" y="4337"/>
                  <a:pt x="10783" y="4337"/>
                  <a:pt x="10783" y="4337"/>
                </a:cubicBezTo>
                <a:cubicBezTo>
                  <a:pt x="10888" y="4128"/>
                  <a:pt x="10888" y="3862"/>
                  <a:pt x="10783" y="3653"/>
                </a:cubicBezTo>
                <a:cubicBezTo>
                  <a:pt x="10582" y="3235"/>
                  <a:pt x="10406" y="2870"/>
                  <a:pt x="10251" y="2550"/>
                </a:cubicBezTo>
                <a:lnTo>
                  <a:pt x="10173" y="2389"/>
                </a:lnTo>
                <a:lnTo>
                  <a:pt x="10534" y="2389"/>
                </a:lnTo>
                <a:cubicBezTo>
                  <a:pt x="11656" y="2389"/>
                  <a:pt x="13452" y="2389"/>
                  <a:pt x="16324" y="2389"/>
                </a:cubicBezTo>
                <a:cubicBezTo>
                  <a:pt x="16804" y="2389"/>
                  <a:pt x="17267" y="2706"/>
                  <a:pt x="17499" y="3222"/>
                </a:cubicBezTo>
                <a:cubicBezTo>
                  <a:pt x="17499" y="3222"/>
                  <a:pt x="17499" y="3222"/>
                  <a:pt x="21337" y="11181"/>
                </a:cubicBezTo>
                <a:cubicBezTo>
                  <a:pt x="21585" y="11677"/>
                  <a:pt x="21585" y="12312"/>
                  <a:pt x="21337" y="12808"/>
                </a:cubicBezTo>
                <a:cubicBezTo>
                  <a:pt x="21337" y="12808"/>
                  <a:pt x="21337" y="12808"/>
                  <a:pt x="17499" y="20766"/>
                </a:cubicBezTo>
                <a:cubicBezTo>
                  <a:pt x="17267" y="21282"/>
                  <a:pt x="16804" y="21600"/>
                  <a:pt x="16324" y="21600"/>
                </a:cubicBezTo>
                <a:cubicBezTo>
                  <a:pt x="16324" y="21600"/>
                  <a:pt x="16324" y="21600"/>
                  <a:pt x="8664" y="21600"/>
                </a:cubicBezTo>
                <a:cubicBezTo>
                  <a:pt x="8168" y="21600"/>
                  <a:pt x="7721" y="21282"/>
                  <a:pt x="7473" y="20766"/>
                </a:cubicBezTo>
                <a:cubicBezTo>
                  <a:pt x="7473" y="20766"/>
                  <a:pt x="7473" y="20766"/>
                  <a:pt x="3651" y="12808"/>
                </a:cubicBezTo>
                <a:cubicBezTo>
                  <a:pt x="3403" y="12312"/>
                  <a:pt x="3403" y="11677"/>
                  <a:pt x="3651" y="11181"/>
                </a:cubicBezTo>
                <a:cubicBezTo>
                  <a:pt x="3651" y="11181"/>
                  <a:pt x="3651" y="11181"/>
                  <a:pt x="5070" y="8226"/>
                </a:cubicBezTo>
                <a:lnTo>
                  <a:pt x="5190" y="7976"/>
                </a:lnTo>
                <a:lnTo>
                  <a:pt x="5186" y="7974"/>
                </a:lnTo>
                <a:cubicBezTo>
                  <a:pt x="5100" y="7914"/>
                  <a:pt x="5027" y="7826"/>
                  <a:pt x="4975" y="7718"/>
                </a:cubicBezTo>
                <a:cubicBezTo>
                  <a:pt x="4975" y="7718"/>
                  <a:pt x="4975" y="7718"/>
                  <a:pt x="3370" y="4376"/>
                </a:cubicBezTo>
                <a:cubicBezTo>
                  <a:pt x="3266" y="4167"/>
                  <a:pt x="3266" y="3901"/>
                  <a:pt x="3370" y="3692"/>
                </a:cubicBezTo>
                <a:cubicBezTo>
                  <a:pt x="3370" y="3692"/>
                  <a:pt x="3370" y="3692"/>
                  <a:pt x="4975" y="350"/>
                </a:cubicBezTo>
                <a:cubicBezTo>
                  <a:pt x="5079" y="133"/>
                  <a:pt x="5267" y="0"/>
                  <a:pt x="5475" y="0"/>
                </a:cubicBezTo>
                <a:close/>
              </a:path>
            </a:pathLst>
          </a:cu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2"/>
          <a:srcRect r="59916"/>
          <a:stretch>
            <a:fillRect/>
          </a:stretch>
        </p:blipFill>
        <p:spPr>
          <a:xfrm>
            <a:off x="8174430" y="1951172"/>
            <a:ext cx="3203510" cy="342623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ubtitle 3"/>
          <p:cNvSpPr txBox="1">
            <a:spLocks noGrp="1"/>
          </p:cNvSpPr>
          <p:nvPr>
            <p:ph type="subTitle" sz="quarter" idx="1"/>
          </p:nvPr>
        </p:nvSpPr>
        <p:spPr>
          <a:xfrm>
            <a:off x="3776697" y="648613"/>
            <a:ext cx="4638606" cy="1283735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3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TITLE PAGE</a:t>
            </a:r>
          </a:p>
        </p:txBody>
      </p:sp>
      <p:sp>
        <p:nvSpPr>
          <p:cNvPr id="98" name="Title 7"/>
          <p:cNvSpPr txBox="1">
            <a:spLocks noGrp="1"/>
          </p:cNvSpPr>
          <p:nvPr>
            <p:ph type="ctrTitle"/>
          </p:nvPr>
        </p:nvSpPr>
        <p:spPr>
          <a:xfrm>
            <a:off x="283010" y="-470495"/>
            <a:ext cx="10363201" cy="207645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1F497D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SMART INDIA HACKATHON 2025</a:t>
            </a:r>
          </a:p>
        </p:txBody>
      </p:sp>
      <p:sp>
        <p:nvSpPr>
          <p:cNvPr id="99" name="TextBox 9"/>
          <p:cNvSpPr txBox="1"/>
          <p:nvPr/>
        </p:nvSpPr>
        <p:spPr>
          <a:xfrm>
            <a:off x="639450" y="1771915"/>
            <a:ext cx="7445008" cy="4235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endParaRPr/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Problem Statement ID :-    25129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Problem Statement Title :-   Student Innovation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Theme :-  Fitness &amp; Sports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PS Category :-  Software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Team ID :-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Team Name :-  Eleventh Hour</a:t>
            </a:r>
          </a:p>
        </p:txBody>
      </p:sp>
      <p:pic>
        <p:nvPicPr>
          <p:cNvPr id="10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365" y="6297"/>
            <a:ext cx="2209121" cy="1122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ooter Placeholder 6"/>
          <p:cNvSpPr txBox="1"/>
          <p:nvPr/>
        </p:nvSpPr>
        <p:spPr>
          <a:xfrm>
            <a:off x="4693920" y="6404295"/>
            <a:ext cx="31125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03" name="Rectangle 8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xfrm>
            <a:off x="424377" y="47030"/>
            <a:ext cx="10972801" cy="1143001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PROPOSED SOLUTION</a:t>
            </a:r>
          </a:p>
        </p:txBody>
      </p:sp>
      <p:sp>
        <p:nvSpPr>
          <p:cNvPr id="10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0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365" y="57096"/>
            <a:ext cx="2209121" cy="1122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91" y="2592875"/>
            <a:ext cx="11730018" cy="3140224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Flexora: smart, adaptive fitness and wellness app designed to bridge the gap between traditional workout programs and personalized coaching"/>
          <p:cNvSpPr txBox="1"/>
          <p:nvPr/>
        </p:nvSpPr>
        <p:spPr>
          <a:xfrm>
            <a:off x="795062" y="1477795"/>
            <a:ext cx="1023143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Cambria Bold"/>
                <a:ea typeface="Cambria Bold"/>
                <a:cs typeface="Cambria Bold"/>
                <a:sym typeface="Cambria Bold"/>
              </a:defRPr>
            </a:lvl1pPr>
          </a:lstStyle>
          <a:p>
            <a:r>
              <a:t>Flexora: smart, adaptive fitness and wellness app designed to bridge the gap between traditional workout programs and personalized coaching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4DB678-516D-F71E-E4C3-D4DC9930E40A}"/>
              </a:ext>
            </a:extLst>
          </p:cNvPr>
          <p:cNvGrpSpPr/>
          <p:nvPr/>
        </p:nvGrpSpPr>
        <p:grpSpPr>
          <a:xfrm>
            <a:off x="322126" y="278850"/>
            <a:ext cx="1862894" cy="676007"/>
            <a:chOff x="569442" y="171903"/>
            <a:chExt cx="1862894" cy="676007"/>
          </a:xfrm>
        </p:grpSpPr>
        <p:pic>
          <p:nvPicPr>
            <p:cNvPr id="8" name="Picture 7" descr="A blue square with white weights&#10;&#10;AI-generated content may be incorrect.">
              <a:extLst>
                <a:ext uri="{FF2B5EF4-FFF2-40B4-BE49-F238E27FC236}">
                  <a16:creationId xmlns:a16="http://schemas.microsoft.com/office/drawing/2014/main" id="{2AD0EC78-5390-BC65-3AA2-584BFADD8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2462" t="15728" r="25684" b="16887"/>
            <a:stretch>
              <a:fillRect/>
            </a:stretch>
          </p:blipFill>
          <p:spPr>
            <a:xfrm>
              <a:off x="569442" y="171903"/>
              <a:ext cx="676562" cy="676007"/>
            </a:xfrm>
            <a:prstGeom prst="ellipse">
              <a:avLst/>
            </a:prstGeom>
            <a:ln w="12700" cap="rnd">
              <a:solidFill>
                <a:srgbClr val="152656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42DDC7-F1BC-AECA-395A-7397D2D391DD}"/>
                </a:ext>
              </a:extLst>
            </p:cNvPr>
            <p:cNvSpPr txBox="1"/>
            <p:nvPr/>
          </p:nvSpPr>
          <p:spPr>
            <a:xfrm>
              <a:off x="1426363" y="218550"/>
              <a:ext cx="1005973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6000"/>
                      <a:lumOff val="24000"/>
                    </a:schemeClr>
                  </a:solidFill>
                  <a:latin typeface="Arial"/>
                  <a:cs typeface="Arial"/>
                </a:rPr>
                <a:t>Eleventh</a:t>
              </a:r>
              <a:endParaRPr lang="en-US" sz="1600">
                <a:solidFill>
                  <a:schemeClr val="tx1">
                    <a:lumMod val="76000"/>
                    <a:lumOff val="24000"/>
                  </a:schemeClr>
                </a:solidFill>
                <a:latin typeface="Calibri"/>
                <a:cs typeface="Calibri"/>
              </a:endParaRPr>
            </a:p>
            <a:p>
              <a:r>
                <a:rPr lang="en-US" sz="1600" b="1" dirty="0">
                  <a:solidFill>
                    <a:schemeClr val="tx1">
                      <a:lumMod val="76000"/>
                      <a:lumOff val="24000"/>
                    </a:schemeClr>
                  </a:solidFill>
                  <a:latin typeface="Arial"/>
                  <a:cs typeface="Arial"/>
                </a:rPr>
                <a:t>Hour</a:t>
              </a:r>
              <a:endParaRPr lang="en-US" sz="1600" dirty="0">
                <a:solidFill>
                  <a:schemeClr val="tx1">
                    <a:lumMod val="76000"/>
                    <a:lumOff val="24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ooter Placeholder 6"/>
          <p:cNvSpPr txBox="1"/>
          <p:nvPr/>
        </p:nvSpPr>
        <p:spPr>
          <a:xfrm>
            <a:off x="4693920" y="6404295"/>
            <a:ext cx="31125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14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TECHNICAL APPROACH</a:t>
            </a:r>
          </a:p>
        </p:txBody>
      </p:sp>
      <p:sp>
        <p:nvSpPr>
          <p:cNvPr id="11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365" y="57096"/>
            <a:ext cx="2209121" cy="1122869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ech Stack:…"/>
          <p:cNvSpPr txBox="1"/>
          <p:nvPr/>
        </p:nvSpPr>
        <p:spPr>
          <a:xfrm>
            <a:off x="324010" y="1286754"/>
            <a:ext cx="5081849" cy="483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88900" tIns="88900" rIns="88900" bIns="88900" anchor="ctr">
            <a:spAutoFit/>
          </a:bodyPr>
          <a:lstStyle/>
          <a:p>
            <a:pPr>
              <a:defRPr b="1" u="sng"/>
            </a:pPr>
            <a:r>
              <a:rPr sz="1600" dirty="0"/>
              <a:t>Tech Stack:</a:t>
            </a:r>
          </a:p>
          <a:p>
            <a:pPr marL="180340" indent="-180340">
              <a:lnSpc>
                <a:spcPct val="120000"/>
              </a:lnSpc>
              <a:buSzPct val="100000"/>
              <a:buChar char="•"/>
              <a:defRPr spc="36">
                <a:latin typeface="Cambria"/>
                <a:ea typeface="Cambria"/>
                <a:cs typeface="Cambria"/>
                <a:sym typeface="Cambria"/>
              </a:defRPr>
            </a:pPr>
            <a:r>
              <a:rPr sz="1600" dirty="0">
                <a:latin typeface="Cambria Bold"/>
                <a:ea typeface="Cambria Bold"/>
                <a:cs typeface="Cambria Bold"/>
                <a:sym typeface="Cambria Bold"/>
              </a:rPr>
              <a:t>Frontend</a:t>
            </a:r>
            <a:r>
              <a:rPr sz="1600" dirty="0"/>
              <a:t>: React JS, Tailwind CSS, Redux, Framer Motion (possibly React Native in the future)</a:t>
            </a:r>
          </a:p>
          <a:p>
            <a:pPr marL="180340" indent="-180340">
              <a:lnSpc>
                <a:spcPct val="120000"/>
              </a:lnSpc>
              <a:buSzPct val="100000"/>
              <a:buChar char="•"/>
              <a:defRPr spc="36">
                <a:latin typeface="Cambria"/>
                <a:ea typeface="Cambria"/>
                <a:cs typeface="Cambria"/>
                <a:sym typeface="Cambria"/>
              </a:defRPr>
            </a:pPr>
            <a:r>
              <a:rPr sz="1600" dirty="0">
                <a:latin typeface="Cambria Bold"/>
                <a:ea typeface="Cambria Bold"/>
                <a:cs typeface="Cambria Bold"/>
                <a:sym typeface="Cambria Bold"/>
              </a:rPr>
              <a:t>Backend</a:t>
            </a:r>
            <a:r>
              <a:rPr sz="1600" dirty="0"/>
              <a:t>: </a:t>
            </a:r>
            <a:r>
              <a:rPr sz="1600" dirty="0" err="1"/>
              <a:t>GoLang</a:t>
            </a:r>
            <a:r>
              <a:rPr sz="1600" dirty="0"/>
              <a:t>, REST API, </a:t>
            </a:r>
            <a:r>
              <a:rPr sz="1600" dirty="0" err="1"/>
              <a:t>WebSockets</a:t>
            </a:r>
            <a:r>
              <a:rPr sz="1600" dirty="0"/>
              <a:t>, MongoDB, </a:t>
            </a:r>
            <a:r>
              <a:rPr sz="1600" dirty="0" err="1"/>
              <a:t>QDrant</a:t>
            </a:r>
            <a:r>
              <a:rPr sz="1600" dirty="0"/>
              <a:t> (possibly </a:t>
            </a:r>
            <a:r>
              <a:rPr sz="1600" dirty="0" err="1"/>
              <a:t>ExpressJS</a:t>
            </a:r>
            <a:r>
              <a:rPr sz="1600" dirty="0"/>
              <a:t> in the future)</a:t>
            </a:r>
          </a:p>
          <a:p>
            <a:pPr marL="180340" indent="-180340">
              <a:lnSpc>
                <a:spcPct val="120000"/>
              </a:lnSpc>
              <a:buSzPct val="100000"/>
              <a:buChar char="•"/>
              <a:defRPr spc="36">
                <a:latin typeface="Cambria"/>
                <a:ea typeface="Cambria"/>
                <a:cs typeface="Cambria"/>
                <a:sym typeface="Cambria"/>
              </a:defRPr>
            </a:pPr>
            <a:r>
              <a:rPr sz="1600" dirty="0" err="1">
                <a:latin typeface="Cambria Bold"/>
                <a:ea typeface="Cambria Bold"/>
                <a:cs typeface="Cambria Bold"/>
                <a:sym typeface="Cambria Bold"/>
              </a:rPr>
              <a:t>GenAI</a:t>
            </a:r>
            <a:r>
              <a:rPr sz="1600" dirty="0"/>
              <a:t>: Google Gemini 2.5 Flash, Retrieval-Augmented Generation, </a:t>
            </a:r>
            <a:r>
              <a:rPr sz="1600" dirty="0" err="1"/>
              <a:t>ReACT</a:t>
            </a:r>
            <a:r>
              <a:rPr sz="1600" dirty="0"/>
              <a:t> (Reasoning and Acting), </a:t>
            </a:r>
            <a:r>
              <a:rPr sz="1600" dirty="0" err="1"/>
              <a:t>GenKit</a:t>
            </a:r>
            <a:r>
              <a:rPr sz="1600" dirty="0"/>
              <a:t> (possibly OpenAI GPT-4o in the future)</a:t>
            </a:r>
          </a:p>
          <a:p>
            <a:pPr marL="180340" indent="-180340">
              <a:lnSpc>
                <a:spcPct val="120000"/>
              </a:lnSpc>
              <a:buSzPct val="100000"/>
              <a:buChar char="•"/>
              <a:defRPr spc="36">
                <a:latin typeface="Cambria"/>
                <a:ea typeface="Cambria"/>
                <a:cs typeface="Cambria"/>
                <a:sym typeface="Cambria"/>
              </a:defRPr>
            </a:pPr>
            <a:r>
              <a:rPr sz="1600" dirty="0">
                <a:latin typeface="Cambria Bold"/>
                <a:ea typeface="Cambria Bold"/>
                <a:cs typeface="Cambria Bold"/>
                <a:sym typeface="Cambria Bold"/>
              </a:rPr>
              <a:t>Future AI </a:t>
            </a:r>
            <a:r>
              <a:rPr sz="1600" dirty="0" err="1">
                <a:latin typeface="Cambria Bold"/>
                <a:ea typeface="Cambria Bold"/>
                <a:cs typeface="Cambria Bold"/>
                <a:sym typeface="Cambria Bold"/>
              </a:rPr>
              <a:t>inetgration</a:t>
            </a:r>
            <a:r>
              <a:rPr sz="1600" dirty="0"/>
              <a:t>: Python, </a:t>
            </a:r>
            <a:r>
              <a:rPr sz="1600" dirty="0" err="1"/>
              <a:t>MediaPipe</a:t>
            </a:r>
            <a:r>
              <a:rPr sz="1600" dirty="0"/>
              <a:t>, OpenCV</a:t>
            </a:r>
          </a:p>
          <a:p>
            <a:pPr marL="180340" indent="-180340">
              <a:lnSpc>
                <a:spcPct val="120000"/>
              </a:lnSpc>
              <a:buSzPct val="100000"/>
              <a:buChar char="•"/>
              <a:defRPr spc="36">
                <a:latin typeface="Cambria"/>
                <a:ea typeface="Cambria"/>
                <a:cs typeface="Cambria"/>
                <a:sym typeface="Cambria"/>
              </a:defRPr>
            </a:pPr>
            <a:r>
              <a:rPr sz="1600" dirty="0">
                <a:latin typeface="Cambria Bold"/>
                <a:ea typeface="Cambria Bold"/>
                <a:cs typeface="Cambria Bold"/>
                <a:sym typeface="Cambria Bold"/>
              </a:rPr>
              <a:t>Cloud &amp; Deployment</a:t>
            </a:r>
            <a:r>
              <a:rPr sz="1600" dirty="0"/>
              <a:t>: GitHub, Docker (currently on Render and </a:t>
            </a:r>
            <a:r>
              <a:rPr sz="1600" dirty="0" err="1"/>
              <a:t>Vercel</a:t>
            </a:r>
            <a:r>
              <a:rPr sz="1600" dirty="0"/>
              <a:t>; later moving to AWS/GCP)</a:t>
            </a:r>
          </a:p>
          <a:p>
            <a:pPr marL="180340" indent="-180340">
              <a:lnSpc>
                <a:spcPct val="120000"/>
              </a:lnSpc>
              <a:buSzPct val="100000"/>
              <a:buChar char="•"/>
              <a:defRPr spc="36">
                <a:latin typeface="Cambria"/>
                <a:ea typeface="Cambria"/>
                <a:cs typeface="Cambria"/>
                <a:sym typeface="Cambria"/>
              </a:defRPr>
            </a:pPr>
            <a:r>
              <a:rPr sz="1600" dirty="0">
                <a:latin typeface="Cambria Bold"/>
                <a:ea typeface="Cambria Bold"/>
                <a:cs typeface="Cambria Bold"/>
                <a:sym typeface="Cambria Bold"/>
              </a:rPr>
              <a:t>API Services</a:t>
            </a:r>
            <a:r>
              <a:rPr sz="1600" dirty="0"/>
              <a:t>: OAuth, Google Fit API (later stage: Google Calendar API)</a:t>
            </a:r>
          </a:p>
          <a:p>
            <a:pPr marL="180340" indent="-180340">
              <a:lnSpc>
                <a:spcPct val="120000"/>
              </a:lnSpc>
              <a:buSzPct val="100000"/>
              <a:buChar char="•"/>
              <a:defRPr spc="36">
                <a:latin typeface="Cambria"/>
                <a:ea typeface="Cambria"/>
                <a:cs typeface="Cambria"/>
                <a:sym typeface="Cambria"/>
              </a:defRPr>
            </a:pPr>
            <a:r>
              <a:rPr sz="1600" dirty="0">
                <a:latin typeface="Cambria Bold"/>
                <a:ea typeface="Cambria Bold"/>
                <a:cs typeface="Cambria Bold"/>
                <a:sym typeface="Cambria Bold"/>
              </a:rPr>
              <a:t>Add-ons</a:t>
            </a:r>
            <a:r>
              <a:rPr sz="1600" dirty="0"/>
              <a:t>: Redis, Postman</a:t>
            </a:r>
          </a:p>
        </p:txBody>
      </p:sp>
      <p:pic>
        <p:nvPicPr>
          <p:cNvPr id="122" name="pasted-movie.heic" descr="pasted-movie.heic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3000"/>
                    </a14:imgEffect>
                    <a14:imgEffect>
                      <a14:brightnessContrast contras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8379" y="1452788"/>
            <a:ext cx="6564886" cy="453835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quare"/>
          <p:cNvSpPr/>
          <p:nvPr/>
        </p:nvSpPr>
        <p:spPr>
          <a:xfrm>
            <a:off x="10852951" y="4674009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60C7FA-FDA2-6A5D-85E5-CDCAB94C8B6D}"/>
              </a:ext>
            </a:extLst>
          </p:cNvPr>
          <p:cNvGrpSpPr/>
          <p:nvPr/>
        </p:nvGrpSpPr>
        <p:grpSpPr>
          <a:xfrm>
            <a:off x="322126" y="278850"/>
            <a:ext cx="1862894" cy="676007"/>
            <a:chOff x="569442" y="171903"/>
            <a:chExt cx="1862894" cy="676007"/>
          </a:xfrm>
        </p:grpSpPr>
        <p:pic>
          <p:nvPicPr>
            <p:cNvPr id="11" name="Picture 10" descr="A blue square with white weights&#10;&#10;AI-generated content may be incorrect.">
              <a:extLst>
                <a:ext uri="{FF2B5EF4-FFF2-40B4-BE49-F238E27FC236}">
                  <a16:creationId xmlns:a16="http://schemas.microsoft.com/office/drawing/2014/main" id="{980403CD-E69C-91DE-6E5B-33E28BEEA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2462" t="15728" r="25684" b="16887"/>
            <a:stretch>
              <a:fillRect/>
            </a:stretch>
          </p:blipFill>
          <p:spPr>
            <a:xfrm>
              <a:off x="569442" y="171903"/>
              <a:ext cx="676562" cy="676007"/>
            </a:xfrm>
            <a:prstGeom prst="ellipse">
              <a:avLst/>
            </a:prstGeom>
            <a:ln w="12700" cap="rnd">
              <a:solidFill>
                <a:srgbClr val="152656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9AC4CC-1A02-5516-1AE1-436510069415}"/>
                </a:ext>
              </a:extLst>
            </p:cNvPr>
            <p:cNvSpPr txBox="1"/>
            <p:nvPr/>
          </p:nvSpPr>
          <p:spPr>
            <a:xfrm>
              <a:off x="1426363" y="218550"/>
              <a:ext cx="1005973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6000"/>
                      <a:lumOff val="24000"/>
                    </a:schemeClr>
                  </a:solidFill>
                  <a:latin typeface="Arial"/>
                  <a:cs typeface="Arial"/>
                </a:rPr>
                <a:t>Eleventh</a:t>
              </a:r>
              <a:endParaRPr lang="en-US" sz="1600">
                <a:solidFill>
                  <a:schemeClr val="tx1">
                    <a:lumMod val="76000"/>
                    <a:lumOff val="24000"/>
                  </a:schemeClr>
                </a:solidFill>
                <a:latin typeface="Calibri"/>
                <a:cs typeface="Calibri"/>
              </a:endParaRPr>
            </a:p>
            <a:p>
              <a:r>
                <a:rPr lang="en-US" sz="1600" b="1" dirty="0">
                  <a:solidFill>
                    <a:schemeClr val="tx1">
                      <a:lumMod val="76000"/>
                      <a:lumOff val="24000"/>
                    </a:schemeClr>
                  </a:solidFill>
                  <a:latin typeface="Arial"/>
                  <a:cs typeface="Arial"/>
                </a:rPr>
                <a:t>Hour</a:t>
              </a:r>
              <a:endParaRPr lang="en-US" sz="1600" dirty="0">
                <a:solidFill>
                  <a:schemeClr val="tx1">
                    <a:lumMod val="76000"/>
                    <a:lumOff val="24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oter Placeholder 6"/>
          <p:cNvSpPr txBox="1"/>
          <p:nvPr/>
        </p:nvSpPr>
        <p:spPr>
          <a:xfrm>
            <a:off x="4693920" y="6404295"/>
            <a:ext cx="31125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26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12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FEASIBILITY AND VIABILITY</a:t>
            </a:r>
          </a:p>
        </p:txBody>
      </p:sp>
      <p:sp>
        <p:nvSpPr>
          <p:cNvPr id="12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3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365" y="57096"/>
            <a:ext cx="2209121" cy="112286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3" name="Table 1"/>
          <p:cNvGraphicFramePr/>
          <p:nvPr>
            <p:extLst>
              <p:ext uri="{D42A27DB-BD31-4B8C-83A1-F6EECF244321}">
                <p14:modId xmlns:p14="http://schemas.microsoft.com/office/powerpoint/2010/main" val="2696901496"/>
              </p:ext>
            </p:extLst>
          </p:nvPr>
        </p:nvGraphicFramePr>
        <p:xfrm>
          <a:off x="252448" y="1333437"/>
          <a:ext cx="11687103" cy="486784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66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6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1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95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Category</a:t>
                      </a:r>
                    </a:p>
                  </a:txBody>
                  <a:tcPr marL="12700" marR="12700" marT="12700" marB="12700" anchor="ctr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T w="12700">
                      <a:solidFill>
                        <a:srgbClr val="53535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Analysis</a:t>
                      </a:r>
                    </a:p>
                  </a:txBody>
                  <a:tcPr marL="12700" marR="12700" marT="12700" marB="12700" anchor="ctr" horzOverflow="overflow">
                    <a:lnT w="12700">
                      <a:solidFill>
                        <a:srgbClr val="53535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Challenges &amp; Risks</a:t>
                      </a:r>
                    </a:p>
                  </a:txBody>
                  <a:tcPr marL="12700" marR="12700" marT="12700" marB="12700" anchor="ctr" horzOverflow="overflow">
                    <a:lnT w="12700">
                      <a:solidFill>
                        <a:srgbClr val="53535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Overcoming Strategies</a:t>
                      </a:r>
                    </a:p>
                  </a:txBody>
                  <a:tcPr marL="12700" marR="12700" marT="12700" marB="12700" anchor="ctr" horzOverflow="overflow"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23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Feasibility</a:t>
                      </a:r>
                    </a:p>
                  </a:txBody>
                  <a:tcPr marL="12700" marR="12700" marT="12700" marB="12700" anchor="ctr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Highly feasible due to AI-driven personalization. Addresses key market gap.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 dirty="0"/>
                        <a:t>AI Accuracy:</a:t>
                      </a:r>
                      <a:r>
                        <a:rPr dirty="0"/>
                        <a:t> Poor workout plans can erode trust.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 dirty="0"/>
                        <a:t>User Feedback Loop:</a:t>
                      </a:r>
                      <a:r>
                        <a:rPr dirty="0"/>
                        <a:t> Use ratings to refine AI. </a:t>
                      </a:r>
                      <a:r>
                        <a:rPr b="1" dirty="0"/>
                        <a:t>Expert-backed Rules:</a:t>
                      </a:r>
                      <a:r>
                        <a:rPr dirty="0"/>
                        <a:t> Ensure rules are designed by fitness pros.</a:t>
                      </a:r>
                    </a:p>
                  </a:txBody>
                  <a:tcPr marL="12700" marR="12700" marT="12700" marB="12700" anchor="ctr" horzOverflow="overflow">
                    <a:lnR w="12700">
                      <a:solidFill>
                        <a:srgbClr val="535353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23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Market</a:t>
                      </a:r>
                    </a:p>
                  </a:txBody>
                  <a:tcPr marL="12700" marR="12700" marT="12700" marB="12700" anchor="ctr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Strong competitive advantage with dynamic AI.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</a:t>
                      </a:r>
                      <a:r>
                        <a:rPr b="1" dirty="0"/>
                        <a:t>Saturation:</a:t>
                      </a:r>
                      <a:r>
                        <a:rPr dirty="0"/>
                        <a:t> Facing established giants (e.g., Nike, Peloton).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 dirty="0"/>
                        <a:t>Niche Focus:</a:t>
                      </a:r>
                      <a:r>
                        <a:rPr dirty="0"/>
                        <a:t> Target a specific group first (e.g., home gym users). </a:t>
                      </a:r>
                      <a:r>
                        <a:rPr b="1" dirty="0"/>
                        <a:t>Strong Branding:</a:t>
                      </a:r>
                      <a:r>
                        <a:rPr dirty="0"/>
                        <a:t> Emphasize "adaptability" as a core differentiator.</a:t>
                      </a:r>
                    </a:p>
                  </a:txBody>
                  <a:tcPr marL="12700" marR="12700" marT="12700" marB="12700" anchor="ctr" horzOverflow="overflow">
                    <a:lnR w="12700">
                      <a:solidFill>
                        <a:srgbClr val="535353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23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User Experience</a:t>
                      </a:r>
                    </a:p>
                  </a:txBody>
                  <a:tcPr marL="12700" marR="12700" marT="12700" marB="12700" anchor="ctr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Comprehensive features for high engagement.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</a:t>
                      </a:r>
                      <a:r>
                        <a:rPr b="1" dirty="0"/>
                        <a:t>Onboarding Friction:</a:t>
                      </a:r>
                      <a:r>
                        <a:rPr dirty="0"/>
                        <a:t> Too much info requested upfront. </a:t>
                      </a:r>
                      <a:r>
                        <a:rPr b="1" dirty="0"/>
                        <a:t>UI Clutter:</a:t>
                      </a:r>
                      <a:r>
                        <a:rPr dirty="0"/>
                        <a:t> Risk of overwhelming users with features.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</a:t>
                      </a:r>
                      <a:r>
                        <a:rPr b="1" dirty="0"/>
                        <a:t>Progressive Onboarding:</a:t>
                      </a:r>
                      <a:r>
                        <a:rPr dirty="0"/>
                        <a:t> Ask for minimal info initially. </a:t>
                      </a:r>
                      <a:r>
                        <a:rPr b="1" dirty="0"/>
                        <a:t>Clean UI:</a:t>
                      </a:r>
                      <a:r>
                        <a:rPr dirty="0"/>
                        <a:t> Prioritize a simple, intuitive design.</a:t>
                      </a:r>
                    </a:p>
                  </a:txBody>
                  <a:tcPr marL="12700" marR="12700" marT="12700" marB="12700" anchor="ctr" horzOverflow="overflow">
                    <a:lnR w="12700">
                      <a:solidFill>
                        <a:srgbClr val="535353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3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Monetization</a:t>
                      </a:r>
                    </a:p>
                  </a:txBody>
                  <a:tcPr marL="12700" marR="12700" marT="12700" marB="12700" anchor="ctr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High potential for a subscription model.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 dirty="0"/>
                        <a:t>Freemium Pressure:</a:t>
                      </a:r>
                      <a:r>
                        <a:rPr dirty="0"/>
                        <a:t> Competing with apps that offer free services.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 dirty="0"/>
                        <a:t>Freemium Model:</a:t>
                      </a:r>
                      <a:r>
                        <a:rPr dirty="0"/>
                        <a:t> Offer basic features for free, charge for advanced AI coaching. </a:t>
                      </a:r>
                      <a:r>
                        <a:rPr b="1" dirty="0"/>
                        <a:t>Tiered Pricing:</a:t>
                      </a:r>
                      <a:r>
                        <a:rPr dirty="0"/>
                        <a:t> Provide monthly, annual, and lifetime options.</a:t>
                      </a:r>
                    </a:p>
                  </a:txBody>
                  <a:tcPr marL="12700" marR="12700" marT="12700" marB="12700" anchor="ctr" horzOverflow="overflow">
                    <a:lnR w="12700">
                      <a:solidFill>
                        <a:srgbClr val="535353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96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Development</a:t>
                      </a:r>
                    </a:p>
                  </a:txBody>
                  <a:tcPr marL="12700" marR="12700" marT="12700" marB="12700" anchor="ctr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Scalable architecture is achievable.</a:t>
                      </a:r>
                    </a:p>
                  </a:txBody>
                  <a:tcPr marL="12700" marR="12700" marT="12700" marB="12700" anchor="ctr" horzOverflow="overflow"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 dirty="0"/>
                        <a:t>Complexity &amp; Cost:</a:t>
                      </a:r>
                      <a:r>
                        <a:rPr dirty="0"/>
                        <a:t> Building the AI, video library, and tracking is resource-intensive.</a:t>
                      </a:r>
                    </a:p>
                  </a:txBody>
                  <a:tcPr marL="12700" marR="12700" marT="12700" marB="12700" anchor="ctr" horzOverflow="overflow"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 dirty="0"/>
                        <a:t>MVP:</a:t>
                      </a:r>
                      <a:r>
                        <a:rPr dirty="0"/>
                        <a:t> Launch with a Minimum Viable Product to test core features. </a:t>
                      </a:r>
                      <a:r>
                        <a:rPr b="1" dirty="0"/>
                        <a:t>Modular Build:</a:t>
                      </a:r>
                      <a:r>
                        <a:rPr dirty="0"/>
                        <a:t> Add new features incrementally.</a:t>
                      </a:r>
                    </a:p>
                  </a:txBody>
                  <a:tcPr marL="12700" marR="12700" marT="12700" marB="12700" anchor="ctr" horzOverflow="overflow">
                    <a:lnR w="12700">
                      <a:solidFill>
                        <a:srgbClr val="535353"/>
                      </a:solidFill>
                      <a:miter lim="400000"/>
                    </a:lnR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E7B0C-255E-3F64-CA3E-AB310B6E509E}"/>
              </a:ext>
            </a:extLst>
          </p:cNvPr>
          <p:cNvGrpSpPr/>
          <p:nvPr/>
        </p:nvGrpSpPr>
        <p:grpSpPr>
          <a:xfrm>
            <a:off x="322126" y="278850"/>
            <a:ext cx="1862894" cy="676007"/>
            <a:chOff x="569442" y="171903"/>
            <a:chExt cx="1862894" cy="676007"/>
          </a:xfrm>
        </p:grpSpPr>
        <p:pic>
          <p:nvPicPr>
            <p:cNvPr id="11" name="Picture 10" descr="A blue square with white weights&#10;&#10;AI-generated content may be incorrect.">
              <a:extLst>
                <a:ext uri="{FF2B5EF4-FFF2-40B4-BE49-F238E27FC236}">
                  <a16:creationId xmlns:a16="http://schemas.microsoft.com/office/drawing/2014/main" id="{2155DFD8-B8DB-1695-0D22-48AA54F0D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2462" t="15728" r="25684" b="16887"/>
            <a:stretch>
              <a:fillRect/>
            </a:stretch>
          </p:blipFill>
          <p:spPr>
            <a:xfrm>
              <a:off x="569442" y="171903"/>
              <a:ext cx="676562" cy="676007"/>
            </a:xfrm>
            <a:prstGeom prst="ellipse">
              <a:avLst/>
            </a:prstGeom>
            <a:ln w="12700" cap="rnd">
              <a:solidFill>
                <a:srgbClr val="152656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B5DA32-4E53-A72F-ED3D-4C6DD7D367FF}"/>
                </a:ext>
              </a:extLst>
            </p:cNvPr>
            <p:cNvSpPr txBox="1"/>
            <p:nvPr/>
          </p:nvSpPr>
          <p:spPr>
            <a:xfrm>
              <a:off x="1426363" y="218550"/>
              <a:ext cx="1005973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6000"/>
                      <a:lumOff val="24000"/>
                    </a:schemeClr>
                  </a:solidFill>
                  <a:latin typeface="Arial"/>
                  <a:cs typeface="Arial"/>
                </a:rPr>
                <a:t>Eleventh</a:t>
              </a:r>
              <a:endParaRPr lang="en-US" sz="1600">
                <a:solidFill>
                  <a:schemeClr val="tx1">
                    <a:lumMod val="76000"/>
                    <a:lumOff val="24000"/>
                  </a:schemeClr>
                </a:solidFill>
                <a:latin typeface="Calibri"/>
                <a:cs typeface="Calibri"/>
              </a:endParaRPr>
            </a:p>
            <a:p>
              <a:r>
                <a:rPr lang="en-US" sz="1600" b="1" dirty="0">
                  <a:solidFill>
                    <a:schemeClr val="tx1">
                      <a:lumMod val="76000"/>
                      <a:lumOff val="24000"/>
                    </a:schemeClr>
                  </a:solidFill>
                  <a:latin typeface="Arial"/>
                  <a:cs typeface="Arial"/>
                </a:rPr>
                <a:t>Hour</a:t>
              </a:r>
              <a:endParaRPr lang="en-US" sz="1600" dirty="0">
                <a:solidFill>
                  <a:schemeClr val="tx1">
                    <a:lumMod val="76000"/>
                    <a:lumOff val="24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ooter Placeholder 6"/>
          <p:cNvSpPr txBox="1"/>
          <p:nvPr/>
        </p:nvSpPr>
        <p:spPr>
          <a:xfrm>
            <a:off x="4693920" y="6404295"/>
            <a:ext cx="31125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36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13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IMPACT AND BENEFITS</a:t>
            </a:r>
          </a:p>
        </p:txBody>
      </p:sp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4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365" y="57096"/>
            <a:ext cx="2209121" cy="112286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3" name="Table 1"/>
          <p:cNvGraphicFramePr/>
          <p:nvPr>
            <p:extLst>
              <p:ext uri="{D42A27DB-BD31-4B8C-83A1-F6EECF244321}">
                <p14:modId xmlns:p14="http://schemas.microsoft.com/office/powerpoint/2010/main" val="1271646291"/>
              </p:ext>
            </p:extLst>
          </p:nvPr>
        </p:nvGraphicFramePr>
        <p:xfrm>
          <a:off x="454526" y="1450473"/>
          <a:ext cx="11296154" cy="462546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663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0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66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Category</a:t>
                      </a:r>
                    </a:p>
                  </a:txBody>
                  <a:tcPr marL="12700" marR="12700" marT="12700" marB="12700" anchor="ctr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T w="12700">
                      <a:solidFill>
                        <a:srgbClr val="53535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Impact on Target Audience</a:t>
                      </a:r>
                    </a:p>
                  </a:txBody>
                  <a:tcPr marL="12700" marR="12700" marT="12700" marB="12700" anchor="ctr" horzOverflow="overflow">
                    <a:lnT w="12700">
                      <a:solidFill>
                        <a:srgbClr val="535353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Benefits</a:t>
                      </a:r>
                    </a:p>
                  </a:txBody>
                  <a:tcPr marL="12700" marR="12700" marT="12700" marB="12700" anchor="ctr" horzOverflow="overflow"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3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 Social</a:t>
                      </a:r>
                    </a:p>
                  </a:txBody>
                  <a:tcPr marL="12700" marR="12700" marT="12700" marB="12700" anchor="ctr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Builds supportive communities through leaderboards &amp;                 streaks; improves overall well-being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Encourages healthier lifestyles, reduces sedentary behavior, integrates mental health &amp; fitness</a:t>
                      </a:r>
                    </a:p>
                  </a:txBody>
                  <a:tcPr marL="12700" marR="12700" marT="12700" marB="12700" anchor="ctr" horzOverflow="overflow">
                    <a:lnR w="12700">
                      <a:solidFill>
                        <a:srgbClr val="535353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3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 Economic</a:t>
                      </a:r>
                    </a:p>
                  </a:txBody>
                  <a:tcPr marL="12700" marR="12700" marT="12700" marB="12700" anchor="ctr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Provides affordable personalized coaching alternative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Saves money vs. personal trainers/gyms; enables subscription &amp; partnership revenue models; boosts user productivity</a:t>
                      </a:r>
                    </a:p>
                  </a:txBody>
                  <a:tcPr marL="12700" marR="12700" marT="12700" marB="12700" anchor="ctr" horzOverflow="overflow">
                    <a:lnR w="12700">
                      <a:solidFill>
                        <a:srgbClr val="535353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41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 Environmental</a:t>
                      </a:r>
                    </a:p>
                  </a:txBody>
                  <a:tcPr marL="12700" marR="12700" marT="12700" marB="12700" anchor="ctr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Encourages home workouts &amp; minimal-equipment training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Reduces need for daily commutes to gyms → lower carbon footprint; promotes sustainable, digital-first solutions</a:t>
                      </a:r>
                    </a:p>
                  </a:txBody>
                  <a:tcPr marL="12700" marR="12700" marT="12700" marB="12700" anchor="ctr" horzOverflow="overflow">
                    <a:lnR w="12700">
                      <a:solidFill>
                        <a:srgbClr val="535353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66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  Personal</a:t>
                      </a:r>
                    </a:p>
                  </a:txBody>
                  <a:tcPr marL="12700" marR="12700" marT="12700" marB="12700" anchor="ctr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Personalized, adaptable fitness &amp; wellness journey</a:t>
                      </a:r>
                    </a:p>
                  </a:txBody>
                  <a:tcPr marL="12700" marR="12700" marT="12700" marB="12700" anchor="ctr" horzOverflow="overflow"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Saves time, fits user lifestyle, improves discipline, confidence, and consistency</a:t>
                      </a:r>
                    </a:p>
                  </a:txBody>
                  <a:tcPr marL="12700" marR="12700" marT="12700" marB="12700" anchor="ctr" horzOverflow="overflow">
                    <a:lnR w="12700">
                      <a:solidFill>
                        <a:srgbClr val="535353"/>
                      </a:solidFill>
                      <a:miter lim="400000"/>
                    </a:lnR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4" name="pasted-movie.heic" descr="pasted-movie.heic"/>
          <p:cNvPicPr>
            <a:picLocks noChangeAspect="1"/>
          </p:cNvPicPr>
          <p:nvPr/>
        </p:nvPicPr>
        <p:blipFill>
          <a:blip r:embed="rId3"/>
          <a:srcRect l="13777" t="13912" r="26124" b="20050"/>
          <a:stretch>
            <a:fillRect/>
          </a:stretch>
        </p:blipFill>
        <p:spPr>
          <a:xfrm>
            <a:off x="16058179" y="394824"/>
            <a:ext cx="3526236" cy="355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110C944-5902-1921-C70C-497F5D6FB08F}"/>
              </a:ext>
            </a:extLst>
          </p:cNvPr>
          <p:cNvGrpSpPr/>
          <p:nvPr/>
        </p:nvGrpSpPr>
        <p:grpSpPr>
          <a:xfrm>
            <a:off x="322126" y="278850"/>
            <a:ext cx="1862894" cy="676007"/>
            <a:chOff x="569442" y="171903"/>
            <a:chExt cx="1862894" cy="676007"/>
          </a:xfrm>
        </p:grpSpPr>
        <p:pic>
          <p:nvPicPr>
            <p:cNvPr id="11" name="Picture 10" descr="A blue square with white weights&#10;&#10;AI-generated content may be incorrect.">
              <a:extLst>
                <a:ext uri="{FF2B5EF4-FFF2-40B4-BE49-F238E27FC236}">
                  <a16:creationId xmlns:a16="http://schemas.microsoft.com/office/drawing/2014/main" id="{D68D9E56-57F8-1694-4A67-95CA050C3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2462" t="15728" r="25684" b="16887"/>
            <a:stretch>
              <a:fillRect/>
            </a:stretch>
          </p:blipFill>
          <p:spPr>
            <a:xfrm>
              <a:off x="569442" y="171903"/>
              <a:ext cx="676562" cy="676007"/>
            </a:xfrm>
            <a:prstGeom prst="ellipse">
              <a:avLst/>
            </a:prstGeom>
            <a:ln w="12700" cap="rnd">
              <a:solidFill>
                <a:srgbClr val="152656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F2C457-CA18-24A1-61FC-AE478D5DE389}"/>
                </a:ext>
              </a:extLst>
            </p:cNvPr>
            <p:cNvSpPr txBox="1"/>
            <p:nvPr/>
          </p:nvSpPr>
          <p:spPr>
            <a:xfrm>
              <a:off x="1426363" y="218550"/>
              <a:ext cx="1005973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6000"/>
                      <a:lumOff val="24000"/>
                    </a:schemeClr>
                  </a:solidFill>
                  <a:latin typeface="Arial"/>
                  <a:cs typeface="Arial"/>
                </a:rPr>
                <a:t>Eleventh</a:t>
              </a:r>
              <a:endParaRPr lang="en-US" sz="1600">
                <a:solidFill>
                  <a:schemeClr val="tx1">
                    <a:lumMod val="76000"/>
                    <a:lumOff val="24000"/>
                  </a:schemeClr>
                </a:solidFill>
                <a:latin typeface="Calibri"/>
                <a:cs typeface="Calibri"/>
              </a:endParaRPr>
            </a:p>
            <a:p>
              <a:r>
                <a:rPr lang="en-US" sz="1600" b="1" dirty="0">
                  <a:solidFill>
                    <a:schemeClr val="tx1">
                      <a:lumMod val="76000"/>
                      <a:lumOff val="24000"/>
                    </a:schemeClr>
                  </a:solidFill>
                  <a:latin typeface="Arial"/>
                  <a:cs typeface="Arial"/>
                </a:rPr>
                <a:t>Hour</a:t>
              </a:r>
              <a:endParaRPr lang="en-US" sz="1600" dirty="0">
                <a:solidFill>
                  <a:schemeClr val="tx1">
                    <a:lumMod val="76000"/>
                    <a:lumOff val="24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ooter Placeholder 6"/>
          <p:cNvSpPr txBox="1"/>
          <p:nvPr/>
        </p:nvSpPr>
        <p:spPr>
          <a:xfrm>
            <a:off x="4693920" y="6404295"/>
            <a:ext cx="31125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r>
              <a:t>@SIH Idea submission- Template</a:t>
            </a:r>
          </a:p>
        </p:txBody>
      </p:sp>
      <p:sp>
        <p:nvSpPr>
          <p:cNvPr id="147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  <a:endParaRPr/>
          </a:p>
        </p:txBody>
      </p:sp>
      <p:sp>
        <p:nvSpPr>
          <p:cNvPr id="14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RESEARCH  AND REFERENCES</a:t>
            </a:r>
          </a:p>
        </p:txBody>
      </p:sp>
      <p:sp>
        <p:nvSpPr>
          <p:cNvPr id="149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5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365" y="57096"/>
            <a:ext cx="2209121" cy="1122869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https://www.ongraph.com/ai-in-fitness-industry/…"/>
          <p:cNvSpPr txBox="1"/>
          <p:nvPr/>
        </p:nvSpPr>
        <p:spPr>
          <a:xfrm>
            <a:off x="1039607" y="2304252"/>
            <a:ext cx="7061014" cy="1984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240631" indent="-240631">
              <a:lnSpc>
                <a:spcPct val="150000"/>
              </a:lnSpc>
              <a:buSzPct val="100000"/>
              <a:buAutoNum type="arabicPeriod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https://www.ongraph.com/ai-in-fitness-industry/</a:t>
            </a:r>
          </a:p>
          <a:p>
            <a:pPr marL="240631" indent="-240631">
              <a:lnSpc>
                <a:spcPct val="150000"/>
              </a:lnSpc>
              <a:buSzPct val="100000"/>
              <a:buAutoNum type="arabicPeriod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https://aws.amazon.com/what-is/retrieval-augmented-generation/</a:t>
            </a:r>
          </a:p>
          <a:p>
            <a:pPr marL="240631" indent="-240631">
              <a:lnSpc>
                <a:spcPct val="150000"/>
              </a:lnSpc>
              <a:buSzPct val="100000"/>
              <a:buAutoNum type="arabicPeriod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https://www.sciencedirect.com/science/article/pii/S1071581923002148</a:t>
            </a:r>
          </a:p>
          <a:p>
            <a:pPr marL="240631" indent="-240631">
              <a:lnSpc>
                <a:spcPct val="150000"/>
              </a:lnSpc>
              <a:buSzPct val="100000"/>
              <a:buAutoNum type="arabicPeriod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https://pmc.ncbi.nlm.nih.gov/articles/PMC5627651/</a:t>
            </a:r>
          </a:p>
        </p:txBody>
      </p:sp>
      <p:sp>
        <p:nvSpPr>
          <p:cNvPr id="155" name="Relevant Links :"/>
          <p:cNvSpPr txBox="1"/>
          <p:nvPr/>
        </p:nvSpPr>
        <p:spPr>
          <a:xfrm>
            <a:off x="1028830" y="1789276"/>
            <a:ext cx="1736290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/>
            </a:lvl1pPr>
          </a:lstStyle>
          <a:p>
            <a:r>
              <a:t>Relevant Links 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40E1D9-5292-6D8D-68AF-62662B88922F}"/>
              </a:ext>
            </a:extLst>
          </p:cNvPr>
          <p:cNvGrpSpPr/>
          <p:nvPr/>
        </p:nvGrpSpPr>
        <p:grpSpPr>
          <a:xfrm>
            <a:off x="322126" y="278850"/>
            <a:ext cx="1862894" cy="676007"/>
            <a:chOff x="569442" y="171903"/>
            <a:chExt cx="1862894" cy="676007"/>
          </a:xfrm>
        </p:grpSpPr>
        <p:pic>
          <p:nvPicPr>
            <p:cNvPr id="11" name="Picture 10" descr="A blue square with white weights&#10;&#10;AI-generated content may be incorrect.">
              <a:extLst>
                <a:ext uri="{FF2B5EF4-FFF2-40B4-BE49-F238E27FC236}">
                  <a16:creationId xmlns:a16="http://schemas.microsoft.com/office/drawing/2014/main" id="{D61B76D5-72C8-B847-0E6A-47D2311BE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2462" t="15728" r="25684" b="16887"/>
            <a:stretch>
              <a:fillRect/>
            </a:stretch>
          </p:blipFill>
          <p:spPr>
            <a:xfrm>
              <a:off x="569442" y="171903"/>
              <a:ext cx="676562" cy="676007"/>
            </a:xfrm>
            <a:prstGeom prst="ellipse">
              <a:avLst/>
            </a:prstGeom>
            <a:ln w="12700" cap="rnd">
              <a:solidFill>
                <a:srgbClr val="152656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9BE906-B78B-E72B-D4B0-7ECA94DAEE6E}"/>
                </a:ext>
              </a:extLst>
            </p:cNvPr>
            <p:cNvSpPr txBox="1"/>
            <p:nvPr/>
          </p:nvSpPr>
          <p:spPr>
            <a:xfrm>
              <a:off x="1426363" y="218550"/>
              <a:ext cx="1005973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chemeClr val="tx1">
                      <a:lumMod val="76000"/>
                      <a:lumOff val="24000"/>
                    </a:schemeClr>
                  </a:solidFill>
                  <a:latin typeface="Arial"/>
                  <a:cs typeface="Arial"/>
                </a:rPr>
                <a:t>Eleventh</a:t>
              </a:r>
              <a:endParaRPr lang="en-US" sz="1600">
                <a:solidFill>
                  <a:schemeClr val="tx1">
                    <a:lumMod val="76000"/>
                    <a:lumOff val="24000"/>
                  </a:schemeClr>
                </a:solidFill>
                <a:latin typeface="Calibri"/>
                <a:cs typeface="Calibri"/>
              </a:endParaRPr>
            </a:p>
            <a:p>
              <a:r>
                <a:rPr lang="en-US" sz="1600" b="1" dirty="0">
                  <a:solidFill>
                    <a:schemeClr val="tx1">
                      <a:lumMod val="76000"/>
                      <a:lumOff val="24000"/>
                    </a:schemeClr>
                  </a:solidFill>
                  <a:latin typeface="Arial"/>
                  <a:cs typeface="Arial"/>
                </a:rPr>
                <a:t>Hour</a:t>
              </a:r>
              <a:endParaRPr lang="en-US" sz="1600" dirty="0">
                <a:solidFill>
                  <a:schemeClr val="tx1">
                    <a:lumMod val="76000"/>
                    <a:lumOff val="24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2025</vt:lpstr>
      <vt:lpstr>PROPOSED SOLUTION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85</cp:revision>
  <dcterms:modified xsi:type="dcterms:W3CDTF">2025-09-19T14:24:21Z</dcterms:modified>
</cp:coreProperties>
</file>