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5B8C5-0C28-4008-82DB-436A96FBC71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A35B3-C87A-4E75-AD21-7C86DE2F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0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A35B3-C87A-4E75-AD21-7C86DE2FEE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0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C3A2-C31D-E69D-FE2D-5EF750223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B7F37-1016-ABD5-631B-765034A1A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3C7C3-2713-3360-AFEA-40D4C1E8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0343-EA19-AE72-5E7F-CA9108EA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90706-76B9-D22C-93E9-4CD0FE3F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D584-F6C1-A87A-16C0-2D22C602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1D4EE-A9C6-CEDF-0DFE-77515DA4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8F06D-D184-B956-2FD9-C4F8E4B2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70C6-22A7-9C57-0067-F821A562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40750-B113-B801-60DF-44166AC3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5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517300-FC93-B45A-D9CB-D9C99705B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A3666-FCC6-A37A-24C3-04559D42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2A4D-595F-B4FE-C713-D607FA5A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B49D-E971-BDCE-9B6A-9D679B3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3752-12BE-F18B-52BD-11B2B0D6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4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A0E-86B0-E084-772A-704FD080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B75B-6CA1-13B9-F8EE-5E151148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59D3-E366-CDC9-37DE-4D3755D91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2B32-5E15-67D3-9369-102E1F7C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F6FB8-B4FB-FD07-E911-CF70E674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D997-26DF-4CE9-4242-7C8E1A42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08BFB-EB84-3AA8-FE17-DB848BA7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C769-0EBE-3118-6EB5-5F3E5859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4D49-C09F-2C54-B80B-934FCE07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9E3C4-0EE6-232C-A1C6-408FE58B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395-22AB-56A2-DEA8-A92AB8E5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0A2D-E493-A38B-D964-9604B2BB2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2B33-61A3-E0F1-0C6C-C5BEEF78D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EEA7F-34E3-2FBD-E1C7-CC2F3162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C0D95-07BE-76C6-700E-EB818F23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F28C-519F-8878-EF4F-49E027FD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C9E8-EEC0-ACAA-754D-C174E3E7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BE50-1B7E-65C1-98B6-02CDE9C9A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6114F-DBFC-44EF-A4C8-4B35869E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64CBA-4084-68AC-2040-77120E995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3816E-C791-1AE0-223D-D7BD20A44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93599-8E61-8ABF-9558-12309024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02FDE-8D08-A7DC-DFB6-D4E3D69B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49AF5-C908-FFCA-1E6D-823BBC5D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0921-7426-F47F-695C-3E4FBA46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724F5-B197-6C1A-8181-375A685B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7B088-AB23-39E5-3B68-51D085B9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3826A-B759-D5A0-67DC-47C01A1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21F8A-A3DF-BB78-819D-A794652B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97E42-2339-860D-0AD1-4B0AE28E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376DA-8F70-3601-AEC7-ED15DEAD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2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52D6-5246-CC35-D4B5-A1B5E965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F7A2-AF47-9893-7BDC-BEE458F9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0DC15-DCAF-6A01-A9B5-5E5937B65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B479A-D438-647D-A461-8BAF91C1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B5F6B-137F-98EE-A78C-CA17AA2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0B2F-6523-D9A7-B479-7A6378E9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C205-7669-5CA4-3C9E-CB827E7A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90F5F-00CB-3233-4953-B402E2621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590A8-9CC6-DDDE-FAB0-63236E507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587C6-7275-BDDB-A2D2-1187E831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62BEE-6EB3-2C8D-B7F9-BC87F5F4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BD68-F496-A112-14AA-90AE8673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6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D11B3-4539-EC57-B83E-E5B023F2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A58AC-AB5E-FAD5-104E-B0C7A57D8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9956-EC32-61C5-52F0-B777AB0D4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9512B-0E4E-4F4E-80AF-4A2B63EAFBE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983F-3DF4-FA8B-918F-8D1840277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BCB19-3857-5553-4898-394137680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1F316-152C-41F4-B2ED-0071B03B5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B5C0250-C3FB-C5E4-A317-A9F263CD7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009687"/>
              </p:ext>
            </p:extLst>
          </p:nvPr>
        </p:nvGraphicFramePr>
        <p:xfrm>
          <a:off x="3810000" y="900872"/>
          <a:ext cx="4103687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3" imgW="4104107" imgH="3197087" progId="Prism10.Document">
                  <p:embed/>
                </p:oleObj>
              </mc:Choice>
              <mc:Fallback>
                <p:oleObj name="Prism 10" r:id="rId3" imgW="4104107" imgH="3197087" progId="Prism10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900872"/>
                        <a:ext cx="4103687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788FF8-6F8D-C7D4-65FA-79AE5870B8B8}"/>
              </a:ext>
            </a:extLst>
          </p:cNvPr>
          <p:cNvSpPr txBox="1"/>
          <p:nvPr/>
        </p:nvSpPr>
        <p:spPr>
          <a:xfrm>
            <a:off x="326570" y="4653269"/>
            <a:ext cx="11702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Dose–response curve of berberine on Hep3B spheroids measured by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CellTiter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-Glo after 48 h incubation.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Hep3B cells were treated with increasing concentrations of berberine (0–5 µM) for 48 h. Cell viability was quantified using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CellTiter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-Glo luminescent assay and normalized to untreated controls (0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100%). Data are shown as mean ± SEM (n = 6 replicates per dose). Nonlinear regression was performed using a four-parameter logistic model (Top fixed at 100, Bottom constrained ≥0) with robust regression to account for variability. The best-fit IC₅₀ was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0.83 µM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(95% CI: 0.33–2.04 µM), with a Hill slope of 0.59 and R² = 0.73.</a:t>
            </a:r>
          </a:p>
        </p:txBody>
      </p:sp>
    </p:spTree>
    <p:extLst>
      <p:ext uri="{BB962C8B-B14F-4D97-AF65-F5344CB8AC3E}">
        <p14:creationId xmlns:p14="http://schemas.microsoft.com/office/powerpoint/2010/main" val="223756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42D5CA7-58E8-7BDD-98F6-BAA143A1D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211160"/>
              </p:ext>
            </p:extLst>
          </p:nvPr>
        </p:nvGraphicFramePr>
        <p:xfrm>
          <a:off x="4013500" y="1280624"/>
          <a:ext cx="3589337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10" r:id="rId2" imgW="3588752" imgH="3242827" progId="Prism10.Document">
                  <p:embed/>
                </p:oleObj>
              </mc:Choice>
              <mc:Fallback>
                <p:oleObj name="Prism 10" r:id="rId2" imgW="3588752" imgH="3242827" progId="Prism10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42D5CA7-58E8-7BDD-98F6-BAA143A1D1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13500" y="1280624"/>
                        <a:ext cx="3589337" cy="3243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60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124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Prism 10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Jiafeng Liu</dc:creator>
  <cp:lastModifiedBy>Charishma Jonnadula</cp:lastModifiedBy>
  <cp:revision>3</cp:revision>
  <dcterms:created xsi:type="dcterms:W3CDTF">2025-09-16T17:21:49Z</dcterms:created>
  <dcterms:modified xsi:type="dcterms:W3CDTF">2025-09-29T14:52:37Z</dcterms:modified>
</cp:coreProperties>
</file>