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id="{3B1FDF5E-83DC-F3F9-F66C-312A5E41BE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51C2A479-D427-7F39-57B8-23E8071796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>
            <a:extLst>
              <a:ext uri="{FF2B5EF4-FFF2-40B4-BE49-F238E27FC236}">
                <a16:creationId xmlns:a16="http://schemas.microsoft.com/office/drawing/2014/main" id="{7D9190A3-2EE3-9737-A2FA-46ECE0033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C21D2F53-D629-97AB-92F0-022ECBD7C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47CBD7D-F2AB-FD6F-DD35-34B5267350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36A1-AC39-440D-97C1-5DC6E9BA0084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FAF3729-6D3B-ED79-5A3D-8068E69A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40F6-0580-4AEC-B8A5-EB1B21259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2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8450D33-53B8-16A6-95F0-CFB208CCB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84673A83-BEB5-FA66-DE15-8AC28BA950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1879A-141B-46D9-907A-777EF190914B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3E111F9-2486-D444-A34F-9A4D2415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73CD7-D987-477D-8DBD-7F12168D4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3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3DD66633-3F9C-D550-E9E4-1D2D98F2FA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071439AD-F6AA-B01F-DFFD-4F5A0DD835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51AFE-3294-48EF-B99C-6F2B21097642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A6761570-4FCE-97AA-0BA3-41FF635A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A2464-98E9-43FA-B9C2-F6A84622F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09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32B3BF2F-7B93-CF98-D581-7DE6152A0C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591D885E-96D8-0C5F-495E-AD7C8876DF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E73C-A803-4C51-ACF2-DEF338197175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4DBA126-CA70-A89E-B9B2-73AA16DC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51844-0B3A-4E0C-ABEB-872D7CABE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4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BEA5DF45-B60F-5988-2516-152363613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13571304-8DF5-AC6B-4049-BDE3306F03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A8695-9D57-41A3-B04D-15CAEAE1BD5C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266C1602-628C-E898-F54E-0C128537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66B23-2563-4F82-B35B-3E2227C79B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0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E3B2B3D0-4390-EDA4-5FD1-872BA03C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1006475"/>
            <a:ext cx="41084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E8427B85-FFEB-41EF-726A-39073E54CD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7825" y="2459038"/>
            <a:ext cx="6807200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4DE1735-9AF5-064B-93C7-F2A6604ECA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71750" y="9944100"/>
            <a:ext cx="241935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89532DF-B179-7B07-BAA0-3F622132030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77825" y="9944100"/>
            <a:ext cx="1739900" cy="534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80648-298F-4B7E-8DEF-3ABA8AA6CC39}" type="datetimeFigureOut">
              <a:rPr lang="en-US"/>
              <a:pPr>
                <a:defRPr/>
              </a:pPr>
              <a:t>4/2/2023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5193453-DA7B-FE81-48D3-3745A735BA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45125" y="9944100"/>
            <a:ext cx="1739900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C9D4FAF5-0583-4690-9ADC-6AFFE3D67A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DE3D4978-829A-602D-D4A5-10394F7E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1155700"/>
            <a:ext cx="841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 i="1">
                <a:solidFill>
                  <a:srgbClr val="2E53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C646D8-5F40-A440-A517-F7A27F1F7A28}"/>
              </a:ext>
            </a:extLst>
          </p:cNvPr>
          <p:cNvSpPr txBox="1"/>
          <p:nvPr/>
        </p:nvSpPr>
        <p:spPr>
          <a:xfrm>
            <a:off x="1222375" y="2298700"/>
            <a:ext cx="5257800" cy="1381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849313" indent="-8366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2000"/>
              </a:lnSpc>
            </a:pPr>
            <a:r>
              <a:rPr lang="en-US" altLang="en-US" sz="4800" i="1" u="sng">
                <a:solidFill>
                  <a:srgbClr val="2E53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Analyse International</a:t>
            </a:r>
            <a:r>
              <a:rPr lang="en-US" altLang="en-US" sz="4800" i="1">
                <a:solidFill>
                  <a:srgbClr val="2E53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4800" i="1" u="sng">
                <a:solidFill>
                  <a:srgbClr val="2E53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Debt Statistics</a:t>
            </a:r>
            <a:r>
              <a:rPr lang="en-US" altLang="en-US" sz="4800" i="1">
                <a:solidFill>
                  <a:srgbClr val="2E53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en-US" sz="4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D4E187-E0BD-050C-7713-2C351F97C4FF}"/>
              </a:ext>
            </a:extLst>
          </p:cNvPr>
          <p:cNvSpPr txBox="1"/>
          <p:nvPr/>
        </p:nvSpPr>
        <p:spPr>
          <a:xfrm>
            <a:off x="1857375" y="4387850"/>
            <a:ext cx="3848100" cy="357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dirty="0">
                <a:latin typeface="Calibri"/>
                <a:cs typeface="Calibri"/>
              </a:rPr>
              <a:t>(Wire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rame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Docume</a:t>
            </a:r>
            <a:r>
              <a:rPr sz="2600" spc="-10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ati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13B0BC-1366-D11E-D967-3EF86317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2B6B2C-83E1-6BBE-F622-2C01B374D614}"/>
              </a:ext>
            </a:extLst>
          </p:cNvPr>
          <p:cNvSpPr txBox="1"/>
          <p:nvPr/>
        </p:nvSpPr>
        <p:spPr>
          <a:xfrm>
            <a:off x="0" y="0"/>
            <a:ext cx="7556500" cy="5253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7000"/>
              </a:lnSpc>
              <a:spcBef>
                <a:spcPts val="813"/>
              </a:spcBef>
            </a:pPr>
            <a:r>
              <a:rPr lang="en-US" altLang="en-US" sz="1800" dirty="0">
                <a:cs typeface="Calibri" panose="020F0502020204030204" pitchFamily="34" charset="0"/>
              </a:rPr>
              <a:t>Insights:</a:t>
            </a:r>
            <a:endParaRPr lang="en-US" altLang="en-US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27000"/>
              </a:lnSpc>
              <a:spcBef>
                <a:spcPts val="813"/>
              </a:spcBef>
              <a:buFont typeface="+mj-lt"/>
              <a:buAutoNum type="arabicPeriod"/>
            </a:pPr>
            <a:r>
              <a:rPr lang="en-US" altLang="en-US" sz="1800" dirty="0">
                <a:cs typeface="Calibri" panose="020F0502020204030204" pitchFamily="34" charset="0"/>
              </a:rPr>
              <a:t>Indicator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DT.AMT.DLXF.CD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has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maximum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sum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debt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worth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$707.0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(USD)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maximum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number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owed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countries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ranging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up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123.</a:t>
            </a:r>
          </a:p>
          <a:p>
            <a:pPr marL="342900" indent="-342900">
              <a:lnSpc>
                <a:spcPct val="127000"/>
              </a:lnSpc>
              <a:spcBef>
                <a:spcPts val="813"/>
              </a:spcBef>
              <a:buFont typeface="+mj-lt"/>
              <a:buAutoNum type="arabicPeriod"/>
            </a:pPr>
            <a:r>
              <a:rPr lang="en-US" altLang="en-US" sz="1800" dirty="0">
                <a:cs typeface="Calibri" panose="020F0502020204030204" pitchFamily="34" charset="0"/>
              </a:rPr>
              <a:t>China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countries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counting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highest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number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debts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worth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$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285.8bn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(USD)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leading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country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Brazil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owing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$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281bn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(USD).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Summing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over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$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566.4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(USD).</a:t>
            </a:r>
          </a:p>
          <a:p>
            <a:pPr marL="342900" indent="-342900">
              <a:lnSpc>
                <a:spcPct val="127000"/>
              </a:lnSpc>
              <a:spcBef>
                <a:spcPts val="813"/>
              </a:spcBef>
              <a:buFont typeface="+mj-lt"/>
              <a:buAutoNum type="arabicPeriod"/>
            </a:pPr>
            <a:r>
              <a:rPr lang="en-US" altLang="en-US" sz="1800" dirty="0">
                <a:cs typeface="Calibri" panose="020F0502020204030204" pitchFamily="34" charset="0"/>
              </a:rPr>
              <a:t>Indicator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AFF0"/>
                </a:solidFill>
                <a:cs typeface="Calibri" panose="020F0502020204030204" pitchFamily="34" charset="0"/>
              </a:rPr>
              <a:t>DT.AMT.DLXF.CD</a:t>
            </a:r>
            <a:r>
              <a:rPr lang="en-US" altLang="en-US" sz="1800" dirty="0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AFF0"/>
                </a:solidFill>
                <a:cs typeface="Calibri" panose="020F0502020204030204" pitchFamily="34" charset="0"/>
              </a:rPr>
              <a:t>DT.AMT.DPNG.CD</a:t>
            </a:r>
            <a:r>
              <a:rPr lang="en-US" altLang="en-US" sz="1800" dirty="0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highest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amount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average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debt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indicator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counting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203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times.</a:t>
            </a:r>
          </a:p>
          <a:p>
            <a:pPr marL="342900" indent="-342900">
              <a:lnSpc>
                <a:spcPct val="127000"/>
              </a:lnSpc>
              <a:spcBef>
                <a:spcPts val="813"/>
              </a:spcBef>
              <a:buFont typeface="+mj-lt"/>
              <a:buAutoNum type="arabicPeriod"/>
            </a:pPr>
            <a:r>
              <a:rPr lang="en-US" altLang="en-US" sz="1800" dirty="0">
                <a:cs typeface="Calibri" panose="020F0502020204030204" pitchFamily="34" charset="0"/>
              </a:rPr>
              <a:t>China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Brazil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both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owed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with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indicators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with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highest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amount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principal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repayment.</a:t>
            </a:r>
          </a:p>
          <a:p>
            <a:pPr>
              <a:lnSpc>
                <a:spcPct val="127000"/>
              </a:lnSpc>
              <a:spcBef>
                <a:spcPts val="813"/>
              </a:spcBef>
            </a:pPr>
            <a:endParaRPr lang="en-US" altLang="en-US" sz="1800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27000"/>
              </a:lnSpc>
              <a:spcBef>
                <a:spcPts val="813"/>
              </a:spcBef>
              <a:buFont typeface="+mj-lt"/>
              <a:buAutoNum type="arabicPeriod"/>
            </a:pPr>
            <a:endParaRPr lang="en-US" altLang="en-US" sz="18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Arial</vt:lpstr>
      <vt:lpstr>Calibri Light</vt:lpstr>
      <vt:lpstr>Times New Roman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manavajaisinghani@outlook.com</cp:lastModifiedBy>
  <cp:revision>2</cp:revision>
  <dcterms:created xsi:type="dcterms:W3CDTF">2023-04-02T10:57:25Z</dcterms:created>
  <dcterms:modified xsi:type="dcterms:W3CDTF">2023-04-02T09:14:12Z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LastSaved">
    <vt:filetime>2023-04-02T00:00:00Z</vt:filetime>
  </property>
</Properties>
</file>