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556500" cy="10699750"/>
  <p:notesSz cx="7556500" cy="106997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040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>
            <a:extLst>
              <a:ext uri="{FF2B5EF4-FFF2-40B4-BE49-F238E27FC236}">
                <a16:creationId xmlns:a16="http://schemas.microsoft.com/office/drawing/2014/main" id="{02ADFF00-F74E-529B-1FBD-08A84E9A75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>
            <a:extLst>
              <a:ext uri="{FF2B5EF4-FFF2-40B4-BE49-F238E27FC236}">
                <a16:creationId xmlns:a16="http://schemas.microsoft.com/office/drawing/2014/main" id="{968F7B33-8D8C-95E3-76EC-9732BF2539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>
            <a:extLst>
              <a:ext uri="{FF2B5EF4-FFF2-40B4-BE49-F238E27FC236}">
                <a16:creationId xmlns:a16="http://schemas.microsoft.com/office/drawing/2014/main" id="{E76A09C7-9C0E-E368-5DE0-EDE7159DE3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>
            <a:extLst>
              <a:ext uri="{FF2B5EF4-FFF2-40B4-BE49-F238E27FC236}">
                <a16:creationId xmlns:a16="http://schemas.microsoft.com/office/drawing/2014/main" id="{927D985E-B9A9-693E-E16F-25F417A841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>
            <a:extLst>
              <a:ext uri="{FF2B5EF4-FFF2-40B4-BE49-F238E27FC236}">
                <a16:creationId xmlns:a16="http://schemas.microsoft.com/office/drawing/2014/main" id="{6C6D3AD1-2A9D-B8B0-3318-564BB4629A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>
            <a:extLst>
              <a:ext uri="{FF2B5EF4-FFF2-40B4-BE49-F238E27FC236}">
                <a16:creationId xmlns:a16="http://schemas.microsoft.com/office/drawing/2014/main" id="{FA533DEF-19E7-047A-06D3-793EA2AF15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>
            <a:extLst>
              <a:ext uri="{FF2B5EF4-FFF2-40B4-BE49-F238E27FC236}">
                <a16:creationId xmlns:a16="http://schemas.microsoft.com/office/drawing/2014/main" id="{79A91EFE-573A-A2DA-9492-467C961691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>
            <a:extLst>
              <a:ext uri="{FF2B5EF4-FFF2-40B4-BE49-F238E27FC236}">
                <a16:creationId xmlns:a16="http://schemas.microsoft.com/office/drawing/2014/main" id="{C8695197-0736-AAAD-BA7E-F453F591A7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>
            <a:extLst>
              <a:ext uri="{FF2B5EF4-FFF2-40B4-BE49-F238E27FC236}">
                <a16:creationId xmlns:a16="http://schemas.microsoft.com/office/drawing/2014/main" id="{34045FA9-8E75-8ABD-22E3-587A7DBBB0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>
            <a:extLst>
              <a:ext uri="{FF2B5EF4-FFF2-40B4-BE49-F238E27FC236}">
                <a16:creationId xmlns:a16="http://schemas.microsoft.com/office/drawing/2014/main" id="{1B581CBC-D4BE-5951-BEF0-57996BAD6E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>
            <a:extLst>
              <a:ext uri="{FF2B5EF4-FFF2-40B4-BE49-F238E27FC236}">
                <a16:creationId xmlns:a16="http://schemas.microsoft.com/office/drawing/2014/main" id="{C990B083-94E7-EF1D-F3AD-4C3D690096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otes Placeholder">
            <a:extLst>
              <a:ext uri="{FF2B5EF4-FFF2-40B4-BE49-F238E27FC236}">
                <a16:creationId xmlns:a16="http://schemas.microsoft.com/office/drawing/2014/main" id="{FD72A944-95C5-8557-59A8-23420988FB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>
            <a:extLst>
              <a:ext uri="{FF2B5EF4-FFF2-40B4-BE49-F238E27FC236}">
                <a16:creationId xmlns:a16="http://schemas.microsoft.com/office/drawing/2014/main" id="{CAF9BC39-B222-CA70-9462-0E22D076DB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otes Placeholder">
            <a:extLst>
              <a:ext uri="{FF2B5EF4-FFF2-40B4-BE49-F238E27FC236}">
                <a16:creationId xmlns:a16="http://schemas.microsoft.com/office/drawing/2014/main" id="{C495E68C-F65F-0D21-EAF6-B37AC9CB1D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>
            <a:extLst>
              <a:ext uri="{FF2B5EF4-FFF2-40B4-BE49-F238E27FC236}">
                <a16:creationId xmlns:a16="http://schemas.microsoft.com/office/drawing/2014/main" id="{64A7F3A9-7612-382D-547F-77E2DEDC06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otes Placeholder">
            <a:extLst>
              <a:ext uri="{FF2B5EF4-FFF2-40B4-BE49-F238E27FC236}">
                <a16:creationId xmlns:a16="http://schemas.microsoft.com/office/drawing/2014/main" id="{74963165-288D-406F-314F-6C5497B94A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>
            <a:extLst>
              <a:ext uri="{FF2B5EF4-FFF2-40B4-BE49-F238E27FC236}">
                <a16:creationId xmlns:a16="http://schemas.microsoft.com/office/drawing/2014/main" id="{6FCB6B0A-C8EA-F81A-20DE-A8F11AF9F6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4" cy="2674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1BB43831-9455-3D06-4E18-823E3EC21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596025C-67FE-63E8-A00E-29E75C4DEE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FF040-C5B8-4B95-8FEC-7D4C1E3C6E50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70ADEBD8-2978-8E60-8647-090177D5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921E8-B9CA-4860-9897-2F4C73AB6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F16D1597-9649-04D0-4E62-9C3DC5D65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C7069A5A-96E9-1D81-8AE2-BD2626259C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FD09E-8C9D-4931-B339-97CD584C9483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5BFE7531-CA58-DDE9-CA57-9A89CF49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176A7-90F0-4815-822C-D34526522B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23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CE843EA2-7D2C-75CD-84C8-EEFA8E605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3F8EBDCD-9A82-58E0-2D66-8ECDB3E0AD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0541-2268-4B51-A1F6-03BA4576594F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BCB6DF30-8EFE-C07F-7A1F-9DC9D10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5A317-E781-4AEC-B2B3-BB1DA5AD7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F63A875E-0CFC-652A-A27C-B7C15A20A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F3CC067F-E20E-6B8B-5768-1EE89336A5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88E1C-DE70-468E-A68B-3671952AFD57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C98C61C6-99FD-D559-866E-9DB750CD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E12D2-DF9F-47E6-BF62-87D1D01E3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BEB62BA5-FD20-8676-6E82-2CACEB116E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DBE5ACA5-A3FF-F8D2-D160-950E663A0D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B9953-8734-4EC1-9230-A2DD901EBC7D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40D1FFD6-5320-A4D3-E19C-862A1D0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CF128-65D9-4239-B138-F917460BE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95DB75FE-61F7-519A-B8BB-8DC7EEEC52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8713" y="4111625"/>
            <a:ext cx="53054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828E7392-0EB6-F5D0-68F4-00D3986990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7825" y="2460625"/>
            <a:ext cx="6807200" cy="70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C5C375EE-4A63-3F54-89B9-005F9539CC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571750" y="9950450"/>
            <a:ext cx="241935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F82F1EE1-DEC1-7B74-93C3-75BC0A3872F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77825" y="995045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479033-18B4-4FAE-93B1-8EBFEEA57AE3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0D14E45-C6DF-3B5B-9967-85C9D83E37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445125" y="9950450"/>
            <a:ext cx="1739900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77E0D1D7-C0EF-4419-905C-145E169F97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4972A1-573F-4176-C3BA-A8D18D59AD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Ar</a:t>
            </a:r>
            <a:r>
              <a:rPr spc="5" dirty="0"/>
              <a:t>c</a:t>
            </a:r>
            <a:r>
              <a:rPr spc="-20" dirty="0"/>
              <a:t>hitect</a:t>
            </a:r>
            <a:r>
              <a:rPr spc="-30" dirty="0"/>
              <a:t>u</a:t>
            </a:r>
            <a:r>
              <a:rPr dirty="0"/>
              <a:t>re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25" dirty="0"/>
              <a:t>Design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8C1E11-3279-208A-FFCB-DFDB7B593C9C}"/>
              </a:ext>
            </a:extLst>
          </p:cNvPr>
          <p:cNvSpPr txBox="1"/>
          <p:nvPr/>
        </p:nvSpPr>
        <p:spPr>
          <a:xfrm>
            <a:off x="1128713" y="4867275"/>
            <a:ext cx="2160587" cy="557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>
                <a:latin typeface="Arial" panose="020B0604020202020204" pitchFamily="34" charset="0"/>
              </a:rPr>
              <a:t>Analyse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International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Debt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BB392F7-3278-38BB-2AF6-44F446152810}"/>
              </a:ext>
            </a:extLst>
          </p:cNvPr>
          <p:cNvSpPr txBox="1"/>
          <p:nvPr/>
        </p:nvSpPr>
        <p:spPr>
          <a:xfrm>
            <a:off x="1128713" y="8331200"/>
            <a:ext cx="531812" cy="7461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4000"/>
              </a:lnSpc>
            </a:pP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Version Author Date Project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E9A71DA-C1BC-02A2-0592-F523710C7BD4}"/>
              </a:ext>
            </a:extLst>
          </p:cNvPr>
          <p:cNvSpPr txBox="1"/>
          <p:nvPr/>
        </p:nvSpPr>
        <p:spPr>
          <a:xfrm>
            <a:off x="2030413" y="8331200"/>
            <a:ext cx="1603375" cy="746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dirty="0">
                <a:latin typeface="Times New Roman"/>
                <a:cs typeface="Times New Roman"/>
              </a:rPr>
              <a:t>: 1.0</a:t>
            </a:r>
            <a:endParaRPr sz="12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60"/>
              </a:spcBef>
              <a:spcAft>
                <a:spcPts val="0"/>
              </a:spcAft>
              <a:defRPr/>
            </a:pP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lang="en-IN" sz="1200" b="1" spc="-5" dirty="0">
                <a:latin typeface="Times New Roman"/>
                <a:cs typeface="Times New Roman"/>
              </a:rPr>
              <a:t>Manav Jaisinghani</a:t>
            </a:r>
            <a:endParaRPr sz="12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lang="en-IN" sz="1200" b="1" dirty="0">
                <a:latin typeface="Times New Roman"/>
                <a:cs typeface="Times New Roman"/>
              </a:rPr>
              <a:t>-04-2023</a:t>
            </a:r>
            <a:endParaRPr sz="12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Analyse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bt Sta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isti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54" name="object 6">
            <a:extLst>
              <a:ext uri="{FF2B5EF4-FFF2-40B4-BE49-F238E27FC236}">
                <a16:creationId xmlns:a16="http://schemas.microsoft.com/office/drawing/2014/main" id="{E34FA0CA-ECDC-B026-E3E2-ACE5875E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860425"/>
            <a:ext cx="1873250" cy="793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object 7">
            <a:extLst>
              <a:ext uri="{FF2B5EF4-FFF2-40B4-BE49-F238E27FC236}">
                <a16:creationId xmlns:a16="http://schemas.microsoft.com/office/drawing/2014/main" id="{3C608F60-BF88-AE02-186B-749E71071641}"/>
              </a:ext>
            </a:extLst>
          </p:cNvPr>
          <p:cNvSpPr>
            <a:spLocks/>
          </p:cNvSpPr>
          <p:nvPr/>
        </p:nvSpPr>
        <p:spPr bwMode="auto">
          <a:xfrm>
            <a:off x="1122363" y="4792663"/>
            <a:ext cx="5318125" cy="0"/>
          </a:xfrm>
          <a:custGeom>
            <a:avLst/>
            <a:gdLst>
              <a:gd name="T0" fmla="*/ 0 w 5318125"/>
              <a:gd name="T1" fmla="*/ 5317510 w 53181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318125">
                <a:moveTo>
                  <a:pt x="0" y="0"/>
                </a:moveTo>
                <a:lnTo>
                  <a:pt x="5317510" y="0"/>
                </a:lnTo>
              </a:path>
            </a:pathLst>
          </a:custGeom>
          <a:noFill/>
          <a:ln w="978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6CE74C-0F4B-F06B-BD2A-9C340238B139}"/>
              </a:ext>
            </a:extLst>
          </p:cNvPr>
          <p:cNvSpPr txBox="1"/>
          <p:nvPr/>
        </p:nvSpPr>
        <p:spPr>
          <a:xfrm>
            <a:off x="992188" y="687388"/>
            <a:ext cx="5499100" cy="539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9860" fontAlgn="auto">
              <a:spcBef>
                <a:spcPts val="0"/>
              </a:spcBef>
              <a:spcAft>
                <a:spcPts val="0"/>
              </a:spcAft>
              <a:tabLst>
                <a:tab pos="5485765" algn="l"/>
              </a:tabLst>
              <a:defRPr/>
            </a:pPr>
            <a:r>
              <a:rPr sz="1200" b="1" u="sng" spc="-30" dirty="0">
                <a:latin typeface="Arial"/>
                <a:cs typeface="Arial"/>
              </a:rPr>
              <a:t>A</a:t>
            </a:r>
            <a:r>
              <a:rPr sz="1200" b="1" u="sng" spc="10" dirty="0">
                <a:latin typeface="Arial"/>
                <a:cs typeface="Arial"/>
              </a:rPr>
              <a:t>r</a:t>
            </a:r>
            <a:r>
              <a:rPr sz="1200" b="1" u="sng" dirty="0">
                <a:latin typeface="Arial"/>
                <a:cs typeface="Arial"/>
              </a:rPr>
              <a:t>c</a:t>
            </a:r>
            <a:r>
              <a:rPr sz="1200" b="1" u="sng" spc="-10" dirty="0">
                <a:latin typeface="Arial"/>
                <a:cs typeface="Arial"/>
              </a:rPr>
              <a:t>hite</a:t>
            </a:r>
            <a:r>
              <a:rPr sz="1200" b="1" u="sng" spc="-5" dirty="0">
                <a:latin typeface="Arial"/>
                <a:cs typeface="Arial"/>
              </a:rPr>
              <a:t>ct</a:t>
            </a:r>
            <a:r>
              <a:rPr sz="1200" b="1" u="sng" spc="-15" dirty="0">
                <a:latin typeface="Arial"/>
                <a:cs typeface="Arial"/>
              </a:rPr>
              <a:t>u</a:t>
            </a:r>
            <a:r>
              <a:rPr sz="1200" b="1" u="sng" dirty="0">
                <a:latin typeface="Arial"/>
                <a:cs typeface="Arial"/>
              </a:rPr>
              <a:t>re </a:t>
            </a:r>
            <a:r>
              <a:rPr sz="1200" b="1" u="sng" spc="-5" dirty="0">
                <a:latin typeface="Arial"/>
                <a:cs typeface="Arial"/>
              </a:rPr>
              <a:t>De</a:t>
            </a:r>
            <a:r>
              <a:rPr sz="1200" b="1" u="sng" spc="5" dirty="0">
                <a:latin typeface="Arial"/>
                <a:cs typeface="Arial"/>
              </a:rPr>
              <a:t>s</a:t>
            </a:r>
            <a:r>
              <a:rPr sz="1200" b="1" u="sng" dirty="0">
                <a:latin typeface="Arial"/>
                <a:cs typeface="Arial"/>
              </a:rPr>
              <a:t>i</a:t>
            </a:r>
            <a:r>
              <a:rPr sz="1200" b="1" u="sng" spc="-15" dirty="0">
                <a:latin typeface="Arial"/>
                <a:cs typeface="Arial"/>
              </a:rPr>
              <a:t>gn</a:t>
            </a:r>
            <a:r>
              <a:rPr sz="1200" b="1" u="sng" spc="-5" dirty="0">
                <a:latin typeface="Arial"/>
                <a:cs typeface="Arial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dirty="0">
                <a:latin typeface="Arial"/>
                <a:cs typeface="Arial"/>
              </a:rPr>
              <a:t>5</a:t>
            </a:r>
            <a:r>
              <a:rPr sz="1200" b="1" spc="-5" dirty="0">
                <a:latin typeface="Arial"/>
                <a:cs typeface="Arial"/>
              </a:rPr>
              <a:t>.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at</a:t>
            </a:r>
            <a:r>
              <a:rPr sz="1200" b="1" spc="-1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way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568409C-CE29-BBC9-3620-CB647E7C706B}"/>
              </a:ext>
            </a:extLst>
          </p:cNvPr>
          <p:cNvSpPr txBox="1"/>
          <p:nvPr/>
        </p:nvSpPr>
        <p:spPr>
          <a:xfrm>
            <a:off x="992188" y="2506663"/>
            <a:ext cx="5440362" cy="3254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63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Gateway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maintain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fresh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on-site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without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transferring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provides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secure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allows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435D38C-53B6-BD8F-AA80-26C5C63927F9}"/>
              </a:ext>
            </a:extLst>
          </p:cNvPr>
          <p:cNvSpPr txBox="1"/>
          <p:nvPr/>
        </p:nvSpPr>
        <p:spPr>
          <a:xfrm>
            <a:off x="992188" y="3344863"/>
            <a:ext cx="5438775" cy="6477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transfer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between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Microsoft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on-premise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Microsoft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include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PowerApps,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Analysis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Microsoft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Flow,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logic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apps.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gateway,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organizations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maintain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databases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other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securely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B037646-46B0-9D6F-0ECB-92227AA79CF6}"/>
              </a:ext>
            </a:extLst>
          </p:cNvPr>
          <p:cNvSpPr txBox="1"/>
          <p:nvPr/>
        </p:nvSpPr>
        <p:spPr>
          <a:xfrm>
            <a:off x="992188" y="4872038"/>
            <a:ext cx="164782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i="1" spc="-5" dirty="0">
                <a:latin typeface="Arial"/>
                <a:cs typeface="Arial"/>
              </a:rPr>
              <a:t>6</a:t>
            </a:r>
            <a:r>
              <a:rPr sz="1100" b="1" i="1" dirty="0">
                <a:latin typeface="Arial"/>
                <a:cs typeface="Arial"/>
              </a:rPr>
              <a:t>.</a:t>
            </a:r>
            <a:r>
              <a:rPr sz="1100" b="1" i="1" spc="40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P</a:t>
            </a:r>
            <a:r>
              <a:rPr sz="1100" b="1" i="1" spc="-15" dirty="0">
                <a:latin typeface="Arial"/>
                <a:cs typeface="Arial"/>
              </a:rPr>
              <a:t>o</a:t>
            </a:r>
            <a:r>
              <a:rPr sz="1100" b="1" i="1" dirty="0">
                <a:latin typeface="Arial"/>
                <a:cs typeface="Arial"/>
              </a:rPr>
              <a:t>w</a:t>
            </a:r>
            <a:r>
              <a:rPr sz="1100" b="1" i="1" spc="-5" dirty="0">
                <a:latin typeface="Arial"/>
                <a:cs typeface="Arial"/>
              </a:rPr>
              <a:t>e</a:t>
            </a:r>
            <a:r>
              <a:rPr sz="1100" b="1" i="1" dirty="0">
                <a:latin typeface="Arial"/>
                <a:cs typeface="Arial"/>
              </a:rPr>
              <a:t>r</a:t>
            </a:r>
            <a:r>
              <a:rPr sz="1100" b="1" i="1" spc="35" dirty="0">
                <a:latin typeface="Times New Roman"/>
                <a:cs typeface="Times New Roman"/>
              </a:rPr>
              <a:t> </a:t>
            </a:r>
            <a:r>
              <a:rPr sz="1100" b="1" i="1" spc="-20" dirty="0">
                <a:latin typeface="Arial"/>
                <a:cs typeface="Arial"/>
              </a:rPr>
              <a:t>B</a:t>
            </a:r>
            <a:r>
              <a:rPr sz="1100" b="1" i="1" dirty="0">
                <a:latin typeface="Arial"/>
                <a:cs typeface="Arial"/>
              </a:rPr>
              <a:t>I</a:t>
            </a:r>
            <a:r>
              <a:rPr sz="1100" b="1" i="1" spc="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Arial"/>
                <a:cs typeface="Arial"/>
              </a:rPr>
              <a:t>Mo</a:t>
            </a:r>
            <a:r>
              <a:rPr sz="1100" b="1" i="1" spc="-20" dirty="0">
                <a:latin typeface="Arial"/>
                <a:cs typeface="Arial"/>
              </a:rPr>
              <a:t>b</a:t>
            </a:r>
            <a:r>
              <a:rPr sz="1100" b="1" i="1" dirty="0">
                <a:latin typeface="Arial"/>
                <a:cs typeface="Arial"/>
              </a:rPr>
              <a:t>ile</a:t>
            </a:r>
            <a:r>
              <a:rPr sz="1100" b="1" i="1" spc="2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A</a:t>
            </a:r>
            <a:r>
              <a:rPr sz="1100" b="1" i="1" dirty="0">
                <a:latin typeface="Arial"/>
                <a:cs typeface="Arial"/>
              </a:rPr>
              <a:t>p</a:t>
            </a:r>
            <a:r>
              <a:rPr sz="1100" b="1" i="1" spc="-10" dirty="0">
                <a:latin typeface="Arial"/>
                <a:cs typeface="Arial"/>
              </a:rPr>
              <a:t>p</a:t>
            </a:r>
            <a:r>
              <a:rPr sz="1100" b="1" i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F9C4D8B-9349-21DB-2A09-637D81F25AF0}"/>
              </a:ext>
            </a:extLst>
          </p:cNvPr>
          <p:cNvSpPr txBox="1"/>
          <p:nvPr/>
        </p:nvSpPr>
        <p:spPr>
          <a:xfrm>
            <a:off x="992188" y="6313488"/>
            <a:ext cx="5440362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75"/>
              </a:lnSpc>
            </a:pPr>
            <a:r>
              <a:rPr lang="en-US" altLang="en-US" sz="1100">
                <a:latin typeface="Arial" panose="020B0604020202020204" pitchFamily="34" charset="0"/>
              </a:rPr>
              <a:t>Using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Mobile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Apps,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connected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on-premises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anywhere.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apps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available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iOS,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Windows,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Android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platforms.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E2B5950-1535-4F01-9BDD-39A2D7F3EB00}"/>
              </a:ext>
            </a:extLst>
          </p:cNvPr>
          <p:cNvSpPr txBox="1"/>
          <p:nvPr/>
        </p:nvSpPr>
        <p:spPr>
          <a:xfrm>
            <a:off x="992188" y="7519988"/>
            <a:ext cx="1531937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7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mbed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35B6FAA-0B34-258B-597A-8E112D046C34}"/>
              </a:ext>
            </a:extLst>
          </p:cNvPr>
          <p:cNvSpPr txBox="1"/>
          <p:nvPr/>
        </p:nvSpPr>
        <p:spPr>
          <a:xfrm>
            <a:off x="992188" y="8963025"/>
            <a:ext cx="5437187" cy="3254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63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Embedded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On-premises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Azure.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offers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embedding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dashboards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custom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applications.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Till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now,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we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have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been</a:t>
            </a:r>
          </a:p>
        </p:txBody>
      </p:sp>
      <p:sp>
        <p:nvSpPr>
          <p:cNvPr id="11273" name="object 9">
            <a:extLst>
              <a:ext uri="{FF2B5EF4-FFF2-40B4-BE49-F238E27FC236}">
                <a16:creationId xmlns:a16="http://schemas.microsoft.com/office/drawing/2014/main" id="{C565D722-0540-EFA2-81F8-C53CAD4F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1409700"/>
            <a:ext cx="962025" cy="914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4" name="object 10">
            <a:extLst>
              <a:ext uri="{FF2B5EF4-FFF2-40B4-BE49-F238E27FC236}">
                <a16:creationId xmlns:a16="http://schemas.microsoft.com/office/drawing/2014/main" id="{D35452E9-A050-8B2A-24DC-D5FD4AA8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5218113"/>
            <a:ext cx="962025" cy="914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5" name="object 11">
            <a:extLst>
              <a:ext uri="{FF2B5EF4-FFF2-40B4-BE49-F238E27FC236}">
                <a16:creationId xmlns:a16="http://schemas.microsoft.com/office/drawing/2014/main" id="{8A5989C9-FE5F-271D-ACA6-D0D83850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7866063"/>
            <a:ext cx="962025" cy="914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061EFE-94B2-25F4-5244-C6ED56741626}"/>
              </a:ext>
            </a:extLst>
          </p:cNvPr>
          <p:cNvSpPr txBox="1"/>
          <p:nvPr/>
        </p:nvSpPr>
        <p:spPr>
          <a:xfrm>
            <a:off x="992188" y="687388"/>
            <a:ext cx="5499100" cy="10239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365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u="sng">
                <a:latin typeface="Arial" panose="020B0604020202020204" pitchFamily="34" charset="0"/>
              </a:rPr>
              <a:t>Architecture Design </a:t>
            </a: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63"/>
              </a:lnSpc>
            </a:pPr>
            <a:r>
              <a:rPr lang="en-US" altLang="en-US" sz="1100">
                <a:latin typeface="Arial" panose="020B0604020202020204" pitchFamily="34" charset="0"/>
              </a:rPr>
              <a:t>discussing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major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now,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we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talk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about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remaining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well.</a:t>
            </a:r>
          </a:p>
          <a:p>
            <a:pPr>
              <a:spcBef>
                <a:spcPts val="50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>
                <a:latin typeface="Arial" panose="020B0604020202020204" pitchFamily="34" charset="0"/>
              </a:rPr>
              <a:t>Here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remaining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696ED7-495F-A47C-D963-74E2E8C168CD}"/>
              </a:ext>
            </a:extLst>
          </p:cNvPr>
          <p:cNvSpPr txBox="1"/>
          <p:nvPr/>
        </p:nvSpPr>
        <p:spPr>
          <a:xfrm>
            <a:off x="992188" y="2589213"/>
            <a:ext cx="1222375" cy="166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Qu</a:t>
            </a:r>
            <a:r>
              <a:rPr sz="1100" b="1" spc="-5" dirty="0">
                <a:latin typeface="Arial"/>
                <a:cs typeface="Arial"/>
              </a:rPr>
              <a:t>ery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98833DE-5900-F60A-D531-FC0A120AE6FE}"/>
              </a:ext>
            </a:extLst>
          </p:cNvPr>
          <p:cNvSpPr txBox="1"/>
          <p:nvPr/>
        </p:nvSpPr>
        <p:spPr>
          <a:xfrm>
            <a:off x="992188" y="4033838"/>
            <a:ext cx="5440362" cy="6477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Query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connectivity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enables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access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which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stored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multiple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redesign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satisfy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their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requirements.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Query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offers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custom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connectors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SDK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third-party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their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connectors.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C65FFD3-170C-0401-8887-8AD98A0091EC}"/>
              </a:ext>
            </a:extLst>
          </p:cNvPr>
          <p:cNvSpPr txBox="1"/>
          <p:nvPr/>
        </p:nvSpPr>
        <p:spPr>
          <a:xfrm>
            <a:off x="992188" y="5380038"/>
            <a:ext cx="996950" cy="166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9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-5" dirty="0">
                <a:latin typeface="Arial"/>
                <a:cs typeface="Arial"/>
              </a:rPr>
              <a:t>ap</a:t>
            </a:r>
            <a:r>
              <a:rPr sz="1100" b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B18A815-9B34-3B13-5F9D-1FA86572FF2C}"/>
              </a:ext>
            </a:extLst>
          </p:cNvPr>
          <p:cNvSpPr txBox="1"/>
          <p:nvPr/>
        </p:nvSpPr>
        <p:spPr>
          <a:xfrm>
            <a:off x="992188" y="6861175"/>
            <a:ext cx="5438775" cy="4873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Query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display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values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vary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proportion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across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region.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also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shows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differences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shadings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range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dark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light.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offers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3D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geospatial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u="sng">
                <a:solidFill>
                  <a:srgbClr val="1807DB"/>
                </a:solidFill>
                <a:latin typeface="Arial" panose="020B0604020202020204" pitchFamily="34" charset="0"/>
              </a:rPr>
              <a:t>Data Visualization Tool</a:t>
            </a:r>
            <a:r>
              <a:rPr lang="en-US" altLang="en-US" sz="11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295" name="object 7">
            <a:extLst>
              <a:ext uri="{FF2B5EF4-FFF2-40B4-BE49-F238E27FC236}">
                <a16:creationId xmlns:a16="http://schemas.microsoft.com/office/drawing/2014/main" id="{26010521-E572-3F67-40C8-BE41AEAE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938463"/>
            <a:ext cx="962025" cy="914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object 8">
            <a:extLst>
              <a:ext uri="{FF2B5EF4-FFF2-40B4-BE49-F238E27FC236}">
                <a16:creationId xmlns:a16="http://schemas.microsoft.com/office/drawing/2014/main" id="{01B30427-0581-C60A-8101-7A00A695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5727700"/>
            <a:ext cx="962025" cy="914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F0D3809-2B1D-8263-8B45-F6DF549CAE11}"/>
              </a:ext>
            </a:extLst>
          </p:cNvPr>
          <p:cNvSpPr txBox="1"/>
          <p:nvPr/>
        </p:nvSpPr>
        <p:spPr>
          <a:xfrm>
            <a:off x="992188" y="687388"/>
            <a:ext cx="5499100" cy="525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9860" fontAlgn="auto">
              <a:spcBef>
                <a:spcPts val="0"/>
              </a:spcBef>
              <a:spcAft>
                <a:spcPts val="0"/>
              </a:spcAft>
              <a:tabLst>
                <a:tab pos="5485765" algn="l"/>
              </a:tabLst>
              <a:defRPr/>
            </a:pPr>
            <a:r>
              <a:rPr sz="1200" b="1" u="sng" spc="-30" dirty="0">
                <a:latin typeface="Arial"/>
                <a:cs typeface="Arial"/>
              </a:rPr>
              <a:t>A</a:t>
            </a:r>
            <a:r>
              <a:rPr sz="1200" b="1" u="sng" spc="10" dirty="0">
                <a:latin typeface="Arial"/>
                <a:cs typeface="Arial"/>
              </a:rPr>
              <a:t>r</a:t>
            </a:r>
            <a:r>
              <a:rPr sz="1200" b="1" u="sng" dirty="0">
                <a:latin typeface="Arial"/>
                <a:cs typeface="Arial"/>
              </a:rPr>
              <a:t>c</a:t>
            </a:r>
            <a:r>
              <a:rPr sz="1200" b="1" u="sng" spc="-10" dirty="0">
                <a:latin typeface="Arial"/>
                <a:cs typeface="Arial"/>
              </a:rPr>
              <a:t>hite</a:t>
            </a:r>
            <a:r>
              <a:rPr sz="1200" b="1" u="sng" spc="-5" dirty="0">
                <a:latin typeface="Arial"/>
                <a:cs typeface="Arial"/>
              </a:rPr>
              <a:t>ct</a:t>
            </a:r>
            <a:r>
              <a:rPr sz="1200" b="1" u="sng" spc="-15" dirty="0">
                <a:latin typeface="Arial"/>
                <a:cs typeface="Arial"/>
              </a:rPr>
              <a:t>u</a:t>
            </a:r>
            <a:r>
              <a:rPr sz="1200" b="1" u="sng" dirty="0">
                <a:latin typeface="Arial"/>
                <a:cs typeface="Arial"/>
              </a:rPr>
              <a:t>re </a:t>
            </a:r>
            <a:r>
              <a:rPr sz="1200" b="1" u="sng" spc="-5" dirty="0">
                <a:latin typeface="Arial"/>
                <a:cs typeface="Arial"/>
              </a:rPr>
              <a:t>De</a:t>
            </a:r>
            <a:r>
              <a:rPr sz="1200" b="1" u="sng" spc="5" dirty="0">
                <a:latin typeface="Arial"/>
                <a:cs typeface="Arial"/>
              </a:rPr>
              <a:t>s</a:t>
            </a:r>
            <a:r>
              <a:rPr sz="1200" b="1" u="sng" dirty="0">
                <a:latin typeface="Arial"/>
                <a:cs typeface="Arial"/>
              </a:rPr>
              <a:t>i</a:t>
            </a:r>
            <a:r>
              <a:rPr sz="1200" b="1" u="sng" spc="-15" dirty="0">
                <a:latin typeface="Arial"/>
                <a:cs typeface="Arial"/>
              </a:rPr>
              <a:t>gn</a:t>
            </a:r>
            <a:r>
              <a:rPr sz="1200" b="1" u="sng" spc="-5" dirty="0">
                <a:latin typeface="Arial"/>
                <a:cs typeface="Arial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42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10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ot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EF4E34-29C5-229E-F497-FF7C42F474FB}"/>
              </a:ext>
            </a:extLst>
          </p:cNvPr>
          <p:cNvSpPr txBox="1"/>
          <p:nvPr/>
        </p:nvSpPr>
        <p:spPr>
          <a:xfrm>
            <a:off x="992188" y="2525713"/>
            <a:ext cx="5438775" cy="9699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Pivot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element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stores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memory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allows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highly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compressed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storage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incredibly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quick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aggregation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calculation.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also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accessible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part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Excel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Excel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workbook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build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model.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Pivot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load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own,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Query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load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it.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highly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comparable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tabular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model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SSAS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Analysis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which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Pivot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server-based.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37319A-0B98-D6D9-69D2-08FFAB956A5B}"/>
              </a:ext>
            </a:extLst>
          </p:cNvPr>
          <p:cNvSpPr txBox="1"/>
          <p:nvPr/>
        </p:nvSpPr>
        <p:spPr>
          <a:xfrm>
            <a:off x="992188" y="4375150"/>
            <a:ext cx="1033462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11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w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1177D07-1E6F-2F48-8EEF-C4BD76F26D50}"/>
              </a:ext>
            </a:extLst>
          </p:cNvPr>
          <p:cNvSpPr txBox="1"/>
          <p:nvPr/>
        </p:nvSpPr>
        <p:spPr>
          <a:xfrm>
            <a:off x="992188" y="5853113"/>
            <a:ext cx="5440362" cy="4873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View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offers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interactive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visualization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enables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drag-and-drop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interface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visualizations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quickly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effectively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their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Excel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workbooks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(using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Pivot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model).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C67EA7-B909-09C1-E657-2D7A66BB7BA2}"/>
              </a:ext>
            </a:extLst>
          </p:cNvPr>
          <p:cNvSpPr txBox="1"/>
          <p:nvPr/>
        </p:nvSpPr>
        <p:spPr>
          <a:xfrm>
            <a:off x="992188" y="7026275"/>
            <a:ext cx="1030287" cy="166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12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Q</a:t>
            </a:r>
            <a:r>
              <a:rPr sz="1100" b="1" spc="5" dirty="0">
                <a:latin typeface="Arial"/>
                <a:cs typeface="Arial"/>
              </a:rPr>
              <a:t>&amp;</a:t>
            </a:r>
            <a:r>
              <a:rPr sz="1100" b="1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56D3112-724D-DC54-579B-F0EC7DE1A2A2}"/>
              </a:ext>
            </a:extLst>
          </p:cNvPr>
          <p:cNvSpPr txBox="1"/>
          <p:nvPr/>
        </p:nvSpPr>
        <p:spPr>
          <a:xfrm>
            <a:off x="992188" y="8507413"/>
            <a:ext cx="5437187" cy="4873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Q&amp;A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feature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enables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explore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own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words.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other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words,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natural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language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question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get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answer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data.</a:t>
            </a:r>
          </a:p>
        </p:txBody>
      </p:sp>
      <p:sp>
        <p:nvSpPr>
          <p:cNvPr id="13320" name="object 8">
            <a:extLst>
              <a:ext uri="{FF2B5EF4-FFF2-40B4-BE49-F238E27FC236}">
                <a16:creationId xmlns:a16="http://schemas.microsoft.com/office/drawing/2014/main" id="{A2B320A1-A356-E595-5BBE-3EC9715F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1393825"/>
            <a:ext cx="962025" cy="914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object 9">
            <a:extLst>
              <a:ext uri="{FF2B5EF4-FFF2-40B4-BE49-F238E27FC236}">
                <a16:creationId xmlns:a16="http://schemas.microsoft.com/office/drawing/2014/main" id="{904D4042-08F9-DBBA-5EB2-B7CBF42F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4721225"/>
            <a:ext cx="962025" cy="914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object 10">
            <a:extLst>
              <a:ext uri="{FF2B5EF4-FFF2-40B4-BE49-F238E27FC236}">
                <a16:creationId xmlns:a16="http://schemas.microsoft.com/office/drawing/2014/main" id="{F2DBAC9C-32D5-685D-E5D2-64563AFC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7373938"/>
            <a:ext cx="962025" cy="914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EAF653-706C-4B93-F51D-1D8D06EF4368}"/>
              </a:ext>
            </a:extLst>
          </p:cNvPr>
          <p:cNvSpPr txBox="1"/>
          <p:nvPr/>
        </p:nvSpPr>
        <p:spPr>
          <a:xfrm>
            <a:off x="992188" y="687388"/>
            <a:ext cx="5499100" cy="14351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492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u="sng">
                <a:latin typeface="Arial" panose="020B0604020202020204" pitchFamily="34" charset="0"/>
              </a:rPr>
              <a:t>Architecture Design </a:t>
            </a: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400" b="1">
                <a:latin typeface="Arial" panose="020B0604020202020204" pitchFamily="34" charset="0"/>
              </a:rPr>
              <a:t>2.3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Power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BI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Architecture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-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Working</a:t>
            </a: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We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hope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have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understood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individual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now,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will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learn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how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these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work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together.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will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have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clear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understanding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help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below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image.</a:t>
            </a:r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78F116E9-D9DF-1B64-D63F-53BAA27B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644775"/>
            <a:ext cx="4762500" cy="6132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A394F8-2446-206E-99DD-CE517140B487}"/>
              </a:ext>
            </a:extLst>
          </p:cNvPr>
          <p:cNvSpPr txBox="1"/>
          <p:nvPr/>
        </p:nvSpPr>
        <p:spPr>
          <a:xfrm>
            <a:off x="992188" y="687388"/>
            <a:ext cx="5499100" cy="15049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365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u="sng">
                <a:latin typeface="Arial" panose="020B0604020202020204" pitchFamily="34" charset="0"/>
              </a:rPr>
              <a:t>Architecture Design </a:t>
            </a: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63"/>
              </a:lnSpc>
            </a:pP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above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diagram,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upper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half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part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represents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On-Cloud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half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part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represents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On-Premises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services.</a:t>
            </a:r>
          </a:p>
          <a:p>
            <a:pPr>
              <a:spcBef>
                <a:spcPts val="50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If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observe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image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excel,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web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browsers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other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streaming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components,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called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sources.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authenticated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users.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has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different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like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On-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Premises,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direct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connections,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etc.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DB5DDE-98CE-4500-34A2-ED49B6D249BE}"/>
              </a:ext>
            </a:extLst>
          </p:cNvPr>
          <p:cNvSpPr txBox="1"/>
          <p:nvPr/>
        </p:nvSpPr>
        <p:spPr>
          <a:xfrm>
            <a:off x="992188" y="2717800"/>
            <a:ext cx="5440362" cy="18097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1100" b="1">
                <a:latin typeface="Arial" panose="020B0604020202020204" pitchFamily="34" charset="0"/>
              </a:rPr>
              <a:t>On-Premises:</a:t>
            </a:r>
            <a:endParaRPr lang="en-US" altLang="en-US" sz="1100">
              <a:latin typeface="Arial" panose="020B0604020202020204" pitchFamily="34" charset="0"/>
            </a:endParaRPr>
          </a:p>
          <a:p>
            <a:pPr>
              <a:spcBef>
                <a:spcPts val="38"/>
              </a:spcBef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Desktop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accomplished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authenticating,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development,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publishing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tools.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transfer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Desktop.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allows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publish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Service.</a:t>
            </a:r>
          </a:p>
          <a:p>
            <a:pPr>
              <a:spcBef>
                <a:spcPts val="13"/>
              </a:spcBef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Publisher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allows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publish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Excel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workbooks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Server.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Publisher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tools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help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KPIs,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datasets,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paginated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mobile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etc.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kinds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published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Server,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there,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distributed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end-users.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8C4896C-4333-F1AC-4392-67575C6E406E}"/>
              </a:ext>
            </a:extLst>
          </p:cNvPr>
          <p:cNvSpPr txBox="1"/>
          <p:nvPr/>
        </p:nvSpPr>
        <p:spPr>
          <a:xfrm>
            <a:off x="992188" y="5049838"/>
            <a:ext cx="5440362" cy="16478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1100" b="1">
                <a:latin typeface="Arial" panose="020B0604020202020204" pitchFamily="34" charset="0"/>
              </a:rPr>
              <a:t>On-Cloud:</a:t>
            </a:r>
            <a:endParaRPr lang="en-US" altLang="en-US" sz="1100">
              <a:latin typeface="Arial" panose="020B0604020202020204" pitchFamily="34" charset="0"/>
            </a:endParaRPr>
          </a:p>
          <a:p>
            <a:pPr>
              <a:spcBef>
                <a:spcPts val="38"/>
              </a:spcBef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Gateway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essential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Gateway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acts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bridge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secure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channel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transfer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On-premises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On-cloud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apps.</a:t>
            </a:r>
          </a:p>
          <a:p>
            <a:pPr>
              <a:spcBef>
                <a:spcPts val="25"/>
              </a:spcBef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side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architecture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consists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lot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including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suite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having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datasets,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dashboards,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Premium,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Embedded,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etc.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embed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dashboards,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applications,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SharePoint,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Teams,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etc.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tools.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6D504CE-C8DC-DE8D-C978-1DEF22DA0860}"/>
              </a:ext>
            </a:extLst>
          </p:cNvPr>
          <p:cNvSpPr txBox="1"/>
          <p:nvPr/>
        </p:nvSpPr>
        <p:spPr>
          <a:xfrm>
            <a:off x="992188" y="8950325"/>
            <a:ext cx="392906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.4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w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pl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-4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Ser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ite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CDCF3F-E071-C335-35AF-AC825726B837}"/>
              </a:ext>
            </a:extLst>
          </p:cNvPr>
          <p:cNvSpPr txBox="1"/>
          <p:nvPr/>
        </p:nvSpPr>
        <p:spPr>
          <a:xfrm>
            <a:off x="992188" y="687388"/>
            <a:ext cx="5499100" cy="3163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365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u="sng">
                <a:latin typeface="Arial" panose="020B0604020202020204" pitchFamily="34" charset="0"/>
              </a:rPr>
              <a:t>Architecture Design </a:t>
            </a: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75"/>
              </a:lnSpc>
            </a:pP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previous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section,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have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learned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how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publish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created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Service.</a:t>
            </a:r>
          </a:p>
          <a:p>
            <a:pPr>
              <a:spcBef>
                <a:spcPts val="38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enables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access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dashboards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client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platforms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like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mobile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devices,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websites,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etc.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needs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interact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whenever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want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access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now,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learn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works.</a:t>
            </a:r>
          </a:p>
          <a:p>
            <a:pPr>
              <a:spcBef>
                <a:spcPts val="50"/>
              </a:spcBef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75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Architecture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consists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two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clusters.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following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two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clusters.</a:t>
            </a:r>
          </a:p>
          <a:p>
            <a:pPr>
              <a:spcBef>
                <a:spcPts val="50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Front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Cluster</a:t>
            </a:r>
          </a:p>
          <a:p>
            <a:pPr>
              <a:spcBef>
                <a:spcPts val="13"/>
              </a:spcBef>
              <a:buFont typeface="Symbol" panose="05050102010706020507" pitchFamily="18" charset="2"/>
              <a:buChar char=""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Back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Cluster</a:t>
            </a:r>
          </a:p>
          <a:p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100">
                <a:latin typeface="Arial" panose="020B0604020202020204" pitchFamily="34" charset="0"/>
              </a:rPr>
              <a:t>Now,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discuss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two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clusters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detail.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FD023E-6DE5-789B-2077-3382E73FEFD3}"/>
              </a:ext>
            </a:extLst>
          </p:cNvPr>
          <p:cNvSpPr txBox="1"/>
          <p:nvPr/>
        </p:nvSpPr>
        <p:spPr>
          <a:xfrm>
            <a:off x="992188" y="4381500"/>
            <a:ext cx="5440362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200" b="1">
                <a:latin typeface="Arial" panose="020B0604020202020204" pitchFamily="34" charset="0"/>
              </a:rPr>
              <a:t>1.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Front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End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Cluster: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Front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cluster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acts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intermediate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between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back-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cluster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clients.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also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called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Web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Cluster.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establishes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initial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connection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authenticates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clients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using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Active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Directory.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After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authentication,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Traffic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Manager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directs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requests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nearest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centres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Content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Delivery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Network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(CDN)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allocates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statice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files/content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clients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based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geographical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locations</a:t>
            </a:r>
          </a:p>
        </p:txBody>
      </p:sp>
      <p:sp>
        <p:nvSpPr>
          <p:cNvPr id="16388" name="object 4">
            <a:extLst>
              <a:ext uri="{FF2B5EF4-FFF2-40B4-BE49-F238E27FC236}">
                <a16:creationId xmlns:a16="http://schemas.microsoft.com/office/drawing/2014/main" id="{38284746-8202-C330-8CD0-FC2FF75C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6592888"/>
            <a:ext cx="3884612" cy="2703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414C36-4BDC-E0F7-33CD-1FFF54548971}"/>
              </a:ext>
            </a:extLst>
          </p:cNvPr>
          <p:cNvSpPr txBox="1"/>
          <p:nvPr/>
        </p:nvSpPr>
        <p:spPr>
          <a:xfrm>
            <a:off x="1128713" y="687388"/>
            <a:ext cx="536257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48605" algn="l"/>
              </a:tabLst>
              <a:defRPr/>
            </a:pPr>
            <a:r>
              <a:rPr sz="1200" b="1" u="sng" spc="-30" dirty="0">
                <a:latin typeface="Arial"/>
                <a:cs typeface="Arial"/>
              </a:rPr>
              <a:t>A</a:t>
            </a:r>
            <a:r>
              <a:rPr sz="1200" b="1" u="sng" spc="10" dirty="0">
                <a:latin typeface="Arial"/>
                <a:cs typeface="Arial"/>
              </a:rPr>
              <a:t>r</a:t>
            </a:r>
            <a:r>
              <a:rPr sz="1200" b="1" u="sng" dirty="0">
                <a:latin typeface="Arial"/>
                <a:cs typeface="Arial"/>
              </a:rPr>
              <a:t>c</a:t>
            </a:r>
            <a:r>
              <a:rPr sz="1200" b="1" u="sng" spc="-10" dirty="0">
                <a:latin typeface="Arial"/>
                <a:cs typeface="Arial"/>
              </a:rPr>
              <a:t>hite</a:t>
            </a:r>
            <a:r>
              <a:rPr sz="1200" b="1" u="sng" spc="-5" dirty="0">
                <a:latin typeface="Arial"/>
                <a:cs typeface="Arial"/>
              </a:rPr>
              <a:t>ct</a:t>
            </a:r>
            <a:r>
              <a:rPr sz="1200" b="1" u="sng" spc="-15" dirty="0">
                <a:latin typeface="Arial"/>
                <a:cs typeface="Arial"/>
              </a:rPr>
              <a:t>u</a:t>
            </a:r>
            <a:r>
              <a:rPr sz="1200" b="1" u="sng" dirty="0">
                <a:latin typeface="Arial"/>
                <a:cs typeface="Arial"/>
              </a:rPr>
              <a:t>re </a:t>
            </a:r>
            <a:r>
              <a:rPr sz="1200" b="1" u="sng" spc="-5" dirty="0">
                <a:latin typeface="Arial"/>
                <a:cs typeface="Arial"/>
              </a:rPr>
              <a:t>De</a:t>
            </a:r>
            <a:r>
              <a:rPr sz="1200" b="1" u="sng" spc="5" dirty="0">
                <a:latin typeface="Arial"/>
                <a:cs typeface="Arial"/>
              </a:rPr>
              <a:t>s</a:t>
            </a:r>
            <a:r>
              <a:rPr sz="1200" b="1" u="sng" dirty="0">
                <a:latin typeface="Arial"/>
                <a:cs typeface="Arial"/>
              </a:rPr>
              <a:t>i</a:t>
            </a:r>
            <a:r>
              <a:rPr sz="1200" b="1" u="sng" spc="-15" dirty="0">
                <a:latin typeface="Arial"/>
                <a:cs typeface="Arial"/>
              </a:rPr>
              <a:t>gn</a:t>
            </a:r>
            <a:r>
              <a:rPr sz="1200" b="1" u="sng" spc="-5" dirty="0">
                <a:latin typeface="Arial"/>
                <a:cs typeface="Arial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9AF345-BE13-F9A2-1FF5-00B4681F7451}"/>
              </a:ext>
            </a:extLst>
          </p:cNvPr>
          <p:cNvSpPr txBox="1"/>
          <p:nvPr/>
        </p:nvSpPr>
        <p:spPr>
          <a:xfrm>
            <a:off x="992188" y="1754188"/>
            <a:ext cx="5440362" cy="8493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200" b="1">
                <a:latin typeface="Arial" panose="020B0604020202020204" pitchFamily="34" charset="0"/>
              </a:rPr>
              <a:t>2.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b="1">
                <a:latin typeface="Arial" panose="020B0604020202020204" pitchFamily="34" charset="0"/>
              </a:rPr>
              <a:t>Back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b="1">
                <a:latin typeface="Arial" panose="020B0604020202020204" pitchFamily="34" charset="0"/>
              </a:rPr>
              <a:t>End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200" b="1">
                <a:latin typeface="Arial" panose="020B0604020202020204" pitchFamily="34" charset="0"/>
              </a:rPr>
              <a:t>Cluster: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manages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datasets,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storage,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visualizations,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refreshing,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connections,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other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back-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cluster,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web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client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two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direct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points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interact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i.e.,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Gateway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Role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API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Management.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These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two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responsible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authorizing,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load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balancing,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routing,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authentication,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etc.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21D7BC-E1F0-EE1C-374A-A818AD3BC301}"/>
              </a:ext>
            </a:extLst>
          </p:cNvPr>
          <p:cNvSpPr txBox="1"/>
          <p:nvPr/>
        </p:nvSpPr>
        <p:spPr>
          <a:xfrm>
            <a:off x="1128713" y="6989763"/>
            <a:ext cx="5303837" cy="21224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 b="1">
                <a:latin typeface="Arial" panose="020B0604020202020204" pitchFamily="34" charset="0"/>
              </a:rPr>
              <a:t>Working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Of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Power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BI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Service</a:t>
            </a:r>
            <a:endParaRPr lang="en-US" altLang="en-US" sz="1100">
              <a:latin typeface="Arial" panose="020B0604020202020204" pitchFamily="34" charset="0"/>
            </a:endParaRPr>
          </a:p>
          <a:p>
            <a:pPr algn="just">
              <a:lnSpc>
                <a:spcPct val="192000"/>
              </a:lnSpc>
              <a:spcBef>
                <a:spcPts val="25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stores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two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leading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repositories,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i.e.,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Block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Storage.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Block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Storage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enables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store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datasets,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system-related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metadata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stored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database.</a:t>
            </a:r>
          </a:p>
          <a:p>
            <a:pPr algn="just">
              <a:lnSpc>
                <a:spcPct val="191000"/>
              </a:lnSpc>
              <a:spcBef>
                <a:spcPts val="13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authenticates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user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requests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sends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Gateway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Role.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processes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requests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assigns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appropriate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like</a:t>
            </a:r>
          </a:p>
        </p:txBody>
      </p:sp>
      <p:sp>
        <p:nvSpPr>
          <p:cNvPr id="17413" name="object 5">
            <a:extLst>
              <a:ext uri="{FF2B5EF4-FFF2-40B4-BE49-F238E27FC236}">
                <a16:creationId xmlns:a16="http://schemas.microsoft.com/office/drawing/2014/main" id="{84C0AE65-576F-31F5-0D43-98503AE2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127375"/>
            <a:ext cx="5413375" cy="2619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19B1AD-506F-9481-02F3-B45343DF246C}"/>
              </a:ext>
            </a:extLst>
          </p:cNvPr>
          <p:cNvSpPr txBox="1"/>
          <p:nvPr/>
        </p:nvSpPr>
        <p:spPr>
          <a:xfrm>
            <a:off x="1128713" y="687388"/>
            <a:ext cx="5362575" cy="44005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31788" indent="-319088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u="sng">
                <a:latin typeface="Arial" panose="020B0604020202020204" pitchFamily="34" charset="0"/>
              </a:rPr>
              <a:t>Architecture Design </a:t>
            </a: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91000"/>
              </a:lnSpc>
              <a:spcBef>
                <a:spcPts val="225"/>
              </a:spcBef>
            </a:pPr>
            <a:r>
              <a:rPr lang="en-US" altLang="en-US" sz="1100">
                <a:latin typeface="Arial" panose="020B0604020202020204" pitchFamily="34" charset="0"/>
              </a:rPr>
              <a:t>Background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Job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Processing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Role,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Movement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Role,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Presentation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Role,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Role.</a:t>
            </a:r>
          </a:p>
          <a:p>
            <a:pPr>
              <a:lnSpc>
                <a:spcPct val="192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presentation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role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manages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associated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visualization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queries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like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dashboards.</a:t>
            </a:r>
          </a:p>
          <a:p>
            <a:pPr>
              <a:lnSpc>
                <a:spcPct val="192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Presentation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sends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requests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Gateway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Movement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relevant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datasets.</a:t>
            </a:r>
          </a:p>
          <a:p>
            <a:pPr>
              <a:lnSpc>
                <a:spcPts val="2575"/>
              </a:lnSpc>
              <a:spcBef>
                <a:spcPts val="25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fetch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On-Premises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cloud.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sends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request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execute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queries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On-</a:t>
            </a:r>
          </a:p>
          <a:p>
            <a:pPr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>
                <a:latin typeface="Arial" panose="020B0604020202020204" pitchFamily="34" charset="0"/>
              </a:rPr>
              <a:t>Premises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retrieve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service.</a:t>
            </a:r>
          </a:p>
          <a:p>
            <a:pPr>
              <a:lnSpc>
                <a:spcPct val="192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Fabric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allows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microservices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which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related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Service.</a:t>
            </a:r>
          </a:p>
          <a:p>
            <a:pPr>
              <a:lnSpc>
                <a:spcPct val="192000"/>
              </a:lnSpc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Cache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helps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stored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in-memory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295E244-5528-6195-91FD-F872436160FE}"/>
              </a:ext>
            </a:extLst>
          </p:cNvPr>
          <p:cNvSpPr txBox="1"/>
          <p:nvPr/>
        </p:nvSpPr>
        <p:spPr>
          <a:xfrm>
            <a:off x="1119188" y="687388"/>
            <a:ext cx="5372100" cy="793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590" fontAlgn="auto">
              <a:spcBef>
                <a:spcPts val="0"/>
              </a:spcBef>
              <a:spcAft>
                <a:spcPts val="0"/>
              </a:spcAft>
              <a:tabLst>
                <a:tab pos="5358130" algn="l"/>
              </a:tabLst>
              <a:defRPr/>
            </a:pPr>
            <a:r>
              <a:rPr sz="1200" b="1" u="sng" spc="-30" dirty="0">
                <a:latin typeface="Arial"/>
                <a:cs typeface="Arial"/>
              </a:rPr>
              <a:t>A</a:t>
            </a:r>
            <a:r>
              <a:rPr sz="1200" b="1" u="sng" spc="10" dirty="0">
                <a:latin typeface="Arial"/>
                <a:cs typeface="Arial"/>
              </a:rPr>
              <a:t>r</a:t>
            </a:r>
            <a:r>
              <a:rPr sz="1200" b="1" u="sng" dirty="0">
                <a:latin typeface="Arial"/>
                <a:cs typeface="Arial"/>
              </a:rPr>
              <a:t>c</a:t>
            </a:r>
            <a:r>
              <a:rPr sz="1200" b="1" u="sng" spc="-10" dirty="0">
                <a:latin typeface="Arial"/>
                <a:cs typeface="Arial"/>
              </a:rPr>
              <a:t>hite</a:t>
            </a:r>
            <a:r>
              <a:rPr sz="1200" b="1" u="sng" spc="-5" dirty="0">
                <a:latin typeface="Arial"/>
                <a:cs typeface="Arial"/>
              </a:rPr>
              <a:t>ct</a:t>
            </a:r>
            <a:r>
              <a:rPr sz="1200" b="1" u="sng" spc="-15" dirty="0">
                <a:latin typeface="Arial"/>
                <a:cs typeface="Arial"/>
              </a:rPr>
              <a:t>u</a:t>
            </a:r>
            <a:r>
              <a:rPr sz="1200" b="1" u="sng" dirty="0">
                <a:latin typeface="Arial"/>
                <a:cs typeface="Arial"/>
              </a:rPr>
              <a:t>re </a:t>
            </a:r>
            <a:r>
              <a:rPr sz="1200" b="1" u="sng" spc="-5" dirty="0">
                <a:latin typeface="Arial"/>
                <a:cs typeface="Arial"/>
              </a:rPr>
              <a:t>De</a:t>
            </a:r>
            <a:r>
              <a:rPr sz="1200" b="1" u="sng" spc="5" dirty="0">
                <a:latin typeface="Arial"/>
                <a:cs typeface="Arial"/>
              </a:rPr>
              <a:t>s</a:t>
            </a:r>
            <a:r>
              <a:rPr sz="1200" b="1" u="sng" dirty="0">
                <a:latin typeface="Arial"/>
                <a:cs typeface="Arial"/>
              </a:rPr>
              <a:t>i</a:t>
            </a:r>
            <a:r>
              <a:rPr sz="1200" b="1" u="sng" spc="-15" dirty="0">
                <a:latin typeface="Arial"/>
                <a:cs typeface="Arial"/>
              </a:rPr>
              <a:t>gn</a:t>
            </a:r>
            <a:r>
              <a:rPr sz="1200" b="1" u="sng" spc="-5" dirty="0">
                <a:latin typeface="Arial"/>
                <a:cs typeface="Arial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11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Arial"/>
                <a:cs typeface="Arial"/>
              </a:rPr>
              <a:t>I.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V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1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32FB03-3DC1-BB0E-A6BA-5AF8BDBAB7E5}"/>
              </a:ext>
            </a:extLst>
          </p:cNvPr>
          <p:cNvSpPr txBox="1"/>
          <p:nvPr/>
        </p:nvSpPr>
        <p:spPr>
          <a:xfrm>
            <a:off x="1119188" y="5032375"/>
            <a:ext cx="936625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Re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20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B147FD0-EAEB-BF22-4618-6A270FAA9613}"/>
              </a:ext>
            </a:extLst>
          </p:cNvPr>
          <p:cNvSpPr txBox="1"/>
          <p:nvPr/>
        </p:nvSpPr>
        <p:spPr>
          <a:xfrm>
            <a:off x="1128713" y="7721600"/>
            <a:ext cx="163671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I.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Stat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772816BD-8AE0-FC36-57B3-F0270A386146}"/>
              </a:ext>
            </a:extLst>
          </p:cNvPr>
          <p:cNvGraphicFramePr>
            <a:graphicFrameLocks noGrp="1"/>
          </p:cNvGraphicFramePr>
          <p:nvPr/>
        </p:nvGraphicFramePr>
        <p:xfrm>
          <a:off x="1095375" y="1668463"/>
          <a:ext cx="5310189" cy="1770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29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9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UT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ENTS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66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66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4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4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4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63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4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1E32721-6353-E79B-873B-79AD557E63E9}"/>
              </a:ext>
            </a:extLst>
          </p:cNvPr>
          <p:cNvGraphicFramePr>
            <a:graphicFrameLocks noGrp="1"/>
          </p:cNvGraphicFramePr>
          <p:nvPr/>
        </p:nvGraphicFramePr>
        <p:xfrm>
          <a:off x="1109663" y="5424488"/>
          <a:ext cx="5230812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67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EV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EWER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MME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8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3541745-C889-B4CE-5B9F-6875A09BBABB}"/>
              </a:ext>
            </a:extLst>
          </p:cNvPr>
          <p:cNvGraphicFramePr>
            <a:graphicFrameLocks noGrp="1"/>
          </p:cNvGraphicFramePr>
          <p:nvPr/>
        </p:nvGraphicFramePr>
        <p:xfrm>
          <a:off x="1069975" y="8054975"/>
          <a:ext cx="5260975" cy="912813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418083682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304429111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75503299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4101828059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141503123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650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5088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REVIEWED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650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5088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APPROVED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146109"/>
                  </a:ext>
                </a:extLst>
              </a:tr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891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0F1863-3E31-EC8B-9AB7-B0052A06EEF0}"/>
              </a:ext>
            </a:extLst>
          </p:cNvPr>
          <p:cNvSpPr txBox="1"/>
          <p:nvPr/>
        </p:nvSpPr>
        <p:spPr>
          <a:xfrm>
            <a:off x="1128713" y="687388"/>
            <a:ext cx="536257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48605" algn="l"/>
              </a:tabLst>
              <a:defRPr/>
            </a:pPr>
            <a:r>
              <a:rPr sz="1200" b="1" u="sng" spc="-30" dirty="0">
                <a:latin typeface="Arial"/>
                <a:cs typeface="Arial"/>
              </a:rPr>
              <a:t>A</a:t>
            </a:r>
            <a:r>
              <a:rPr sz="1200" b="1" u="sng" spc="10" dirty="0">
                <a:latin typeface="Arial"/>
                <a:cs typeface="Arial"/>
              </a:rPr>
              <a:t>r</a:t>
            </a:r>
            <a:r>
              <a:rPr sz="1200" b="1" u="sng" dirty="0">
                <a:latin typeface="Arial"/>
                <a:cs typeface="Arial"/>
              </a:rPr>
              <a:t>c</a:t>
            </a:r>
            <a:r>
              <a:rPr sz="1200" b="1" u="sng" spc="-10" dirty="0">
                <a:latin typeface="Arial"/>
                <a:cs typeface="Arial"/>
              </a:rPr>
              <a:t>hite</a:t>
            </a:r>
            <a:r>
              <a:rPr sz="1200" b="1" u="sng" spc="-5" dirty="0">
                <a:latin typeface="Arial"/>
                <a:cs typeface="Arial"/>
              </a:rPr>
              <a:t>ct</a:t>
            </a:r>
            <a:r>
              <a:rPr sz="1200" b="1" u="sng" spc="-15" dirty="0">
                <a:latin typeface="Arial"/>
                <a:cs typeface="Arial"/>
              </a:rPr>
              <a:t>u</a:t>
            </a:r>
            <a:r>
              <a:rPr sz="1200" b="1" u="sng" dirty="0">
                <a:latin typeface="Arial"/>
                <a:cs typeface="Arial"/>
              </a:rPr>
              <a:t>re </a:t>
            </a:r>
            <a:r>
              <a:rPr sz="1200" b="1" u="sng" spc="-5" dirty="0">
                <a:latin typeface="Arial"/>
                <a:cs typeface="Arial"/>
              </a:rPr>
              <a:t>De</a:t>
            </a:r>
            <a:r>
              <a:rPr sz="1200" b="1" u="sng" spc="5" dirty="0">
                <a:latin typeface="Arial"/>
                <a:cs typeface="Arial"/>
              </a:rPr>
              <a:t>s</a:t>
            </a:r>
            <a:r>
              <a:rPr sz="1200" b="1" u="sng" dirty="0">
                <a:latin typeface="Arial"/>
                <a:cs typeface="Arial"/>
              </a:rPr>
              <a:t>i</a:t>
            </a:r>
            <a:r>
              <a:rPr sz="1200" b="1" u="sng" spc="-15" dirty="0">
                <a:latin typeface="Arial"/>
                <a:cs typeface="Arial"/>
              </a:rPr>
              <a:t>gn</a:t>
            </a:r>
            <a:r>
              <a:rPr sz="1200" b="1" u="sng" spc="-5" dirty="0">
                <a:latin typeface="Arial"/>
                <a:cs typeface="Arial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ABB3C8-C304-C6E7-89BD-71FFA3DA2F6D}"/>
              </a:ext>
            </a:extLst>
          </p:cNvPr>
          <p:cNvSpPr txBox="1"/>
          <p:nvPr/>
        </p:nvSpPr>
        <p:spPr>
          <a:xfrm>
            <a:off x="1119188" y="1927225"/>
            <a:ext cx="1958975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1170" algn="l"/>
              </a:tabLst>
              <a:defRPr/>
            </a:pP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te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545681-890D-15A0-769E-0F7004E059BC}"/>
              </a:ext>
            </a:extLst>
          </p:cNvPr>
          <p:cNvSpPr txBox="1"/>
          <p:nvPr/>
        </p:nvSpPr>
        <p:spPr>
          <a:xfrm>
            <a:off x="1357313" y="2667000"/>
            <a:ext cx="11430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Intro</a:t>
            </a:r>
            <a:r>
              <a:rPr sz="1200" b="1" spc="-15" dirty="0">
                <a:latin typeface="Arial"/>
                <a:cs typeface="Arial"/>
              </a:rPr>
              <a:t>d</a:t>
            </a:r>
            <a:r>
              <a:rPr sz="1200" b="1" spc="-10" dirty="0">
                <a:latin typeface="Arial"/>
                <a:cs typeface="Arial"/>
              </a:rPr>
              <a:t>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EDE7E70-71E2-1EA2-14C1-9AFB93651547}"/>
              </a:ext>
            </a:extLst>
          </p:cNvPr>
          <p:cNvSpPr txBox="1"/>
          <p:nvPr/>
        </p:nvSpPr>
        <p:spPr>
          <a:xfrm>
            <a:off x="1585913" y="3049588"/>
            <a:ext cx="220662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1.1</a:t>
            </a:r>
            <a:endParaRPr sz="1100">
              <a:latin typeface="Arial"/>
              <a:cs typeface="Arial"/>
            </a:endParaRPr>
          </a:p>
          <a:p>
            <a:pPr marL="12700"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1.2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8C3990-78D4-EB85-8FF0-C7F5E7161C4B}"/>
              </a:ext>
            </a:extLst>
          </p:cNvPr>
          <p:cNvSpPr txBox="1"/>
          <p:nvPr/>
        </p:nvSpPr>
        <p:spPr>
          <a:xfrm>
            <a:off x="2139950" y="3049588"/>
            <a:ext cx="2697163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-15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en-US" altLang="en-US" sz="1100" b="1">
                <a:latin typeface="Arial" panose="020B0604020202020204" pitchFamily="34" charset="0"/>
              </a:rPr>
              <a:t>What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is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Architecture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Design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Document?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Scope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of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this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Document</a:t>
            </a: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4CED90B-3629-0519-915A-76408BBE85F7}"/>
              </a:ext>
            </a:extLst>
          </p:cNvPr>
          <p:cNvSpPr txBox="1"/>
          <p:nvPr/>
        </p:nvSpPr>
        <p:spPr>
          <a:xfrm>
            <a:off x="1384300" y="3571875"/>
            <a:ext cx="113347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5" dirty="0">
                <a:latin typeface="Arial"/>
                <a:cs typeface="Arial"/>
              </a:rPr>
              <a:t>.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hite</a:t>
            </a:r>
            <a:r>
              <a:rPr sz="1200" b="1" spc="-5" dirty="0">
                <a:latin typeface="Arial"/>
                <a:cs typeface="Arial"/>
              </a:rPr>
              <a:t>ct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spc="-5" dirty="0">
                <a:latin typeface="Arial"/>
                <a:cs typeface="Arial"/>
              </a:rPr>
              <a:t>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AF55D51-5040-383B-6319-1CC4959F9000}"/>
              </a:ext>
            </a:extLst>
          </p:cNvPr>
          <p:cNvSpPr txBox="1"/>
          <p:nvPr/>
        </p:nvSpPr>
        <p:spPr>
          <a:xfrm>
            <a:off x="1576388" y="3949700"/>
            <a:ext cx="238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.</a:t>
            </a:r>
            <a:r>
              <a:rPr sz="1200" b="1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4AE404E-1725-46B5-C71C-941121AA8BAE}"/>
              </a:ext>
            </a:extLst>
          </p:cNvPr>
          <p:cNvSpPr txBox="1"/>
          <p:nvPr/>
        </p:nvSpPr>
        <p:spPr>
          <a:xfrm>
            <a:off x="2170113" y="3949700"/>
            <a:ext cx="16621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3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hite</a:t>
            </a:r>
            <a:r>
              <a:rPr sz="1200" b="1" spc="-5" dirty="0">
                <a:latin typeface="Arial"/>
                <a:cs typeface="Arial"/>
              </a:rPr>
              <a:t>ct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15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B6781DD-BE9A-FB02-EB5E-EFDDD9F65F67}"/>
              </a:ext>
            </a:extLst>
          </p:cNvPr>
          <p:cNvSpPr txBox="1"/>
          <p:nvPr/>
        </p:nvSpPr>
        <p:spPr>
          <a:xfrm>
            <a:off x="1595438" y="4325938"/>
            <a:ext cx="238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5" dirty="0">
                <a:latin typeface="Arial"/>
                <a:cs typeface="Arial"/>
              </a:rPr>
              <a:t>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BE17E95-F44A-9C06-C10B-E0BF51ED3B38}"/>
              </a:ext>
            </a:extLst>
          </p:cNvPr>
          <p:cNvSpPr txBox="1"/>
          <p:nvPr/>
        </p:nvSpPr>
        <p:spPr>
          <a:xfrm>
            <a:off x="2190750" y="4325938"/>
            <a:ext cx="28194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5" dirty="0">
                <a:latin typeface="Arial"/>
                <a:cs typeface="Arial"/>
              </a:rPr>
              <a:t>Com</a:t>
            </a:r>
            <a:r>
              <a:rPr sz="1200" b="1" spc="-15" dirty="0">
                <a:latin typeface="Arial"/>
                <a:cs typeface="Arial"/>
              </a:rPr>
              <a:t>p</a:t>
            </a:r>
            <a:r>
              <a:rPr sz="1200" b="1" spc="-10" dirty="0">
                <a:latin typeface="Arial"/>
                <a:cs typeface="Arial"/>
              </a:rPr>
              <a:t>onents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of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hite</a:t>
            </a:r>
            <a:r>
              <a:rPr sz="1200" b="1" spc="-5" dirty="0">
                <a:latin typeface="Arial"/>
                <a:cs typeface="Arial"/>
              </a:rPr>
              <a:t>ct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15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79EF1D7-FFBF-38B2-90DC-CEE1EFC2C2C6}"/>
              </a:ext>
            </a:extLst>
          </p:cNvPr>
          <p:cNvSpPr txBox="1"/>
          <p:nvPr/>
        </p:nvSpPr>
        <p:spPr>
          <a:xfrm>
            <a:off x="2592388" y="4713288"/>
            <a:ext cx="195738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1300" indent="-22860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5" dirty="0">
                <a:latin typeface="Arial"/>
                <a:cs typeface="Arial"/>
              </a:rPr>
              <a:t>Dat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Source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sk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spc="-15" dirty="0">
                <a:latin typeface="Arial"/>
                <a:cs typeface="Arial"/>
              </a:rPr>
              <a:t>o</a:t>
            </a:r>
            <a:r>
              <a:rPr sz="1200" b="1" spc="-1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ic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Repor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G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1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way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spc="-10" dirty="0">
                <a:latin typeface="Arial"/>
                <a:cs typeface="Arial"/>
              </a:rPr>
              <a:t>obi</a:t>
            </a:r>
            <a:r>
              <a:rPr sz="1200" b="1" spc="-1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pp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mb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dded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Que</a:t>
            </a:r>
            <a:r>
              <a:rPr sz="1200" b="1" spc="1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Ma</a:t>
            </a:r>
            <a:r>
              <a:rPr sz="1200" b="1" spc="-10" dirty="0">
                <a:latin typeface="Arial"/>
                <a:cs typeface="Arial"/>
              </a:rPr>
              <a:t>ps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7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i</a:t>
            </a:r>
            <a:r>
              <a:rPr sz="1200" b="1" spc="-30" dirty="0">
                <a:latin typeface="Arial"/>
                <a:cs typeface="Arial"/>
              </a:rPr>
              <a:t>v</a:t>
            </a:r>
            <a:r>
              <a:rPr sz="1200" b="1" spc="-10" dirty="0">
                <a:latin typeface="Arial"/>
                <a:cs typeface="Arial"/>
              </a:rPr>
              <a:t>ot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i</a:t>
            </a:r>
            <a:r>
              <a:rPr sz="1200" b="1" spc="-15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w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Q</a:t>
            </a:r>
            <a:r>
              <a:rPr sz="1200" b="1" spc="5" dirty="0">
                <a:latin typeface="Arial"/>
                <a:cs typeface="Arial"/>
              </a:rPr>
              <a:t>&amp;</a:t>
            </a: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B782FF1-F2E4-0018-3F7D-01808D6DD58A}"/>
              </a:ext>
            </a:extLst>
          </p:cNvPr>
          <p:cNvSpPr txBox="1"/>
          <p:nvPr/>
        </p:nvSpPr>
        <p:spPr>
          <a:xfrm>
            <a:off x="1535113" y="7189788"/>
            <a:ext cx="238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5" dirty="0">
                <a:latin typeface="Arial"/>
                <a:cs typeface="Arial"/>
              </a:rPr>
              <a:t>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82C748A-B96B-1716-8212-13DF6397968E}"/>
              </a:ext>
            </a:extLst>
          </p:cNvPr>
          <p:cNvSpPr txBox="1"/>
          <p:nvPr/>
        </p:nvSpPr>
        <p:spPr>
          <a:xfrm>
            <a:off x="2041525" y="7189788"/>
            <a:ext cx="250031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1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ork</a:t>
            </a:r>
            <a:r>
              <a:rPr sz="1200" b="1" spc="-10" dirty="0">
                <a:latin typeface="Arial"/>
                <a:cs typeface="Arial"/>
              </a:rPr>
              <a:t>ing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of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hite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spc="1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ure</a:t>
            </a:r>
            <a:r>
              <a:rPr sz="1200" b="1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74B0BD0-7E9F-BF2B-04C3-A02730C366A4}"/>
              </a:ext>
            </a:extLst>
          </p:cNvPr>
          <p:cNvSpPr txBox="1"/>
          <p:nvPr/>
        </p:nvSpPr>
        <p:spPr>
          <a:xfrm>
            <a:off x="2592388" y="7577138"/>
            <a:ext cx="1109662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1300" indent="-22860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mis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b="1" spc="-15" dirty="0">
                <a:latin typeface="Arial"/>
                <a:cs typeface="Arial"/>
              </a:rPr>
              <a:t>Cloud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BCFE43C-B059-3141-CB64-E6FF521D9FFD}"/>
              </a:ext>
            </a:extLst>
          </p:cNvPr>
          <p:cNvSpPr txBox="1"/>
          <p:nvPr/>
        </p:nvSpPr>
        <p:spPr>
          <a:xfrm>
            <a:off x="1535113" y="8145463"/>
            <a:ext cx="238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5" dirty="0">
                <a:latin typeface="Arial"/>
                <a:cs typeface="Arial"/>
              </a:rPr>
              <a:t>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8FE21D5-5553-6624-A13C-6CC8A97C49B0}"/>
              </a:ext>
            </a:extLst>
          </p:cNvPr>
          <p:cNvSpPr txBox="1"/>
          <p:nvPr/>
        </p:nvSpPr>
        <p:spPr>
          <a:xfrm>
            <a:off x="2043113" y="8145463"/>
            <a:ext cx="31178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w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spc="-10" dirty="0">
                <a:latin typeface="Arial"/>
                <a:cs typeface="Arial"/>
              </a:rPr>
              <a:t>epl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20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nt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ic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-3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15" dirty="0">
                <a:latin typeface="Arial"/>
                <a:cs typeface="Arial"/>
              </a:rPr>
              <a:t>c</a:t>
            </a:r>
            <a:r>
              <a:rPr sz="1200" b="1" spc="-10" dirty="0">
                <a:latin typeface="Arial"/>
                <a:cs typeface="Arial"/>
              </a:rPr>
              <a:t>hite</a:t>
            </a:r>
            <a:r>
              <a:rPr sz="1200" b="1" spc="-5" dirty="0">
                <a:latin typeface="Arial"/>
                <a:cs typeface="Arial"/>
              </a:rPr>
              <a:t>ct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spc="-5" dirty="0">
                <a:latin typeface="Arial"/>
                <a:cs typeface="Arial"/>
              </a:rPr>
              <a:t>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700BCF0-9EAF-D568-35F7-53061103A736}"/>
              </a:ext>
            </a:extLst>
          </p:cNvPr>
          <p:cNvSpPr txBox="1"/>
          <p:nvPr/>
        </p:nvSpPr>
        <p:spPr>
          <a:xfrm>
            <a:off x="2592388" y="8531225"/>
            <a:ext cx="15414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1300" indent="-22860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10" dirty="0">
                <a:latin typeface="Arial"/>
                <a:cs typeface="Arial"/>
              </a:rPr>
              <a:t>Front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End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Clu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ter</a:t>
            </a:r>
            <a:endParaRPr sz="1200">
              <a:latin typeface="Arial"/>
              <a:cs typeface="Arial"/>
            </a:endParaRPr>
          </a:p>
          <a:p>
            <a:pPr marL="241300" indent="-228600" fontAlgn="auto">
              <a:spcBef>
                <a:spcPts val="60"/>
              </a:spcBef>
              <a:spcAft>
                <a:spcPts val="0"/>
              </a:spcAft>
              <a:buFont typeface="Symbol"/>
              <a:buChar char=""/>
              <a:tabLst>
                <a:tab pos="241300" algn="l"/>
              </a:tabLst>
              <a:defRPr/>
            </a:pPr>
            <a:r>
              <a:rPr sz="1200" b="1" spc="-5" dirty="0">
                <a:latin typeface="Arial"/>
                <a:cs typeface="Arial"/>
              </a:rPr>
              <a:t>Ba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k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End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Cl</a:t>
            </a:r>
            <a:r>
              <a:rPr sz="1200" b="1" spc="-2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ster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0EB729-16C8-81E0-7710-50A85F1FECA9}"/>
              </a:ext>
            </a:extLst>
          </p:cNvPr>
          <p:cNvSpPr txBox="1"/>
          <p:nvPr/>
        </p:nvSpPr>
        <p:spPr>
          <a:xfrm>
            <a:off x="1128713" y="687388"/>
            <a:ext cx="536257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48605" algn="l"/>
              </a:tabLst>
              <a:defRPr/>
            </a:pPr>
            <a:r>
              <a:rPr sz="1200" b="1" u="sng" spc="-30" dirty="0">
                <a:latin typeface="Arial"/>
                <a:cs typeface="Arial"/>
              </a:rPr>
              <a:t>A</a:t>
            </a:r>
            <a:r>
              <a:rPr sz="1200" b="1" u="sng" spc="10" dirty="0">
                <a:latin typeface="Arial"/>
                <a:cs typeface="Arial"/>
              </a:rPr>
              <a:t>r</a:t>
            </a:r>
            <a:r>
              <a:rPr sz="1200" b="1" u="sng" dirty="0">
                <a:latin typeface="Arial"/>
                <a:cs typeface="Arial"/>
              </a:rPr>
              <a:t>c</a:t>
            </a:r>
            <a:r>
              <a:rPr sz="1200" b="1" u="sng" spc="-10" dirty="0">
                <a:latin typeface="Arial"/>
                <a:cs typeface="Arial"/>
              </a:rPr>
              <a:t>hite</a:t>
            </a:r>
            <a:r>
              <a:rPr sz="1200" b="1" u="sng" spc="-5" dirty="0">
                <a:latin typeface="Arial"/>
                <a:cs typeface="Arial"/>
              </a:rPr>
              <a:t>ct</a:t>
            </a:r>
            <a:r>
              <a:rPr sz="1200" b="1" u="sng" spc="-15" dirty="0">
                <a:latin typeface="Arial"/>
                <a:cs typeface="Arial"/>
              </a:rPr>
              <a:t>u</a:t>
            </a:r>
            <a:r>
              <a:rPr sz="1200" b="1" u="sng" dirty="0">
                <a:latin typeface="Arial"/>
                <a:cs typeface="Arial"/>
              </a:rPr>
              <a:t>re </a:t>
            </a:r>
            <a:r>
              <a:rPr sz="1200" b="1" u="sng" spc="-5" dirty="0">
                <a:latin typeface="Arial"/>
                <a:cs typeface="Arial"/>
              </a:rPr>
              <a:t>De</a:t>
            </a:r>
            <a:r>
              <a:rPr sz="1200" b="1" u="sng" spc="5" dirty="0">
                <a:latin typeface="Arial"/>
                <a:cs typeface="Arial"/>
              </a:rPr>
              <a:t>s</a:t>
            </a:r>
            <a:r>
              <a:rPr sz="1200" b="1" u="sng" dirty="0">
                <a:latin typeface="Arial"/>
                <a:cs typeface="Arial"/>
              </a:rPr>
              <a:t>i</a:t>
            </a:r>
            <a:r>
              <a:rPr sz="1200" b="1" u="sng" spc="-15" dirty="0">
                <a:latin typeface="Arial"/>
                <a:cs typeface="Arial"/>
              </a:rPr>
              <a:t>gn</a:t>
            </a:r>
            <a:r>
              <a:rPr sz="1200" b="1" u="sng" spc="-5" dirty="0">
                <a:latin typeface="Arial"/>
                <a:cs typeface="Arial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7CCB7985-C9E7-623F-8632-FB475064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222375"/>
            <a:ext cx="1254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1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9B79E1E-12FB-9EAE-83BC-B3A0F8CDFCDE}"/>
              </a:ext>
            </a:extLst>
          </p:cNvPr>
          <p:cNvSpPr txBox="1"/>
          <p:nvPr/>
        </p:nvSpPr>
        <p:spPr>
          <a:xfrm>
            <a:off x="1560513" y="1222375"/>
            <a:ext cx="106362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tr</a:t>
            </a:r>
            <a:r>
              <a:rPr sz="1400" b="1" spc="-10" dirty="0">
                <a:latin typeface="Arial"/>
                <a:cs typeface="Arial"/>
              </a:rPr>
              <a:t>odu</a:t>
            </a:r>
            <a:r>
              <a:rPr sz="1400" b="1" spc="-5" dirty="0">
                <a:latin typeface="Arial"/>
                <a:cs typeface="Arial"/>
              </a:rPr>
              <a:t>ct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854BC7E-A5AA-DABC-7FD6-62152C3533C8}"/>
              </a:ext>
            </a:extLst>
          </p:cNvPr>
          <p:cNvSpPr txBox="1"/>
          <p:nvPr/>
        </p:nvSpPr>
        <p:spPr>
          <a:xfrm>
            <a:off x="1128713" y="1749425"/>
            <a:ext cx="5270500" cy="1319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31788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>
                <a:latin typeface="Arial" panose="020B0604020202020204" pitchFamily="34" charset="0"/>
              </a:rPr>
              <a:t>1.1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200" b="1">
                <a:latin typeface="Arial" panose="020B0604020202020204" pitchFamily="34" charset="0"/>
              </a:rPr>
              <a:t>What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is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Architecture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Design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Document.</a:t>
            </a:r>
            <a:endParaRPr lang="en-US" altLang="en-US" sz="1200">
              <a:latin typeface="Arial" panose="020B0604020202020204" pitchFamily="34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spcBef>
                <a:spcPts val="750"/>
              </a:spcBef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Any software needs the architectural design to represent the design of software. IEEE defines </a:t>
            </a:r>
            <a:r>
              <a:rPr lang="en-US" altLang="en-US" sz="1100">
                <a:latin typeface="Arial" panose="020B0604020202020204" pitchFamily="34" charset="0"/>
              </a:rPr>
              <a:t>architectural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"the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process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defining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collection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hardware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software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their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interfaces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establish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framework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development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computer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system."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software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built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computer-based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exhibit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many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architectures.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16F2ED7-C93D-6F97-C4D1-807BC9D2A7FB}"/>
              </a:ext>
            </a:extLst>
          </p:cNvPr>
          <p:cNvSpPr txBox="1"/>
          <p:nvPr/>
        </p:nvSpPr>
        <p:spPr>
          <a:xfrm>
            <a:off x="1128713" y="3538538"/>
            <a:ext cx="5172075" cy="15589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latin typeface="Arial" panose="020B0604020202020204" pitchFamily="34" charset="0"/>
              </a:rPr>
              <a:t>Each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style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describe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category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consists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of: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4000"/>
              </a:lnSpc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(e.g.: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computational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modules)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perform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function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required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system.</a:t>
            </a:r>
          </a:p>
          <a:p>
            <a:pPr>
              <a:lnSpc>
                <a:spcPct val="104000"/>
              </a:lnSpc>
              <a:spcBef>
                <a:spcPts val="75"/>
              </a:spcBef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connectors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help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coordination,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communication,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cooperation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between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components.</a:t>
            </a:r>
          </a:p>
          <a:p>
            <a:pPr>
              <a:spcBef>
                <a:spcPts val="125"/>
              </a:spcBef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Conditions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integrated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system.</a:t>
            </a:r>
          </a:p>
          <a:p>
            <a:pPr>
              <a:lnSpc>
                <a:spcPct val="104000"/>
              </a:lnSpc>
              <a:spcBef>
                <a:spcPts val="63"/>
              </a:spcBef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Semantic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models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help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understand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overall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properties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system.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AE4B718-2E6B-0BBE-C1D6-18DB5FB2F9BA}"/>
              </a:ext>
            </a:extLst>
          </p:cNvPr>
          <p:cNvSpPr txBox="1"/>
          <p:nvPr/>
        </p:nvSpPr>
        <p:spPr>
          <a:xfrm>
            <a:off x="1128713" y="5599113"/>
            <a:ext cx="5289550" cy="132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650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>
                <a:latin typeface="Arial" panose="020B0604020202020204" pitchFamily="34" charset="0"/>
              </a:rPr>
              <a:t>1.2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Scope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of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this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>
                <a:latin typeface="Arial" panose="020B0604020202020204" pitchFamily="34" charset="0"/>
              </a:rPr>
              <a:t>Document</a:t>
            </a:r>
            <a:endParaRPr lang="en-US" altLang="en-US" sz="1200">
              <a:latin typeface="Arial" panose="020B0604020202020204" pitchFamily="34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Bef>
                <a:spcPts val="788"/>
              </a:spcBef>
            </a:pPr>
            <a:r>
              <a:rPr lang="en-US" altLang="en-US" sz="1100">
                <a:latin typeface="Arial" panose="020B0604020202020204" pitchFamily="34" charset="0"/>
              </a:rPr>
              <a:t>Architecture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Document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(ADD)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process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follows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step-by-step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refinement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process.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process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structures,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required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software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code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ultimately,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performance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algorithms.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Overall,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principles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defined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during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requirement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analysis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refined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during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design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work.</a:t>
            </a:r>
          </a:p>
        </p:txBody>
      </p:sp>
      <p:sp>
        <p:nvSpPr>
          <p:cNvPr id="5128" name="object 8">
            <a:extLst>
              <a:ext uri="{FF2B5EF4-FFF2-40B4-BE49-F238E27FC236}">
                <a16:creationId xmlns:a16="http://schemas.microsoft.com/office/drawing/2014/main" id="{2EED5F6A-F5AE-647B-70E4-51BB27150FC9}"/>
              </a:ext>
            </a:extLst>
          </p:cNvPr>
          <p:cNvSpPr>
            <a:spLocks/>
          </p:cNvSpPr>
          <p:nvPr/>
        </p:nvSpPr>
        <p:spPr bwMode="auto">
          <a:xfrm>
            <a:off x="1122363" y="2092325"/>
            <a:ext cx="5318125" cy="0"/>
          </a:xfrm>
          <a:custGeom>
            <a:avLst/>
            <a:gdLst>
              <a:gd name="T0" fmla="*/ 0 w 5318125"/>
              <a:gd name="T1" fmla="*/ 5317510 w 53181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318125">
                <a:moveTo>
                  <a:pt x="0" y="0"/>
                </a:moveTo>
                <a:lnTo>
                  <a:pt x="5317510" y="0"/>
                </a:lnTo>
              </a:path>
            </a:pathLst>
          </a:custGeom>
          <a:noFill/>
          <a:ln w="978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129" name="object 9">
            <a:extLst>
              <a:ext uri="{FF2B5EF4-FFF2-40B4-BE49-F238E27FC236}">
                <a16:creationId xmlns:a16="http://schemas.microsoft.com/office/drawing/2014/main" id="{31684308-A58C-FAA6-10E3-33058E589868}"/>
              </a:ext>
            </a:extLst>
          </p:cNvPr>
          <p:cNvSpPr>
            <a:spLocks/>
          </p:cNvSpPr>
          <p:nvPr/>
        </p:nvSpPr>
        <p:spPr bwMode="auto">
          <a:xfrm>
            <a:off x="1122363" y="5940425"/>
            <a:ext cx="5318125" cy="0"/>
          </a:xfrm>
          <a:custGeom>
            <a:avLst/>
            <a:gdLst>
              <a:gd name="T0" fmla="*/ 0 w 5318125"/>
              <a:gd name="T1" fmla="*/ 5317510 w 53181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318125">
                <a:moveTo>
                  <a:pt x="0" y="0"/>
                </a:moveTo>
                <a:lnTo>
                  <a:pt x="5317510" y="0"/>
                </a:lnTo>
              </a:path>
            </a:pathLst>
          </a:custGeom>
          <a:noFill/>
          <a:ln w="99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6D8CCD-6149-FFE7-73CA-46A4AFAE9D91}"/>
              </a:ext>
            </a:extLst>
          </p:cNvPr>
          <p:cNvSpPr txBox="1"/>
          <p:nvPr/>
        </p:nvSpPr>
        <p:spPr>
          <a:xfrm>
            <a:off x="1128713" y="687388"/>
            <a:ext cx="536257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48605" algn="l"/>
              </a:tabLst>
              <a:defRPr/>
            </a:pPr>
            <a:r>
              <a:rPr sz="1200" b="1" u="sng" spc="-30" dirty="0">
                <a:latin typeface="Arial"/>
                <a:cs typeface="Arial"/>
              </a:rPr>
              <a:t>A</a:t>
            </a:r>
            <a:r>
              <a:rPr sz="1200" b="1" u="sng" spc="10" dirty="0">
                <a:latin typeface="Arial"/>
                <a:cs typeface="Arial"/>
              </a:rPr>
              <a:t>r</a:t>
            </a:r>
            <a:r>
              <a:rPr sz="1200" b="1" u="sng" dirty="0">
                <a:latin typeface="Arial"/>
                <a:cs typeface="Arial"/>
              </a:rPr>
              <a:t>c</a:t>
            </a:r>
            <a:r>
              <a:rPr sz="1200" b="1" u="sng" spc="-10" dirty="0">
                <a:latin typeface="Arial"/>
                <a:cs typeface="Arial"/>
              </a:rPr>
              <a:t>hite</a:t>
            </a:r>
            <a:r>
              <a:rPr sz="1200" b="1" u="sng" spc="-5" dirty="0">
                <a:latin typeface="Arial"/>
                <a:cs typeface="Arial"/>
              </a:rPr>
              <a:t>ct</a:t>
            </a:r>
            <a:r>
              <a:rPr sz="1200" b="1" u="sng" spc="-15" dirty="0">
                <a:latin typeface="Arial"/>
                <a:cs typeface="Arial"/>
              </a:rPr>
              <a:t>u</a:t>
            </a:r>
            <a:r>
              <a:rPr sz="1200" b="1" u="sng" dirty="0">
                <a:latin typeface="Arial"/>
                <a:cs typeface="Arial"/>
              </a:rPr>
              <a:t>re </a:t>
            </a:r>
            <a:r>
              <a:rPr sz="1200" b="1" u="sng" spc="-5" dirty="0">
                <a:latin typeface="Arial"/>
                <a:cs typeface="Arial"/>
              </a:rPr>
              <a:t>De</a:t>
            </a:r>
            <a:r>
              <a:rPr sz="1200" b="1" u="sng" spc="5" dirty="0">
                <a:latin typeface="Arial"/>
                <a:cs typeface="Arial"/>
              </a:rPr>
              <a:t>s</a:t>
            </a:r>
            <a:r>
              <a:rPr sz="1200" b="1" u="sng" dirty="0">
                <a:latin typeface="Arial"/>
                <a:cs typeface="Arial"/>
              </a:rPr>
              <a:t>i</a:t>
            </a:r>
            <a:r>
              <a:rPr sz="1200" b="1" u="sng" spc="-15" dirty="0">
                <a:latin typeface="Arial"/>
                <a:cs typeface="Arial"/>
              </a:rPr>
              <a:t>gn</a:t>
            </a:r>
            <a:r>
              <a:rPr sz="1200" b="1" u="sng" spc="-5" dirty="0">
                <a:latin typeface="Arial"/>
                <a:cs typeface="Arial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A779F22-5D3B-D51A-EC4E-7BF0B8A0450B}"/>
              </a:ext>
            </a:extLst>
          </p:cNvPr>
          <p:cNvSpPr txBox="1"/>
          <p:nvPr/>
        </p:nvSpPr>
        <p:spPr>
          <a:xfrm>
            <a:off x="992188" y="1411288"/>
            <a:ext cx="12588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1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itect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4C1CB97-3573-C750-EBDC-06DB5D8092C4}"/>
              </a:ext>
            </a:extLst>
          </p:cNvPr>
          <p:cNvSpPr txBox="1"/>
          <p:nvPr/>
        </p:nvSpPr>
        <p:spPr>
          <a:xfrm>
            <a:off x="992188" y="6040438"/>
            <a:ext cx="5438775" cy="21288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platform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includes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several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technologies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together.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delivers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outstanding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intelligence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solutions.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Architecture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contains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steps.</a:t>
            </a:r>
          </a:p>
          <a:p>
            <a:pPr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100">
                <a:latin typeface="Arial" panose="020B0604020202020204" pitchFamily="34" charset="0"/>
              </a:rPr>
              <a:t>Let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discuss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steps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giving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insightful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about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each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them.</a:t>
            </a:r>
          </a:p>
          <a:p>
            <a:pPr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Integration</a:t>
            </a:r>
          </a:p>
          <a:p>
            <a:pPr>
              <a:spcBef>
                <a:spcPts val="13"/>
              </a:spcBef>
              <a:buFont typeface="Arial" panose="020B0604020202020204" pitchFamily="34" charset="0"/>
              <a:buAutoNum type="arabicPeriod"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Transforming</a:t>
            </a:r>
          </a:p>
          <a:p>
            <a:pPr>
              <a:buFont typeface="Arial" panose="020B0604020202020204" pitchFamily="34" charset="0"/>
              <a:buAutoNum type="arabicPeriod"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&amp;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Publish</a:t>
            </a:r>
          </a:p>
          <a:p>
            <a:pPr>
              <a:spcBef>
                <a:spcPts val="50"/>
              </a:spcBef>
              <a:buFont typeface="Arial" panose="020B0604020202020204" pitchFamily="34" charset="0"/>
              <a:buAutoNum type="arabicPeriod"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100">
                <a:latin typeface="Arial" panose="020B0604020202020204" pitchFamily="34" charset="0"/>
              </a:rPr>
              <a:t>Creating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Dashboard</a:t>
            </a:r>
          </a:p>
        </p:txBody>
      </p:sp>
      <p:sp>
        <p:nvSpPr>
          <p:cNvPr id="6149" name="object 5">
            <a:extLst>
              <a:ext uri="{FF2B5EF4-FFF2-40B4-BE49-F238E27FC236}">
                <a16:creationId xmlns:a16="http://schemas.microsoft.com/office/drawing/2014/main" id="{60B423FC-7D0E-21A6-7DF9-F7FBC629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111375"/>
            <a:ext cx="5302250" cy="3260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03259B-DB7C-3B51-C124-0D1231952B01}"/>
              </a:ext>
            </a:extLst>
          </p:cNvPr>
          <p:cNvSpPr txBox="1"/>
          <p:nvPr/>
        </p:nvSpPr>
        <p:spPr>
          <a:xfrm>
            <a:off x="992188" y="687388"/>
            <a:ext cx="5499100" cy="44672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492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8313" indent="-227013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u="sng">
                <a:latin typeface="Arial" panose="020B0604020202020204" pitchFamily="34" charset="0"/>
              </a:rPr>
              <a:t>Architecture Design </a:t>
            </a: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100" b="1">
                <a:latin typeface="Arial" panose="020B0604020202020204" pitchFamily="34" charset="0"/>
              </a:rPr>
              <a:t>Data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Integration:</a:t>
            </a:r>
            <a:endParaRPr lang="en-US" altLang="en-US" sz="110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extracted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different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which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different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servers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various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different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types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formats.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import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file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compresses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1GB,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direct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query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compressed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exceed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1GB.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integrated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standard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format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stored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place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called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staging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area.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two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choices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sets.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follows.</a:t>
            </a:r>
          </a:p>
          <a:p>
            <a:pPr>
              <a:spcBef>
                <a:spcPts val="38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87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Analytics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</a:t>
            </a:r>
          </a:p>
          <a:p>
            <a:pPr lvl="1">
              <a:spcBef>
                <a:spcPts val="13"/>
              </a:spcBef>
              <a:buFont typeface="Symbol" panose="05050102010706020507" pitchFamily="18" charset="2"/>
              <a:buChar char=""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87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premium</a:t>
            </a:r>
          </a:p>
          <a:p>
            <a:pPr lvl="1">
              <a:buFont typeface="Symbol" panose="05050102010706020507" pitchFamily="18" charset="2"/>
              <a:buChar char="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</a:t>
            </a: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"/>
              </a:spcBef>
            </a:pP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AutoNum type="arabicPeriod" startAt="2"/>
            </a:pPr>
            <a:r>
              <a:rPr lang="en-US" altLang="en-US" sz="1100" b="1">
                <a:latin typeface="Arial" panose="020B0604020202020204" pitchFamily="34" charset="0"/>
              </a:rPr>
              <a:t>Data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Transforming:</a:t>
            </a:r>
            <a:endParaRPr lang="en-US" altLang="en-US" sz="1100">
              <a:latin typeface="Arial" panose="020B0604020202020204" pitchFamily="34" charset="0"/>
            </a:endParaRPr>
          </a:p>
          <a:p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Integrated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not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ready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visualize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because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should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transformed.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transform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should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cleaned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pre-processed.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example,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redundant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missing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values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removed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sets.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After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pre-processed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cleaned,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rules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applied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transform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After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processing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loaded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warehouse.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8A9015-7E87-6047-D10F-05CF89E933EF}"/>
              </a:ext>
            </a:extLst>
          </p:cNvPr>
          <p:cNvSpPr txBox="1"/>
          <p:nvPr/>
        </p:nvSpPr>
        <p:spPr>
          <a:xfrm>
            <a:off x="992188" y="6021388"/>
            <a:ext cx="5437187" cy="1193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49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 b="1">
                <a:latin typeface="Arial" panose="020B0604020202020204" pitchFamily="34" charset="0"/>
              </a:rPr>
              <a:t>3.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Report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&amp;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Publish:</a:t>
            </a:r>
            <a:endParaRPr lang="en-US" altLang="en-US" sz="1100">
              <a:latin typeface="Arial" panose="020B0604020202020204" pitchFamily="34" charset="0"/>
            </a:endParaRPr>
          </a:p>
          <a:p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After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sourcing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cleaning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visualization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form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slicers,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graphs,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charts.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offers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lot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custom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visualization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After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creating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publish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publish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on-premises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server.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5716ABC-C4D7-0389-6A28-0F4E5DD744AB}"/>
              </a:ext>
            </a:extLst>
          </p:cNvPr>
          <p:cNvSpPr txBox="1"/>
          <p:nvPr/>
        </p:nvSpPr>
        <p:spPr>
          <a:xfrm>
            <a:off x="992188" y="8094663"/>
            <a:ext cx="5440362" cy="1027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49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 b="1">
                <a:latin typeface="Arial" panose="020B0604020202020204" pitchFamily="34" charset="0"/>
              </a:rPr>
              <a:t>4.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Creating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Dashboards:</a:t>
            </a:r>
            <a:endParaRPr lang="en-US" altLang="en-US" sz="1100">
              <a:latin typeface="Arial" panose="020B0604020202020204" pitchFamily="34" charset="0"/>
            </a:endParaRPr>
          </a:p>
          <a:p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dashboards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after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publishing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holding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individual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elements.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visual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retains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filter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when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holding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individual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elements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Pinning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allows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dashboard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interact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selecting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slicers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filters.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402FA1-B854-A4B2-718F-C51218B41FBD}"/>
              </a:ext>
            </a:extLst>
          </p:cNvPr>
          <p:cNvSpPr txBox="1"/>
          <p:nvPr/>
        </p:nvSpPr>
        <p:spPr>
          <a:xfrm>
            <a:off x="992188" y="687388"/>
            <a:ext cx="5499100" cy="6985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36525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48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u="sng">
                <a:latin typeface="Arial" panose="020B0604020202020204" pitchFamily="34" charset="0"/>
              </a:rPr>
              <a:t>Architecture Design </a:t>
            </a: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13"/>
              </a:lnSpc>
            </a:pPr>
            <a:r>
              <a:rPr lang="en-US" altLang="en-US" sz="1100">
                <a:latin typeface="Arial" panose="020B0604020202020204" pitchFamily="34" charset="0"/>
              </a:rPr>
              <a:t>These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basic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steps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Architecture.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Now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going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discuss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how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together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8BDCD2-0FA8-E4A8-D76E-46D81464949D}"/>
              </a:ext>
            </a:extLst>
          </p:cNvPr>
          <p:cNvSpPr txBox="1"/>
          <p:nvPr/>
        </p:nvSpPr>
        <p:spPr>
          <a:xfrm>
            <a:off x="992188" y="1909763"/>
            <a:ext cx="5434012" cy="12303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8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2.2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>
                <a:latin typeface="Arial" panose="020B0604020202020204" pitchFamily="34" charset="0"/>
              </a:rPr>
              <a:t>Components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of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Power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BI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Architecture:</a:t>
            </a: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ts val="38"/>
              </a:spcBef>
            </a:pPr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63"/>
              </a:lnSpc>
            </a:pPr>
            <a:r>
              <a:rPr lang="en-US" altLang="en-US" sz="1100">
                <a:latin typeface="Arial" panose="020B0604020202020204" pitchFamily="34" charset="0"/>
              </a:rPr>
              <a:t>Let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us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learn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Architecture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detail.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Here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list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components.</a:t>
            </a:r>
          </a:p>
          <a:p>
            <a:pPr>
              <a:spcBef>
                <a:spcPts val="38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13"/>
              </a:lnSpc>
            </a:pPr>
            <a:r>
              <a:rPr lang="en-US" altLang="en-US" sz="1100">
                <a:latin typeface="Arial" panose="020B0604020202020204" pitchFamily="34" charset="0"/>
              </a:rPr>
              <a:t>These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play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important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role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delivering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capabilities.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Now,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let’s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discuss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Components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Architecture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68C2FF6-5A05-A4D9-9545-B799967C25CC}"/>
              </a:ext>
            </a:extLst>
          </p:cNvPr>
          <p:cNvSpPr txBox="1"/>
          <p:nvPr/>
        </p:nvSpPr>
        <p:spPr>
          <a:xfrm>
            <a:off x="1128713" y="4019550"/>
            <a:ext cx="107632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at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spc="-5" dirty="0">
                <a:latin typeface="Arial"/>
                <a:cs typeface="Arial"/>
              </a:rPr>
              <a:t>rces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DE39D6D-726C-A86D-069F-58DF3590FEB5}"/>
              </a:ext>
            </a:extLst>
          </p:cNvPr>
          <p:cNvSpPr txBox="1"/>
          <p:nvPr/>
        </p:nvSpPr>
        <p:spPr>
          <a:xfrm>
            <a:off x="992188" y="5457825"/>
            <a:ext cx="5441950" cy="3419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supply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from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different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online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file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types.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Import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establish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receive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information.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import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file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compresses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1GB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direct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query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compressed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exceed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1GB.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Here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supported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BI.</a:t>
            </a:r>
          </a:p>
          <a:p>
            <a:pPr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100">
                <a:latin typeface="Arial" panose="020B0604020202020204" pitchFamily="34" charset="0"/>
              </a:rPr>
              <a:t>Here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supported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BI.</a:t>
            </a:r>
          </a:p>
          <a:p>
            <a:pPr>
              <a:lnSpc>
                <a:spcPct val="193000"/>
              </a:lnSpc>
              <a:spcBef>
                <a:spcPts val="1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100" b="1">
                <a:latin typeface="Arial" panose="020B0604020202020204" pitchFamily="34" charset="0"/>
              </a:rPr>
              <a:t>File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 b="1">
                <a:latin typeface="Arial" panose="020B0604020202020204" pitchFamily="34" charset="0"/>
              </a:rPr>
              <a:t>Types: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supports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XML,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txt/CSV,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Excel,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JSON,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Share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point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folder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type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files.</a:t>
            </a:r>
          </a:p>
          <a:p>
            <a:pPr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100" b="1">
                <a:latin typeface="Arial" panose="020B0604020202020204" pitchFamily="34" charset="0"/>
              </a:rPr>
              <a:t>Database: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supports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Analysis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SAP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HANA</a:t>
            </a:r>
          </a:p>
          <a:p>
            <a:pPr algn="just">
              <a:lnSpc>
                <a:spcPct val="192000"/>
              </a:lnSpc>
            </a:pPr>
            <a:r>
              <a:rPr lang="en-US" altLang="en-US" sz="1100">
                <a:latin typeface="Arial" panose="020B0604020202020204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SAP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Warehouse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server,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Access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Google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BigQuery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Amazon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Redshift,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Snowflake,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Impala,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Oracle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IBM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Informix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database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Teradata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MySQL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IBM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Netezza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Sybase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PostgreSQL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DejaVu Sans Condensed" pitchFamily="34" charset="0"/>
                <a:cs typeface="DejaVu Sans Condensed" pitchFamily="34" charset="0"/>
              </a:rPr>
              <a:t>Database.</a:t>
            </a:r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4B674AE1-CD34-A521-57E5-9922C101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4191000"/>
            <a:ext cx="962025" cy="914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6286714-363F-B925-8C90-C76D749E7BD2}"/>
              </a:ext>
            </a:extLst>
          </p:cNvPr>
          <p:cNvSpPr txBox="1"/>
          <p:nvPr/>
        </p:nvSpPr>
        <p:spPr>
          <a:xfrm>
            <a:off x="1128713" y="687388"/>
            <a:ext cx="5362575" cy="50244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348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u="sng">
                <a:latin typeface="Arial" panose="020B0604020202020204" pitchFamily="34" charset="0"/>
              </a:rPr>
              <a:t>Architecture Design </a:t>
            </a: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92000"/>
              </a:lnSpc>
              <a:spcBef>
                <a:spcPts val="200"/>
              </a:spcBef>
              <a:buSzPct val="91000"/>
              <a:buFont typeface="Symbol" panose="05050102010706020507" pitchFamily="18" charset="2"/>
              <a:buChar char=""/>
            </a:pPr>
            <a:r>
              <a:rPr lang="en-US" altLang="en-US" sz="1100" b="1">
                <a:latin typeface="Arial" panose="020B0604020202020204" pitchFamily="34" charset="0"/>
              </a:rPr>
              <a:t>Azure: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Warehouse,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Blob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Storage,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Analysis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SQL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Database,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Lake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Store,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Storage,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HDInsight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(HDFS),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Cosmos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DB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HDInsight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Spark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(Beta).</a:t>
            </a:r>
          </a:p>
          <a:p>
            <a:pPr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1000"/>
              <a:buFont typeface="Symbol" panose="05050102010706020507" pitchFamily="18" charset="2"/>
              <a:buChar char=""/>
            </a:pPr>
            <a:r>
              <a:rPr lang="en-US" altLang="en-US" sz="1100" b="1">
                <a:latin typeface="Arial" panose="020B0604020202020204" pitchFamily="34" charset="0"/>
              </a:rPr>
              <a:t>Online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>
                <a:latin typeface="Arial" panose="020B0604020202020204" pitchFamily="34" charset="0"/>
              </a:rPr>
              <a:t>Services: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Dynamics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365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(online),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Microsoft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Exchange</a:t>
            </a:r>
          </a:p>
          <a:p>
            <a:pPr algn="just">
              <a:lnSpc>
                <a:spcPct val="192000"/>
              </a:lnSpc>
              <a:spcBef>
                <a:spcPts val="13"/>
              </a:spcBef>
            </a:pPr>
            <a:r>
              <a:rPr lang="en-US" altLang="en-US" sz="1100">
                <a:latin typeface="Arial" panose="020B0604020202020204" pitchFamily="34" charset="0"/>
              </a:rPr>
              <a:t>Online,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Common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SharePoint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Online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List,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Visual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Studio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Team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Dynamics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365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Financials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Microsoft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Azure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Consumption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Insights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Salesforce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Objects,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Salesforce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Google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Analytics,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Dynamics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365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for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Customer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Insights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100">
                <a:latin typeface="Arial" panose="020B0604020202020204" pitchFamily="34" charset="0"/>
              </a:rPr>
              <a:t>GitHub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appFigures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comScore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Digital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Analytix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Facebook,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Kusto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Planview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Enterprise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MailChimp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Mixpanel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QuickBooks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Online,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Projectplace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(Beta).</a:t>
            </a:r>
          </a:p>
          <a:p>
            <a:pPr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1000"/>
              <a:buFont typeface="Symbol" panose="05050102010706020507" pitchFamily="18" charset="2"/>
              <a:buChar char=""/>
            </a:pPr>
            <a:r>
              <a:rPr lang="en-US" altLang="en-US" sz="1100" b="1">
                <a:latin typeface="Arial" panose="020B0604020202020204" pitchFamily="34" charset="0"/>
              </a:rPr>
              <a:t>Other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 b="1">
                <a:latin typeface="Arial" panose="020B0604020202020204" pitchFamily="34" charset="0"/>
              </a:rPr>
              <a:t>Services:</a:t>
            </a:r>
            <a:r>
              <a:rPr lang="en-US" alt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Hadoop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File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(HDFS),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Vertica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Web,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OData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100">
                <a:latin typeface="Arial" panose="020B0604020202020204" pitchFamily="34" charset="0"/>
              </a:rPr>
              <a:t>Feed,</a:t>
            </a:r>
          </a:p>
          <a:p>
            <a:pPr algn="just">
              <a:lnSpc>
                <a:spcPct val="192000"/>
              </a:lnSpc>
              <a:spcBef>
                <a:spcPts val="13"/>
              </a:spcBef>
            </a:pPr>
            <a:r>
              <a:rPr lang="en-US" altLang="en-US" sz="1100">
                <a:latin typeface="Arial" panose="020B0604020202020204" pitchFamily="34" charset="0"/>
              </a:rPr>
              <a:t>SharePoint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List,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Microsoft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Exchange,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Active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Directory,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Script,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ODBC,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Spark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(Beta),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Blank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Query,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DB.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C6C5B6-A963-B565-CF6E-3274AC670D0D}"/>
              </a:ext>
            </a:extLst>
          </p:cNvPr>
          <p:cNvSpPr txBox="1"/>
          <p:nvPr/>
        </p:nvSpPr>
        <p:spPr>
          <a:xfrm>
            <a:off x="1128713" y="6543675"/>
            <a:ext cx="1370012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es</a:t>
            </a:r>
            <a:r>
              <a:rPr sz="1100" b="1" spc="-15" dirty="0">
                <a:latin typeface="Arial"/>
                <a:cs typeface="Arial"/>
              </a:rPr>
              <a:t>k</a:t>
            </a:r>
            <a:r>
              <a:rPr sz="1100" b="1" dirty="0">
                <a:latin typeface="Arial"/>
                <a:cs typeface="Arial"/>
              </a:rPr>
              <a:t>top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6508DB-9550-4137-4BBA-A4ECEACC1A21}"/>
              </a:ext>
            </a:extLst>
          </p:cNvPr>
          <p:cNvSpPr txBox="1"/>
          <p:nvPr/>
        </p:nvSpPr>
        <p:spPr>
          <a:xfrm>
            <a:off x="992188" y="7986713"/>
            <a:ext cx="5438775" cy="9699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free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software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enables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transform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visualize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desktop.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connect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various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sources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help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Desktop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combine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model.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model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allows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collection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images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graphics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that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make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share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information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within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organization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records.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Most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who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work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Business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Intelligence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projects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Desktop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share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their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others.</a:t>
            </a:r>
          </a:p>
        </p:txBody>
      </p:sp>
      <p:sp>
        <p:nvSpPr>
          <p:cNvPr id="9221" name="object 5">
            <a:extLst>
              <a:ext uri="{FF2B5EF4-FFF2-40B4-BE49-F238E27FC236}">
                <a16:creationId xmlns:a16="http://schemas.microsoft.com/office/drawing/2014/main" id="{8A3BA24B-925D-E9C5-5210-94851054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6889750"/>
            <a:ext cx="962025" cy="914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7A3610-49ED-9565-06DD-CEC57B62BA76}"/>
              </a:ext>
            </a:extLst>
          </p:cNvPr>
          <p:cNvSpPr txBox="1"/>
          <p:nvPr/>
        </p:nvSpPr>
        <p:spPr>
          <a:xfrm>
            <a:off x="1128713" y="687388"/>
            <a:ext cx="5362575" cy="701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48605" algn="l"/>
              </a:tabLst>
              <a:defRPr/>
            </a:pPr>
            <a:r>
              <a:rPr sz="1200" b="1" u="sng" spc="-30" dirty="0">
                <a:latin typeface="Arial"/>
                <a:cs typeface="Arial"/>
              </a:rPr>
              <a:t>A</a:t>
            </a:r>
            <a:r>
              <a:rPr sz="1200" b="1" u="sng" spc="10" dirty="0">
                <a:latin typeface="Arial"/>
                <a:cs typeface="Arial"/>
              </a:rPr>
              <a:t>r</a:t>
            </a:r>
            <a:r>
              <a:rPr sz="1200" b="1" u="sng" dirty="0">
                <a:latin typeface="Arial"/>
                <a:cs typeface="Arial"/>
              </a:rPr>
              <a:t>c</a:t>
            </a:r>
            <a:r>
              <a:rPr sz="1200" b="1" u="sng" spc="-10" dirty="0">
                <a:latin typeface="Arial"/>
                <a:cs typeface="Arial"/>
              </a:rPr>
              <a:t>hite</a:t>
            </a:r>
            <a:r>
              <a:rPr sz="1200" b="1" u="sng" spc="-5" dirty="0">
                <a:latin typeface="Arial"/>
                <a:cs typeface="Arial"/>
              </a:rPr>
              <a:t>ct</a:t>
            </a:r>
            <a:r>
              <a:rPr sz="1200" b="1" u="sng" spc="-15" dirty="0">
                <a:latin typeface="Arial"/>
                <a:cs typeface="Arial"/>
              </a:rPr>
              <a:t>u</a:t>
            </a:r>
            <a:r>
              <a:rPr sz="1200" b="1" u="sng" dirty="0">
                <a:latin typeface="Arial"/>
                <a:cs typeface="Arial"/>
              </a:rPr>
              <a:t>re </a:t>
            </a:r>
            <a:r>
              <a:rPr sz="1200" b="1" u="sng" spc="-5" dirty="0">
                <a:latin typeface="Arial"/>
                <a:cs typeface="Arial"/>
              </a:rPr>
              <a:t>De</a:t>
            </a:r>
            <a:r>
              <a:rPr sz="1200" b="1" u="sng" spc="5" dirty="0">
                <a:latin typeface="Arial"/>
                <a:cs typeface="Arial"/>
              </a:rPr>
              <a:t>s</a:t>
            </a:r>
            <a:r>
              <a:rPr sz="1200" b="1" u="sng" dirty="0">
                <a:latin typeface="Arial"/>
                <a:cs typeface="Arial"/>
              </a:rPr>
              <a:t>i</a:t>
            </a:r>
            <a:r>
              <a:rPr sz="1200" b="1" u="sng" spc="-15" dirty="0">
                <a:latin typeface="Arial"/>
                <a:cs typeface="Arial"/>
              </a:rPr>
              <a:t>gn</a:t>
            </a:r>
            <a:r>
              <a:rPr sz="1200" b="1" u="sng" spc="-5" dirty="0">
                <a:latin typeface="Arial"/>
                <a:cs typeface="Arial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42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w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-15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3F910EA-307B-28F6-2A54-AF8DDF57E325}"/>
              </a:ext>
            </a:extLst>
          </p:cNvPr>
          <p:cNvSpPr txBox="1"/>
          <p:nvPr/>
        </p:nvSpPr>
        <p:spPr>
          <a:xfrm>
            <a:off x="992188" y="2665413"/>
            <a:ext cx="5440362" cy="21288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On-Cloud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web-based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platform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share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publish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made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Desktop.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collaborates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other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creates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dashboards.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also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called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“Power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Workspace”,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“Power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Web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Portal”,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“Power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Site”.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Service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offers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wonderful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features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alerts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natural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language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Q&amp;A.</a:t>
            </a:r>
          </a:p>
          <a:p>
            <a:pPr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available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three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versions.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follows:</a:t>
            </a:r>
          </a:p>
          <a:p>
            <a:pPr>
              <a:spcBef>
                <a:spcPts val="25"/>
              </a:spcBef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Premium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version</a:t>
            </a:r>
          </a:p>
          <a:p>
            <a:pPr>
              <a:buFont typeface="Symbol" panose="05050102010706020507" pitchFamily="18" charset="2"/>
              <a:buChar char=""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Pro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version</a:t>
            </a:r>
          </a:p>
          <a:p>
            <a:pPr>
              <a:buFont typeface="Symbol" panose="05050102010706020507" pitchFamily="18" charset="2"/>
              <a:buChar char=""/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1000"/>
              <a:buFont typeface="Symbol" panose="05050102010706020507" pitchFamily="18" charset="2"/>
              <a:buChar char=""/>
            </a:pPr>
            <a:r>
              <a:rPr lang="en-US" altLang="en-US" sz="1100">
                <a:latin typeface="Arial" panose="020B0604020202020204" pitchFamily="34" charset="0"/>
              </a:rPr>
              <a:t>Free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version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F42225-F143-AFE9-995B-6F918FC11935}"/>
              </a:ext>
            </a:extLst>
          </p:cNvPr>
          <p:cNvSpPr txBox="1"/>
          <p:nvPr/>
        </p:nvSpPr>
        <p:spPr>
          <a:xfrm>
            <a:off x="1128713" y="5627688"/>
            <a:ext cx="1741487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i="1" spc="-5" dirty="0">
                <a:latin typeface="Arial"/>
                <a:cs typeface="Arial"/>
              </a:rPr>
              <a:t>4</a:t>
            </a:r>
            <a:r>
              <a:rPr sz="1100" b="1" i="1" dirty="0">
                <a:latin typeface="Arial"/>
                <a:cs typeface="Arial"/>
              </a:rPr>
              <a:t>.</a:t>
            </a:r>
            <a:r>
              <a:rPr sz="1100" b="1" i="1" spc="40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P</a:t>
            </a:r>
            <a:r>
              <a:rPr sz="1100" b="1" i="1" spc="-15" dirty="0">
                <a:latin typeface="Arial"/>
                <a:cs typeface="Arial"/>
              </a:rPr>
              <a:t>o</a:t>
            </a:r>
            <a:r>
              <a:rPr sz="1100" b="1" i="1" dirty="0">
                <a:latin typeface="Arial"/>
                <a:cs typeface="Arial"/>
              </a:rPr>
              <a:t>w</a:t>
            </a:r>
            <a:r>
              <a:rPr sz="1100" b="1" i="1" spc="-5" dirty="0">
                <a:latin typeface="Arial"/>
                <a:cs typeface="Arial"/>
              </a:rPr>
              <a:t>e</a:t>
            </a:r>
            <a:r>
              <a:rPr sz="1100" b="1" i="1" dirty="0">
                <a:latin typeface="Arial"/>
                <a:cs typeface="Arial"/>
              </a:rPr>
              <a:t>r</a:t>
            </a:r>
            <a:r>
              <a:rPr sz="1100" b="1" i="1" spc="35" dirty="0">
                <a:latin typeface="Times New Roman"/>
                <a:cs typeface="Times New Roman"/>
              </a:rPr>
              <a:t> </a:t>
            </a:r>
            <a:r>
              <a:rPr sz="1100" b="1" i="1" spc="-20" dirty="0">
                <a:latin typeface="Arial"/>
                <a:cs typeface="Arial"/>
              </a:rPr>
              <a:t>B</a:t>
            </a:r>
            <a:r>
              <a:rPr sz="1100" b="1" i="1" dirty="0">
                <a:latin typeface="Arial"/>
                <a:cs typeface="Arial"/>
              </a:rPr>
              <a:t>I</a:t>
            </a:r>
            <a:r>
              <a:rPr sz="1100" b="1" i="1" spc="4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R</a:t>
            </a:r>
            <a:r>
              <a:rPr sz="1100" b="1" i="1" spc="-5" dirty="0">
                <a:latin typeface="Arial"/>
                <a:cs typeface="Arial"/>
              </a:rPr>
              <a:t>ep</a:t>
            </a:r>
            <a:r>
              <a:rPr sz="1100" b="1" i="1" dirty="0">
                <a:latin typeface="Arial"/>
                <a:cs typeface="Arial"/>
              </a:rPr>
              <a:t>o</a:t>
            </a:r>
            <a:r>
              <a:rPr sz="1100" b="1" i="1" spc="-15" dirty="0">
                <a:latin typeface="Arial"/>
                <a:cs typeface="Arial"/>
              </a:rPr>
              <a:t>r</a:t>
            </a:r>
            <a:r>
              <a:rPr sz="1100" b="1" i="1" dirty="0">
                <a:latin typeface="Arial"/>
                <a:cs typeface="Arial"/>
              </a:rPr>
              <a:t>t</a:t>
            </a:r>
            <a:r>
              <a:rPr sz="1100" b="1" i="1" spc="35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S</a:t>
            </a:r>
            <a:r>
              <a:rPr sz="1100" b="1" i="1" spc="-15" dirty="0">
                <a:latin typeface="Arial"/>
                <a:cs typeface="Arial"/>
              </a:rPr>
              <a:t>er</a:t>
            </a:r>
            <a:r>
              <a:rPr sz="1100" b="1" i="1" spc="-5" dirty="0">
                <a:latin typeface="Arial"/>
                <a:cs typeface="Arial"/>
              </a:rPr>
              <a:t>ve</a:t>
            </a:r>
            <a:r>
              <a:rPr sz="1100" b="1" i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AA333CC-C9E3-2D5B-4911-1F3AE7757DD7}"/>
              </a:ext>
            </a:extLst>
          </p:cNvPr>
          <p:cNvSpPr txBox="1"/>
          <p:nvPr/>
        </p:nvSpPr>
        <p:spPr>
          <a:xfrm>
            <a:off x="992188" y="7069138"/>
            <a:ext cx="5440362" cy="809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like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On-Premises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platform.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Using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Report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Server,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organizations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can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secure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their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data.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It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enables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create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dashboards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and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allows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share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reports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other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users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organizations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with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proper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security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protocols.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use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this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service,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>
                <a:latin typeface="Arial" panose="020B0604020202020204" pitchFamily="34" charset="0"/>
              </a:rPr>
              <a:t>you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need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to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have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a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Power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BI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premium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Arial" panose="020B0604020202020204" pitchFamily="34" charset="0"/>
              </a:rPr>
              <a:t>license.</a:t>
            </a:r>
          </a:p>
        </p:txBody>
      </p:sp>
      <p:sp>
        <p:nvSpPr>
          <p:cNvPr id="10246" name="object 6">
            <a:extLst>
              <a:ext uri="{FF2B5EF4-FFF2-40B4-BE49-F238E27FC236}">
                <a16:creationId xmlns:a16="http://schemas.microsoft.com/office/drawing/2014/main" id="{05B13DB9-58A4-201C-441C-49471D88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1570038"/>
            <a:ext cx="962025" cy="914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object 7">
            <a:extLst>
              <a:ext uri="{FF2B5EF4-FFF2-40B4-BE49-F238E27FC236}">
                <a16:creationId xmlns:a16="http://schemas.microsoft.com/office/drawing/2014/main" id="{419D0224-0B4C-B266-FBCE-575CFC13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5973763"/>
            <a:ext cx="962025" cy="914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2796</Words>
  <Application>Microsoft Office PowerPoint</Application>
  <PresentationFormat>Custom</PresentationFormat>
  <Paragraphs>226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Times New Roman</vt:lpstr>
      <vt:lpstr>Symbol</vt:lpstr>
      <vt:lpstr>DejaVu Sans Condensed</vt:lpstr>
      <vt:lpstr>Office Theme</vt:lpstr>
      <vt:lpstr>Architecture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</dc:title>
  <dc:creator>Online2PDF.com</dc:creator>
  <cp:lastModifiedBy>manavajaisinghani@outlook.com</cp:lastModifiedBy>
  <cp:revision>2</cp:revision>
  <dcterms:created xsi:type="dcterms:W3CDTF">2023-04-02T10:57:40Z</dcterms:created>
  <dcterms:modified xsi:type="dcterms:W3CDTF">2023-04-02T09:10:57Z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LastSaved">
    <vt:filetime>2023-04-02T00:00:00Z</vt:filetime>
  </property>
</Properties>
</file>