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2" r:id="rId6"/>
    <p:sldId id="263" r:id="rId7"/>
    <p:sldId id="259" r:id="rId8"/>
    <p:sldId id="260"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17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219739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3749732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374238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6E95F-77F9-40FE-91A1-E9138216CA08}"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356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6E95F-77F9-40FE-91A1-E9138216CA08}"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1411672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6E95F-77F9-40FE-91A1-E9138216CA08}"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582234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6E95F-77F9-40FE-91A1-E9138216CA08}" type="datetimeFigureOut">
              <a:rPr lang="en-IN" smtClean="0"/>
              <a:t>27-11-2022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061959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76E95F-77F9-40FE-91A1-E9138216CA08}" type="datetimeFigureOut">
              <a:rPr lang="en-IN" smtClean="0"/>
              <a:t>27-11-2022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676755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76E95F-77F9-40FE-91A1-E9138216CA08}" type="datetimeFigureOut">
              <a:rPr lang="en-IN" smtClean="0"/>
              <a:t>27-11-2022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A4CCA1-2711-490D-857E-325759C3E01A}" type="slidenum">
              <a:rPr lang="en-IN" smtClean="0"/>
              <a:t>‹#›</a:t>
            </a:fld>
            <a:endParaRPr lang="en-IN"/>
          </a:p>
        </p:txBody>
      </p:sp>
    </p:spTree>
    <p:extLst>
      <p:ext uri="{BB962C8B-B14F-4D97-AF65-F5344CB8AC3E}">
        <p14:creationId xmlns:p14="http://schemas.microsoft.com/office/powerpoint/2010/main" val="454946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6E95F-77F9-40FE-91A1-E9138216CA08}"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4184588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76E95F-77F9-40FE-91A1-E9138216CA08}" type="datetimeFigureOut">
              <a:rPr lang="en-IN" smtClean="0"/>
              <a:t>27-11-2022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A4CCA1-2711-490D-857E-325759C3E0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928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olab.research.google.com/drive/1rhCyjv7piRq7JlWrIYRPhY6FCdSDCeCU?usp=sharing"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VFCdHFEMnZWSU4yRldQMXJ6d2tBYVp5UlI5d3xBQ3Jtc0tsUENLRXd0WEswN0JtaXg2NDYxZWZfYVctczR1M0lGYnItX1Y0b2FScFp2akp2N1h2LUlsRVlHWUZtWG96YVloWVJ5ZWdVY0Jsd0hhZEloVGktWVZmSWUzcnBTRWI3STRVdmU2ZEFnTkthMENyNVo2aw&amp;q=https%3A%2F%2Fwww.kaggle.com%2Fzaheenhamidani%2Fultimate-spotify-tracks-db%2Fversion%2F3&amp;v=8d7ywKCm6H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4346-D964-42CF-B5F0-1774758EA1D2}"/>
              </a:ext>
            </a:extLst>
          </p:cNvPr>
          <p:cNvSpPr>
            <a:spLocks noGrp="1"/>
          </p:cNvSpPr>
          <p:nvPr>
            <p:ph type="ctrTitle"/>
          </p:nvPr>
        </p:nvSpPr>
        <p:spPr>
          <a:xfrm>
            <a:off x="1181100" y="3120063"/>
            <a:ext cx="10058400" cy="1143000"/>
          </a:xfrm>
        </p:spPr>
        <p:txBody>
          <a:bodyPr>
            <a:noAutofit/>
          </a:bodyPr>
          <a:lstStyle/>
          <a:p>
            <a:pPr algn="ctr"/>
            <a:r>
              <a:rPr lang="en-GB" sz="4800" dirty="0">
                <a:latin typeface="Times New Roman" panose="02020603050405020304" pitchFamily="18" charset="0"/>
                <a:cs typeface="Times New Roman" panose="02020603050405020304" pitchFamily="18" charset="0"/>
              </a:rPr>
              <a:t>Python for Data Science</a:t>
            </a:r>
            <a:br>
              <a:rPr lang="en-GB" sz="4800" dirty="0">
                <a:latin typeface="Times New Roman" panose="02020603050405020304" pitchFamily="18" charset="0"/>
                <a:cs typeface="Times New Roman" panose="02020603050405020304" pitchFamily="18" charset="0"/>
              </a:rPr>
            </a:br>
            <a:r>
              <a:rPr lang="en-GB" sz="4800" dirty="0">
                <a:latin typeface="Times New Roman" panose="02020603050405020304" pitchFamily="18" charset="0"/>
                <a:cs typeface="Times New Roman" panose="02020603050405020304" pitchFamily="18" charset="0"/>
              </a:rPr>
              <a:t>(3150713)</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85BF5A-9392-4EB7-9824-7072735069D4}"/>
              </a:ext>
            </a:extLst>
          </p:cNvPr>
          <p:cNvSpPr>
            <a:spLocks noGrp="1"/>
          </p:cNvSpPr>
          <p:nvPr>
            <p:ph type="subTitle" idx="1"/>
          </p:nvPr>
        </p:nvSpPr>
        <p:spPr>
          <a:xfrm>
            <a:off x="1135381" y="3947160"/>
            <a:ext cx="1760219" cy="815340"/>
          </a:xfrm>
        </p:spPr>
        <p:txBody>
          <a:bodyPr>
            <a:normAutofit/>
          </a:bodyPr>
          <a:lstStyle/>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8E790-04F7-460E-9FAB-155C88B6E1E3}"/>
              </a:ext>
            </a:extLst>
          </p:cNvPr>
          <p:cNvPicPr>
            <a:picLocks noChangeAspect="1"/>
          </p:cNvPicPr>
          <p:nvPr/>
        </p:nvPicPr>
        <p:blipFill rotWithShape="1">
          <a:blip r:embed="rId2">
            <a:extLst>
              <a:ext uri="{28A0092B-C50C-407E-A947-70E740481C1C}">
                <a14:useLocalDpi xmlns:a14="http://schemas.microsoft.com/office/drawing/2010/main" val="0"/>
              </a:ext>
            </a:extLst>
          </a:blip>
          <a:srcRect r="6509"/>
          <a:stretch/>
        </p:blipFill>
        <p:spPr>
          <a:xfrm>
            <a:off x="3732314" y="4762500"/>
            <a:ext cx="4727371" cy="1469541"/>
          </a:xfrm>
          <a:prstGeom prst="rect">
            <a:avLst/>
          </a:prstGeom>
        </p:spPr>
      </p:pic>
    </p:spTree>
    <p:extLst>
      <p:ext uri="{BB962C8B-B14F-4D97-AF65-F5344CB8AC3E}">
        <p14:creationId xmlns:p14="http://schemas.microsoft.com/office/powerpoint/2010/main" val="2540992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3A31-E4F2-4B5F-A8B2-CB21E3E9BACC}"/>
              </a:ext>
            </a:extLst>
          </p:cNvPr>
          <p:cNvSpPr>
            <a:spLocks noGrp="1"/>
          </p:cNvSpPr>
          <p:nvPr>
            <p:ph type="title"/>
          </p:nvPr>
        </p:nvSpPr>
        <p:spPr>
          <a:xfrm>
            <a:off x="1097280" y="302698"/>
            <a:ext cx="10058400" cy="1450757"/>
          </a:xfrm>
        </p:spPr>
        <p:txBody>
          <a:bodyPr/>
          <a:lstStyle/>
          <a:p>
            <a:pPr algn="ctr"/>
            <a:r>
              <a:rPr lang="en-GB" dirty="0">
                <a:latin typeface="Times New Roman" panose="02020603050405020304" pitchFamily="18" charset="0"/>
                <a:cs typeface="Times New Roman" panose="02020603050405020304" pitchFamily="18" charset="0"/>
              </a:rPr>
              <a:t>Some Result from Data Set</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FBE48F2-408D-9AA3-C3C4-DF03CAC52B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2167" y="1855141"/>
            <a:ext cx="8407153" cy="421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34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58CF-2C83-463C-8476-36C883E6CC6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pic>
        <p:nvPicPr>
          <p:cNvPr id="2052" name="Picture 4">
            <a:extLst>
              <a:ext uri="{FF2B5EF4-FFF2-40B4-BE49-F238E27FC236}">
                <a16:creationId xmlns:a16="http://schemas.microsoft.com/office/drawing/2014/main" id="{BB88C66C-00E6-039F-77AF-6E3549A2F4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5736" y="1846263"/>
            <a:ext cx="8735627" cy="442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81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3E54-7A71-4A35-A3F9-14E9218E3CF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pic>
        <p:nvPicPr>
          <p:cNvPr id="3074" name="Picture 2">
            <a:extLst>
              <a:ext uri="{FF2B5EF4-FFF2-40B4-BE49-F238E27FC236}">
                <a16:creationId xmlns:a16="http://schemas.microsoft.com/office/drawing/2014/main" id="{6AFBF298-4D30-77C9-387C-7B9ED18E25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7880" y="1828507"/>
            <a:ext cx="8670864" cy="448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134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E02A-6390-4078-9873-1E287C7336F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pic>
        <p:nvPicPr>
          <p:cNvPr id="4098" name="Picture 2">
            <a:extLst>
              <a:ext uri="{FF2B5EF4-FFF2-40B4-BE49-F238E27FC236}">
                <a16:creationId xmlns:a16="http://schemas.microsoft.com/office/drawing/2014/main" id="{9663012B-B311-DF22-78D2-16AA2BBE10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6151" y="1737360"/>
            <a:ext cx="8327255" cy="461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04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47B6-3448-41A2-B19E-4A94EA1C0881}"/>
              </a:ext>
            </a:extLst>
          </p:cNvPr>
          <p:cNvSpPr>
            <a:spLocks noGrp="1"/>
          </p:cNvSpPr>
          <p:nvPr>
            <p:ph type="title"/>
          </p:nvPr>
        </p:nvSpPr>
        <p:spPr/>
        <p:txBody>
          <a:bodyPr/>
          <a:lstStyle/>
          <a:p>
            <a:pPr algn="ctr"/>
            <a:r>
              <a:rPr lang="en-IN" dirty="0">
                <a:solidFill>
                  <a:srgbClr val="3C4043"/>
                </a:solidFill>
                <a:latin typeface="Times New Roman" panose="02020603050405020304" pitchFamily="18" charset="0"/>
                <a:cs typeface="Times New Roman" panose="02020603050405020304" pitchFamily="18" charset="0"/>
              </a:rPr>
              <a:t>C</a:t>
            </a:r>
            <a:r>
              <a:rPr lang="en-IN" b="0" i="0" dirty="0">
                <a:solidFill>
                  <a:srgbClr val="3C4043"/>
                </a:solidFill>
                <a:effectLst/>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98759F-1BD0-4190-B607-43BDEDA021AE}"/>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The IPL data analysis is use to  understand  data. With the help of the data analysis we can find out the pros and cons of the player and work on the performance of the individual player and also the whole, it will help in taking decision. This application can be used for the selection commission to select the best player including bowler, batsman and even the fielder for the team and to perform well on the field during match. It is helpful for all type of game to work on the performance and predict the future performance of the player and team.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496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0947-F166-47AC-BFF7-E23902F949E6}"/>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Use full links</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941EF7C0-4039-4DA9-8F2E-66783A5D8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272289"/>
            <a:ext cx="816899" cy="457463"/>
          </a:xfrm>
        </p:spPr>
      </p:pic>
      <p:pic>
        <p:nvPicPr>
          <p:cNvPr id="15" name="Picture 14">
            <a:extLst>
              <a:ext uri="{FF2B5EF4-FFF2-40B4-BE49-F238E27FC236}">
                <a16:creationId xmlns:a16="http://schemas.microsoft.com/office/drawing/2014/main" id="{48320095-D9D9-454E-9839-73F43E825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978" y="3244732"/>
            <a:ext cx="817200" cy="502892"/>
          </a:xfrm>
          <a:prstGeom prst="rect">
            <a:avLst/>
          </a:prstGeom>
        </p:spPr>
      </p:pic>
      <p:pic>
        <p:nvPicPr>
          <p:cNvPr id="19" name="Picture 18">
            <a:extLst>
              <a:ext uri="{FF2B5EF4-FFF2-40B4-BE49-F238E27FC236}">
                <a16:creationId xmlns:a16="http://schemas.microsoft.com/office/drawing/2014/main" id="{C5ACF56F-60BF-4B81-AB74-85B67D64B70C}"/>
              </a:ext>
            </a:extLst>
          </p:cNvPr>
          <p:cNvPicPr>
            <a:picLocks noChangeAspect="1"/>
          </p:cNvPicPr>
          <p:nvPr/>
        </p:nvPicPr>
        <p:blipFill rotWithShape="1">
          <a:blip r:embed="rId4">
            <a:extLst>
              <a:ext uri="{28A0092B-C50C-407E-A947-70E740481C1C}">
                <a14:useLocalDpi xmlns:a14="http://schemas.microsoft.com/office/drawing/2010/main" val="0"/>
              </a:ext>
            </a:extLst>
          </a:blip>
          <a:srcRect t="30870" r="35481" b="29666"/>
          <a:stretch/>
        </p:blipFill>
        <p:spPr>
          <a:xfrm>
            <a:off x="1096978" y="4503554"/>
            <a:ext cx="817200" cy="428259"/>
          </a:xfrm>
          <a:prstGeom prst="rect">
            <a:avLst/>
          </a:prstGeom>
        </p:spPr>
      </p:pic>
      <p:sp>
        <p:nvSpPr>
          <p:cNvPr id="21" name="TextBox 20">
            <a:extLst>
              <a:ext uri="{FF2B5EF4-FFF2-40B4-BE49-F238E27FC236}">
                <a16:creationId xmlns:a16="http://schemas.microsoft.com/office/drawing/2014/main" id="{A50CA1D4-BD6D-4FB0-9D26-FDAC759F7F29}"/>
              </a:ext>
            </a:extLst>
          </p:cNvPr>
          <p:cNvSpPr txBox="1"/>
          <p:nvPr/>
        </p:nvSpPr>
        <p:spPr>
          <a:xfrm flipH="1">
            <a:off x="1914178" y="2308568"/>
            <a:ext cx="6709705"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https://github.com/Manavpatel1823/SpotifyDatasetAnalysis</a:t>
            </a:r>
          </a:p>
        </p:txBody>
      </p:sp>
      <p:sp>
        <p:nvSpPr>
          <p:cNvPr id="22" name="TextBox 21">
            <a:hlinkClick r:id="rId5"/>
            <a:extLst>
              <a:ext uri="{FF2B5EF4-FFF2-40B4-BE49-F238E27FC236}">
                <a16:creationId xmlns:a16="http://schemas.microsoft.com/office/drawing/2014/main" id="{66BDAB06-39A2-4AD4-A62B-EE4F9BE47C75}"/>
              </a:ext>
            </a:extLst>
          </p:cNvPr>
          <p:cNvSpPr txBox="1"/>
          <p:nvPr/>
        </p:nvSpPr>
        <p:spPr>
          <a:xfrm>
            <a:off x="1914481" y="3183491"/>
            <a:ext cx="9180541"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https://colab.research.google.com/drive/1C3uRkjIG-spUtXDbBsdTIz6uIGRWzoSN</a:t>
            </a:r>
          </a:p>
        </p:txBody>
      </p:sp>
      <p:sp>
        <p:nvSpPr>
          <p:cNvPr id="23" name="TextBox 22">
            <a:extLst>
              <a:ext uri="{FF2B5EF4-FFF2-40B4-BE49-F238E27FC236}">
                <a16:creationId xmlns:a16="http://schemas.microsoft.com/office/drawing/2014/main" id="{AD470793-5A7D-4C78-B02F-C353664B5617}"/>
              </a:ext>
            </a:extLst>
          </p:cNvPr>
          <p:cNvSpPr txBox="1"/>
          <p:nvPr/>
        </p:nvSpPr>
        <p:spPr>
          <a:xfrm>
            <a:off x="1914178" y="4323754"/>
            <a:ext cx="5441939"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https://www.kaggle.com/datasets/zaheenhamidani/ultimate-spotify-tracks-db</a:t>
            </a:r>
          </a:p>
        </p:txBody>
      </p:sp>
    </p:spTree>
    <p:extLst>
      <p:ext uri="{BB962C8B-B14F-4D97-AF65-F5344CB8AC3E}">
        <p14:creationId xmlns:p14="http://schemas.microsoft.com/office/powerpoint/2010/main" val="158374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 calcmode="lin" valueType="num">
                                      <p:cBhvr>
                                        <p:cTn id="22"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21">
                                            <p:txEl>
                                              <p:pRg st="0" end="0"/>
                                            </p:txEl>
                                          </p:spTgt>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childTnLst>
                          </p:cTn>
                        </p:par>
                        <p:par>
                          <p:cTn id="33" fill="hold">
                            <p:stCondLst>
                              <p:cond delay="3000"/>
                            </p:stCondLst>
                            <p:childTnLst>
                              <p:par>
                                <p:cTn id="34" presetID="31"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1000" fill="hold"/>
                                        <p:tgtEl>
                                          <p:spTgt spid="22"/>
                                        </p:tgtEl>
                                        <p:attrNameLst>
                                          <p:attrName>ppt_w</p:attrName>
                                        </p:attrNameLst>
                                      </p:cBhvr>
                                      <p:tavLst>
                                        <p:tav tm="0">
                                          <p:val>
                                            <p:fltVal val="0"/>
                                          </p:val>
                                        </p:tav>
                                        <p:tav tm="100000">
                                          <p:val>
                                            <p:strVal val="#ppt_w"/>
                                          </p:val>
                                        </p:tav>
                                      </p:tavLst>
                                    </p:anim>
                                    <p:anim calcmode="lin" valueType="num">
                                      <p:cBhvr>
                                        <p:cTn id="37" dur="1000" fill="hold"/>
                                        <p:tgtEl>
                                          <p:spTgt spid="22"/>
                                        </p:tgtEl>
                                        <p:attrNameLst>
                                          <p:attrName>ppt_h</p:attrName>
                                        </p:attrNameLst>
                                      </p:cBhvr>
                                      <p:tavLst>
                                        <p:tav tm="0">
                                          <p:val>
                                            <p:fltVal val="0"/>
                                          </p:val>
                                        </p:tav>
                                        <p:tav tm="100000">
                                          <p:val>
                                            <p:strVal val="#ppt_h"/>
                                          </p:val>
                                        </p:tav>
                                      </p:tavLst>
                                    </p:anim>
                                    <p:anim calcmode="lin" valueType="num">
                                      <p:cBhvr>
                                        <p:cTn id="38" dur="1000" fill="hold"/>
                                        <p:tgtEl>
                                          <p:spTgt spid="22"/>
                                        </p:tgtEl>
                                        <p:attrNameLst>
                                          <p:attrName>style.rotation</p:attrName>
                                        </p:attrNameLst>
                                      </p:cBhvr>
                                      <p:tavLst>
                                        <p:tav tm="0">
                                          <p:val>
                                            <p:fltVal val="90"/>
                                          </p:val>
                                        </p:tav>
                                        <p:tav tm="100000">
                                          <p:val>
                                            <p:fltVal val="0"/>
                                          </p:val>
                                        </p:tav>
                                      </p:tavLst>
                                    </p:anim>
                                    <p:animEffect transition="in" filter="fade">
                                      <p:cBhvr>
                                        <p:cTn id="39" dur="1000"/>
                                        <p:tgtEl>
                                          <p:spTgt spid="22"/>
                                        </p:tgtEl>
                                      </p:cBhvr>
                                    </p:animEffect>
                                  </p:childTnLst>
                                </p:cTn>
                              </p:par>
                            </p:childTnLst>
                          </p:cTn>
                        </p:par>
                        <p:par>
                          <p:cTn id="40" fill="hold">
                            <p:stCondLst>
                              <p:cond delay="4000"/>
                            </p:stCondLst>
                            <p:childTnLst>
                              <p:par>
                                <p:cTn id="41" presetID="31" presetClass="entr" presetSubtype="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fltVal val="0"/>
                                          </p:val>
                                        </p:tav>
                                        <p:tav tm="100000">
                                          <p:val>
                                            <p:strVal val="#ppt_w"/>
                                          </p:val>
                                        </p:tav>
                                      </p:tavLst>
                                    </p:anim>
                                    <p:anim calcmode="lin" valueType="num">
                                      <p:cBhvr>
                                        <p:cTn id="44" dur="1000" fill="hold"/>
                                        <p:tgtEl>
                                          <p:spTgt spid="19"/>
                                        </p:tgtEl>
                                        <p:attrNameLst>
                                          <p:attrName>ppt_h</p:attrName>
                                        </p:attrNameLst>
                                      </p:cBhvr>
                                      <p:tavLst>
                                        <p:tav tm="0">
                                          <p:val>
                                            <p:fltVal val="0"/>
                                          </p:val>
                                        </p:tav>
                                        <p:tav tm="100000">
                                          <p:val>
                                            <p:strVal val="#ppt_h"/>
                                          </p:val>
                                        </p:tav>
                                      </p:tavLst>
                                    </p:anim>
                                    <p:anim calcmode="lin" valueType="num">
                                      <p:cBhvr>
                                        <p:cTn id="45" dur="1000" fill="hold"/>
                                        <p:tgtEl>
                                          <p:spTgt spid="19"/>
                                        </p:tgtEl>
                                        <p:attrNameLst>
                                          <p:attrName>style.rotation</p:attrName>
                                        </p:attrNameLst>
                                      </p:cBhvr>
                                      <p:tavLst>
                                        <p:tav tm="0">
                                          <p:val>
                                            <p:fltVal val="90"/>
                                          </p:val>
                                        </p:tav>
                                        <p:tav tm="100000">
                                          <p:val>
                                            <p:fltVal val="0"/>
                                          </p:val>
                                        </p:tav>
                                      </p:tavLst>
                                    </p:anim>
                                    <p:animEffect transition="in" filter="fade">
                                      <p:cBhvr>
                                        <p:cTn id="46" dur="1000"/>
                                        <p:tgtEl>
                                          <p:spTgt spid="19"/>
                                        </p:tgtEl>
                                      </p:cBhvr>
                                    </p:animEffect>
                                  </p:childTnLst>
                                </p:cTn>
                              </p:par>
                            </p:childTnLst>
                          </p:cTn>
                        </p:par>
                        <p:par>
                          <p:cTn id="47" fill="hold">
                            <p:stCondLst>
                              <p:cond delay="5000"/>
                            </p:stCondLst>
                            <p:childTnLst>
                              <p:par>
                                <p:cTn id="48" presetID="31"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1000" fill="hold"/>
                                        <p:tgtEl>
                                          <p:spTgt spid="23"/>
                                        </p:tgtEl>
                                        <p:attrNameLst>
                                          <p:attrName>ppt_w</p:attrName>
                                        </p:attrNameLst>
                                      </p:cBhvr>
                                      <p:tavLst>
                                        <p:tav tm="0">
                                          <p:val>
                                            <p:fltVal val="0"/>
                                          </p:val>
                                        </p:tav>
                                        <p:tav tm="100000">
                                          <p:val>
                                            <p:strVal val="#ppt_w"/>
                                          </p:val>
                                        </p:tav>
                                      </p:tavLst>
                                    </p:anim>
                                    <p:anim calcmode="lin" valueType="num">
                                      <p:cBhvr>
                                        <p:cTn id="51" dur="1000" fill="hold"/>
                                        <p:tgtEl>
                                          <p:spTgt spid="23"/>
                                        </p:tgtEl>
                                        <p:attrNameLst>
                                          <p:attrName>ppt_h</p:attrName>
                                        </p:attrNameLst>
                                      </p:cBhvr>
                                      <p:tavLst>
                                        <p:tav tm="0">
                                          <p:val>
                                            <p:fltVal val="0"/>
                                          </p:val>
                                        </p:tav>
                                        <p:tav tm="100000">
                                          <p:val>
                                            <p:strVal val="#ppt_h"/>
                                          </p:val>
                                        </p:tav>
                                      </p:tavLst>
                                    </p:anim>
                                    <p:anim calcmode="lin" valueType="num">
                                      <p:cBhvr>
                                        <p:cTn id="52" dur="1000" fill="hold"/>
                                        <p:tgtEl>
                                          <p:spTgt spid="23"/>
                                        </p:tgtEl>
                                        <p:attrNameLst>
                                          <p:attrName>style.rotation</p:attrName>
                                        </p:attrNameLst>
                                      </p:cBhvr>
                                      <p:tavLst>
                                        <p:tav tm="0">
                                          <p:val>
                                            <p:fltVal val="90"/>
                                          </p:val>
                                        </p:tav>
                                        <p:tav tm="100000">
                                          <p:val>
                                            <p:fltVal val="0"/>
                                          </p:val>
                                        </p:tav>
                                      </p:tavLst>
                                    </p:anim>
                                    <p:animEffect transition="in" filter="fade">
                                      <p:cBhvr>
                                        <p:cTn id="5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12E0-76C4-47DC-83C0-B3DE3C5BF5DE}"/>
              </a:ext>
            </a:extLst>
          </p:cNvPr>
          <p:cNvSpPr>
            <a:spLocks noGrp="1"/>
          </p:cNvSpPr>
          <p:nvPr>
            <p:ph type="title" idx="4294967295"/>
          </p:nvPr>
        </p:nvSpPr>
        <p:spPr>
          <a:xfrm>
            <a:off x="1066800" y="1978025"/>
            <a:ext cx="10058400" cy="1450975"/>
          </a:xfrm>
        </p:spPr>
        <p:txBody>
          <a:bodyPr/>
          <a:lstStyle/>
          <a:p>
            <a:pPr algn="ctr"/>
            <a:r>
              <a:rPr lang="en-GB"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69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EDD9-2B74-4BC0-9289-8DF7BAAD39CE}"/>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4C7EDD-9B02-45A8-9007-A9E171B9EA04}"/>
              </a:ext>
            </a:extLst>
          </p:cNvPr>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Project title: Spotify Data analysis.</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Name:Patel</a:t>
            </a:r>
            <a:r>
              <a:rPr lang="en-GB" sz="2400" dirty="0">
                <a:latin typeface="Times New Roman" panose="02020603050405020304" pitchFamily="18" charset="0"/>
                <a:cs typeface="Times New Roman" panose="02020603050405020304" pitchFamily="18" charset="0"/>
              </a:rPr>
              <a:t> Manav D.</a:t>
            </a:r>
          </a:p>
          <a:p>
            <a:r>
              <a:rPr lang="en-GB" sz="2400" dirty="0">
                <a:latin typeface="Times New Roman" panose="02020603050405020304" pitchFamily="18" charset="0"/>
                <a:cs typeface="Times New Roman" panose="02020603050405020304" pitchFamily="18" charset="0"/>
              </a:rPr>
              <a:t>Enrollment no: 200050131078</a:t>
            </a:r>
          </a:p>
          <a:p>
            <a:r>
              <a:rPr lang="en-GB" sz="2400" dirty="0">
                <a:latin typeface="Times New Roman" panose="02020603050405020304" pitchFamily="18" charset="0"/>
                <a:cs typeface="Times New Roman" panose="02020603050405020304" pitchFamily="18" charset="0"/>
              </a:rPr>
              <a:t>Branch: Computer Science Engineering</a:t>
            </a:r>
          </a:p>
          <a:p>
            <a:r>
              <a:rPr lang="en-GB" sz="2400" dirty="0">
                <a:latin typeface="Times New Roman" panose="02020603050405020304" pitchFamily="18" charset="0"/>
                <a:cs typeface="Times New Roman" panose="02020603050405020304" pitchFamily="18" charset="0"/>
              </a:rPr>
              <a:t>Divison: CSE-2</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225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2" end="2"/>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3" end="3"/>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4" end="4"/>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4090-6FDD-40E6-B926-5D8811159993}"/>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Description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DB09A2-609B-4B79-B715-AB75EB3ACF7F}"/>
              </a:ext>
            </a:extLst>
          </p:cNvPr>
          <p:cNvSpPr>
            <a:spLocks noGrp="1"/>
          </p:cNvSpPr>
          <p:nvPr>
            <p:ph idx="1"/>
          </p:nvPr>
        </p:nvSpPr>
        <p:spPr/>
        <p:txBody>
          <a:bodyPr>
            <a:normAutofit/>
          </a:bodyPr>
          <a:lstStyle/>
          <a:p>
            <a:pPr algn="just"/>
            <a:r>
              <a:rPr lang="en-GB" sz="2400" b="0" i="0" dirty="0">
                <a:solidFill>
                  <a:schemeClr val="tx1"/>
                </a:solidFill>
                <a:effectLst/>
                <a:latin typeface="Times New Roman" panose="02020603050405020304" pitchFamily="18" charset="0"/>
                <a:cs typeface="Times New Roman" panose="02020603050405020304" pitchFamily="18" charset="0"/>
              </a:rPr>
              <a:t>Data Analysis with Spotify Data analysis dataset from the </a:t>
            </a:r>
            <a:r>
              <a:rPr lang="en-GB" sz="2400" dirty="0">
                <a:solidFill>
                  <a:schemeClr val="tx1"/>
                </a:solidFill>
                <a:latin typeface="Times New Roman" panose="02020603050405020304" pitchFamily="18" charset="0"/>
                <a:cs typeface="Times New Roman" panose="02020603050405020304" pitchFamily="18" charset="0"/>
              </a:rPr>
              <a:t>years 1920 onward</a:t>
            </a:r>
            <a:r>
              <a:rPr lang="en-GB" sz="2400" b="0" i="0" dirty="0">
                <a:solidFill>
                  <a:schemeClr val="tx1"/>
                </a:solidFill>
                <a:effectLst/>
                <a:latin typeface="Times New Roman" panose="02020603050405020304" pitchFamily="18" charset="0"/>
                <a:cs typeface="Times New Roman" panose="02020603050405020304" pitchFamily="18" charset="0"/>
              </a:rPr>
              <a:t>. Dataset has been downloaded from link and it can be found :-</a:t>
            </a:r>
            <a:r>
              <a:rPr lang="en-IN" sz="2400" dirty="0">
                <a:hlinkClick r:id="rId2"/>
              </a:rPr>
              <a:t>https://www.kaggle.com/</a:t>
            </a:r>
            <a:r>
              <a:rPr lang="en-IN" sz="2400" dirty="0" err="1">
                <a:hlinkClick r:id="rId2"/>
              </a:rPr>
              <a:t>zaheenhamidani</a:t>
            </a:r>
            <a:r>
              <a:rPr lang="en-IN" sz="2400" dirty="0">
                <a:hlinkClick r:id="rId2"/>
              </a:rPr>
              <a:t>...</a:t>
            </a:r>
            <a:r>
              <a:rPr lang="en-GB" sz="2400" dirty="0">
                <a:solidFill>
                  <a:schemeClr val="tx1"/>
                </a:solidFill>
                <a:latin typeface="Times New Roman" panose="02020603050405020304" pitchFamily="18" charset="0"/>
                <a:cs typeface="Times New Roman" panose="02020603050405020304" pitchFamily="18" charset="0"/>
              </a:rPr>
              <a:t>. </a:t>
            </a:r>
            <a:r>
              <a:rPr lang="en-GB" sz="2400" b="0" i="0" dirty="0">
                <a:solidFill>
                  <a:schemeClr val="tx1"/>
                </a:solidFill>
                <a:effectLst/>
                <a:latin typeface="Times New Roman" panose="02020603050405020304" pitchFamily="18" charset="0"/>
                <a:cs typeface="Times New Roman" panose="02020603050405020304" pitchFamily="18" charset="0"/>
              </a:rPr>
              <a:t>The dataset contains two files: spotifydataset.csv and trackes.csv. The file used for this analysis is matches.csv.</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135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30B-1883-48DF-AC42-C9E9A4538AEA}"/>
              </a:ext>
            </a:extLst>
          </p:cNvPr>
          <p:cNvSpPr>
            <a:spLocks noGrp="1"/>
          </p:cNvSpPr>
          <p:nvPr>
            <p:ph type="title"/>
          </p:nvPr>
        </p:nvSpPr>
        <p:spPr/>
        <p:txBody>
          <a:bodyPr>
            <a:normAutofit/>
          </a:bodyPr>
          <a:lstStyle/>
          <a:p>
            <a:pPr algn="ctr"/>
            <a:r>
              <a:rPr lang="en-GB" dirty="0">
                <a:latin typeface="Times New Roman" panose="02020603050405020304" pitchFamily="18" charset="0"/>
                <a:cs typeface="Times New Roman" panose="02020603050405020304" pitchFamily="18" charset="0"/>
              </a:rPr>
              <a:t>About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DB705-B90C-4C4B-B591-44838A791A3E}"/>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Data available in data set:</a:t>
            </a:r>
          </a:p>
          <a:p>
            <a:r>
              <a:rPr lang="en-IN" sz="2400" dirty="0">
                <a:latin typeface="Times New Roman" panose="02020603050405020304" pitchFamily="18" charset="0"/>
                <a:cs typeface="Times New Roman" panose="02020603050405020304" pitchFamily="18" charset="0"/>
              </a:rPr>
              <a:t>1. genre</a:t>
            </a:r>
          </a:p>
          <a:p>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artist_name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track_name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4. </a:t>
            </a:r>
            <a:r>
              <a:rPr lang="en-IN" sz="2400" dirty="0" err="1">
                <a:latin typeface="Times New Roman" panose="02020603050405020304" pitchFamily="18" charset="0"/>
                <a:cs typeface="Times New Roman" panose="02020603050405020304" pitchFamily="18" charset="0"/>
              </a:rPr>
              <a:t>track_id</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5. popularity</a:t>
            </a:r>
          </a:p>
          <a:p>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acousticness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7. danceability</a:t>
            </a:r>
          </a:p>
        </p:txBody>
      </p:sp>
    </p:spTree>
    <p:extLst>
      <p:ext uri="{BB962C8B-B14F-4D97-AF65-F5344CB8AC3E}">
        <p14:creationId xmlns:p14="http://schemas.microsoft.com/office/powerpoint/2010/main" val="157260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E1A7-D615-40C6-AB4B-9C2E22EBE7A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603B2F73-A6FD-4FAB-8A89-8530E1650F13}"/>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8. </a:t>
            </a:r>
            <a:r>
              <a:rPr lang="en-GB" sz="2400" dirty="0" err="1">
                <a:latin typeface="Times New Roman" panose="02020603050405020304" pitchFamily="18" charset="0"/>
                <a:cs typeface="Times New Roman" panose="02020603050405020304" pitchFamily="18" charset="0"/>
              </a:rPr>
              <a:t>duration_ms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9. energy</a:t>
            </a:r>
          </a:p>
          <a:p>
            <a:r>
              <a:rPr lang="en-GB" sz="2400" dirty="0">
                <a:latin typeface="Times New Roman" panose="02020603050405020304" pitchFamily="18" charset="0"/>
                <a:cs typeface="Times New Roman" panose="02020603050405020304" pitchFamily="18" charset="0"/>
              </a:rPr>
              <a:t>10. instrument</a:t>
            </a:r>
          </a:p>
          <a:p>
            <a:r>
              <a:rPr lang="en-GB" sz="2400" dirty="0">
                <a:latin typeface="Times New Roman" panose="02020603050405020304" pitchFamily="18" charset="0"/>
                <a:cs typeface="Times New Roman" panose="02020603050405020304" pitchFamily="18" charset="0"/>
              </a:rPr>
              <a:t>11. key</a:t>
            </a:r>
          </a:p>
          <a:p>
            <a:r>
              <a:rPr lang="en-GB" sz="2400" dirty="0">
                <a:latin typeface="Times New Roman" panose="02020603050405020304" pitchFamily="18" charset="0"/>
                <a:cs typeface="Times New Roman" panose="02020603050405020304" pitchFamily="18" charset="0"/>
              </a:rPr>
              <a:t>12. liveness</a:t>
            </a:r>
          </a:p>
          <a:p>
            <a:r>
              <a:rPr lang="en-GB" sz="2400" dirty="0">
                <a:latin typeface="Times New Roman" panose="02020603050405020304" pitchFamily="18" charset="0"/>
                <a:cs typeface="Times New Roman" panose="02020603050405020304" pitchFamily="18" charset="0"/>
              </a:rPr>
              <a:t>13. mode</a:t>
            </a:r>
          </a:p>
          <a:p>
            <a:r>
              <a:rPr lang="en-GB" sz="2400" dirty="0">
                <a:latin typeface="Times New Roman" panose="02020603050405020304" pitchFamily="18" charset="0"/>
                <a:cs typeface="Times New Roman" panose="02020603050405020304" pitchFamily="18" charset="0"/>
              </a:rPr>
              <a:t>14. </a:t>
            </a:r>
            <a:r>
              <a:rPr lang="en-GB" sz="2400" dirty="0" err="1">
                <a:latin typeface="Times New Roman" panose="02020603050405020304" pitchFamily="18" charset="0"/>
                <a:cs typeface="Times New Roman" panose="02020603050405020304" pitchFamily="18" charset="0"/>
              </a:rPr>
              <a:t>speechiness</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15. tempo</a:t>
            </a:r>
          </a:p>
        </p:txBody>
      </p:sp>
    </p:spTree>
    <p:extLst>
      <p:ext uri="{BB962C8B-B14F-4D97-AF65-F5344CB8AC3E}">
        <p14:creationId xmlns:p14="http://schemas.microsoft.com/office/powerpoint/2010/main" val="3444471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DD9B-C82E-470B-BC4E-5D09CB0BB5D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9280FB4B-8AFB-40FF-A70D-437A5FCFF831}"/>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16. valence</a:t>
            </a:r>
          </a:p>
          <a:p>
            <a:r>
              <a:rPr lang="en-GB" sz="2400" dirty="0">
                <a:latin typeface="Times New Roman" panose="02020603050405020304" pitchFamily="18" charset="0"/>
                <a:cs typeface="Times New Roman" panose="02020603050405020304" pitchFamily="18" charset="0"/>
              </a:rPr>
              <a:t>17. </a:t>
            </a:r>
            <a:r>
              <a:rPr lang="en-GB" sz="2400" dirty="0" err="1">
                <a:latin typeface="Times New Roman" panose="02020603050405020304" pitchFamily="18" charset="0"/>
                <a:cs typeface="Times New Roman" panose="02020603050405020304" pitchFamily="18" charset="0"/>
              </a:rPr>
              <a:t>time_signature</a:t>
            </a:r>
            <a:endParaRPr lang="en-GB"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7252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B47C-B087-4572-BDF1-3D1B95665E70}"/>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Things Analysed from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1D9CB-ABE7-4C54-9E8B-61B5F7C68298}"/>
              </a:ext>
            </a:extLst>
          </p:cNvPr>
          <p:cNvSpPr>
            <a:spLocks noGrp="1"/>
          </p:cNvSpPr>
          <p:nvPr>
            <p:ph idx="1"/>
          </p:nvPr>
        </p:nvSpPr>
        <p:spPr/>
        <p:txBody>
          <a:bodyPr>
            <a:normAutofit/>
          </a:bodyPr>
          <a:lstStyle/>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1. Most listen Songs in every year.</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2. </a:t>
            </a:r>
            <a:r>
              <a:rPr lang="en-GB" sz="2400" dirty="0">
                <a:solidFill>
                  <a:schemeClr val="tx1"/>
                </a:solidFill>
                <a:latin typeface="Times New Roman" panose="02020603050405020304" pitchFamily="18" charset="0"/>
                <a:cs typeface="Times New Roman" panose="02020603050405020304" pitchFamily="18" charset="0"/>
              </a:rPr>
              <a:t>Songs duration </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3. </a:t>
            </a:r>
            <a:r>
              <a:rPr lang="en-GB" sz="2400" dirty="0">
                <a:solidFill>
                  <a:schemeClr val="tx1"/>
                </a:solidFill>
                <a:latin typeface="Times New Roman" panose="02020603050405020304" pitchFamily="18" charset="0"/>
                <a:cs typeface="Times New Roman" panose="02020603050405020304" pitchFamily="18" charset="0"/>
              </a:rPr>
              <a:t>Most listen artist</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4. Most </a:t>
            </a:r>
            <a:r>
              <a:rPr lang="en-GB" sz="2400" b="0" i="0" dirty="0" err="1">
                <a:solidFill>
                  <a:schemeClr val="tx1"/>
                </a:solidFill>
                <a:effectLst/>
                <a:latin typeface="Times New Roman" panose="02020603050405020304" pitchFamily="18" charset="0"/>
                <a:cs typeface="Times New Roman" panose="02020603050405020304" pitchFamily="18" charset="0"/>
              </a:rPr>
              <a:t>accessable</a:t>
            </a:r>
            <a:r>
              <a:rPr lang="en-GB" sz="2400" b="0" i="0" dirty="0">
                <a:solidFill>
                  <a:schemeClr val="tx1"/>
                </a:solidFill>
                <a:effectLst/>
                <a:latin typeface="Times New Roman" panose="02020603050405020304" pitchFamily="18" charset="0"/>
                <a:cs typeface="Times New Roman" panose="02020603050405020304" pitchFamily="18" charset="0"/>
              </a:rPr>
              <a:t> playlist.</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5. Most like song</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6. No. of songs play in each city.</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7. No. of </a:t>
            </a:r>
            <a:r>
              <a:rPr lang="en-GB" sz="2400" dirty="0">
                <a:solidFill>
                  <a:schemeClr val="tx1"/>
                </a:solidFill>
                <a:latin typeface="Times New Roman" panose="02020603050405020304" pitchFamily="18" charset="0"/>
                <a:cs typeface="Times New Roman" panose="02020603050405020304" pitchFamily="18" charset="0"/>
              </a:rPr>
              <a:t>Songs added in playlist</a:t>
            </a:r>
            <a:r>
              <a:rPr lang="en-GB" sz="24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 9. Top 10 songs based listening.</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79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0E33-6008-47C4-96D3-113A9CAA076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p>
        </p:txBody>
      </p:sp>
      <p:sp>
        <p:nvSpPr>
          <p:cNvPr id="3" name="Content Placeholder 2">
            <a:extLst>
              <a:ext uri="{FF2B5EF4-FFF2-40B4-BE49-F238E27FC236}">
                <a16:creationId xmlns:a16="http://schemas.microsoft.com/office/drawing/2014/main" id="{4F66C8FD-45AD-41EE-90E0-EAB72986574B}"/>
              </a:ext>
            </a:extLst>
          </p:cNvPr>
          <p:cNvSpPr>
            <a:spLocks noGrp="1"/>
          </p:cNvSpPr>
          <p:nvPr>
            <p:ph idx="1"/>
          </p:nvPr>
        </p:nvSpPr>
        <p:spPr/>
        <p:txBody>
          <a:bodyPr>
            <a:normAutofit/>
          </a:bodyPr>
          <a:lstStyle/>
          <a:p>
            <a:pPr marL="0" indent="0">
              <a:buNone/>
            </a:pPr>
            <a:r>
              <a:rPr lang="en-GB" sz="2400" dirty="0">
                <a:solidFill>
                  <a:schemeClr val="tx1"/>
                </a:solidFill>
                <a:latin typeface="Times New Roman" panose="02020603050405020304" pitchFamily="18" charset="0"/>
                <a:cs typeface="Times New Roman" panose="02020603050405020304" pitchFamily="18" charset="0"/>
              </a:rPr>
              <a:t>10. </a:t>
            </a:r>
            <a:r>
              <a:rPr lang="en-GB" sz="2400" dirty="0" err="1">
                <a:solidFill>
                  <a:schemeClr val="tx1"/>
                </a:solidFill>
                <a:latin typeface="Times New Roman" panose="02020603050405020304" pitchFamily="18" charset="0"/>
                <a:cs typeface="Times New Roman" panose="02020603050405020304" pitchFamily="18" charset="0"/>
              </a:rPr>
              <a:t>Perticular</a:t>
            </a:r>
            <a:r>
              <a:rPr lang="en-GB" sz="2400" dirty="0">
                <a:solidFill>
                  <a:schemeClr val="tx1"/>
                </a:solidFill>
                <a:latin typeface="Times New Roman" panose="02020603050405020304" pitchFamily="18" charset="0"/>
                <a:cs typeface="Times New Roman" panose="02020603050405020304" pitchFamily="18" charset="0"/>
              </a:rPr>
              <a:t> time when people listen song.</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11. Most visited songs.</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12.</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Most follow genre</a:t>
            </a:r>
            <a:r>
              <a:rPr lang="en-GB"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lgn="l">
              <a:buNone/>
            </a:pPr>
            <a:r>
              <a:rPr lang="en-GB" sz="2400" dirty="0">
                <a:solidFill>
                  <a:schemeClr val="tx1"/>
                </a:solidFill>
                <a:latin typeface="Times New Roman" panose="02020603050405020304" pitchFamily="18" charset="0"/>
                <a:cs typeface="Times New Roman" panose="02020603050405020304" pitchFamily="18" charset="0"/>
              </a:rPr>
              <a:t>13. </a:t>
            </a:r>
            <a:r>
              <a:rPr lang="en-IN" sz="2400" dirty="0">
                <a:solidFill>
                  <a:schemeClr val="tx1"/>
                </a:solidFill>
                <a:latin typeface="Times New Roman" panose="02020603050405020304" pitchFamily="18" charset="0"/>
                <a:cs typeface="Times New Roman" panose="02020603050405020304" pitchFamily="18" charset="0"/>
              </a:rPr>
              <a:t>Most follow artist</a:t>
            </a:r>
            <a:r>
              <a:rPr lang="en-IN" sz="2400" b="0" i="0" dirty="0">
                <a:solidFill>
                  <a:schemeClr val="tx1"/>
                </a:solidFill>
                <a:effectLst/>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14. Most awarded artist.</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15. </a:t>
            </a:r>
            <a:r>
              <a:rPr lang="en-GB" sz="2400" b="0" i="0" dirty="0">
                <a:solidFill>
                  <a:schemeClr val="tx1"/>
                </a:solidFill>
                <a:effectLst/>
                <a:latin typeface="Times New Roman" panose="02020603050405020304" pitchFamily="18" charset="0"/>
                <a:cs typeface="Times New Roman" panose="02020603050405020304" pitchFamily="18" charset="0"/>
              </a:rPr>
              <a:t>Best Songs for </a:t>
            </a:r>
            <a:r>
              <a:rPr lang="en-GB" sz="2400" b="0" i="0" dirty="0" err="1">
                <a:solidFill>
                  <a:schemeClr val="tx1"/>
                </a:solidFill>
                <a:effectLst/>
                <a:latin typeface="Times New Roman" panose="02020603050405020304" pitchFamily="18" charset="0"/>
                <a:cs typeface="Times New Roman" panose="02020603050405020304" pitchFamily="18" charset="0"/>
              </a:rPr>
              <a:t>evey</a:t>
            </a:r>
            <a:r>
              <a:rPr lang="en-GB" sz="2400" b="0" i="0" dirty="0">
                <a:solidFill>
                  <a:schemeClr val="tx1"/>
                </a:solidFill>
                <a:effectLst/>
                <a:latin typeface="Times New Roman" panose="02020603050405020304" pitchFamily="18" charset="0"/>
                <a:cs typeface="Times New Roman" panose="02020603050405020304" pitchFamily="18" charset="0"/>
              </a:rPr>
              <a:t> year.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5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798E-45C6-4944-B850-3A831607532A}"/>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Python Libraries we Have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5D5ACC-2376-4304-B576-1354149FA2DE}"/>
              </a:ext>
            </a:extLst>
          </p:cNvPr>
          <p:cNvSpPr>
            <a:spLocks noGrp="1"/>
          </p:cNvSpPr>
          <p:nvPr>
            <p:ph idx="1"/>
          </p:nvPr>
        </p:nvSpPr>
        <p:spPr>
          <a:xfrm>
            <a:off x="1209456" y="1845734"/>
            <a:ext cx="10058400" cy="4023360"/>
          </a:xfrm>
        </p:spPr>
        <p:txBody>
          <a:bodyPr>
            <a:normAutofit/>
          </a:bodyPr>
          <a:lstStyle/>
          <a:p>
            <a:r>
              <a:rPr lang="en-GB" sz="2400" dirty="0">
                <a:latin typeface="Times New Roman" panose="02020603050405020304" pitchFamily="18" charset="0"/>
                <a:cs typeface="Times New Roman" panose="02020603050405020304" pitchFamily="18" charset="0"/>
              </a:rPr>
              <a:t>1. NumPy</a:t>
            </a:r>
          </a:p>
          <a:p>
            <a:r>
              <a:rPr lang="en-GB" sz="2400" dirty="0">
                <a:latin typeface="Times New Roman" panose="02020603050405020304" pitchFamily="18" charset="0"/>
                <a:cs typeface="Times New Roman" panose="02020603050405020304" pitchFamily="18" charset="0"/>
              </a:rPr>
              <a:t>2. pandas</a:t>
            </a:r>
          </a:p>
          <a:p>
            <a:r>
              <a:rPr lang="en-GB" sz="2400" dirty="0">
                <a:latin typeface="Times New Roman" panose="02020603050405020304" pitchFamily="18" charset="0"/>
                <a:cs typeface="Times New Roman" panose="02020603050405020304" pitchFamily="18" charset="0"/>
              </a:rPr>
              <a:t>3. Matplotlib</a:t>
            </a:r>
          </a:p>
          <a:p>
            <a:r>
              <a:rPr lang="en-GB" sz="2400" dirty="0">
                <a:latin typeface="Times New Roman" panose="02020603050405020304" pitchFamily="18" charset="0"/>
                <a:cs typeface="Times New Roman" panose="02020603050405020304" pitchFamily="18" charset="0"/>
              </a:rPr>
              <a:t>4. seaborn</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4B1AE7-E998-4F8A-98DF-7D40BF3EC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576" y="2234780"/>
            <a:ext cx="2824160" cy="1129664"/>
          </a:xfrm>
          <a:prstGeom prst="rect">
            <a:avLst/>
          </a:prstGeom>
        </p:spPr>
      </p:pic>
      <p:pic>
        <p:nvPicPr>
          <p:cNvPr id="11" name="Picture 10">
            <a:extLst>
              <a:ext uri="{FF2B5EF4-FFF2-40B4-BE49-F238E27FC236}">
                <a16:creationId xmlns:a16="http://schemas.microsoft.com/office/drawing/2014/main" id="{94A051F5-3718-4327-8B41-695DA27E3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60" y="2243169"/>
            <a:ext cx="3072984" cy="1241998"/>
          </a:xfrm>
          <a:prstGeom prst="rect">
            <a:avLst/>
          </a:prstGeom>
        </p:spPr>
      </p:pic>
      <p:pic>
        <p:nvPicPr>
          <p:cNvPr id="17" name="Picture 16">
            <a:extLst>
              <a:ext uri="{FF2B5EF4-FFF2-40B4-BE49-F238E27FC236}">
                <a16:creationId xmlns:a16="http://schemas.microsoft.com/office/drawing/2014/main" id="{B8EFF197-8CA8-447E-B1BB-0F19803D5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1180" y="3372833"/>
            <a:ext cx="1752600" cy="1752600"/>
          </a:xfrm>
          <a:prstGeom prst="rect">
            <a:avLst/>
          </a:prstGeom>
        </p:spPr>
      </p:pic>
      <p:pic>
        <p:nvPicPr>
          <p:cNvPr id="19" name="Picture 18">
            <a:extLst>
              <a:ext uri="{FF2B5EF4-FFF2-40B4-BE49-F238E27FC236}">
                <a16:creationId xmlns:a16="http://schemas.microsoft.com/office/drawing/2014/main" id="{A5122434-6BAB-41F6-B149-D5A27E219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284" y="3481207"/>
            <a:ext cx="4017536" cy="962808"/>
          </a:xfrm>
          <a:prstGeom prst="rect">
            <a:avLst/>
          </a:prstGeom>
        </p:spPr>
      </p:pic>
    </p:spTree>
    <p:extLst>
      <p:ext uri="{BB962C8B-B14F-4D97-AF65-F5344CB8AC3E}">
        <p14:creationId xmlns:p14="http://schemas.microsoft.com/office/powerpoint/2010/main" val="2767112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childTnLst>
                          </p:cTn>
                        </p:par>
                        <p:par>
                          <p:cTn id="33" fill="hold">
                            <p:stCondLst>
                              <p:cond delay="3000"/>
                            </p:stCondLst>
                            <p:childTnLst>
                              <p:par>
                                <p:cTn id="34" presetID="3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par>
                          <p:cTn id="40" fill="hold">
                            <p:stCondLst>
                              <p:cond delay="4000"/>
                            </p:stCondLst>
                            <p:childTnLst>
                              <p:par>
                                <p:cTn id="41" presetID="31" presetClass="entr" presetSubtype="0" fill="hold"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2" end="2"/>
                                            </p:txEl>
                                          </p:spTgt>
                                        </p:tgtEl>
                                      </p:cBhvr>
                                    </p:animEffect>
                                  </p:childTnLst>
                                </p:cTn>
                              </p:par>
                            </p:childTnLst>
                          </p:cTn>
                        </p:par>
                        <p:par>
                          <p:cTn id="47" fill="hold">
                            <p:stCondLst>
                              <p:cond delay="5000"/>
                            </p:stCondLst>
                            <p:childTnLst>
                              <p:par>
                                <p:cTn id="48" presetID="3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style.rotation</p:attrName>
                                        </p:attrNameLst>
                                      </p:cBhvr>
                                      <p:tavLst>
                                        <p:tav tm="0">
                                          <p:val>
                                            <p:fltVal val="90"/>
                                          </p:val>
                                        </p:tav>
                                        <p:tav tm="100000">
                                          <p:val>
                                            <p:fltVal val="0"/>
                                          </p:val>
                                        </p:tav>
                                      </p:tavLst>
                                    </p:anim>
                                    <p:animEffect transition="in" filter="fade">
                                      <p:cBhvr>
                                        <p:cTn id="53" dur="1000"/>
                                        <p:tgtEl>
                                          <p:spTgt spid="19"/>
                                        </p:tgtEl>
                                      </p:cBhvr>
                                    </p:animEffect>
                                  </p:childTnLst>
                                </p:cTn>
                              </p:par>
                            </p:childTnLst>
                          </p:cTn>
                        </p:par>
                        <p:par>
                          <p:cTn id="54" fill="hold">
                            <p:stCondLst>
                              <p:cond delay="6000"/>
                            </p:stCondLst>
                            <p:childTnLst>
                              <p:par>
                                <p:cTn id="55" presetID="31" presetClass="entr" presetSubtype="0" fill="hold" nodeType="after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p:cTn id="5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3" end="3"/>
                                            </p:txEl>
                                          </p:spTgt>
                                        </p:tgtEl>
                                      </p:cBhvr>
                                    </p:animEffect>
                                  </p:childTnLst>
                                </p:cTn>
                              </p:par>
                            </p:childTnLst>
                          </p:cTn>
                        </p:par>
                        <p:par>
                          <p:cTn id="61" fill="hold">
                            <p:stCondLst>
                              <p:cond delay="7000"/>
                            </p:stCondLst>
                            <p:childTnLst>
                              <p:par>
                                <p:cTn id="62" presetID="31"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1000" fill="hold"/>
                                        <p:tgtEl>
                                          <p:spTgt spid="17"/>
                                        </p:tgtEl>
                                        <p:attrNameLst>
                                          <p:attrName>ppt_w</p:attrName>
                                        </p:attrNameLst>
                                      </p:cBhvr>
                                      <p:tavLst>
                                        <p:tav tm="0">
                                          <p:val>
                                            <p:fltVal val="0"/>
                                          </p:val>
                                        </p:tav>
                                        <p:tav tm="100000">
                                          <p:val>
                                            <p:strVal val="#ppt_w"/>
                                          </p:val>
                                        </p:tav>
                                      </p:tavLst>
                                    </p:anim>
                                    <p:anim calcmode="lin" valueType="num">
                                      <p:cBhvr>
                                        <p:cTn id="65" dur="1000" fill="hold"/>
                                        <p:tgtEl>
                                          <p:spTgt spid="17"/>
                                        </p:tgtEl>
                                        <p:attrNameLst>
                                          <p:attrName>ppt_h</p:attrName>
                                        </p:attrNameLst>
                                      </p:cBhvr>
                                      <p:tavLst>
                                        <p:tav tm="0">
                                          <p:val>
                                            <p:fltVal val="0"/>
                                          </p:val>
                                        </p:tav>
                                        <p:tav tm="100000">
                                          <p:val>
                                            <p:strVal val="#ppt_h"/>
                                          </p:val>
                                        </p:tav>
                                      </p:tavLst>
                                    </p:anim>
                                    <p:anim calcmode="lin" valueType="num">
                                      <p:cBhvr>
                                        <p:cTn id="66" dur="1000" fill="hold"/>
                                        <p:tgtEl>
                                          <p:spTgt spid="17"/>
                                        </p:tgtEl>
                                        <p:attrNameLst>
                                          <p:attrName>style.rotation</p:attrName>
                                        </p:attrNameLst>
                                      </p:cBhvr>
                                      <p:tavLst>
                                        <p:tav tm="0">
                                          <p:val>
                                            <p:fltVal val="90"/>
                                          </p:val>
                                        </p:tav>
                                        <p:tav tm="100000">
                                          <p:val>
                                            <p:fltVal val="0"/>
                                          </p:val>
                                        </p:tav>
                                      </p:tavLst>
                                    </p:anim>
                                    <p:animEffect transition="in" filter="fade">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Gallery</Template>
  <TotalTime>288</TotalTime>
  <Words>454</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Python for Data Science (3150713)</vt:lpstr>
      <vt:lpstr>Introduction</vt:lpstr>
      <vt:lpstr>Description of Project</vt:lpstr>
      <vt:lpstr>About Data Set</vt:lpstr>
      <vt:lpstr>Continuous</vt:lpstr>
      <vt:lpstr>Continuous</vt:lpstr>
      <vt:lpstr>Things Analysed from Data Set</vt:lpstr>
      <vt:lpstr>Continuous</vt:lpstr>
      <vt:lpstr>Python Libraries we Have Used</vt:lpstr>
      <vt:lpstr>Some Result from Data Set</vt:lpstr>
      <vt:lpstr>Continuous</vt:lpstr>
      <vt:lpstr>Continuous</vt:lpstr>
      <vt:lpstr>Continuous</vt:lpstr>
      <vt:lpstr>Conclusion</vt:lpstr>
      <vt:lpstr>Use full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dc:title>
  <dc:creator>Dhruv Kaneria</dc:creator>
  <cp:lastModifiedBy>MANAV PATEL</cp:lastModifiedBy>
  <cp:revision>21</cp:revision>
  <dcterms:created xsi:type="dcterms:W3CDTF">2022-11-25T02:32:45Z</dcterms:created>
  <dcterms:modified xsi:type="dcterms:W3CDTF">2022-11-27T15:15:50Z</dcterms:modified>
</cp:coreProperties>
</file>