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64" r:id="rId4"/>
    <p:sldId id="265" r:id="rId5"/>
    <p:sldId id="266" r:id="rId6"/>
    <p:sldId id="267" r:id="rId7"/>
    <p:sldId id="260" r:id="rId8"/>
    <p:sldId id="261" r:id="rId9"/>
    <p:sldId id="268" r:id="rId10"/>
    <p:sldId id="269"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399506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4EC51-3CF2-4A55-AE03-007205F65EAF}"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316929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1087012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378504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234233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64EC51-3CF2-4A55-AE03-007205F65EAF}"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184124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64EC51-3CF2-4A55-AE03-007205F65EAF}" type="datetimeFigureOut">
              <a:rPr lang="en-IN" smtClean="0"/>
              <a:t>15-07-2024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278992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1649560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86296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54448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4EC51-3CF2-4A55-AE03-007205F65EA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171307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64EC51-3CF2-4A55-AE03-007205F65EAF}"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282476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4EC51-3CF2-4A55-AE03-007205F65EAF}"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264217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4EC51-3CF2-4A55-AE03-007205F65EAF}"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43532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4EC51-3CF2-4A55-AE03-007205F65EAF}"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283865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4EC51-3CF2-4A55-AE03-007205F65EAF}"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227967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4EC51-3CF2-4A55-AE03-007205F65EAF}"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99C5F0-290A-4507-8546-94B5BB32A591}" type="slidenum">
              <a:rPr lang="en-IN" smtClean="0"/>
              <a:t>‹#›</a:t>
            </a:fld>
            <a:endParaRPr lang="en-IN"/>
          </a:p>
        </p:txBody>
      </p:sp>
    </p:spTree>
    <p:extLst>
      <p:ext uri="{BB962C8B-B14F-4D97-AF65-F5344CB8AC3E}">
        <p14:creationId xmlns:p14="http://schemas.microsoft.com/office/powerpoint/2010/main" val="290481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264EC51-3CF2-4A55-AE03-007205F65EAF}" type="datetimeFigureOut">
              <a:rPr lang="en-IN" smtClean="0"/>
              <a:t>15-07-2024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399C5F0-290A-4507-8546-94B5BB32A591}" type="slidenum">
              <a:rPr lang="en-IN" smtClean="0"/>
              <a:t>‹#›</a:t>
            </a:fld>
            <a:endParaRPr lang="en-IN"/>
          </a:p>
        </p:txBody>
      </p:sp>
    </p:spTree>
    <p:extLst>
      <p:ext uri="{BB962C8B-B14F-4D97-AF65-F5344CB8AC3E}">
        <p14:creationId xmlns:p14="http://schemas.microsoft.com/office/powerpoint/2010/main" val="47921413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C63F-9EE0-6259-8749-7280AAD6CE05}"/>
              </a:ext>
            </a:extLst>
          </p:cNvPr>
          <p:cNvSpPr>
            <a:spLocks noGrp="1"/>
          </p:cNvSpPr>
          <p:nvPr>
            <p:ph type="ctrTitle"/>
          </p:nvPr>
        </p:nvSpPr>
        <p:spPr>
          <a:xfrm>
            <a:off x="1154955" y="2998289"/>
            <a:ext cx="8825658" cy="861421"/>
          </a:xfrm>
        </p:spPr>
        <p:txBody>
          <a:bodyPr/>
          <a:lstStyle/>
          <a:p>
            <a:r>
              <a:rPr lang="en-IN" dirty="0"/>
              <a:t>Problem Statement</a:t>
            </a:r>
          </a:p>
        </p:txBody>
      </p:sp>
      <p:sp>
        <p:nvSpPr>
          <p:cNvPr id="3" name="Subtitle 2">
            <a:extLst>
              <a:ext uri="{FF2B5EF4-FFF2-40B4-BE49-F238E27FC236}">
                <a16:creationId xmlns:a16="http://schemas.microsoft.com/office/drawing/2014/main" id="{718F630C-7893-DAEC-218A-4A5057DEE83D}"/>
              </a:ext>
            </a:extLst>
          </p:cNvPr>
          <p:cNvSpPr>
            <a:spLocks noGrp="1"/>
          </p:cNvSpPr>
          <p:nvPr>
            <p:ph type="subTitle" idx="1"/>
          </p:nvPr>
        </p:nvSpPr>
        <p:spPr>
          <a:xfrm>
            <a:off x="1154955" y="3859710"/>
            <a:ext cx="8825658" cy="1779090"/>
          </a:xfrm>
        </p:spPr>
        <p:txBody>
          <a:bodyPr>
            <a:normAutofit/>
          </a:bodyPr>
          <a:lstStyle/>
          <a:p>
            <a:r>
              <a:rPr lang="en-US" dirty="0">
                <a:solidFill>
                  <a:schemeClr val="bg1"/>
                </a:solidFill>
              </a:rPr>
              <a:t>PS-17 Business Contract Validation - To classify content within the contract clauses and to determine the deviations from template</a:t>
            </a:r>
          </a:p>
          <a:p>
            <a:endParaRPr lang="en-US" dirty="0">
              <a:solidFill>
                <a:schemeClr val="bg1"/>
              </a:solidFill>
            </a:endParaRPr>
          </a:p>
          <a:p>
            <a:endParaRPr lang="en-US" sz="1050" dirty="0">
              <a:solidFill>
                <a:schemeClr val="bg1"/>
              </a:solidFill>
            </a:endParaRPr>
          </a:p>
          <a:p>
            <a:r>
              <a:rPr lang="en-US" sz="1050" dirty="0">
                <a:solidFill>
                  <a:schemeClr val="tx1">
                    <a:lumMod val="65000"/>
                    <a:lumOff val="35000"/>
                  </a:schemeClr>
                </a:solidFill>
              </a:rPr>
              <a:t>Manav Garg – 21bai1045 – </a:t>
            </a:r>
            <a:r>
              <a:rPr lang="en-US" sz="1050" dirty="0" err="1">
                <a:solidFill>
                  <a:schemeClr val="tx1">
                    <a:lumMod val="65000"/>
                    <a:lumOff val="35000"/>
                  </a:schemeClr>
                </a:solidFill>
              </a:rPr>
              <a:t>vellore</a:t>
            </a:r>
            <a:r>
              <a:rPr lang="en-US" sz="1050" dirty="0">
                <a:solidFill>
                  <a:schemeClr val="tx1">
                    <a:lumMod val="65000"/>
                    <a:lumOff val="35000"/>
                  </a:schemeClr>
                </a:solidFill>
              </a:rPr>
              <a:t> institute of technology, </a:t>
            </a:r>
            <a:r>
              <a:rPr lang="en-US" sz="1050" dirty="0" err="1">
                <a:solidFill>
                  <a:schemeClr val="tx1">
                    <a:lumMod val="65000"/>
                    <a:lumOff val="35000"/>
                  </a:schemeClr>
                </a:solidFill>
              </a:rPr>
              <a:t>chennai</a:t>
            </a:r>
            <a:endParaRPr lang="en-IN" sz="1050" dirty="0">
              <a:solidFill>
                <a:schemeClr val="tx1">
                  <a:lumMod val="65000"/>
                  <a:lumOff val="35000"/>
                </a:schemeClr>
              </a:solidFill>
            </a:endParaRPr>
          </a:p>
        </p:txBody>
      </p:sp>
    </p:spTree>
    <p:extLst>
      <p:ext uri="{BB962C8B-B14F-4D97-AF65-F5344CB8AC3E}">
        <p14:creationId xmlns:p14="http://schemas.microsoft.com/office/powerpoint/2010/main" val="342374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186-6ECB-C815-6B94-A648059FBE7A}"/>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E9C630DC-8DDE-B7F4-7FC6-8A9341EBFC4C}"/>
              </a:ext>
            </a:extLst>
          </p:cNvPr>
          <p:cNvSpPr>
            <a:spLocks noGrp="1"/>
          </p:cNvSpPr>
          <p:nvPr>
            <p:ph idx="1"/>
          </p:nvPr>
        </p:nvSpPr>
        <p:spPr>
          <a:xfrm>
            <a:off x="871490" y="2294936"/>
            <a:ext cx="10796254" cy="4261311"/>
          </a:xfrm>
        </p:spPr>
        <p:txBody>
          <a:bodyPr>
            <a:normAutofit/>
          </a:bodyPr>
          <a:lstStyle/>
          <a:p>
            <a:r>
              <a:rPr lang="en-US" b="1" dirty="0"/>
              <a:t>APIs and Integrations</a:t>
            </a:r>
            <a:r>
              <a:rPr lang="en-US" dirty="0"/>
              <a:t>:</a:t>
            </a:r>
          </a:p>
          <a:p>
            <a:pPr>
              <a:buFont typeface="Arial" panose="020B0604020202020204" pitchFamily="34" charset="0"/>
              <a:buChar char="•"/>
            </a:pPr>
            <a:r>
              <a:rPr lang="en-US" b="1" dirty="0"/>
              <a:t>REST APIs</a:t>
            </a:r>
            <a:r>
              <a:rPr lang="en-US" dirty="0"/>
              <a:t>: Implemented for communication between the frontend and backend, ensuring seamless data exchange.</a:t>
            </a:r>
          </a:p>
          <a:p>
            <a:pPr>
              <a:buFont typeface="Arial" panose="020B0604020202020204" pitchFamily="34" charset="0"/>
              <a:buChar char="•"/>
            </a:pPr>
            <a:r>
              <a:rPr lang="en-US" b="1" dirty="0"/>
              <a:t>Third-party NLP APIs</a:t>
            </a:r>
            <a:r>
              <a:rPr lang="en-US" dirty="0"/>
              <a:t>: Utilized for additional language processing capabilities when needed.</a:t>
            </a:r>
          </a:p>
          <a:p>
            <a:pPr indent="-285750"/>
            <a:endParaRPr lang="en-IN" dirty="0"/>
          </a:p>
        </p:txBody>
      </p:sp>
    </p:spTree>
    <p:extLst>
      <p:ext uri="{BB962C8B-B14F-4D97-AF65-F5344CB8AC3E}">
        <p14:creationId xmlns:p14="http://schemas.microsoft.com/office/powerpoint/2010/main" val="107020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77DE-4922-0704-7433-76F2F3D10AC7}"/>
              </a:ext>
            </a:extLst>
          </p:cNvPr>
          <p:cNvSpPr>
            <a:spLocks noGrp="1"/>
          </p:cNvSpPr>
          <p:nvPr>
            <p:ph type="ctrTitle"/>
          </p:nvPr>
        </p:nvSpPr>
        <p:spPr/>
        <p:txBody>
          <a:bodyPr/>
          <a:lstStyle/>
          <a:p>
            <a:r>
              <a:rPr lang="en-IN" dirty="0"/>
              <a:t>Contribution</a:t>
            </a:r>
          </a:p>
        </p:txBody>
      </p:sp>
      <p:sp>
        <p:nvSpPr>
          <p:cNvPr id="3" name="Subtitle 2">
            <a:extLst>
              <a:ext uri="{FF2B5EF4-FFF2-40B4-BE49-F238E27FC236}">
                <a16:creationId xmlns:a16="http://schemas.microsoft.com/office/drawing/2014/main" id="{D8709C92-23DA-40B2-FCD1-4EEB2771A49B}"/>
              </a:ext>
            </a:extLst>
          </p:cNvPr>
          <p:cNvSpPr>
            <a:spLocks noGrp="1"/>
          </p:cNvSpPr>
          <p:nvPr>
            <p:ph type="subTitle" idx="1"/>
          </p:nvPr>
        </p:nvSpPr>
        <p:spPr/>
        <p:txBody>
          <a:bodyPr/>
          <a:lstStyle/>
          <a:p>
            <a:r>
              <a:rPr lang="en-IN" dirty="0"/>
              <a:t>Manav garg – developer</a:t>
            </a:r>
          </a:p>
          <a:p>
            <a:r>
              <a:rPr lang="en-IN" dirty="0"/>
              <a:t>Sudheer </a:t>
            </a:r>
            <a:r>
              <a:rPr lang="en-IN" dirty="0" err="1"/>
              <a:t>kumar</a:t>
            </a:r>
            <a:r>
              <a:rPr lang="en-IN" dirty="0"/>
              <a:t> e - mentor</a:t>
            </a:r>
          </a:p>
        </p:txBody>
      </p:sp>
    </p:spTree>
    <p:extLst>
      <p:ext uri="{BB962C8B-B14F-4D97-AF65-F5344CB8AC3E}">
        <p14:creationId xmlns:p14="http://schemas.microsoft.com/office/powerpoint/2010/main" val="22036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C632-8B89-5F93-4CCA-6FBEB44E71C9}"/>
              </a:ext>
            </a:extLst>
          </p:cNvPr>
          <p:cNvSpPr>
            <a:spLocks noGrp="1"/>
          </p:cNvSpPr>
          <p:nvPr>
            <p:ph type="ctrTitle"/>
          </p:nvPr>
        </p:nvSpPr>
        <p:spPr>
          <a:xfrm>
            <a:off x="1154955" y="658367"/>
            <a:ext cx="8825658" cy="936901"/>
          </a:xfrm>
        </p:spPr>
        <p:txBody>
          <a:bodyPr/>
          <a:lstStyle/>
          <a:p>
            <a:r>
              <a:rPr lang="en-IN" dirty="0"/>
              <a:t>Conclusion</a:t>
            </a:r>
          </a:p>
        </p:txBody>
      </p:sp>
      <p:sp>
        <p:nvSpPr>
          <p:cNvPr id="9" name="TextBox 8">
            <a:extLst>
              <a:ext uri="{FF2B5EF4-FFF2-40B4-BE49-F238E27FC236}">
                <a16:creationId xmlns:a16="http://schemas.microsoft.com/office/drawing/2014/main" id="{F2136044-6EFF-E1F8-C76B-7122BFFEECE5}"/>
              </a:ext>
            </a:extLst>
          </p:cNvPr>
          <p:cNvSpPr txBox="1"/>
          <p:nvPr/>
        </p:nvSpPr>
        <p:spPr>
          <a:xfrm>
            <a:off x="1243584" y="1779934"/>
            <a:ext cx="9198864" cy="2862322"/>
          </a:xfrm>
          <a:prstGeom prst="rect">
            <a:avLst/>
          </a:prstGeom>
          <a:noFill/>
        </p:spPr>
        <p:txBody>
          <a:bodyPr wrap="square" rtlCol="0">
            <a:spAutoFit/>
          </a:bodyPr>
          <a:lstStyle/>
          <a:p>
            <a:r>
              <a:rPr lang="en-US" dirty="0">
                <a:solidFill>
                  <a:schemeClr val="bg1"/>
                </a:solidFill>
              </a:rPr>
              <a:t>The Business Contract Validation system represents a significant advancement in automating the analysis and validation of rental agreements. By leveraging state-of-the-art Natural Language Processing (NLP) techniques, Optical Character Recognition (OCR), and robust backend and frontend technologies, the system offers a comprehensive solution for identifying deviations from templates, classifying contract content, and providing detailed reports. This not only enhances the accuracy and efficiency of contract validation but also reduces the time and effort required for manual reviews. Overall, the implementation showcases the power of modern AI and software development practices in solving real-world business challenges.</a:t>
            </a:r>
            <a:endParaRPr lang="en-IN" dirty="0">
              <a:solidFill>
                <a:schemeClr val="bg1"/>
              </a:solidFill>
            </a:endParaRPr>
          </a:p>
        </p:txBody>
      </p:sp>
    </p:spTree>
    <p:extLst>
      <p:ext uri="{BB962C8B-B14F-4D97-AF65-F5344CB8AC3E}">
        <p14:creationId xmlns:p14="http://schemas.microsoft.com/office/powerpoint/2010/main" val="5904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EA72-1020-7F8B-5F13-74FA614D0522}"/>
              </a:ext>
            </a:extLst>
          </p:cNvPr>
          <p:cNvSpPr>
            <a:spLocks noGrp="1"/>
          </p:cNvSpPr>
          <p:nvPr>
            <p:ph type="ctrTitle"/>
          </p:nvPr>
        </p:nvSpPr>
        <p:spPr>
          <a:xfrm>
            <a:off x="1154955" y="691313"/>
            <a:ext cx="8825658" cy="1055773"/>
          </a:xfrm>
        </p:spPr>
        <p:txBody>
          <a:bodyPr/>
          <a:lstStyle/>
          <a:p>
            <a:r>
              <a:rPr lang="en-IN" dirty="0"/>
              <a:t>Unique Idea (Solution)</a:t>
            </a:r>
          </a:p>
        </p:txBody>
      </p:sp>
      <p:sp>
        <p:nvSpPr>
          <p:cNvPr id="3" name="Subtitle 2">
            <a:extLst>
              <a:ext uri="{FF2B5EF4-FFF2-40B4-BE49-F238E27FC236}">
                <a16:creationId xmlns:a16="http://schemas.microsoft.com/office/drawing/2014/main" id="{D583E4D0-9365-25DD-2605-E457E75A6A6A}"/>
              </a:ext>
            </a:extLst>
          </p:cNvPr>
          <p:cNvSpPr>
            <a:spLocks noGrp="1"/>
          </p:cNvSpPr>
          <p:nvPr>
            <p:ph type="subTitle" idx="1"/>
          </p:nvPr>
        </p:nvSpPr>
        <p:spPr>
          <a:xfrm>
            <a:off x="1154955" y="1747086"/>
            <a:ext cx="10329909" cy="4242235"/>
          </a:xfrm>
        </p:spPr>
        <p:txBody>
          <a:bodyPr>
            <a:normAutofit/>
          </a:bodyPr>
          <a:lstStyle/>
          <a:p>
            <a:r>
              <a:rPr lang="en-US" dirty="0">
                <a:solidFill>
                  <a:schemeClr val="bg1"/>
                </a:solidFill>
              </a:rPr>
              <a:t>Our solution for Business Contract Validation involves a comprehensive and automated approach to manage and validate rental agreements using advanced Natural Language Processing (NLP) techniques. The key components of our solution include:</a:t>
            </a:r>
          </a:p>
          <a:p>
            <a:pPr>
              <a:buFont typeface="+mj-lt"/>
              <a:buAutoNum type="arabicPeriod"/>
            </a:pPr>
            <a:r>
              <a:rPr lang="en-US" b="1" dirty="0"/>
              <a:t>Named Entity Recognition (NER):</a:t>
            </a:r>
          </a:p>
          <a:p>
            <a:pPr marL="742950" lvl="1" indent="-285750">
              <a:buFont typeface="+mj-lt"/>
              <a:buAutoNum type="arabicPeriod"/>
            </a:pPr>
            <a:r>
              <a:rPr lang="en-US" dirty="0">
                <a:solidFill>
                  <a:schemeClr val="bg1"/>
                </a:solidFill>
              </a:rPr>
              <a:t>Utilizes Transformer-based models to identify and extract key entities such as names, dates, and locations from the contract.</a:t>
            </a:r>
          </a:p>
          <a:p>
            <a:pPr>
              <a:buFont typeface="+mj-lt"/>
              <a:buAutoNum type="arabicPeriod"/>
            </a:pPr>
            <a:r>
              <a:rPr lang="en-US" b="1" dirty="0"/>
              <a:t>Deviation Detection:</a:t>
            </a:r>
          </a:p>
          <a:p>
            <a:pPr marL="742950" lvl="1" indent="-285750">
              <a:buFont typeface="+mj-lt"/>
              <a:buAutoNum type="arabicPeriod"/>
            </a:pPr>
            <a:r>
              <a:rPr lang="en-US" dirty="0">
                <a:solidFill>
                  <a:schemeClr val="bg1"/>
                </a:solidFill>
              </a:rPr>
              <a:t>Compares clauses in the contract against a predefined template to identify any deviations, ensuring compliance and highlighting discrepancies.</a:t>
            </a:r>
          </a:p>
          <a:p>
            <a:pPr>
              <a:buFont typeface="+mj-lt"/>
              <a:buAutoNum type="arabicPeriod"/>
            </a:pPr>
            <a:r>
              <a:rPr lang="en-US" b="1" dirty="0"/>
              <a:t>Semantic and Sentiment Analysis:</a:t>
            </a:r>
          </a:p>
          <a:p>
            <a:pPr marL="742950" lvl="1" indent="-285750">
              <a:buFont typeface="+mj-lt"/>
              <a:buAutoNum type="arabicPeriod"/>
            </a:pPr>
            <a:r>
              <a:rPr lang="en-US" dirty="0">
                <a:solidFill>
                  <a:schemeClr val="bg1"/>
                </a:solidFill>
              </a:rPr>
              <a:t>Analyzes the semantic content and sentiment of the contract clauses to understand the tone and intent, helping in risk assessment and decision-making.</a:t>
            </a:r>
          </a:p>
        </p:txBody>
      </p:sp>
    </p:spTree>
    <p:extLst>
      <p:ext uri="{BB962C8B-B14F-4D97-AF65-F5344CB8AC3E}">
        <p14:creationId xmlns:p14="http://schemas.microsoft.com/office/powerpoint/2010/main" val="309301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EA72-1020-7F8B-5F13-74FA614D0522}"/>
              </a:ext>
            </a:extLst>
          </p:cNvPr>
          <p:cNvSpPr>
            <a:spLocks noGrp="1"/>
          </p:cNvSpPr>
          <p:nvPr>
            <p:ph type="ctrTitle"/>
          </p:nvPr>
        </p:nvSpPr>
        <p:spPr>
          <a:xfrm>
            <a:off x="1154955" y="691313"/>
            <a:ext cx="8825658" cy="1055773"/>
          </a:xfrm>
        </p:spPr>
        <p:txBody>
          <a:bodyPr/>
          <a:lstStyle/>
          <a:p>
            <a:r>
              <a:rPr lang="en-IN" dirty="0"/>
              <a:t>Unique Idea (Solution)</a:t>
            </a:r>
          </a:p>
        </p:txBody>
      </p:sp>
      <p:sp>
        <p:nvSpPr>
          <p:cNvPr id="3" name="Subtitle 2">
            <a:extLst>
              <a:ext uri="{FF2B5EF4-FFF2-40B4-BE49-F238E27FC236}">
                <a16:creationId xmlns:a16="http://schemas.microsoft.com/office/drawing/2014/main" id="{D583E4D0-9365-25DD-2605-E457E75A6A6A}"/>
              </a:ext>
            </a:extLst>
          </p:cNvPr>
          <p:cNvSpPr>
            <a:spLocks noGrp="1"/>
          </p:cNvSpPr>
          <p:nvPr>
            <p:ph type="subTitle" idx="1"/>
          </p:nvPr>
        </p:nvSpPr>
        <p:spPr>
          <a:xfrm>
            <a:off x="1154955" y="1747086"/>
            <a:ext cx="10329909" cy="4242235"/>
          </a:xfrm>
        </p:spPr>
        <p:txBody>
          <a:bodyPr>
            <a:normAutofit/>
          </a:bodyPr>
          <a:lstStyle/>
          <a:p>
            <a:r>
              <a:rPr lang="en-US" b="1" dirty="0"/>
              <a:t>4. PDF Highlighting</a:t>
            </a:r>
            <a:r>
              <a:rPr lang="en-US" dirty="0"/>
              <a:t>:</a:t>
            </a:r>
          </a:p>
          <a:p>
            <a:pPr marL="742950" lvl="1" indent="-285750">
              <a:buFont typeface="+mj-lt"/>
              <a:buAutoNum type="arabicPeriod"/>
            </a:pPr>
            <a:r>
              <a:rPr lang="en-US" dirty="0">
                <a:solidFill>
                  <a:schemeClr val="bg1"/>
                </a:solidFill>
              </a:rPr>
              <a:t>Automatically highlights relevant sections in the contract PDF for quick reference, improving readability and efficiency.</a:t>
            </a:r>
          </a:p>
          <a:p>
            <a:r>
              <a:rPr lang="en-US" b="1" dirty="0"/>
              <a:t>5. Optical Character Recognition (OCR)</a:t>
            </a:r>
            <a:r>
              <a:rPr lang="en-US" dirty="0"/>
              <a:t>:</a:t>
            </a:r>
          </a:p>
          <a:p>
            <a:pPr marL="742950" lvl="1" indent="-285750">
              <a:buFont typeface="+mj-lt"/>
              <a:buAutoNum type="arabicPeriod"/>
            </a:pPr>
            <a:r>
              <a:rPr lang="en-US" dirty="0">
                <a:solidFill>
                  <a:schemeClr val="bg1"/>
                </a:solidFill>
              </a:rPr>
              <a:t>Converts scanned documents into editable and searchable text, enabling seamless processing of physical contracts.</a:t>
            </a:r>
          </a:p>
          <a:p>
            <a:r>
              <a:rPr lang="en-US" b="1" dirty="0"/>
              <a:t>6. </a:t>
            </a:r>
            <a:r>
              <a:rPr lang="en-US" b="1" dirty="0" err="1"/>
              <a:t>Streamlit</a:t>
            </a:r>
            <a:r>
              <a:rPr lang="en-US" b="1" dirty="0"/>
              <a:t> Frontend &amp; </a:t>
            </a:r>
            <a:r>
              <a:rPr lang="en-US" b="1" dirty="0" err="1"/>
              <a:t>FastAPI</a:t>
            </a:r>
            <a:r>
              <a:rPr lang="en-US" b="1" dirty="0"/>
              <a:t> Backend</a:t>
            </a:r>
            <a:r>
              <a:rPr lang="en-US" dirty="0"/>
              <a:t>:</a:t>
            </a:r>
          </a:p>
          <a:p>
            <a:pPr marL="742950" lvl="1" indent="-285750">
              <a:buFont typeface="+mj-lt"/>
              <a:buAutoNum type="arabicPeriod"/>
            </a:pPr>
            <a:r>
              <a:rPr lang="en-US" dirty="0">
                <a:solidFill>
                  <a:schemeClr val="bg1"/>
                </a:solidFill>
              </a:rPr>
              <a:t>Provides an intuitive and user-friendly interface for users to interact with the system, and a robust backend to handle the processing and analysis tasks efficiently.</a:t>
            </a:r>
          </a:p>
          <a:p>
            <a:r>
              <a:rPr lang="en-US" b="1" dirty="0"/>
              <a:t>7. Hierarchical Directory Structure</a:t>
            </a:r>
            <a:r>
              <a:rPr lang="en-US" dirty="0"/>
              <a:t>:</a:t>
            </a:r>
          </a:p>
          <a:p>
            <a:pPr marL="742950" lvl="1" indent="-285750">
              <a:buFont typeface="+mj-lt"/>
              <a:buAutoNum type="arabicPeriod"/>
            </a:pPr>
            <a:r>
              <a:rPr lang="en-US" dirty="0">
                <a:solidFill>
                  <a:schemeClr val="bg1"/>
                </a:solidFill>
              </a:rPr>
              <a:t>Organizes contracts and associated files in a structured manner, ensuring easy access and management.</a:t>
            </a:r>
          </a:p>
        </p:txBody>
      </p:sp>
    </p:spTree>
    <p:extLst>
      <p:ext uri="{BB962C8B-B14F-4D97-AF65-F5344CB8AC3E}">
        <p14:creationId xmlns:p14="http://schemas.microsoft.com/office/powerpoint/2010/main" val="361462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0B41-92EB-C47F-710A-6A84419CDF6B}"/>
              </a:ext>
            </a:extLst>
          </p:cNvPr>
          <p:cNvSpPr>
            <a:spLocks noGrp="1"/>
          </p:cNvSpPr>
          <p:nvPr>
            <p:ph type="title"/>
          </p:nvPr>
        </p:nvSpPr>
        <p:spPr/>
        <p:txBody>
          <a:bodyPr/>
          <a:lstStyle/>
          <a:p>
            <a:r>
              <a:rPr lang="en-IN" dirty="0"/>
              <a:t>Features Offered</a:t>
            </a:r>
          </a:p>
        </p:txBody>
      </p:sp>
      <p:sp>
        <p:nvSpPr>
          <p:cNvPr id="4" name="Rectangle 1">
            <a:extLst>
              <a:ext uri="{FF2B5EF4-FFF2-40B4-BE49-F238E27FC236}">
                <a16:creationId xmlns:a16="http://schemas.microsoft.com/office/drawing/2014/main" id="{9B4527CE-82C3-6E78-876F-B91CA6E15C2C}"/>
              </a:ext>
            </a:extLst>
          </p:cNvPr>
          <p:cNvSpPr>
            <a:spLocks noGrp="1" noChangeArrowheads="1"/>
          </p:cNvSpPr>
          <p:nvPr>
            <p:ph idx="1"/>
          </p:nvPr>
        </p:nvSpPr>
        <p:spPr bwMode="auto">
          <a:xfrm>
            <a:off x="1154954" y="2304803"/>
            <a:ext cx="8698215"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Automated Contract Parsing</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Automatically extracts and processes contract text using advanced NLP techniques.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Named Entity Recognition (NER)</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Identifies and highlights key entities such as names, dates, </a:t>
            </a:r>
            <a:r>
              <a:rPr kumimoji="0" lang="en-US" altLang="en-US" sz="1050" b="0" i="0" u="none" strike="noStrike" cap="none" normalizeH="0" baseline="0" dirty="0">
                <a:ln>
                  <a:noFill/>
                </a:ln>
                <a:solidFill>
                  <a:schemeClr val="tx1"/>
                </a:solidFill>
                <a:effectLst/>
                <a:latin typeface="Arial" panose="020B0604020202020204" pitchFamily="34" charset="0"/>
              </a:rPr>
              <a:t>and</a:t>
            </a:r>
            <a:r>
              <a:rPr kumimoji="0" lang="en-US" altLang="en-US" sz="1100" b="0" i="0" u="none" strike="noStrike" cap="none" normalizeH="0" baseline="0" dirty="0">
                <a:ln>
                  <a:noFill/>
                </a:ln>
                <a:solidFill>
                  <a:schemeClr val="tx1"/>
                </a:solidFill>
                <a:effectLst/>
                <a:latin typeface="Arial" panose="020B0604020202020204" pitchFamily="34" charset="0"/>
              </a:rPr>
              <a:t> organizations within the contract.</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Deviation Detection</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Compares contract clauses with a predefined template to detect and highlight deviations.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Semantic and Sentiment Analysis</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Analyzes the meaning and tone of contract clauses to assess intent and sentiment, aiding in risk evaluation.</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PDF Highlighting</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Highlights critical sections of the contract directly in the PDF, making it easier for users to spot important information.</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Optical Character Recognition (OCR)</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Converts scanned documents into editable text, facilitating the processing of physical contracts.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Utilizes </a:t>
            </a:r>
            <a:r>
              <a:rPr kumimoji="0" lang="en-US" altLang="en-US" sz="1100" b="0" i="0" u="none" strike="noStrike" cap="none" normalizeH="0" baseline="0" dirty="0" err="1">
                <a:ln>
                  <a:noFill/>
                </a:ln>
                <a:solidFill>
                  <a:schemeClr val="tx1"/>
                </a:solidFill>
                <a:effectLst/>
                <a:latin typeface="Arial" panose="020B0604020202020204" pitchFamily="34" charset="0"/>
              </a:rPr>
              <a:t>Streamlit</a:t>
            </a:r>
            <a:r>
              <a:rPr kumimoji="0" lang="en-US" altLang="en-US" sz="1100" b="0" i="0" u="none" strike="noStrike" cap="none" normalizeH="0" baseline="0" dirty="0">
                <a:ln>
                  <a:noFill/>
                </a:ln>
                <a:solidFill>
                  <a:schemeClr val="tx1"/>
                </a:solidFill>
                <a:effectLst/>
                <a:latin typeface="Arial" panose="020B0604020202020204" pitchFamily="34" charset="0"/>
              </a:rPr>
              <a:t> for a seamless and intuitive frontend experience, allowing users to easily interact with the system.</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Robust Backend</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Powered by </a:t>
            </a:r>
            <a:r>
              <a:rPr kumimoji="0" lang="en-US" altLang="en-US" sz="1100" b="0" i="0" u="none" strike="noStrike" cap="none" normalizeH="0" baseline="0" dirty="0" err="1">
                <a:ln>
                  <a:noFill/>
                </a:ln>
                <a:solidFill>
                  <a:schemeClr val="tx1"/>
                </a:solidFill>
                <a:effectLst/>
                <a:latin typeface="Arial" panose="020B0604020202020204" pitchFamily="34" charset="0"/>
              </a:rPr>
              <a:t>FastAPI</a:t>
            </a:r>
            <a:r>
              <a:rPr kumimoji="0" lang="en-US" altLang="en-US" sz="1100" b="0" i="0" u="none" strike="noStrike" cap="none" normalizeH="0" baseline="0" dirty="0">
                <a:ln>
                  <a:noFill/>
                </a:ln>
                <a:solidFill>
                  <a:schemeClr val="tx1"/>
                </a:solidFill>
                <a:effectLst/>
                <a:latin typeface="Arial" panose="020B0604020202020204" pitchFamily="34" charset="0"/>
              </a:rPr>
              <a:t>, ensuring efficient processing, scalability, and reliability.</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Structured File Management</a:t>
            </a:r>
            <a:r>
              <a:rPr kumimoji="0" lang="en-US" altLang="en-US" sz="1100" b="0" i="0" u="none" strike="noStrike" cap="none" normalizeH="0" baseline="0" dirty="0">
                <a:ln>
                  <a:noFill/>
                </a:ln>
                <a:solidFill>
                  <a:schemeClr val="tx1"/>
                </a:solidFill>
                <a:effectLst/>
                <a:latin typeface="Arial" panose="020B0604020202020204" pitchFamily="34" charset="0"/>
              </a:rPr>
              <a:t>:</a:t>
            </a:r>
            <a:br>
              <a:rPr lang="en-US" altLang="en-US" sz="1100" dirty="0">
                <a:solidFill>
                  <a:schemeClr val="tx1"/>
                </a:solidFill>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Maintains a hierarchical directory structure for organized and easy access to contract files.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Customizable Templates</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Allows for the creation and management of custom templates to suit specific business needs and compliance requirements.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Comprehensive Reporting</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Generates detailed reports highlighting entities, deviations, and sentiment analysis, providing valuable insights for decision-making.</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Secure and Scalable</a:t>
            </a:r>
            <a:r>
              <a:rPr kumimoji="0" lang="en-US" altLang="en-US" sz="1100" b="0" i="0" u="none" strike="noStrike" cap="none" normalizeH="0" baseline="0" dirty="0">
                <a:ln>
                  <a:noFill/>
                </a:ln>
                <a:solidFill>
                  <a:schemeClr val="tx1"/>
                </a:solidFill>
                <a:effectLst/>
                <a:latin typeface="Arial" panose="020B0604020202020204" pitchFamily="34" charset="0"/>
              </a:rPr>
              <a:t>:</a:t>
            </a:r>
            <a:br>
              <a:rPr lang="en-US" altLang="en-US" sz="1100" dirty="0">
                <a:solidFill>
                  <a:schemeClr val="tx1"/>
                </a:solidFill>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Ensures data security and supports scalability to handle varying volumes of contracts.</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564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186-6ECB-C815-6B94-A648059FBE7A}"/>
              </a:ext>
            </a:extLst>
          </p:cNvPr>
          <p:cNvSpPr>
            <a:spLocks noGrp="1"/>
          </p:cNvSpPr>
          <p:nvPr>
            <p:ph type="title"/>
          </p:nvPr>
        </p:nvSpPr>
        <p:spPr/>
        <p:txBody>
          <a:bodyPr/>
          <a:lstStyle/>
          <a:p>
            <a:r>
              <a:rPr lang="en-IN" dirty="0"/>
              <a:t>Process Flow</a:t>
            </a:r>
          </a:p>
        </p:txBody>
      </p:sp>
      <p:sp>
        <p:nvSpPr>
          <p:cNvPr id="3" name="Content Placeholder 2">
            <a:extLst>
              <a:ext uri="{FF2B5EF4-FFF2-40B4-BE49-F238E27FC236}">
                <a16:creationId xmlns:a16="http://schemas.microsoft.com/office/drawing/2014/main" id="{E9C630DC-8DDE-B7F4-7FC6-8A9341EBFC4C}"/>
              </a:ext>
            </a:extLst>
          </p:cNvPr>
          <p:cNvSpPr>
            <a:spLocks noGrp="1"/>
          </p:cNvSpPr>
          <p:nvPr>
            <p:ph idx="1"/>
          </p:nvPr>
        </p:nvSpPr>
        <p:spPr>
          <a:xfrm>
            <a:off x="871490" y="2294936"/>
            <a:ext cx="7803119" cy="4261311"/>
          </a:xfrm>
        </p:spPr>
        <p:txBody>
          <a:bodyPr>
            <a:normAutofit fontScale="77500" lnSpcReduction="20000"/>
          </a:bodyPr>
          <a:lstStyle/>
          <a:p>
            <a:r>
              <a:rPr lang="en-US" dirty="0"/>
              <a:t>Start: The process begins with the initiation of the Business Contract Validation system.</a:t>
            </a:r>
          </a:p>
          <a:p>
            <a:r>
              <a:rPr lang="en-US" dirty="0"/>
              <a:t>Upload Contract Document: The user uploads the contract document through the user interface. This document can be in various formats such as PDF, DOCX, etc.</a:t>
            </a:r>
          </a:p>
          <a:p>
            <a:r>
              <a:rPr lang="en-US" dirty="0"/>
              <a:t>Convert to Editable Text (OCR): If the uploaded document is scanned or in a non-editable format, Optical Character Recognition (OCR) is used to convert it into editable text.</a:t>
            </a:r>
          </a:p>
          <a:p>
            <a:r>
              <a:rPr lang="en-US" dirty="0"/>
              <a:t>Parse Contract Text: The system parses the contract text to extract relevant information such as clauses, terms, and entities.</a:t>
            </a:r>
          </a:p>
          <a:p>
            <a:r>
              <a:rPr lang="en-US" dirty="0"/>
              <a:t>Template Provided?: The system checks if a standard template has been provided for comparison.</a:t>
            </a:r>
          </a:p>
          <a:p>
            <a:pPr lvl="1"/>
            <a:r>
              <a:rPr lang="en-US" dirty="0"/>
              <a:t>Yes: If a template is provided, the system compares the parsed text with the template to identify deviations.</a:t>
            </a:r>
          </a:p>
          <a:p>
            <a:pPr lvl="1"/>
            <a:r>
              <a:rPr lang="en-US" dirty="0"/>
              <a:t>No: If no template is provided, the system proceeds with the extracted text for further analysis.</a:t>
            </a:r>
          </a:p>
          <a:p>
            <a:pPr indent="-285750"/>
            <a:r>
              <a:rPr lang="en-US" dirty="0"/>
              <a:t>Named Entity Recognition (NER): The system uses Named Entity Recognition to identify and categorize key entities such as persons, organizations, locations, dates, and monetary values within the contract text.</a:t>
            </a:r>
          </a:p>
          <a:p>
            <a:pPr marL="57150" indent="0">
              <a:buNone/>
            </a:pPr>
            <a:endParaRPr lang="en-US" dirty="0"/>
          </a:p>
        </p:txBody>
      </p:sp>
      <p:pic>
        <p:nvPicPr>
          <p:cNvPr id="5" name="Picture 4">
            <a:extLst>
              <a:ext uri="{FF2B5EF4-FFF2-40B4-BE49-F238E27FC236}">
                <a16:creationId xmlns:a16="http://schemas.microsoft.com/office/drawing/2014/main" id="{863661AA-CC58-1C59-59FC-E57FB49CA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081" y="468450"/>
            <a:ext cx="2699884" cy="5793084"/>
          </a:xfrm>
          <a:prstGeom prst="rect">
            <a:avLst/>
          </a:prstGeom>
        </p:spPr>
      </p:pic>
    </p:spTree>
    <p:extLst>
      <p:ext uri="{BB962C8B-B14F-4D97-AF65-F5344CB8AC3E}">
        <p14:creationId xmlns:p14="http://schemas.microsoft.com/office/powerpoint/2010/main" val="294309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186-6ECB-C815-6B94-A648059FBE7A}"/>
              </a:ext>
            </a:extLst>
          </p:cNvPr>
          <p:cNvSpPr>
            <a:spLocks noGrp="1"/>
          </p:cNvSpPr>
          <p:nvPr>
            <p:ph type="title"/>
          </p:nvPr>
        </p:nvSpPr>
        <p:spPr/>
        <p:txBody>
          <a:bodyPr/>
          <a:lstStyle/>
          <a:p>
            <a:r>
              <a:rPr lang="en-IN" dirty="0"/>
              <a:t>Process Flow</a:t>
            </a:r>
          </a:p>
        </p:txBody>
      </p:sp>
      <p:sp>
        <p:nvSpPr>
          <p:cNvPr id="3" name="Content Placeholder 2">
            <a:extLst>
              <a:ext uri="{FF2B5EF4-FFF2-40B4-BE49-F238E27FC236}">
                <a16:creationId xmlns:a16="http://schemas.microsoft.com/office/drawing/2014/main" id="{E9C630DC-8DDE-B7F4-7FC6-8A9341EBFC4C}"/>
              </a:ext>
            </a:extLst>
          </p:cNvPr>
          <p:cNvSpPr>
            <a:spLocks noGrp="1"/>
          </p:cNvSpPr>
          <p:nvPr>
            <p:ph idx="1"/>
          </p:nvPr>
        </p:nvSpPr>
        <p:spPr>
          <a:xfrm>
            <a:off x="871490" y="2294936"/>
            <a:ext cx="7803119" cy="4261311"/>
          </a:xfrm>
        </p:spPr>
        <p:txBody>
          <a:bodyPr>
            <a:normAutofit fontScale="85000" lnSpcReduction="20000"/>
          </a:bodyPr>
          <a:lstStyle/>
          <a:p>
            <a:pPr indent="-285750"/>
            <a:r>
              <a:rPr lang="en-US" dirty="0"/>
              <a:t>Semantic and Sentiment Analysis: The system performs semantic analysis to understand the meaning of the contract clauses and sentiment analysis to determine the tone (positive, negative, neutral) of the text.</a:t>
            </a:r>
          </a:p>
          <a:p>
            <a:pPr indent="-285750"/>
            <a:r>
              <a:rPr lang="en-US" dirty="0"/>
              <a:t>Deviations Detected?: The system checks if there are any deviations from the provided template or standard terms.</a:t>
            </a:r>
          </a:p>
          <a:p>
            <a:pPr lvl="1"/>
            <a:r>
              <a:rPr lang="en-US" dirty="0"/>
              <a:t>Yes: If deviations are detected, the system generates a deviation report detailing the differences.</a:t>
            </a:r>
          </a:p>
          <a:p>
            <a:pPr lvl="1"/>
            <a:r>
              <a:rPr lang="en-US" dirty="0"/>
              <a:t>No: If no deviations are detected, the system proceeds to generate the final report.</a:t>
            </a:r>
          </a:p>
          <a:p>
            <a:r>
              <a:rPr lang="en-US" dirty="0"/>
              <a:t>Generate Comprehensive Report: A comprehensive report is generated, summarizing the findings, including NER results, sentiment analysis, and identified deviations.</a:t>
            </a:r>
          </a:p>
          <a:p>
            <a:r>
              <a:rPr lang="en-US" dirty="0"/>
              <a:t>Display Results on User Interface: The results are displayed on the user interface, providing the user with a clear and concise overview of the contract analysis.</a:t>
            </a:r>
          </a:p>
          <a:p>
            <a:r>
              <a:rPr lang="en-US" dirty="0"/>
              <a:t>Stop: The process ends, and the system waits for further user input or the next contract document upload.</a:t>
            </a:r>
            <a:endParaRPr lang="en-IN" dirty="0"/>
          </a:p>
        </p:txBody>
      </p:sp>
      <p:pic>
        <p:nvPicPr>
          <p:cNvPr id="5" name="Picture 4">
            <a:extLst>
              <a:ext uri="{FF2B5EF4-FFF2-40B4-BE49-F238E27FC236}">
                <a16:creationId xmlns:a16="http://schemas.microsoft.com/office/drawing/2014/main" id="{863661AA-CC58-1C59-59FC-E57FB49CA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225" y="431874"/>
            <a:ext cx="2699884" cy="5793084"/>
          </a:xfrm>
          <a:prstGeom prst="rect">
            <a:avLst/>
          </a:prstGeom>
        </p:spPr>
      </p:pic>
    </p:spTree>
    <p:extLst>
      <p:ext uri="{BB962C8B-B14F-4D97-AF65-F5344CB8AC3E}">
        <p14:creationId xmlns:p14="http://schemas.microsoft.com/office/powerpoint/2010/main" val="423851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F32C-4B07-1594-812E-60AB2995923B}"/>
              </a:ext>
            </a:extLst>
          </p:cNvPr>
          <p:cNvSpPr>
            <a:spLocks noGrp="1"/>
          </p:cNvSpPr>
          <p:nvPr>
            <p:ph type="ctrTitle"/>
          </p:nvPr>
        </p:nvSpPr>
        <p:spPr>
          <a:xfrm>
            <a:off x="1154955" y="667511"/>
            <a:ext cx="8825658" cy="790597"/>
          </a:xfrm>
        </p:spPr>
        <p:txBody>
          <a:bodyPr/>
          <a:lstStyle/>
          <a:p>
            <a:r>
              <a:rPr lang="en-IN" dirty="0"/>
              <a:t>Architecture Diagram</a:t>
            </a:r>
          </a:p>
        </p:txBody>
      </p:sp>
      <p:pic>
        <p:nvPicPr>
          <p:cNvPr id="5" name="Picture 4">
            <a:extLst>
              <a:ext uri="{FF2B5EF4-FFF2-40B4-BE49-F238E27FC236}">
                <a16:creationId xmlns:a16="http://schemas.microsoft.com/office/drawing/2014/main" id="{D2CA90DB-9E99-A206-1C9E-99342CEC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 y="1872892"/>
            <a:ext cx="11247120" cy="3238603"/>
          </a:xfrm>
          <a:prstGeom prst="rect">
            <a:avLst/>
          </a:prstGeom>
        </p:spPr>
      </p:pic>
    </p:spTree>
    <p:extLst>
      <p:ext uri="{BB962C8B-B14F-4D97-AF65-F5344CB8AC3E}">
        <p14:creationId xmlns:p14="http://schemas.microsoft.com/office/powerpoint/2010/main" val="419692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1F4D-C70B-1A6B-7406-1C2A365E76BE}"/>
              </a:ext>
            </a:extLst>
          </p:cNvPr>
          <p:cNvSpPr>
            <a:spLocks noGrp="1"/>
          </p:cNvSpPr>
          <p:nvPr>
            <p:ph type="ctrTitle"/>
          </p:nvPr>
        </p:nvSpPr>
        <p:spPr>
          <a:xfrm>
            <a:off x="1154955" y="3794759"/>
            <a:ext cx="8825658" cy="982621"/>
          </a:xfrm>
        </p:spPr>
        <p:txBody>
          <a:bodyPr/>
          <a:lstStyle/>
          <a:p>
            <a:r>
              <a:rPr lang="en-IN" dirty="0"/>
              <a:t>Technologies Used</a:t>
            </a:r>
          </a:p>
        </p:txBody>
      </p:sp>
    </p:spTree>
    <p:extLst>
      <p:ext uri="{BB962C8B-B14F-4D97-AF65-F5344CB8AC3E}">
        <p14:creationId xmlns:p14="http://schemas.microsoft.com/office/powerpoint/2010/main" val="257772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186-6ECB-C815-6B94-A648059FBE7A}"/>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E9C630DC-8DDE-B7F4-7FC6-8A9341EBFC4C}"/>
              </a:ext>
            </a:extLst>
          </p:cNvPr>
          <p:cNvSpPr>
            <a:spLocks noGrp="1"/>
          </p:cNvSpPr>
          <p:nvPr>
            <p:ph idx="1"/>
          </p:nvPr>
        </p:nvSpPr>
        <p:spPr>
          <a:xfrm>
            <a:off x="871490" y="2294936"/>
            <a:ext cx="10796254" cy="4261311"/>
          </a:xfrm>
        </p:spPr>
        <p:txBody>
          <a:bodyPr>
            <a:normAutofit fontScale="92500" lnSpcReduction="20000"/>
          </a:bodyPr>
          <a:lstStyle/>
          <a:p>
            <a:pPr indent="-285750"/>
            <a:r>
              <a:rPr lang="en-US" dirty="0"/>
              <a:t>Natural Language Processing (NLP):</a:t>
            </a:r>
          </a:p>
          <a:p>
            <a:pPr lvl="1"/>
            <a:r>
              <a:rPr lang="en-US" dirty="0"/>
              <a:t>Transformers: Utilized for advanced NLP tasks like Named Entity Recognition (NER), Semantic Analysis, and Sentiment Analysis.</a:t>
            </a:r>
          </a:p>
          <a:p>
            <a:pPr lvl="1"/>
            <a:r>
              <a:rPr lang="en-US" dirty="0" err="1"/>
              <a:t>spaCy</a:t>
            </a:r>
            <a:r>
              <a:rPr lang="en-US" dirty="0"/>
              <a:t>: Used for efficient and effective parsing of contract text and entity recognition.</a:t>
            </a:r>
          </a:p>
          <a:p>
            <a:pPr lvl="1"/>
            <a:r>
              <a:rPr lang="en-US" dirty="0"/>
              <a:t>Hugging Face: Leveraged for transformer models to enhance NLP capabilities.</a:t>
            </a:r>
          </a:p>
          <a:p>
            <a:pPr indent="-285750"/>
            <a:r>
              <a:rPr lang="en-US" dirty="0"/>
              <a:t>Optical Character Recognition (OCR):</a:t>
            </a:r>
          </a:p>
          <a:p>
            <a:pPr lvl="1"/>
            <a:r>
              <a:rPr lang="en-US" dirty="0"/>
              <a:t>Tesseract: Employed to convert scanned documents or images of text into editable and searchable text formats.</a:t>
            </a:r>
          </a:p>
          <a:p>
            <a:r>
              <a:rPr lang="en-US" dirty="0"/>
              <a:t>Backend Development:</a:t>
            </a:r>
          </a:p>
          <a:p>
            <a:pPr lvl="1"/>
            <a:r>
              <a:rPr lang="en-US" dirty="0" err="1"/>
              <a:t>FastAPI</a:t>
            </a:r>
            <a:r>
              <a:rPr lang="en-US" dirty="0"/>
              <a:t>: Framework for building the backend API, handling requests, and managing services efficiently.</a:t>
            </a:r>
          </a:p>
          <a:p>
            <a:pPr lvl="1"/>
            <a:r>
              <a:rPr lang="en-US" dirty="0"/>
              <a:t>Python: The primary programming language used for implementing the backend logic and services.</a:t>
            </a:r>
          </a:p>
          <a:p>
            <a:r>
              <a:rPr lang="en-US" dirty="0"/>
              <a:t>Frontend Development:</a:t>
            </a:r>
          </a:p>
          <a:p>
            <a:pPr lvl="1"/>
            <a:r>
              <a:rPr lang="en-US" dirty="0" err="1"/>
              <a:t>Streamlit</a:t>
            </a:r>
            <a:r>
              <a:rPr lang="en-US" dirty="0"/>
              <a:t>: Used for creating an intuitive and interactive user interface for uploading documents and viewing results.</a:t>
            </a:r>
            <a:endParaRPr lang="en-IN" dirty="0"/>
          </a:p>
        </p:txBody>
      </p:sp>
    </p:spTree>
    <p:extLst>
      <p:ext uri="{BB962C8B-B14F-4D97-AF65-F5344CB8AC3E}">
        <p14:creationId xmlns:p14="http://schemas.microsoft.com/office/powerpoint/2010/main" val="3582057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33</TotalTime>
  <Words>1167</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Problem Statement</vt:lpstr>
      <vt:lpstr>Unique Idea (Solution)</vt:lpstr>
      <vt:lpstr>Unique Idea (Solution)</vt:lpstr>
      <vt:lpstr>Features Offered</vt:lpstr>
      <vt:lpstr>Process Flow</vt:lpstr>
      <vt:lpstr>Process Flow</vt:lpstr>
      <vt:lpstr>Architecture Diagram</vt:lpstr>
      <vt:lpstr>Technologies Used</vt:lpstr>
      <vt:lpstr>Technologies Used</vt:lpstr>
      <vt:lpstr>Technologies Used</vt:lpstr>
      <vt:lpstr>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Manav Garg</dc:creator>
  <cp:lastModifiedBy>Manav Garg</cp:lastModifiedBy>
  <cp:revision>24</cp:revision>
  <dcterms:created xsi:type="dcterms:W3CDTF">2024-07-15T16:56:04Z</dcterms:created>
  <dcterms:modified xsi:type="dcterms:W3CDTF">2024-07-15T17:29:20Z</dcterms:modified>
</cp:coreProperties>
</file>