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1" r:id="rId11"/>
    <p:sldId id="274" r:id="rId12"/>
    <p:sldId id="272" r:id="rId13"/>
    <p:sldId id="273" r:id="rId14"/>
    <p:sldId id="275" r:id="rId15"/>
    <p:sldId id="276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9" r:id="rId29"/>
    <p:sldId id="300" r:id="rId30"/>
    <p:sldId id="294" r:id="rId31"/>
    <p:sldId id="297" r:id="rId32"/>
    <p:sldId id="295" r:id="rId33"/>
    <p:sldId id="296" r:id="rId34"/>
    <p:sldId id="298" r:id="rId35"/>
    <p:sldId id="301" r:id="rId36"/>
    <p:sldId id="302" r:id="rId37"/>
    <p:sldId id="303" r:id="rId38"/>
    <p:sldId id="30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9FB5"/>
    <a:srgbClr val="82C0CC"/>
    <a:srgbClr val="EDE7E3"/>
    <a:srgbClr val="FFA62B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273" autoAdjust="0"/>
  </p:normalViewPr>
  <p:slideViewPr>
    <p:cSldViewPr snapToGrid="0">
      <p:cViewPr>
        <p:scale>
          <a:sx n="50" d="100"/>
          <a:sy n="50" d="100"/>
        </p:scale>
        <p:origin x="19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8C5B6-5450-4E94-8752-6905E64A1D6E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9291C-42EC-408E-B247-0BFD20CE0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31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291C-42EC-408E-B247-0BFD20CE0E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94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E68B5-9ED9-8A72-44B4-90BA9AB4D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D0001C-C3AD-73AE-A278-358BFFA0BF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E9DED3-B5DA-9CED-7A08-9CF87192C8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997C4-52DA-A435-2B32-0CEFDDF0BB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291C-42EC-408E-B247-0BFD20CE0E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46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0397FE-0C9B-4133-5BF3-3179EEEB1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A0ED05-6BE3-B6AB-F779-2845F0046F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046151-812A-CF3C-0B65-27907BAB05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31669-0C5D-344C-62D0-4BC4826761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291C-42EC-408E-B247-0BFD20CE0E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50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E086A-CA5D-D9D8-7727-A3EA8816E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CA338C-F5E0-886A-3381-1BCA973354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9624C0-43EA-F7C3-8C2B-31A3220CC5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534E4-999D-8A5E-F479-747518ABA3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291C-42EC-408E-B247-0BFD20CE0ED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42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A5E6D-F401-6928-4235-A2970A6CF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2379E0-8B09-CBF1-24CF-1F2D57183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CC3205-EA16-37BD-3A9B-576571DF44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37B44-C854-1E48-F0BA-D188D563E1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291C-42EC-408E-B247-0BFD20CE0ED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580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CF150-0531-E49B-05D0-254658C77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3F4351-84A7-3619-FB27-763C461765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54328E-BACC-F08E-E541-B2D3CB1BB1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026ED-4667-ACF8-7388-48AC1C66C9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291C-42EC-408E-B247-0BFD20CE0ED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12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6A8CE-6BEE-1D22-A57F-6FB2B1B1A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78ECF2-1154-83C5-9BE8-E7193F0AB6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66E02F-093F-EEE6-04EB-2F5073BCA6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98AEA-0342-6432-01E6-505D338D63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291C-42EC-408E-B247-0BFD20CE0ED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24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9A9CD-BFB0-2F99-B2C9-83AB24DCE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6C754F-D1A2-E30D-093A-9EAA5615FD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4DB9D5-7FAA-F743-E8BA-EBEA9D649A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AA127-2167-1037-CBBB-652E15F8BB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291C-42EC-408E-B247-0BFD20CE0ED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667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FCF0A-924D-F272-F088-469EE4386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EB627C-BD57-27EE-0ACB-F68BCE3384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B59047-5FC0-A9CC-A0F4-BDB0BBCF6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A0691-7E30-6802-45A2-0BF1640A69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291C-42EC-408E-B247-0BFD20CE0ED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821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05CB4-9B9E-0AA6-6E34-74171B8BE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20111B-6F84-0875-F4CE-506A517C79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34ED2C-679C-EF14-F027-D0CD896A2A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EA9A3-CB40-7E3B-0532-10C7449003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291C-42EC-408E-B247-0BFD20CE0ED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029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ADCDA-B3B2-DF9D-E5C9-2CA8F2D5A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829364-4848-67BD-4444-0954CED346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3044E0-DF91-4CFD-AD37-024AB35F59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F601F-F618-9F67-B150-EF80DBA03D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291C-42EC-408E-B247-0BFD20CE0ED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65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F7048-8363-E7FF-191C-6020CDEA9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127FB5-72BC-2BBD-96F5-20E22840E3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BAB981-A80E-F738-BCDB-FB7F324236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62BF6-64B5-5043-192C-63E15A8071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291C-42EC-408E-B247-0BFD20CE0E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198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98E14-DB71-924F-5565-C1D0DC417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A18234-1A37-45A8-CAF4-49AF902608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C43B84-FED5-DC10-020B-2C2119F0E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A3368-45F7-D5B4-FA1C-A4911365AA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291C-42EC-408E-B247-0BFD20CE0ED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350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94E007-E7A6-DF3A-F284-D7E67924A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756EAB-03BB-52AA-424E-63B0B5466F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57A6D8-B850-6169-0CAD-9211A09A5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5F576-EE81-D145-6381-725CDFDBEB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291C-42EC-408E-B247-0BFD20CE0ED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597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1426F-C6D6-1D38-E5C1-0E155E8D1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234F68-3973-C8C5-47A3-1AF5D43FB4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FD9702-A9A7-7A1E-C9AC-7905431F73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EF293-6A91-E618-1EA2-B91524E5E0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291C-42EC-408E-B247-0BFD20CE0ED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993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7FF13-30C7-B674-4392-38B8B70AD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F08397-E264-23DE-2EC2-9F9AD1A7BB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AA2716-E56C-106E-5CA8-2199BDDEDB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7B25E-31E9-5FA0-71A5-CF10BA3D01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291C-42EC-408E-B247-0BFD20CE0ED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592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EEF188-4717-7FAA-0AA5-8414461D3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C8A0B8-4B2D-DDBB-3F0D-15B4E32EB3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C0F801-125F-4E63-0345-FC2DDEFD0B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C849A-60AD-D11F-387F-52198C902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291C-42EC-408E-B247-0BFD20CE0ED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227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F3E46-533D-A0F7-2181-5F2AB8ED5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C885A6-BB5F-A180-C991-F4E469A9DA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3E680F-9FBB-F8ED-E0AF-BCC06178C2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709E5-B871-610C-0912-33A70A2971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291C-42EC-408E-B247-0BFD20CE0ED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926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F95F9-84E2-316C-7614-B39554D5E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103606-6CBA-B40A-D432-B7F2BFD8C9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CF391E-7026-513D-F769-FF7B4B4074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FE3FF-E44B-60FF-552C-5ED7009208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291C-42EC-408E-B247-0BFD20CE0ED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68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39786-C81C-CC61-7D92-5E11DA724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07568D-9C03-BDCC-695D-CECC7A3961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C58A6D-8C2A-DF5D-C790-E02A31EF9A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B1B83-10C4-259E-BC53-1CC5297F67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291C-42EC-408E-B247-0BFD20CE0ED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306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359AA-D509-036D-24D3-C317460C7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206E39-1593-B25E-2037-06C718CEFD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7FB22F-DE22-206D-7C45-39BD70279F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155AF-D08C-172E-D155-A5BEDC2A82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291C-42EC-408E-B247-0BFD20CE0ED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09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53716-0FD6-A904-1E3E-8509C718C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10689E-FD0B-ABAA-305F-9D9C43F48C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9C7D3E-49E9-EE74-CB62-470EBA1361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B2F3D-2B82-7596-BFF2-EBCE4D3130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291C-42EC-408E-B247-0BFD20CE0ED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34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4D388-683B-754C-09D6-599EF5D2C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303FBD-B114-904A-08A3-A916B677BD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529E9E-EFE0-44C6-4225-F996F70FD9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50DA1-12EA-DEE7-0E68-ADA5FBBBCD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291C-42EC-408E-B247-0BFD20CE0E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605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003B3-E019-35A1-9424-46A8ECA38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8097E8-AEDA-55A5-13D2-C65A309164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F728A9-AD5C-4BFF-F499-C42C517D8C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F8B3B8-1B2F-5D23-9BFE-1E19F79472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291C-42EC-408E-B247-0BFD20CE0ED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039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7D4172-C20D-64A8-240A-5E8A96075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E9E1F4-0444-3A87-3C7E-DB006A7518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BE0D1F-505C-DD11-3D02-0EE6DF9FC7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A5DEC-B7E4-3E12-8C90-DF45973DAE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291C-42EC-408E-B247-0BFD20CE0ED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073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1AAAF-3CF9-9544-BD7E-365BD8526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94148A-8131-C684-FA5B-5BF8B558F9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EC5557-EFDC-BC78-4607-5D89C6607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21D35-E04A-CE53-EF0A-D0D7F15396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291C-42EC-408E-B247-0BFD20CE0ED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96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28F55-BB26-E338-51FE-B18BE4D0D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9F1468-E0DF-D401-380B-534583FD7F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88A928-1419-D4B7-40C7-8FCF0090D4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85DD0-4025-E040-BF85-F80B04B808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291C-42EC-408E-B247-0BFD20CE0E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70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8D5D7B-E281-30D3-DC42-9BC588DEC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473BDF-7B8D-31DA-6BEF-32A123D6E9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55CC67-D37F-0089-1A41-23505AA89F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49680-0BAD-01F5-5DB0-A3398C861C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291C-42EC-408E-B247-0BFD20CE0E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3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2D5F6-4E82-2241-78DB-20A9B6715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1190C9-A90D-2DF5-D886-CFE4E39AAF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CB5F7D-DC8F-7D0A-BB0B-8C7D1194B1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71E48-EEA5-6123-C18A-A72D4A86B7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291C-42EC-408E-B247-0BFD20CE0E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62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95C88-E50C-EC9B-4EB3-14E2F616B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636668-5C3D-0073-59D5-52B80BDCBD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B9D2D1-5514-8DCC-218F-C4A3EA62A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7C1CA-53BD-727F-6245-ED4CB41FE8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291C-42EC-408E-B247-0BFD20CE0E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79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81E78-BFB8-B0FA-564A-76A96E3F5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12A1E0-863E-6E6D-8249-E95CA4E33F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CB5BA0-FD70-510F-8990-64B266EF23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E1D51-DADE-88B1-508E-10DDD23172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291C-42EC-408E-B247-0BFD20CE0E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38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729BB-7103-9436-919E-ADE05ED66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B4FD56-A12F-C3DD-086D-12A2A17C5A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AAF57B-444A-14D7-E662-80E32FF98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B77D9-423B-98F8-D948-8D30DFACBE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291C-42EC-408E-B247-0BFD20CE0E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4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DD84A-5A25-8EFA-6BBB-8884AA5E2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569A6-5399-FCD9-2A8F-DA297B36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F1894-EDBB-7D66-563D-4DDD7D9E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2746-A074-4189-AB12-F885C45712A0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06FE9-9A1C-A92C-4BA0-DCE6EC6E1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D4FEA-5707-A6D6-578E-C6FEE06D8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DC21-BD53-45EC-A4B0-0EBEB57ED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0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17EF-A136-B007-15A1-1AED5D3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3B813-281A-1156-32BA-8053B8456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B7BFF-6D3B-2C9B-7FE4-1DBBA9CA7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2746-A074-4189-AB12-F885C45712A0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9B728-7988-17EF-8AAF-0306472ED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F36F9-46BA-0012-D1AA-7C1AC8C8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DC21-BD53-45EC-A4B0-0EBEB57ED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5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F10E7F-34A3-6ED7-4A21-FB4CF529B1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8ECBE-57D2-EB2F-5B7D-29B193F38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E4A25-70D1-9913-F6F3-28FCC776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2746-A074-4189-AB12-F885C45712A0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D8ABA-476E-AFA1-D0BB-95F3B8102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82032-140A-9405-B6EE-29DE41D3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DC21-BD53-45EC-A4B0-0EBEB57ED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7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5FE95-8920-C807-CA75-6FAF7CDD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5F3EC-E215-CE61-9DE1-A5AFBC512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335B4-0500-F325-5D65-9C18D52BD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2746-A074-4189-AB12-F885C45712A0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F47F0-E1C4-C39F-6A5C-9F5D91EB1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480FA-9819-5850-1AE9-E6894D491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DC21-BD53-45EC-A4B0-0EBEB57ED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7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44695-1D5F-4AE8-1577-F440A055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58358-BDFE-4E35-0B30-D9C134962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B6C1A-359D-C4C4-7191-E5C638BEA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2746-A074-4189-AB12-F885C45712A0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9F1F6-60F2-F40F-FD5E-FA0C46B5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55245-94B5-857F-2143-08D789FA7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DC21-BD53-45EC-A4B0-0EBEB57ED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1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DB0DB-6D97-2C73-D32C-4B3CD3573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3B2F3-6AA7-6275-DB82-D723D8E41E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7A7D4-2346-67B7-6E20-133446018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AE70-D12F-020E-CBDB-7E4AF4B86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2746-A074-4189-AB12-F885C45712A0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AEB85-33FF-47D6-C3B9-B603D543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C7DCB-689A-A313-E017-2500E6A00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DC21-BD53-45EC-A4B0-0EBEB57ED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9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26972-97A0-E42E-4965-22C4C239A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B122F-E77E-53A8-DA3E-4AC788E5E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9B435-435B-55E1-C159-489025582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56ABF6-54B2-3949-37B0-785F79171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9E374B-5A19-ABE1-98FF-118380689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8E2735-DE81-B889-9476-B17860F74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2746-A074-4189-AB12-F885C45712A0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958A49-5B43-7B00-D560-5ADA9705F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5BA3F3-957D-C9C3-664C-D611CD247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DC21-BD53-45EC-A4B0-0EBEB57ED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6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279B-7325-C0EA-4A1D-558E0EFEB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EE2A79-35FC-B6E7-F2DD-7D9BCE327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2746-A074-4189-AB12-F885C45712A0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1BD2-7B17-852A-2FD6-E9F83406F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BA505-220D-6808-CC58-FC33FEB6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DC21-BD53-45EC-A4B0-0EBEB57ED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6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886DA-C503-B67C-EF70-34BE56C07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2746-A074-4189-AB12-F885C45712A0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791914-39B0-BFF3-FA43-EA56078C7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A2107-435C-86A2-28E6-75DCAB342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DC21-BD53-45EC-A4B0-0EBEB57ED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0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A2F2B-ED5B-E4D8-7CAA-8C46620A6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29E69-9053-FB8C-4BF7-B9B7D8D57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870C7-2914-2DED-BE55-48FAA2DB7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AABBA-80F2-9580-8662-2AA517249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2746-A074-4189-AB12-F885C45712A0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F368F-D829-F0F3-16C8-B24AE3092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FFC91-B4D5-8AC1-959A-77D75E33E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DC21-BD53-45EC-A4B0-0EBEB57ED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4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D28B-8BD5-5B7A-0DD4-7DB328C85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CC2510-21BF-2D71-B27C-2D0F99DEB9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28DB1-E815-5D26-1C71-E2E63974B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1ED68-D4A8-44F1-E0F7-202CEAAC4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2746-A074-4189-AB12-F885C45712A0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099F4-571D-7F9F-3EEB-465EDFE8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C65B8-0414-546E-2B38-AA8B4C12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DC21-BD53-45EC-A4B0-0EBEB57ED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7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B423A2-D4AD-9A66-0547-023C38567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06ACA-BEC3-65F7-6C9E-5A860B9B4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19C94-7F64-5CF9-EDEB-DADAFF9E7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1A2746-A074-4189-AB12-F885C45712A0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23E17-3062-BF3E-DE07-1A761C864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DE436-E914-576A-8313-B450E87E3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D8DC21-BD53-45EC-A4B0-0EBEB57ED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87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1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1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1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1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1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1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1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1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1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1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jpe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1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jpe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1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jpe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1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jpe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1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jpe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1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jpe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14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1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jpe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14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1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jpe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14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1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jpe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14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1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BA9CC2-65D4-3706-F62C-7A94A8759A04}"/>
              </a:ext>
            </a:extLst>
          </p:cNvPr>
          <p:cNvSpPr/>
          <p:nvPr/>
        </p:nvSpPr>
        <p:spPr>
          <a:xfrm>
            <a:off x="0" y="0"/>
            <a:ext cx="12280392" cy="6949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11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62B77D3-604A-9C4E-05E8-D9C3AB42E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6DEA82-3764-F5B5-CC30-7FEEF8032D80}"/>
              </a:ext>
            </a:extLst>
          </p:cNvPr>
          <p:cNvSpPr/>
          <p:nvPr/>
        </p:nvSpPr>
        <p:spPr>
          <a:xfrm>
            <a:off x="0" y="0"/>
            <a:ext cx="12280392" cy="6949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5" name="extBox 4">
            <a:extLst>
              <a:ext uri="{FF2B5EF4-FFF2-40B4-BE49-F238E27FC236}">
                <a16:creationId xmlns:a16="http://schemas.microsoft.com/office/drawing/2014/main" id="{D4A12F72-D8E9-6EE5-8CB8-5C38CADB8AC3}"/>
              </a:ext>
            </a:extLst>
          </p:cNvPr>
          <p:cNvSpPr txBox="1"/>
          <p:nvPr/>
        </p:nvSpPr>
        <p:spPr>
          <a:xfrm>
            <a:off x="682371" y="1964509"/>
            <a:ext cx="109156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PHƯƠNG PHÁP CRAWL DỮ LIỆU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1F3ECA-55F5-D9B5-83C2-EA12438DE731}"/>
              </a:ext>
            </a:extLst>
          </p:cNvPr>
          <p:cNvSpPr/>
          <p:nvPr/>
        </p:nvSpPr>
        <p:spPr>
          <a:xfrm>
            <a:off x="0" y="-33413"/>
            <a:ext cx="12280392" cy="6982853"/>
          </a:xfrm>
          <a:prstGeom prst="rect">
            <a:avLst/>
          </a:prstGeom>
          <a:solidFill>
            <a:srgbClr val="FFA6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2553EF-31AC-1732-276C-36E682CD6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058" y="2863721"/>
            <a:ext cx="1157292" cy="11572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7F99A0-36EB-3248-7018-B81FF1B3EB42}"/>
              </a:ext>
            </a:extLst>
          </p:cNvPr>
          <p:cNvSpPr txBox="1"/>
          <p:nvPr/>
        </p:nvSpPr>
        <p:spPr>
          <a:xfrm>
            <a:off x="1630680" y="-2288226"/>
            <a:ext cx="8332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TRONG AI LÀ GÌ?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992D42-D937-D9C3-080F-1F384DB58CD7}"/>
              </a:ext>
            </a:extLst>
          </p:cNvPr>
          <p:cNvSpPr txBox="1"/>
          <p:nvPr/>
        </p:nvSpPr>
        <p:spPr>
          <a:xfrm>
            <a:off x="3564923" y="7110358"/>
            <a:ext cx="8248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Vai </a:t>
            </a:r>
            <a:r>
              <a:rPr lang="en-US" sz="36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trò</a:t>
            </a:r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 liệu càng nhiều và chất lượng, mô hình càng chính xác.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54CE7A9-5A09-F9CA-C256-0BD122EEC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-2365053" y="3442367"/>
            <a:ext cx="1085588" cy="10855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E13374C-0B3D-5854-AC27-188D17EA92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88634" y="2678532"/>
            <a:ext cx="2166698" cy="27897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B14686B-2A7E-24D3-D824-F98587306A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866106">
            <a:off x="-4719985" y="1609952"/>
            <a:ext cx="2269896" cy="2269896"/>
          </a:xfrm>
          <a:prstGeom prst="rect">
            <a:avLst/>
          </a:prstGeom>
        </p:spPr>
      </p:pic>
      <p:pic>
        <p:nvPicPr>
          <p:cNvPr id="26" name="Picture 2" descr="Building a high-performance data and AI organization | MIT Technology Review" hidden="1">
            <a:extLst>
              <a:ext uri="{FF2B5EF4-FFF2-40B4-BE49-F238E27FC236}">
                <a16:creationId xmlns:a16="http://schemas.microsoft.com/office/drawing/2014/main" id="{05AB0487-6B1F-3BBF-8D7C-DD2DBFE90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498" y="9065127"/>
            <a:ext cx="6991350" cy="492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 hidden="1">
            <a:extLst>
              <a:ext uri="{FF2B5EF4-FFF2-40B4-BE49-F238E27FC236}">
                <a16:creationId xmlns:a16="http://schemas.microsoft.com/office/drawing/2014/main" id="{FDB2C608-E959-521A-8C96-266C15AA1F7C}"/>
              </a:ext>
            </a:extLst>
          </p:cNvPr>
          <p:cNvSpPr txBox="1"/>
          <p:nvPr/>
        </p:nvSpPr>
        <p:spPr>
          <a:xfrm>
            <a:off x="3613381" y="8385058"/>
            <a:ext cx="82486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 nhãn (labeled):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 trong học có giám sát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Không nhãn (unlabeled):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 trong học không giám sát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Chuỗi thời gian, hình ảnh, văn bản, âm thanh, v.v.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23C41D2B-1431-0A9D-00EF-2846028D34FC}"/>
              </a:ext>
            </a:extLst>
          </p:cNvPr>
          <p:cNvSpPr/>
          <p:nvPr/>
        </p:nvSpPr>
        <p:spPr>
          <a:xfrm rot="19338512">
            <a:off x="-4742675" y="3169133"/>
            <a:ext cx="13227466" cy="7560612"/>
          </a:xfrm>
          <a:prstGeom prst="triangle">
            <a:avLst/>
          </a:prstGeom>
          <a:solidFill>
            <a:srgbClr val="FFA6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EA7B232D-FCFD-A2AD-C018-DF37CEBB2865}"/>
              </a:ext>
            </a:extLst>
          </p:cNvPr>
          <p:cNvSpPr/>
          <p:nvPr/>
        </p:nvSpPr>
        <p:spPr>
          <a:xfrm rot="1286125">
            <a:off x="6677211" y="1860461"/>
            <a:ext cx="15727744" cy="9349335"/>
          </a:xfrm>
          <a:prstGeom prst="triangle">
            <a:avLst/>
          </a:prstGeom>
          <a:solidFill>
            <a:srgbClr val="489F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2C9D78AE-135B-CF0E-4726-8EAD9D3A1AE4}"/>
              </a:ext>
            </a:extLst>
          </p:cNvPr>
          <p:cNvSpPr/>
          <p:nvPr/>
        </p:nvSpPr>
        <p:spPr>
          <a:xfrm rot="2930048">
            <a:off x="-7046331" y="-3045209"/>
            <a:ext cx="14092662" cy="7564781"/>
          </a:xfrm>
          <a:prstGeom prst="triangle">
            <a:avLst/>
          </a:prstGeom>
          <a:solidFill>
            <a:srgbClr val="EDE7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1CCE729B-138E-CC14-E432-9421CBFAEC16}"/>
              </a:ext>
            </a:extLst>
          </p:cNvPr>
          <p:cNvSpPr/>
          <p:nvPr/>
        </p:nvSpPr>
        <p:spPr>
          <a:xfrm rot="2494289">
            <a:off x="5681772" y="-7269205"/>
            <a:ext cx="15727744" cy="9349335"/>
          </a:xfrm>
          <a:prstGeom prst="triangle">
            <a:avLst/>
          </a:prstGeom>
          <a:solidFill>
            <a:srgbClr val="82C0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BF449E-7A22-67F5-9A3A-D2FF57B9B1CC}"/>
              </a:ext>
            </a:extLst>
          </p:cNvPr>
          <p:cNvSpPr/>
          <p:nvPr/>
        </p:nvSpPr>
        <p:spPr>
          <a:xfrm>
            <a:off x="-13971108" y="-1"/>
            <a:ext cx="12738169" cy="8310687"/>
          </a:xfrm>
          <a:prstGeom prst="rect">
            <a:avLst/>
          </a:prstGeom>
          <a:solidFill>
            <a:srgbClr val="EDE7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64E8E50-4B6D-372B-1422-67E6EA35D1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9904" y="-2425395"/>
            <a:ext cx="1259416" cy="125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42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2A82A-88F2-B381-6A9D-A15DD8A02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42023B-FDC5-808F-2D32-815372621913}"/>
              </a:ext>
            </a:extLst>
          </p:cNvPr>
          <p:cNvSpPr/>
          <p:nvPr/>
        </p:nvSpPr>
        <p:spPr>
          <a:xfrm>
            <a:off x="0" y="0"/>
            <a:ext cx="12280392" cy="6949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5" name="extBox 4">
            <a:extLst>
              <a:ext uri="{FF2B5EF4-FFF2-40B4-BE49-F238E27FC236}">
                <a16:creationId xmlns:a16="http://schemas.microsoft.com/office/drawing/2014/main" id="{DAB9DA17-1E9E-55CB-4C7D-47296C00FBD6}"/>
              </a:ext>
            </a:extLst>
          </p:cNvPr>
          <p:cNvSpPr txBox="1"/>
          <p:nvPr/>
        </p:nvSpPr>
        <p:spPr>
          <a:xfrm>
            <a:off x="682371" y="1964509"/>
            <a:ext cx="109156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PHƯƠNG PHÁP CRAWL DỮ LIỆU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D019A1-0D3C-CE90-2654-6ED1E2D1C1F9}"/>
              </a:ext>
            </a:extLst>
          </p:cNvPr>
          <p:cNvSpPr/>
          <p:nvPr/>
        </p:nvSpPr>
        <p:spPr>
          <a:xfrm>
            <a:off x="0" y="-33413"/>
            <a:ext cx="12280392" cy="6982853"/>
          </a:xfrm>
          <a:prstGeom prst="rect">
            <a:avLst/>
          </a:prstGeom>
          <a:solidFill>
            <a:srgbClr val="FFA6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B95048-5F5D-A90E-89E0-EC6473043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904" y="2799292"/>
            <a:ext cx="1259416" cy="12594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5A2126-5850-3CB2-1B8B-3330564D0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7058" y="9732372"/>
            <a:ext cx="1157292" cy="11572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9290BC-0F61-BF4A-47FC-61FCE7DA9F1F}"/>
              </a:ext>
            </a:extLst>
          </p:cNvPr>
          <p:cNvSpPr txBox="1"/>
          <p:nvPr/>
        </p:nvSpPr>
        <p:spPr>
          <a:xfrm>
            <a:off x="1630680" y="-2288226"/>
            <a:ext cx="8332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TRONG AI LÀ GÌ?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A05C40-9060-9A41-B72B-C046812CA303}"/>
              </a:ext>
            </a:extLst>
          </p:cNvPr>
          <p:cNvSpPr txBox="1"/>
          <p:nvPr/>
        </p:nvSpPr>
        <p:spPr>
          <a:xfrm>
            <a:off x="3564923" y="7110358"/>
            <a:ext cx="8248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Vai </a:t>
            </a:r>
            <a:r>
              <a:rPr lang="en-US" sz="36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trò</a:t>
            </a:r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 liệu càng nhiều và chất lượng, mô hình càng chính xác.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BE90729-82F3-4C8E-E490-69F516AE44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-2365053" y="3442367"/>
            <a:ext cx="1085588" cy="10855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E1AD9E-2A0E-48B1-91ED-E729EDB5C9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88634" y="2678532"/>
            <a:ext cx="2166698" cy="27897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37AF38E-14AF-D3CD-CEAD-A9146C372B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9866106">
            <a:off x="-4719985" y="1609952"/>
            <a:ext cx="2269896" cy="2269896"/>
          </a:xfrm>
          <a:prstGeom prst="rect">
            <a:avLst/>
          </a:prstGeom>
        </p:spPr>
      </p:pic>
      <p:pic>
        <p:nvPicPr>
          <p:cNvPr id="26" name="Picture 2" descr="Building a high-performance data and AI organization | MIT Technology Review" hidden="1">
            <a:extLst>
              <a:ext uri="{FF2B5EF4-FFF2-40B4-BE49-F238E27FC236}">
                <a16:creationId xmlns:a16="http://schemas.microsoft.com/office/drawing/2014/main" id="{85D89AB7-F23C-212B-50A1-0303A8189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498" y="9065127"/>
            <a:ext cx="6991350" cy="492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 hidden="1">
            <a:extLst>
              <a:ext uri="{FF2B5EF4-FFF2-40B4-BE49-F238E27FC236}">
                <a16:creationId xmlns:a16="http://schemas.microsoft.com/office/drawing/2014/main" id="{789010DF-A431-A03D-598E-559158CC366A}"/>
              </a:ext>
            </a:extLst>
          </p:cNvPr>
          <p:cNvSpPr txBox="1"/>
          <p:nvPr/>
        </p:nvSpPr>
        <p:spPr>
          <a:xfrm>
            <a:off x="3613381" y="8385058"/>
            <a:ext cx="82486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 nhãn (labeled):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 trong học có giám sát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Không nhãn (unlabeled):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 trong học không giám sát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Chuỗi thời gian, hình ảnh, văn bản, âm thanh, v.v.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Isosceles Triangle 15" hidden="1">
            <a:extLst>
              <a:ext uri="{FF2B5EF4-FFF2-40B4-BE49-F238E27FC236}">
                <a16:creationId xmlns:a16="http://schemas.microsoft.com/office/drawing/2014/main" id="{B665983A-1E86-FFB9-0FDE-595C16E71288}"/>
              </a:ext>
            </a:extLst>
          </p:cNvPr>
          <p:cNvSpPr/>
          <p:nvPr/>
        </p:nvSpPr>
        <p:spPr>
          <a:xfrm rot="19338512">
            <a:off x="-4742675" y="3169133"/>
            <a:ext cx="13227466" cy="7560612"/>
          </a:xfrm>
          <a:prstGeom prst="triangle">
            <a:avLst/>
          </a:prstGeom>
          <a:solidFill>
            <a:srgbClr val="FFA6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CBF658D4-73B4-19C9-A696-F2990F215CA1}"/>
              </a:ext>
            </a:extLst>
          </p:cNvPr>
          <p:cNvSpPr/>
          <p:nvPr/>
        </p:nvSpPr>
        <p:spPr>
          <a:xfrm rot="1286125">
            <a:off x="6677211" y="1860461"/>
            <a:ext cx="15727744" cy="9349335"/>
          </a:xfrm>
          <a:prstGeom prst="triangle">
            <a:avLst/>
          </a:prstGeom>
          <a:solidFill>
            <a:srgbClr val="489F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C184E15E-891B-E455-0542-A9643E80F1B9}"/>
              </a:ext>
            </a:extLst>
          </p:cNvPr>
          <p:cNvSpPr/>
          <p:nvPr/>
        </p:nvSpPr>
        <p:spPr>
          <a:xfrm rot="2930048">
            <a:off x="-7046331" y="-3045209"/>
            <a:ext cx="14092662" cy="7564781"/>
          </a:xfrm>
          <a:prstGeom prst="triangle">
            <a:avLst/>
          </a:prstGeom>
          <a:solidFill>
            <a:srgbClr val="EDE7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43FB2935-EE84-1AB2-DA94-AA22C9F4F717}"/>
              </a:ext>
            </a:extLst>
          </p:cNvPr>
          <p:cNvSpPr/>
          <p:nvPr/>
        </p:nvSpPr>
        <p:spPr>
          <a:xfrm rot="2494289">
            <a:off x="5681772" y="-7269205"/>
            <a:ext cx="15727744" cy="9349335"/>
          </a:xfrm>
          <a:prstGeom prst="triangle">
            <a:avLst/>
          </a:prstGeom>
          <a:solidFill>
            <a:srgbClr val="82C0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9CEF20-E429-213D-BEFF-5E8552A8A935}"/>
              </a:ext>
            </a:extLst>
          </p:cNvPr>
          <p:cNvSpPr/>
          <p:nvPr/>
        </p:nvSpPr>
        <p:spPr>
          <a:xfrm>
            <a:off x="-13971108" y="-1"/>
            <a:ext cx="12738169" cy="8310687"/>
          </a:xfrm>
          <a:prstGeom prst="rect">
            <a:avLst/>
          </a:prstGeom>
          <a:solidFill>
            <a:srgbClr val="EDE7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39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9A902-6187-E090-5832-E50FB1EF8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C100A7-1C56-F279-2F7F-BA7F488E91C5}"/>
              </a:ext>
            </a:extLst>
          </p:cNvPr>
          <p:cNvSpPr/>
          <p:nvPr/>
        </p:nvSpPr>
        <p:spPr>
          <a:xfrm>
            <a:off x="0" y="0"/>
            <a:ext cx="12280392" cy="6949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5" name="extBox 4">
            <a:extLst>
              <a:ext uri="{FF2B5EF4-FFF2-40B4-BE49-F238E27FC236}">
                <a16:creationId xmlns:a16="http://schemas.microsoft.com/office/drawing/2014/main" id="{08F1D770-9597-A63F-F08A-171EE76EBE5C}"/>
              </a:ext>
            </a:extLst>
          </p:cNvPr>
          <p:cNvSpPr txBox="1"/>
          <p:nvPr/>
        </p:nvSpPr>
        <p:spPr>
          <a:xfrm>
            <a:off x="682371" y="1964509"/>
            <a:ext cx="109156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PHƯƠNG PHÁP CRAWL DỮ LIỆU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0C292C-5EE6-C737-E7FE-DC543326F17D}"/>
              </a:ext>
            </a:extLst>
          </p:cNvPr>
          <p:cNvSpPr/>
          <p:nvPr/>
        </p:nvSpPr>
        <p:spPr>
          <a:xfrm>
            <a:off x="0" y="-33413"/>
            <a:ext cx="12280392" cy="6982853"/>
          </a:xfrm>
          <a:prstGeom prst="rect">
            <a:avLst/>
          </a:prstGeom>
          <a:solidFill>
            <a:srgbClr val="FFA6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D493E8-5D1F-006E-4FD3-3B8776597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058" y="2863721"/>
            <a:ext cx="1157292" cy="11572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84800C-9A6B-24CA-D556-4726E391AD35}"/>
              </a:ext>
            </a:extLst>
          </p:cNvPr>
          <p:cNvSpPr txBox="1"/>
          <p:nvPr/>
        </p:nvSpPr>
        <p:spPr>
          <a:xfrm>
            <a:off x="1630680" y="-2288226"/>
            <a:ext cx="8332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TRONG AI LÀ GÌ?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0BAE6D-2977-BA6A-7F53-1F615B65DC7A}"/>
              </a:ext>
            </a:extLst>
          </p:cNvPr>
          <p:cNvSpPr txBox="1"/>
          <p:nvPr/>
        </p:nvSpPr>
        <p:spPr>
          <a:xfrm>
            <a:off x="3564923" y="7110358"/>
            <a:ext cx="8248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Vai </a:t>
            </a:r>
            <a:r>
              <a:rPr lang="en-US" sz="36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trò</a:t>
            </a:r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 liệu càng nhiều và chất lượng, mô hình càng chính xác.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0E7309E-5379-C2EC-69D3-BCD383D8C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-2365053" y="3442367"/>
            <a:ext cx="1085588" cy="10855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133750-AB15-AAE3-1EB9-D04CC594FE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88634" y="2678532"/>
            <a:ext cx="2166698" cy="27897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33C2B00-7FC4-4C3D-FAB9-F189772974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866106">
            <a:off x="-4719985" y="1609952"/>
            <a:ext cx="2269896" cy="2269896"/>
          </a:xfrm>
          <a:prstGeom prst="rect">
            <a:avLst/>
          </a:prstGeom>
        </p:spPr>
      </p:pic>
      <p:pic>
        <p:nvPicPr>
          <p:cNvPr id="26" name="Picture 2" descr="Building a high-performance data and AI organization | MIT Technology Review" hidden="1">
            <a:extLst>
              <a:ext uri="{FF2B5EF4-FFF2-40B4-BE49-F238E27FC236}">
                <a16:creationId xmlns:a16="http://schemas.microsoft.com/office/drawing/2014/main" id="{27D87B63-4FDA-1035-0031-A505DBB61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498" y="9065127"/>
            <a:ext cx="6991350" cy="492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 hidden="1">
            <a:extLst>
              <a:ext uri="{FF2B5EF4-FFF2-40B4-BE49-F238E27FC236}">
                <a16:creationId xmlns:a16="http://schemas.microsoft.com/office/drawing/2014/main" id="{741C65FA-CA89-00D2-39D4-80793266EBC1}"/>
              </a:ext>
            </a:extLst>
          </p:cNvPr>
          <p:cNvSpPr txBox="1"/>
          <p:nvPr/>
        </p:nvSpPr>
        <p:spPr>
          <a:xfrm>
            <a:off x="3613381" y="8385058"/>
            <a:ext cx="82486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 nhãn (labeled):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 trong học có giám sát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Không nhãn (unlabeled):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 trong học không giám sát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Chuỗi thời gian, hình ảnh, văn bản, âm thanh, v.v.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C3E8DE9D-A090-7EFE-3DD7-2F57FEBB3B87}"/>
              </a:ext>
            </a:extLst>
          </p:cNvPr>
          <p:cNvSpPr/>
          <p:nvPr/>
        </p:nvSpPr>
        <p:spPr>
          <a:xfrm rot="19338512">
            <a:off x="-4742675" y="3169133"/>
            <a:ext cx="13227466" cy="7560612"/>
          </a:xfrm>
          <a:prstGeom prst="triangle">
            <a:avLst/>
          </a:prstGeom>
          <a:solidFill>
            <a:srgbClr val="FFA6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CF4D17D4-0951-7638-0132-74BC9E43C905}"/>
              </a:ext>
            </a:extLst>
          </p:cNvPr>
          <p:cNvSpPr/>
          <p:nvPr/>
        </p:nvSpPr>
        <p:spPr>
          <a:xfrm rot="1286125">
            <a:off x="9446072" y="7078478"/>
            <a:ext cx="15727744" cy="9349335"/>
          </a:xfrm>
          <a:prstGeom prst="triangle">
            <a:avLst/>
          </a:prstGeom>
          <a:solidFill>
            <a:srgbClr val="489F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D314F4D-2947-CE2F-9694-F355E3ECFCDD}"/>
              </a:ext>
            </a:extLst>
          </p:cNvPr>
          <p:cNvSpPr/>
          <p:nvPr/>
        </p:nvSpPr>
        <p:spPr>
          <a:xfrm rot="3793276">
            <a:off x="-4727759" y="-6812428"/>
            <a:ext cx="27135679" cy="20786443"/>
          </a:xfrm>
          <a:prstGeom prst="triangle">
            <a:avLst/>
          </a:prstGeom>
          <a:solidFill>
            <a:srgbClr val="EDE7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071296EB-0D4C-B2FC-2A70-BFD930C5614C}"/>
              </a:ext>
            </a:extLst>
          </p:cNvPr>
          <p:cNvSpPr/>
          <p:nvPr/>
        </p:nvSpPr>
        <p:spPr>
          <a:xfrm rot="2494289">
            <a:off x="8355020" y="-9932010"/>
            <a:ext cx="15727744" cy="9349335"/>
          </a:xfrm>
          <a:prstGeom prst="triangle">
            <a:avLst/>
          </a:prstGeom>
          <a:solidFill>
            <a:srgbClr val="82C0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2DEDE8-3F8D-5151-37D5-0A4A1886A259}"/>
              </a:ext>
            </a:extLst>
          </p:cNvPr>
          <p:cNvSpPr/>
          <p:nvPr/>
        </p:nvSpPr>
        <p:spPr>
          <a:xfrm>
            <a:off x="-457777" y="-1"/>
            <a:ext cx="12793898" cy="8310687"/>
          </a:xfrm>
          <a:prstGeom prst="rect">
            <a:avLst/>
          </a:prstGeom>
          <a:solidFill>
            <a:srgbClr val="EDE7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88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7AB6C-CCFC-4FA0-28D8-F29F669F5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E06D1C-41B9-B0FA-83B1-25BC06444BE1}"/>
              </a:ext>
            </a:extLst>
          </p:cNvPr>
          <p:cNvSpPr/>
          <p:nvPr/>
        </p:nvSpPr>
        <p:spPr>
          <a:xfrm>
            <a:off x="0" y="0"/>
            <a:ext cx="12280392" cy="6949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5" name="extBox 4">
            <a:extLst>
              <a:ext uri="{FF2B5EF4-FFF2-40B4-BE49-F238E27FC236}">
                <a16:creationId xmlns:a16="http://schemas.microsoft.com/office/drawing/2014/main" id="{245C21D3-9E96-6F76-10A7-059899796C1F}"/>
              </a:ext>
            </a:extLst>
          </p:cNvPr>
          <p:cNvSpPr txBox="1"/>
          <p:nvPr/>
        </p:nvSpPr>
        <p:spPr>
          <a:xfrm>
            <a:off x="682371" y="1964509"/>
            <a:ext cx="109156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PHƯƠNG PHÁP CRAWL DỮ LIỆU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5DEFB9-1697-7C65-267D-8A63E44DEC03}"/>
              </a:ext>
            </a:extLst>
          </p:cNvPr>
          <p:cNvSpPr/>
          <p:nvPr/>
        </p:nvSpPr>
        <p:spPr>
          <a:xfrm>
            <a:off x="0" y="-33413"/>
            <a:ext cx="12280392" cy="6982853"/>
          </a:xfrm>
          <a:prstGeom prst="rect">
            <a:avLst/>
          </a:prstGeom>
          <a:solidFill>
            <a:srgbClr val="FFA6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43EBD3-3DD9-EA96-9BE6-5E9E03076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058" y="2863721"/>
            <a:ext cx="1157292" cy="11572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F889092-C850-943B-D992-6F19AA380D84}"/>
              </a:ext>
            </a:extLst>
          </p:cNvPr>
          <p:cNvSpPr txBox="1"/>
          <p:nvPr/>
        </p:nvSpPr>
        <p:spPr>
          <a:xfrm>
            <a:off x="3564923" y="7110358"/>
            <a:ext cx="8248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Vai </a:t>
            </a:r>
            <a:r>
              <a:rPr lang="en-US" sz="36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trò</a:t>
            </a:r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 liệu càng nhiều và chất lượng, mô hình càng chính xác.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6" name="Picture 2" descr="Building a high-performance data and AI organization | MIT Technology Review" hidden="1">
            <a:extLst>
              <a:ext uri="{FF2B5EF4-FFF2-40B4-BE49-F238E27FC236}">
                <a16:creationId xmlns:a16="http://schemas.microsoft.com/office/drawing/2014/main" id="{E5F644AD-BAD2-F1A8-C8D4-DD29288E6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498" y="9065127"/>
            <a:ext cx="6991350" cy="492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 hidden="1">
            <a:extLst>
              <a:ext uri="{FF2B5EF4-FFF2-40B4-BE49-F238E27FC236}">
                <a16:creationId xmlns:a16="http://schemas.microsoft.com/office/drawing/2014/main" id="{64EA804C-41B3-EE17-C6EC-3A7FAC54C66B}"/>
              </a:ext>
            </a:extLst>
          </p:cNvPr>
          <p:cNvSpPr txBox="1"/>
          <p:nvPr/>
        </p:nvSpPr>
        <p:spPr>
          <a:xfrm>
            <a:off x="3613381" y="8385058"/>
            <a:ext cx="82486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 nhãn (labeled):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 trong học có giám sát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Không nhãn (unlabeled):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 trong học không giám sát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Chuỗi thời gian, hình ảnh, văn bản, âm thanh, v.v.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Isosceles Triangle 15" hidden="1">
            <a:extLst>
              <a:ext uri="{FF2B5EF4-FFF2-40B4-BE49-F238E27FC236}">
                <a16:creationId xmlns:a16="http://schemas.microsoft.com/office/drawing/2014/main" id="{D0A1AE5D-D3F5-9016-B08E-0992D0E3CD13}"/>
              </a:ext>
            </a:extLst>
          </p:cNvPr>
          <p:cNvSpPr/>
          <p:nvPr/>
        </p:nvSpPr>
        <p:spPr>
          <a:xfrm rot="19338512">
            <a:off x="-4742675" y="3169133"/>
            <a:ext cx="13227466" cy="7560612"/>
          </a:xfrm>
          <a:prstGeom prst="triangle">
            <a:avLst/>
          </a:prstGeom>
          <a:solidFill>
            <a:srgbClr val="FFA6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 hidden="1">
            <a:extLst>
              <a:ext uri="{FF2B5EF4-FFF2-40B4-BE49-F238E27FC236}">
                <a16:creationId xmlns:a16="http://schemas.microsoft.com/office/drawing/2014/main" id="{A5456D36-2547-AE72-25DE-65AAEB015295}"/>
              </a:ext>
            </a:extLst>
          </p:cNvPr>
          <p:cNvSpPr/>
          <p:nvPr/>
        </p:nvSpPr>
        <p:spPr>
          <a:xfrm rot="1286125">
            <a:off x="9446072" y="7078478"/>
            <a:ext cx="15727744" cy="9349335"/>
          </a:xfrm>
          <a:prstGeom prst="triangle">
            <a:avLst/>
          </a:prstGeom>
          <a:solidFill>
            <a:srgbClr val="489F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 hidden="1">
            <a:extLst>
              <a:ext uri="{FF2B5EF4-FFF2-40B4-BE49-F238E27FC236}">
                <a16:creationId xmlns:a16="http://schemas.microsoft.com/office/drawing/2014/main" id="{6EE784C1-25D9-07FB-0573-D2BB3AB90193}"/>
              </a:ext>
            </a:extLst>
          </p:cNvPr>
          <p:cNvSpPr/>
          <p:nvPr/>
        </p:nvSpPr>
        <p:spPr>
          <a:xfrm rot="3793276">
            <a:off x="-4016195" y="-7968577"/>
            <a:ext cx="19297002" cy="17556140"/>
          </a:xfrm>
          <a:prstGeom prst="triangle">
            <a:avLst/>
          </a:prstGeom>
          <a:solidFill>
            <a:srgbClr val="EDE7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 hidden="1">
            <a:extLst>
              <a:ext uri="{FF2B5EF4-FFF2-40B4-BE49-F238E27FC236}">
                <a16:creationId xmlns:a16="http://schemas.microsoft.com/office/drawing/2014/main" id="{7FF58B6F-B500-CB6E-A664-53B269B15E1A}"/>
              </a:ext>
            </a:extLst>
          </p:cNvPr>
          <p:cNvSpPr/>
          <p:nvPr/>
        </p:nvSpPr>
        <p:spPr>
          <a:xfrm rot="2494289">
            <a:off x="8508835" y="-9932009"/>
            <a:ext cx="15727744" cy="9349335"/>
          </a:xfrm>
          <a:prstGeom prst="triangle">
            <a:avLst/>
          </a:prstGeom>
          <a:solidFill>
            <a:srgbClr val="82C0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269E70-00A0-D09D-9639-E54D91C9F00B}"/>
              </a:ext>
            </a:extLst>
          </p:cNvPr>
          <p:cNvSpPr/>
          <p:nvPr/>
        </p:nvSpPr>
        <p:spPr>
          <a:xfrm>
            <a:off x="-457777" y="-1"/>
            <a:ext cx="12793898" cy="8310687"/>
          </a:xfrm>
          <a:prstGeom prst="rect">
            <a:avLst/>
          </a:prstGeom>
          <a:solidFill>
            <a:srgbClr val="EDE7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00C552-2ACC-5A1F-1690-C5E67A1FCE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873" y="263207"/>
            <a:ext cx="1311593" cy="13115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D97162-28C6-BBA9-2F4A-91A487C1FE04}"/>
              </a:ext>
            </a:extLst>
          </p:cNvPr>
          <p:cNvSpPr txBox="1"/>
          <p:nvPr/>
        </p:nvSpPr>
        <p:spPr>
          <a:xfrm>
            <a:off x="1772937" y="659089"/>
            <a:ext cx="8332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TỔNG QUAN VỀ THU THẬP DỮ LIỆU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6CF15C8-CF84-F044-FE4D-DD6B6B1DA462}"/>
              </a:ext>
            </a:extLst>
          </p:cNvPr>
          <p:cNvGrpSpPr/>
          <p:nvPr/>
        </p:nvGrpSpPr>
        <p:grpSpPr>
          <a:xfrm>
            <a:off x="745018" y="1609952"/>
            <a:ext cx="3440520" cy="3858344"/>
            <a:chOff x="745018" y="1609952"/>
            <a:chExt cx="3440520" cy="3858344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0DBB989-FA79-1928-E4DF-BB3318264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3099950" y="3442367"/>
              <a:ext cx="1085588" cy="108558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48279C-B544-8331-3684-48303BD2B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369" y="2678532"/>
              <a:ext cx="2166698" cy="2789764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EBDD715-5AEC-49EE-E8B2-6A5505D68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9866106">
              <a:off x="745018" y="1609952"/>
              <a:ext cx="2269896" cy="2269896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8B18945-43B1-8B6D-4B72-B824AF5A670B}"/>
              </a:ext>
            </a:extLst>
          </p:cNvPr>
          <p:cNvSpPr txBox="1"/>
          <p:nvPr/>
        </p:nvSpPr>
        <p:spPr>
          <a:xfrm>
            <a:off x="4798429" y="2106770"/>
            <a:ext cx="6400800" cy="1313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Định </a:t>
            </a:r>
            <a:r>
              <a:rPr lang="en-US" sz="2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nghĩa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trình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thu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thập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xử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lý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huấn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luyện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hình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C727CC-AE36-2703-3413-C1B74E0AE5FC}"/>
              </a:ext>
            </a:extLst>
          </p:cNvPr>
          <p:cNvSpPr txBox="1"/>
          <p:nvPr/>
        </p:nvSpPr>
        <p:spPr>
          <a:xfrm>
            <a:off x="4806064" y="8913949"/>
            <a:ext cx="6400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Mục tiêu</a:t>
            </a:r>
            <a:r>
              <a:rPr lang="vi-VN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Cung cấp dữ liệu chất lượng để AI học và đưa ra dự đoán chính xác.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7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6931C-36F0-DC22-712E-7A6C68FA4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618925-5AB1-C18E-C985-E59F2BC94EBA}"/>
              </a:ext>
            </a:extLst>
          </p:cNvPr>
          <p:cNvSpPr/>
          <p:nvPr/>
        </p:nvSpPr>
        <p:spPr>
          <a:xfrm>
            <a:off x="0" y="0"/>
            <a:ext cx="12280392" cy="6949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5" name="extBox 4">
            <a:extLst>
              <a:ext uri="{FF2B5EF4-FFF2-40B4-BE49-F238E27FC236}">
                <a16:creationId xmlns:a16="http://schemas.microsoft.com/office/drawing/2014/main" id="{1843F556-68C4-E03C-C7D9-DB39F5FF05A6}"/>
              </a:ext>
            </a:extLst>
          </p:cNvPr>
          <p:cNvSpPr txBox="1"/>
          <p:nvPr/>
        </p:nvSpPr>
        <p:spPr>
          <a:xfrm>
            <a:off x="682371" y="1964509"/>
            <a:ext cx="109156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PHƯƠNG PHÁP CRAWL DỮ LIỆU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1BEC8E-1E8D-5FBE-39F8-F723EEE65549}"/>
              </a:ext>
            </a:extLst>
          </p:cNvPr>
          <p:cNvSpPr/>
          <p:nvPr/>
        </p:nvSpPr>
        <p:spPr>
          <a:xfrm>
            <a:off x="0" y="-33413"/>
            <a:ext cx="12280392" cy="6982853"/>
          </a:xfrm>
          <a:prstGeom prst="rect">
            <a:avLst/>
          </a:prstGeom>
          <a:solidFill>
            <a:srgbClr val="FFA6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9561EA-4560-D7B7-BCE9-135E812B7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058" y="2863721"/>
            <a:ext cx="1157292" cy="11572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875BE4-DB17-08F1-2939-81BBC7D277CC}"/>
              </a:ext>
            </a:extLst>
          </p:cNvPr>
          <p:cNvSpPr txBox="1"/>
          <p:nvPr/>
        </p:nvSpPr>
        <p:spPr>
          <a:xfrm>
            <a:off x="3564923" y="7110358"/>
            <a:ext cx="8248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Vai </a:t>
            </a:r>
            <a:r>
              <a:rPr lang="en-US" sz="36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trò</a:t>
            </a:r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 liệu càng nhiều và chất lượng, mô hình càng chính xác.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6" name="Picture 2" descr="Building a high-performance data and AI organization | MIT Technology Review" hidden="1">
            <a:extLst>
              <a:ext uri="{FF2B5EF4-FFF2-40B4-BE49-F238E27FC236}">
                <a16:creationId xmlns:a16="http://schemas.microsoft.com/office/drawing/2014/main" id="{A2313093-A215-846E-0FDF-2E6E7E304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498" y="9065127"/>
            <a:ext cx="6991350" cy="492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 hidden="1">
            <a:extLst>
              <a:ext uri="{FF2B5EF4-FFF2-40B4-BE49-F238E27FC236}">
                <a16:creationId xmlns:a16="http://schemas.microsoft.com/office/drawing/2014/main" id="{A06D2AC5-E755-2DDB-B59B-9E50FDCCE10D}"/>
              </a:ext>
            </a:extLst>
          </p:cNvPr>
          <p:cNvSpPr txBox="1"/>
          <p:nvPr/>
        </p:nvSpPr>
        <p:spPr>
          <a:xfrm>
            <a:off x="3613381" y="8385058"/>
            <a:ext cx="82486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 nhãn (labeled):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 trong học có giám sát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Không nhãn (unlabeled):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 trong học không giám sát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Chuỗi thời gian, hình ảnh, văn bản, âm thanh, v.v.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Isosceles Triangle 15" hidden="1">
            <a:extLst>
              <a:ext uri="{FF2B5EF4-FFF2-40B4-BE49-F238E27FC236}">
                <a16:creationId xmlns:a16="http://schemas.microsoft.com/office/drawing/2014/main" id="{47BD1F2B-E295-FCAE-CBC4-41FDDE034E98}"/>
              </a:ext>
            </a:extLst>
          </p:cNvPr>
          <p:cNvSpPr/>
          <p:nvPr/>
        </p:nvSpPr>
        <p:spPr>
          <a:xfrm rot="19338512">
            <a:off x="-4742675" y="3169133"/>
            <a:ext cx="13227466" cy="7560612"/>
          </a:xfrm>
          <a:prstGeom prst="triangle">
            <a:avLst/>
          </a:prstGeom>
          <a:solidFill>
            <a:srgbClr val="FFA6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 hidden="1">
            <a:extLst>
              <a:ext uri="{FF2B5EF4-FFF2-40B4-BE49-F238E27FC236}">
                <a16:creationId xmlns:a16="http://schemas.microsoft.com/office/drawing/2014/main" id="{BC46E219-94DC-2795-666B-44AC5871421A}"/>
              </a:ext>
            </a:extLst>
          </p:cNvPr>
          <p:cNvSpPr/>
          <p:nvPr/>
        </p:nvSpPr>
        <p:spPr>
          <a:xfrm rot="1286125">
            <a:off x="9446072" y="7078478"/>
            <a:ext cx="15727744" cy="9349335"/>
          </a:xfrm>
          <a:prstGeom prst="triangle">
            <a:avLst/>
          </a:prstGeom>
          <a:solidFill>
            <a:srgbClr val="489F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 hidden="1">
            <a:extLst>
              <a:ext uri="{FF2B5EF4-FFF2-40B4-BE49-F238E27FC236}">
                <a16:creationId xmlns:a16="http://schemas.microsoft.com/office/drawing/2014/main" id="{7EB5D6DE-5728-7C2B-E59C-2E960AD5FD83}"/>
              </a:ext>
            </a:extLst>
          </p:cNvPr>
          <p:cNvSpPr/>
          <p:nvPr/>
        </p:nvSpPr>
        <p:spPr>
          <a:xfrm rot="3793276">
            <a:off x="-4016195" y="-7968577"/>
            <a:ext cx="19297002" cy="17556140"/>
          </a:xfrm>
          <a:prstGeom prst="triangle">
            <a:avLst/>
          </a:prstGeom>
          <a:solidFill>
            <a:srgbClr val="EDE7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 hidden="1">
            <a:extLst>
              <a:ext uri="{FF2B5EF4-FFF2-40B4-BE49-F238E27FC236}">
                <a16:creationId xmlns:a16="http://schemas.microsoft.com/office/drawing/2014/main" id="{BDD3833D-76A1-FF81-F4A6-A511D1E0A144}"/>
              </a:ext>
            </a:extLst>
          </p:cNvPr>
          <p:cNvSpPr/>
          <p:nvPr/>
        </p:nvSpPr>
        <p:spPr>
          <a:xfrm rot="2494289">
            <a:off x="8508835" y="-9932009"/>
            <a:ext cx="15727744" cy="9349335"/>
          </a:xfrm>
          <a:prstGeom prst="triangle">
            <a:avLst/>
          </a:prstGeom>
          <a:solidFill>
            <a:srgbClr val="82C0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536D66-3B3C-26CF-8E12-0B7EACE09160}"/>
              </a:ext>
            </a:extLst>
          </p:cNvPr>
          <p:cNvSpPr/>
          <p:nvPr/>
        </p:nvSpPr>
        <p:spPr>
          <a:xfrm>
            <a:off x="-457777" y="-1"/>
            <a:ext cx="12793898" cy="8310687"/>
          </a:xfrm>
          <a:prstGeom prst="rect">
            <a:avLst/>
          </a:prstGeom>
          <a:solidFill>
            <a:srgbClr val="EDE7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9F3658-3DC5-F500-4739-6E1A256B7C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873" y="263207"/>
            <a:ext cx="1311593" cy="13115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8916FF-EE24-BACE-5BB2-523288BA792D}"/>
              </a:ext>
            </a:extLst>
          </p:cNvPr>
          <p:cNvSpPr txBox="1"/>
          <p:nvPr/>
        </p:nvSpPr>
        <p:spPr>
          <a:xfrm>
            <a:off x="1772937" y="659089"/>
            <a:ext cx="8332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TỔNG QUAN VỀ THU THẬP DỮ LIỆU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D4973CC-0106-0337-0757-A115D45E6C0D}"/>
              </a:ext>
            </a:extLst>
          </p:cNvPr>
          <p:cNvGrpSpPr/>
          <p:nvPr/>
        </p:nvGrpSpPr>
        <p:grpSpPr>
          <a:xfrm rot="973249">
            <a:off x="745018" y="1609952"/>
            <a:ext cx="3440520" cy="3858344"/>
            <a:chOff x="745018" y="1609952"/>
            <a:chExt cx="3440520" cy="3858344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5F07901-2F9F-3955-D702-4DF4CBC86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3099950" y="3442367"/>
              <a:ext cx="1085588" cy="108558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360371D-7108-1EC3-63AA-FEF550BC5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369" y="2678532"/>
              <a:ext cx="2166698" cy="2789764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9F8978B-4FE8-B7C8-BE20-C1549C235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9866106">
              <a:off x="745018" y="1609952"/>
              <a:ext cx="2269896" cy="2269896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103FB62-A16B-9849-38CA-B4CE55B4D04D}"/>
              </a:ext>
            </a:extLst>
          </p:cNvPr>
          <p:cNvSpPr txBox="1"/>
          <p:nvPr/>
        </p:nvSpPr>
        <p:spPr>
          <a:xfrm>
            <a:off x="4798429" y="-2202184"/>
            <a:ext cx="6400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Định </a:t>
            </a:r>
            <a:r>
              <a:rPr lang="en-US" sz="2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nghĩa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trình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thu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thập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xử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lý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huấn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luyện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hình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641709-0DCD-21D9-9FD0-A53C69AFBCA9}"/>
              </a:ext>
            </a:extLst>
          </p:cNvPr>
          <p:cNvSpPr txBox="1"/>
          <p:nvPr/>
        </p:nvSpPr>
        <p:spPr>
          <a:xfrm>
            <a:off x="4806064" y="3134847"/>
            <a:ext cx="6400800" cy="1313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Mục tiêu</a:t>
            </a:r>
            <a:r>
              <a:rPr lang="vi-VN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Cung cấp dữ liệu chất lượng để AI học và đưa ra dự đoán chính xác.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4C1456-F6A4-1200-29AB-CB36846F2D7D}"/>
              </a:ext>
            </a:extLst>
          </p:cNvPr>
          <p:cNvSpPr txBox="1"/>
          <p:nvPr/>
        </p:nvSpPr>
        <p:spPr>
          <a:xfrm>
            <a:off x="4711684" y="8581812"/>
            <a:ext cx="64008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Nguồn dữ liệu</a:t>
            </a:r>
            <a:r>
              <a:rPr lang="vi-VN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Web, cảm biến, API, cơ sở dữ liệu, khảo sát, dữ liệu công khai,...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225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063503-103A-AE42-435B-084221952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F64167-C1E2-CDAB-C2B6-0128ABFA1205}"/>
              </a:ext>
            </a:extLst>
          </p:cNvPr>
          <p:cNvSpPr/>
          <p:nvPr/>
        </p:nvSpPr>
        <p:spPr>
          <a:xfrm>
            <a:off x="0" y="0"/>
            <a:ext cx="12280392" cy="6949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5" name="extBox 4">
            <a:extLst>
              <a:ext uri="{FF2B5EF4-FFF2-40B4-BE49-F238E27FC236}">
                <a16:creationId xmlns:a16="http://schemas.microsoft.com/office/drawing/2014/main" id="{8753AFE9-AA6F-C298-1EBD-16955881C7E1}"/>
              </a:ext>
            </a:extLst>
          </p:cNvPr>
          <p:cNvSpPr txBox="1"/>
          <p:nvPr/>
        </p:nvSpPr>
        <p:spPr>
          <a:xfrm>
            <a:off x="682371" y="1964509"/>
            <a:ext cx="109156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PHƯƠNG PHÁP CRAWL DỮ LIỆU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6A81A7-532B-AF82-AF7E-65D3FA63FFE9}"/>
              </a:ext>
            </a:extLst>
          </p:cNvPr>
          <p:cNvSpPr/>
          <p:nvPr/>
        </p:nvSpPr>
        <p:spPr>
          <a:xfrm>
            <a:off x="0" y="-33413"/>
            <a:ext cx="12280392" cy="6982853"/>
          </a:xfrm>
          <a:prstGeom prst="rect">
            <a:avLst/>
          </a:prstGeom>
          <a:solidFill>
            <a:srgbClr val="FFA6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F7136D-1AB9-C262-976F-EE859DDCF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058" y="2863721"/>
            <a:ext cx="1157292" cy="11572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5AF3012-FE4F-ACD4-41AA-AF15FCBAD9F8}"/>
              </a:ext>
            </a:extLst>
          </p:cNvPr>
          <p:cNvSpPr txBox="1"/>
          <p:nvPr/>
        </p:nvSpPr>
        <p:spPr>
          <a:xfrm>
            <a:off x="3564923" y="7110358"/>
            <a:ext cx="8248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Vai </a:t>
            </a:r>
            <a:r>
              <a:rPr lang="en-US" sz="36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trò</a:t>
            </a:r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 liệu càng nhiều và chất lượng, mô hình càng chính xác.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6" name="Picture 2" descr="Building a high-performance data and AI organization | MIT Technology Review" hidden="1">
            <a:extLst>
              <a:ext uri="{FF2B5EF4-FFF2-40B4-BE49-F238E27FC236}">
                <a16:creationId xmlns:a16="http://schemas.microsoft.com/office/drawing/2014/main" id="{AF074964-F03F-0F77-BEF9-586606F99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498" y="9065127"/>
            <a:ext cx="6991350" cy="492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 hidden="1">
            <a:extLst>
              <a:ext uri="{FF2B5EF4-FFF2-40B4-BE49-F238E27FC236}">
                <a16:creationId xmlns:a16="http://schemas.microsoft.com/office/drawing/2014/main" id="{E3B83D75-CC24-57C6-EEF4-9E9FC542B8AB}"/>
              </a:ext>
            </a:extLst>
          </p:cNvPr>
          <p:cNvSpPr txBox="1"/>
          <p:nvPr/>
        </p:nvSpPr>
        <p:spPr>
          <a:xfrm>
            <a:off x="3613381" y="8385058"/>
            <a:ext cx="82486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 nhãn (labeled):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 trong học có giám sát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Không nhãn (unlabeled):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 trong học không giám sát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Chuỗi thời gian, hình ảnh, văn bản, âm thanh, v.v.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Isosceles Triangle 15" hidden="1">
            <a:extLst>
              <a:ext uri="{FF2B5EF4-FFF2-40B4-BE49-F238E27FC236}">
                <a16:creationId xmlns:a16="http://schemas.microsoft.com/office/drawing/2014/main" id="{D4B30BA2-1E31-1675-41D1-81683A25266E}"/>
              </a:ext>
            </a:extLst>
          </p:cNvPr>
          <p:cNvSpPr/>
          <p:nvPr/>
        </p:nvSpPr>
        <p:spPr>
          <a:xfrm rot="19338512">
            <a:off x="-4742675" y="3169133"/>
            <a:ext cx="13227466" cy="7560612"/>
          </a:xfrm>
          <a:prstGeom prst="triangle">
            <a:avLst/>
          </a:prstGeom>
          <a:solidFill>
            <a:srgbClr val="FFA6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 hidden="1">
            <a:extLst>
              <a:ext uri="{FF2B5EF4-FFF2-40B4-BE49-F238E27FC236}">
                <a16:creationId xmlns:a16="http://schemas.microsoft.com/office/drawing/2014/main" id="{BCAD2186-A160-BC05-CA89-7EAC5DFD41FF}"/>
              </a:ext>
            </a:extLst>
          </p:cNvPr>
          <p:cNvSpPr/>
          <p:nvPr/>
        </p:nvSpPr>
        <p:spPr>
          <a:xfrm rot="1286125">
            <a:off x="9446072" y="7078478"/>
            <a:ext cx="15727744" cy="9349335"/>
          </a:xfrm>
          <a:prstGeom prst="triangle">
            <a:avLst/>
          </a:prstGeom>
          <a:solidFill>
            <a:srgbClr val="489F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 hidden="1">
            <a:extLst>
              <a:ext uri="{FF2B5EF4-FFF2-40B4-BE49-F238E27FC236}">
                <a16:creationId xmlns:a16="http://schemas.microsoft.com/office/drawing/2014/main" id="{76537AD7-3EA5-CAA0-F96B-195E5BE8F91B}"/>
              </a:ext>
            </a:extLst>
          </p:cNvPr>
          <p:cNvSpPr/>
          <p:nvPr/>
        </p:nvSpPr>
        <p:spPr>
          <a:xfrm rot="3793276">
            <a:off x="-4016195" y="-7968577"/>
            <a:ext cx="19297002" cy="17556140"/>
          </a:xfrm>
          <a:prstGeom prst="triangle">
            <a:avLst/>
          </a:prstGeom>
          <a:solidFill>
            <a:srgbClr val="EDE7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 hidden="1">
            <a:extLst>
              <a:ext uri="{FF2B5EF4-FFF2-40B4-BE49-F238E27FC236}">
                <a16:creationId xmlns:a16="http://schemas.microsoft.com/office/drawing/2014/main" id="{344C0DB1-235E-656C-43E0-15F8E7F3A37B}"/>
              </a:ext>
            </a:extLst>
          </p:cNvPr>
          <p:cNvSpPr/>
          <p:nvPr/>
        </p:nvSpPr>
        <p:spPr>
          <a:xfrm rot="2494289">
            <a:off x="8508835" y="-9932009"/>
            <a:ext cx="15727744" cy="9349335"/>
          </a:xfrm>
          <a:prstGeom prst="triangle">
            <a:avLst/>
          </a:prstGeom>
          <a:solidFill>
            <a:srgbClr val="82C0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CCC360-A052-FA1B-46C6-BB6535362BBD}"/>
              </a:ext>
            </a:extLst>
          </p:cNvPr>
          <p:cNvSpPr/>
          <p:nvPr/>
        </p:nvSpPr>
        <p:spPr>
          <a:xfrm>
            <a:off x="-457777" y="-1"/>
            <a:ext cx="12793898" cy="8310687"/>
          </a:xfrm>
          <a:prstGeom prst="rect">
            <a:avLst/>
          </a:prstGeom>
          <a:solidFill>
            <a:srgbClr val="EDE7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CF6401-EAD5-07CB-5B69-75E7ED982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873" y="263207"/>
            <a:ext cx="1311593" cy="13115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6C5D64-525C-A36A-BA87-277629281767}"/>
              </a:ext>
            </a:extLst>
          </p:cNvPr>
          <p:cNvSpPr txBox="1"/>
          <p:nvPr/>
        </p:nvSpPr>
        <p:spPr>
          <a:xfrm>
            <a:off x="1772937" y="659089"/>
            <a:ext cx="8332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TỔNG QUAN VỀ THU THẬP DỮ LIỆU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73CFA14-CA07-F5BC-FEF9-CF971F3624FA}"/>
              </a:ext>
            </a:extLst>
          </p:cNvPr>
          <p:cNvGrpSpPr/>
          <p:nvPr/>
        </p:nvGrpSpPr>
        <p:grpSpPr>
          <a:xfrm rot="973249">
            <a:off x="745018" y="2241748"/>
            <a:ext cx="3440520" cy="3858344"/>
            <a:chOff x="745018" y="1609952"/>
            <a:chExt cx="3440520" cy="3858344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3E3FD74-3B6D-C296-F7F6-43AF2D4EB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3099950" y="3442367"/>
              <a:ext cx="1085588" cy="108558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4EB1712-912F-9F27-4C0C-73C0B7A2A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369" y="2678532"/>
              <a:ext cx="2166698" cy="2789764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169B637-C262-088F-78D9-E42BC7C4D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9866106">
              <a:off x="745018" y="1609952"/>
              <a:ext cx="2269896" cy="2269896"/>
            </a:xfrm>
            <a:prstGeom prst="rect">
              <a:avLst/>
            </a:prstGeom>
          </p:spPr>
        </p:pic>
      </p:grp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C62DC56B-49E6-FE94-65E1-7BF888ECC8B0}"/>
              </a:ext>
            </a:extLst>
          </p:cNvPr>
          <p:cNvSpPr txBox="1"/>
          <p:nvPr/>
        </p:nvSpPr>
        <p:spPr>
          <a:xfrm>
            <a:off x="4798429" y="-2202184"/>
            <a:ext cx="6400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Định </a:t>
            </a:r>
            <a:r>
              <a:rPr lang="en-US" sz="2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nghĩa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trình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thu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thập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xử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lý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huấn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luyện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hình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4270C8-00C5-A097-04CC-9CE316806C17}"/>
              </a:ext>
            </a:extLst>
          </p:cNvPr>
          <p:cNvSpPr txBox="1"/>
          <p:nvPr/>
        </p:nvSpPr>
        <p:spPr>
          <a:xfrm>
            <a:off x="4806064" y="-2202184"/>
            <a:ext cx="6400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Mục tiêu</a:t>
            </a:r>
            <a:r>
              <a:rPr lang="vi-VN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Cung cấp dữ liệu chất lượng để AI học và đưa ra dự đoán chính xác.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93A963-6267-71D2-2A9D-F9B761E3D944}"/>
              </a:ext>
            </a:extLst>
          </p:cNvPr>
          <p:cNvSpPr txBox="1"/>
          <p:nvPr/>
        </p:nvSpPr>
        <p:spPr>
          <a:xfrm>
            <a:off x="4601864" y="3621412"/>
            <a:ext cx="6400800" cy="1959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Nguồn dữ liệu</a:t>
            </a:r>
            <a:r>
              <a:rPr lang="vi-VN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Web, cảm biến, API, cơ sở dữ liệu, khảo sát, dữ liệu công khai,...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8E96E-4623-A970-4C0D-39274FFC3B86}"/>
              </a:ext>
            </a:extLst>
          </p:cNvPr>
          <p:cNvSpPr txBox="1"/>
          <p:nvPr/>
        </p:nvSpPr>
        <p:spPr>
          <a:xfrm>
            <a:off x="4691379" y="8700395"/>
            <a:ext cx="6400800" cy="4442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vi-VN" sz="3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bước chính</a:t>
            </a: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Xác định mục tiêu AI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Tìm và thu thập dữ liệu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Làm sạch &amp; chuẩn hóa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Gán nhãn (nếu cần)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Lưu trữ &amp; chuẩn bị huấn luyện</a:t>
            </a:r>
          </a:p>
        </p:txBody>
      </p:sp>
    </p:spTree>
    <p:extLst>
      <p:ext uri="{BB962C8B-B14F-4D97-AF65-F5344CB8AC3E}">
        <p14:creationId xmlns:p14="http://schemas.microsoft.com/office/powerpoint/2010/main" val="3505038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7CCB-94A9-D3E3-E327-84608B53B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A3935E-3923-8A9A-F27C-FECACD28DB81}"/>
              </a:ext>
            </a:extLst>
          </p:cNvPr>
          <p:cNvSpPr/>
          <p:nvPr/>
        </p:nvSpPr>
        <p:spPr>
          <a:xfrm>
            <a:off x="0" y="0"/>
            <a:ext cx="12280392" cy="6949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5" name="extBox 4">
            <a:extLst>
              <a:ext uri="{FF2B5EF4-FFF2-40B4-BE49-F238E27FC236}">
                <a16:creationId xmlns:a16="http://schemas.microsoft.com/office/drawing/2014/main" id="{C06CB455-A30B-ABB0-401D-90C6EDEBBA14}"/>
              </a:ext>
            </a:extLst>
          </p:cNvPr>
          <p:cNvSpPr txBox="1"/>
          <p:nvPr/>
        </p:nvSpPr>
        <p:spPr>
          <a:xfrm>
            <a:off x="682371" y="1964509"/>
            <a:ext cx="109156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PHƯƠNG PHÁP CRAWL DỮ LIỆU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C532A-2D01-5644-C57B-257399DE3EE7}"/>
              </a:ext>
            </a:extLst>
          </p:cNvPr>
          <p:cNvSpPr/>
          <p:nvPr/>
        </p:nvSpPr>
        <p:spPr>
          <a:xfrm>
            <a:off x="0" y="-33413"/>
            <a:ext cx="12280392" cy="6982853"/>
          </a:xfrm>
          <a:prstGeom prst="rect">
            <a:avLst/>
          </a:prstGeom>
          <a:solidFill>
            <a:srgbClr val="FFA6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2156F9-3A21-503D-CBFE-2A44F7590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058" y="2863721"/>
            <a:ext cx="1157292" cy="1157292"/>
          </a:xfrm>
          <a:prstGeom prst="rect">
            <a:avLst/>
          </a:prstGeom>
        </p:spPr>
      </p:pic>
      <p:sp>
        <p:nvSpPr>
          <p:cNvPr id="13" name="TextBox 12" hidden="1">
            <a:extLst>
              <a:ext uri="{FF2B5EF4-FFF2-40B4-BE49-F238E27FC236}">
                <a16:creationId xmlns:a16="http://schemas.microsoft.com/office/drawing/2014/main" id="{8E3CFB7D-719D-E1E7-F490-0F43577BD997}"/>
              </a:ext>
            </a:extLst>
          </p:cNvPr>
          <p:cNvSpPr txBox="1"/>
          <p:nvPr/>
        </p:nvSpPr>
        <p:spPr>
          <a:xfrm>
            <a:off x="3564923" y="7110358"/>
            <a:ext cx="8248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Vai </a:t>
            </a:r>
            <a:r>
              <a:rPr lang="en-US" sz="36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trò</a:t>
            </a:r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 liệu càng nhiều và chất lượng, mô hình càng chính xác.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6" name="Picture 2" descr="Building a high-performance data and AI organization | MIT Technology Review" hidden="1">
            <a:extLst>
              <a:ext uri="{FF2B5EF4-FFF2-40B4-BE49-F238E27FC236}">
                <a16:creationId xmlns:a16="http://schemas.microsoft.com/office/drawing/2014/main" id="{7D0ACDD1-7E2F-A0D7-9ED0-7598E1120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498" y="9065127"/>
            <a:ext cx="6991350" cy="492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 hidden="1">
            <a:extLst>
              <a:ext uri="{FF2B5EF4-FFF2-40B4-BE49-F238E27FC236}">
                <a16:creationId xmlns:a16="http://schemas.microsoft.com/office/drawing/2014/main" id="{203D8CA2-482E-8D4B-4A0C-6CE5187A1B30}"/>
              </a:ext>
            </a:extLst>
          </p:cNvPr>
          <p:cNvSpPr txBox="1"/>
          <p:nvPr/>
        </p:nvSpPr>
        <p:spPr>
          <a:xfrm>
            <a:off x="3613381" y="8385058"/>
            <a:ext cx="82486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 nhãn (labeled):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 trong học có giám sát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Không nhãn (unlabeled):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 trong học không giám sát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Chuỗi thời gian, hình ảnh, văn bản, âm thanh, v.v.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Isosceles Triangle 15" hidden="1">
            <a:extLst>
              <a:ext uri="{FF2B5EF4-FFF2-40B4-BE49-F238E27FC236}">
                <a16:creationId xmlns:a16="http://schemas.microsoft.com/office/drawing/2014/main" id="{C8026A38-77AF-059D-1182-560F48EC8015}"/>
              </a:ext>
            </a:extLst>
          </p:cNvPr>
          <p:cNvSpPr/>
          <p:nvPr/>
        </p:nvSpPr>
        <p:spPr>
          <a:xfrm rot="19338512">
            <a:off x="-4742675" y="3169133"/>
            <a:ext cx="13227466" cy="7560612"/>
          </a:xfrm>
          <a:prstGeom prst="triangle">
            <a:avLst/>
          </a:prstGeom>
          <a:solidFill>
            <a:srgbClr val="FFA6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 hidden="1">
            <a:extLst>
              <a:ext uri="{FF2B5EF4-FFF2-40B4-BE49-F238E27FC236}">
                <a16:creationId xmlns:a16="http://schemas.microsoft.com/office/drawing/2014/main" id="{DB438B2A-C060-FB45-63EC-AB7280ABAC56}"/>
              </a:ext>
            </a:extLst>
          </p:cNvPr>
          <p:cNvSpPr/>
          <p:nvPr/>
        </p:nvSpPr>
        <p:spPr>
          <a:xfrm rot="1286125">
            <a:off x="9446072" y="7078478"/>
            <a:ext cx="15727744" cy="9349335"/>
          </a:xfrm>
          <a:prstGeom prst="triangle">
            <a:avLst/>
          </a:prstGeom>
          <a:solidFill>
            <a:srgbClr val="489F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 hidden="1">
            <a:extLst>
              <a:ext uri="{FF2B5EF4-FFF2-40B4-BE49-F238E27FC236}">
                <a16:creationId xmlns:a16="http://schemas.microsoft.com/office/drawing/2014/main" id="{9D92D16F-7F46-3E7E-A1AB-E90BB4EFDC87}"/>
              </a:ext>
            </a:extLst>
          </p:cNvPr>
          <p:cNvSpPr/>
          <p:nvPr/>
        </p:nvSpPr>
        <p:spPr>
          <a:xfrm rot="3793276">
            <a:off x="-4016195" y="-7968577"/>
            <a:ext cx="19297002" cy="17556140"/>
          </a:xfrm>
          <a:prstGeom prst="triangle">
            <a:avLst/>
          </a:prstGeom>
          <a:solidFill>
            <a:srgbClr val="EDE7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 hidden="1">
            <a:extLst>
              <a:ext uri="{FF2B5EF4-FFF2-40B4-BE49-F238E27FC236}">
                <a16:creationId xmlns:a16="http://schemas.microsoft.com/office/drawing/2014/main" id="{483F6B06-3901-42FD-7F88-6631FA2802B4}"/>
              </a:ext>
            </a:extLst>
          </p:cNvPr>
          <p:cNvSpPr/>
          <p:nvPr/>
        </p:nvSpPr>
        <p:spPr>
          <a:xfrm rot="2494289">
            <a:off x="8508835" y="-9932009"/>
            <a:ext cx="15727744" cy="9349335"/>
          </a:xfrm>
          <a:prstGeom prst="triangle">
            <a:avLst/>
          </a:prstGeom>
          <a:solidFill>
            <a:srgbClr val="82C0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F6645D-CE95-7ABE-37FB-75CF626EE50B}"/>
              </a:ext>
            </a:extLst>
          </p:cNvPr>
          <p:cNvSpPr/>
          <p:nvPr/>
        </p:nvSpPr>
        <p:spPr>
          <a:xfrm>
            <a:off x="-457777" y="0"/>
            <a:ext cx="12793898" cy="6982854"/>
          </a:xfrm>
          <a:prstGeom prst="rect">
            <a:avLst/>
          </a:prstGeom>
          <a:solidFill>
            <a:srgbClr val="EDE7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4CF991-9CD2-BB44-2EEE-A887DDBC9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873" y="263207"/>
            <a:ext cx="1311593" cy="1311593"/>
          </a:xfrm>
          <a:prstGeom prst="rect">
            <a:avLst/>
          </a:prstGeom>
        </p:spPr>
      </p:pic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BA2758F0-4438-01FC-7EE9-20E758BFC396}"/>
              </a:ext>
            </a:extLst>
          </p:cNvPr>
          <p:cNvSpPr txBox="1"/>
          <p:nvPr/>
        </p:nvSpPr>
        <p:spPr>
          <a:xfrm>
            <a:off x="1772937" y="-1129350"/>
            <a:ext cx="8332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TỔNG QUAN VỀ THU THẬP DỮ LIỆU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A025373E-9C5D-8544-33FE-6550B71C7D0E}"/>
              </a:ext>
            </a:extLst>
          </p:cNvPr>
          <p:cNvSpPr txBox="1"/>
          <p:nvPr/>
        </p:nvSpPr>
        <p:spPr>
          <a:xfrm>
            <a:off x="4798429" y="-2202184"/>
            <a:ext cx="6400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Định </a:t>
            </a:r>
            <a:r>
              <a:rPr lang="en-US" sz="2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nghĩa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trình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thu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thập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xử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lý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huấn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luyện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hình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AI</a:t>
            </a:r>
          </a:p>
        </p:txBody>
      </p:sp>
      <p:sp>
        <p:nvSpPr>
          <p:cNvPr id="20" name="TextBox 19" hidden="1">
            <a:extLst>
              <a:ext uri="{FF2B5EF4-FFF2-40B4-BE49-F238E27FC236}">
                <a16:creationId xmlns:a16="http://schemas.microsoft.com/office/drawing/2014/main" id="{4C920A98-4DCE-A058-F24F-03BA09C666B0}"/>
              </a:ext>
            </a:extLst>
          </p:cNvPr>
          <p:cNvSpPr txBox="1"/>
          <p:nvPr/>
        </p:nvSpPr>
        <p:spPr>
          <a:xfrm>
            <a:off x="4806064" y="-2202184"/>
            <a:ext cx="6400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Mục tiêu</a:t>
            </a:r>
            <a:r>
              <a:rPr lang="vi-VN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Cung cấp dữ liệu chất lượng để AI học và đưa ra dự đoán chính xác.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TextBox 6" hidden="1">
            <a:extLst>
              <a:ext uri="{FF2B5EF4-FFF2-40B4-BE49-F238E27FC236}">
                <a16:creationId xmlns:a16="http://schemas.microsoft.com/office/drawing/2014/main" id="{82E5AAC6-CF32-B16A-AE40-06982B1BB071}"/>
              </a:ext>
            </a:extLst>
          </p:cNvPr>
          <p:cNvSpPr txBox="1"/>
          <p:nvPr/>
        </p:nvSpPr>
        <p:spPr>
          <a:xfrm>
            <a:off x="4711684" y="-1708161"/>
            <a:ext cx="64008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Nguồn dữ liệu</a:t>
            </a:r>
            <a:r>
              <a:rPr lang="vi-VN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Web, cảm biến, API, cơ sở dữ liệu, khảo sát, dữ liệu công khai,...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F988792-7147-B0C6-A611-0DCF60733E54}"/>
              </a:ext>
            </a:extLst>
          </p:cNvPr>
          <p:cNvGrpSpPr/>
          <p:nvPr/>
        </p:nvGrpSpPr>
        <p:grpSpPr>
          <a:xfrm>
            <a:off x="417802" y="2739654"/>
            <a:ext cx="2896898" cy="3140990"/>
            <a:chOff x="745018" y="1609952"/>
            <a:chExt cx="3440520" cy="385834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CF4099E-BC45-1C33-BB0D-6849009DC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3099950" y="3442367"/>
              <a:ext cx="1085588" cy="108558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934602D-2DB2-88E7-23A0-232AF699E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369" y="2678532"/>
              <a:ext cx="2166698" cy="278976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E8F6314-F062-35EC-729D-262A7A887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9866106">
              <a:off x="745018" y="1609952"/>
              <a:ext cx="2269896" cy="2269896"/>
            </a:xfrm>
            <a:prstGeom prst="rect">
              <a:avLst/>
            </a:prstGeom>
          </p:spPr>
        </p:pic>
      </p:grpSp>
      <p:sp>
        <p:nvSpPr>
          <p:cNvPr id="28" name="TextBox 27" hidden="1">
            <a:extLst>
              <a:ext uri="{FF2B5EF4-FFF2-40B4-BE49-F238E27FC236}">
                <a16:creationId xmlns:a16="http://schemas.microsoft.com/office/drawing/2014/main" id="{F774F560-3F0F-1388-13AA-9068C96EEC6F}"/>
              </a:ext>
            </a:extLst>
          </p:cNvPr>
          <p:cNvSpPr txBox="1"/>
          <p:nvPr/>
        </p:nvSpPr>
        <p:spPr>
          <a:xfrm>
            <a:off x="12869541" y="1768241"/>
            <a:ext cx="6400800" cy="4442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vi-VN" sz="3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bước chính</a:t>
            </a: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Xác định mục tiêu AI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Tìm và thu thập dữ liệu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Làm sạch &amp; chuẩn hóa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Gán nhãn (nếu cần)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Lưu trữ &amp; chuẩn bị huấn luyện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21AE12-48E3-5151-BE24-4BB4FF43D544}"/>
              </a:ext>
            </a:extLst>
          </p:cNvPr>
          <p:cNvSpPr txBox="1"/>
          <p:nvPr/>
        </p:nvSpPr>
        <p:spPr>
          <a:xfrm>
            <a:off x="1919622" y="659089"/>
            <a:ext cx="8039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PHƯƠNG PHÁP THU THẬP DỮ LIỆU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8E2A85-BC2C-CFA0-A1BF-BDE3FC7CA39E}"/>
              </a:ext>
            </a:extLst>
          </p:cNvPr>
          <p:cNvSpPr txBox="1"/>
          <p:nvPr/>
        </p:nvSpPr>
        <p:spPr>
          <a:xfrm>
            <a:off x="-6950355" y="17917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PUBLIC DATASET: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85C8D1-5DB1-F93E-53D4-C731D4F9020E}"/>
              </a:ext>
            </a:extLst>
          </p:cNvPr>
          <p:cNvSpPr txBox="1"/>
          <p:nvPr/>
        </p:nvSpPr>
        <p:spPr>
          <a:xfrm>
            <a:off x="3135247" y="7339149"/>
            <a:ext cx="7910906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Lấy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nguồn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mạng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4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miễn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phí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thường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vậy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dễ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tiếp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cận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nhanh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chóng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thường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sạch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hoặc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đánh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nhãn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trước</a:t>
            </a:r>
            <a:endParaRPr lang="en-US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hạn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chế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trong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việc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kiểm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soát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chất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lượng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/format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</a:t>
            </a:r>
          </a:p>
        </p:txBody>
      </p:sp>
      <p:pic>
        <p:nvPicPr>
          <p:cNvPr id="30" name="Picture 2" descr="List of top open and public dataset providers">
            <a:extLst>
              <a:ext uri="{FF2B5EF4-FFF2-40B4-BE49-F238E27FC236}">
                <a16:creationId xmlns:a16="http://schemas.microsoft.com/office/drawing/2014/main" id="{8764BF92-5525-0267-B641-37622EC30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139" y="7372563"/>
            <a:ext cx="750570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952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EBDFA-36D0-DC70-B00D-51FA87CCA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316A13-909F-8DB2-F329-6E884AA4E948}"/>
              </a:ext>
            </a:extLst>
          </p:cNvPr>
          <p:cNvSpPr/>
          <p:nvPr/>
        </p:nvSpPr>
        <p:spPr>
          <a:xfrm>
            <a:off x="0" y="0"/>
            <a:ext cx="12280392" cy="6949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5" name="extBox 4">
            <a:extLst>
              <a:ext uri="{FF2B5EF4-FFF2-40B4-BE49-F238E27FC236}">
                <a16:creationId xmlns:a16="http://schemas.microsoft.com/office/drawing/2014/main" id="{69C2EBF6-AC9A-3C1B-401B-9E901DD7130B}"/>
              </a:ext>
            </a:extLst>
          </p:cNvPr>
          <p:cNvSpPr txBox="1"/>
          <p:nvPr/>
        </p:nvSpPr>
        <p:spPr>
          <a:xfrm>
            <a:off x="682371" y="1964509"/>
            <a:ext cx="109156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PHƯƠNG PHÁP CRAWL DỮ LIỆU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33BCC0-E67E-A696-A09C-35F2733B4414}"/>
              </a:ext>
            </a:extLst>
          </p:cNvPr>
          <p:cNvSpPr/>
          <p:nvPr/>
        </p:nvSpPr>
        <p:spPr>
          <a:xfrm>
            <a:off x="0" y="-33413"/>
            <a:ext cx="12280392" cy="6982853"/>
          </a:xfrm>
          <a:prstGeom prst="rect">
            <a:avLst/>
          </a:prstGeom>
          <a:solidFill>
            <a:srgbClr val="FFA6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8B9632-974B-2EB6-C1B4-26BAA49A7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058" y="2863721"/>
            <a:ext cx="1157292" cy="1157292"/>
          </a:xfrm>
          <a:prstGeom prst="rect">
            <a:avLst/>
          </a:prstGeom>
        </p:spPr>
      </p:pic>
      <p:sp>
        <p:nvSpPr>
          <p:cNvPr id="13" name="TextBox 12" hidden="1">
            <a:extLst>
              <a:ext uri="{FF2B5EF4-FFF2-40B4-BE49-F238E27FC236}">
                <a16:creationId xmlns:a16="http://schemas.microsoft.com/office/drawing/2014/main" id="{27B144B2-ED76-F7C8-C67D-9D3571C79F9C}"/>
              </a:ext>
            </a:extLst>
          </p:cNvPr>
          <p:cNvSpPr txBox="1"/>
          <p:nvPr/>
        </p:nvSpPr>
        <p:spPr>
          <a:xfrm>
            <a:off x="3564923" y="7110358"/>
            <a:ext cx="8248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Vai </a:t>
            </a:r>
            <a:r>
              <a:rPr lang="en-US" sz="36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trò</a:t>
            </a:r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 liệu càng nhiều và chất lượng, mô hình càng chính xác.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6" name="Picture 2" descr="Building a high-performance data and AI organization | MIT Technology Review" hidden="1">
            <a:extLst>
              <a:ext uri="{FF2B5EF4-FFF2-40B4-BE49-F238E27FC236}">
                <a16:creationId xmlns:a16="http://schemas.microsoft.com/office/drawing/2014/main" id="{008CF98F-0335-623A-02E5-0BA44A2FC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498" y="9065127"/>
            <a:ext cx="6991350" cy="492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 hidden="1">
            <a:extLst>
              <a:ext uri="{FF2B5EF4-FFF2-40B4-BE49-F238E27FC236}">
                <a16:creationId xmlns:a16="http://schemas.microsoft.com/office/drawing/2014/main" id="{635E2C03-8E70-903D-0368-35773220B325}"/>
              </a:ext>
            </a:extLst>
          </p:cNvPr>
          <p:cNvSpPr txBox="1"/>
          <p:nvPr/>
        </p:nvSpPr>
        <p:spPr>
          <a:xfrm>
            <a:off x="3613381" y="8385058"/>
            <a:ext cx="82486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 nhãn (labeled):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 trong học có giám sát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Không nhãn (unlabeled):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 trong học không giám sát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Chuỗi thời gian, hình ảnh, văn bản, âm thanh, v.v.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Isosceles Triangle 15" hidden="1">
            <a:extLst>
              <a:ext uri="{FF2B5EF4-FFF2-40B4-BE49-F238E27FC236}">
                <a16:creationId xmlns:a16="http://schemas.microsoft.com/office/drawing/2014/main" id="{12381773-BB31-12BC-F902-970E8B77089A}"/>
              </a:ext>
            </a:extLst>
          </p:cNvPr>
          <p:cNvSpPr/>
          <p:nvPr/>
        </p:nvSpPr>
        <p:spPr>
          <a:xfrm rot="19338512">
            <a:off x="-4742675" y="3169133"/>
            <a:ext cx="13227466" cy="7560612"/>
          </a:xfrm>
          <a:prstGeom prst="triangle">
            <a:avLst/>
          </a:prstGeom>
          <a:solidFill>
            <a:srgbClr val="FFA6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 hidden="1">
            <a:extLst>
              <a:ext uri="{FF2B5EF4-FFF2-40B4-BE49-F238E27FC236}">
                <a16:creationId xmlns:a16="http://schemas.microsoft.com/office/drawing/2014/main" id="{E26E6A6D-DFDE-238F-4F44-368AF54E7814}"/>
              </a:ext>
            </a:extLst>
          </p:cNvPr>
          <p:cNvSpPr/>
          <p:nvPr/>
        </p:nvSpPr>
        <p:spPr>
          <a:xfrm rot="1286125">
            <a:off x="9446072" y="7078478"/>
            <a:ext cx="15727744" cy="9349335"/>
          </a:xfrm>
          <a:prstGeom prst="triangle">
            <a:avLst/>
          </a:prstGeom>
          <a:solidFill>
            <a:srgbClr val="489F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 hidden="1">
            <a:extLst>
              <a:ext uri="{FF2B5EF4-FFF2-40B4-BE49-F238E27FC236}">
                <a16:creationId xmlns:a16="http://schemas.microsoft.com/office/drawing/2014/main" id="{2C7C2607-4EB4-263E-A651-C91611695FDA}"/>
              </a:ext>
            </a:extLst>
          </p:cNvPr>
          <p:cNvSpPr/>
          <p:nvPr/>
        </p:nvSpPr>
        <p:spPr>
          <a:xfrm rot="3793276">
            <a:off x="-4016195" y="-7968577"/>
            <a:ext cx="19297002" cy="17556140"/>
          </a:xfrm>
          <a:prstGeom prst="triangle">
            <a:avLst/>
          </a:prstGeom>
          <a:solidFill>
            <a:srgbClr val="EDE7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 hidden="1">
            <a:extLst>
              <a:ext uri="{FF2B5EF4-FFF2-40B4-BE49-F238E27FC236}">
                <a16:creationId xmlns:a16="http://schemas.microsoft.com/office/drawing/2014/main" id="{E456DF1A-75E0-1101-8EA2-1111B988635A}"/>
              </a:ext>
            </a:extLst>
          </p:cNvPr>
          <p:cNvSpPr/>
          <p:nvPr/>
        </p:nvSpPr>
        <p:spPr>
          <a:xfrm rot="2494289">
            <a:off x="8508835" y="-9932009"/>
            <a:ext cx="15727744" cy="9349335"/>
          </a:xfrm>
          <a:prstGeom prst="triangle">
            <a:avLst/>
          </a:prstGeom>
          <a:solidFill>
            <a:srgbClr val="82C0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0B667E-8EED-EE49-18E5-99104F86BE8F}"/>
              </a:ext>
            </a:extLst>
          </p:cNvPr>
          <p:cNvSpPr/>
          <p:nvPr/>
        </p:nvSpPr>
        <p:spPr>
          <a:xfrm>
            <a:off x="-457777" y="0"/>
            <a:ext cx="12793898" cy="6982854"/>
          </a:xfrm>
          <a:prstGeom prst="rect">
            <a:avLst/>
          </a:prstGeom>
          <a:solidFill>
            <a:srgbClr val="EDE7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C81B3C-FFD3-ADD3-6A9D-592F7BD05C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873" y="263207"/>
            <a:ext cx="1311593" cy="1311593"/>
          </a:xfrm>
          <a:prstGeom prst="rect">
            <a:avLst/>
          </a:prstGeom>
        </p:spPr>
      </p:pic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34B98A2B-4839-0AF5-D726-30966439FC1B}"/>
              </a:ext>
            </a:extLst>
          </p:cNvPr>
          <p:cNvSpPr txBox="1"/>
          <p:nvPr/>
        </p:nvSpPr>
        <p:spPr>
          <a:xfrm>
            <a:off x="1772937" y="-1129350"/>
            <a:ext cx="8332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TỔNG QUAN VỀ THU THẬP DỮ LIỆU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B49C2892-11F5-D181-2B78-010AD5A9AD6C}"/>
              </a:ext>
            </a:extLst>
          </p:cNvPr>
          <p:cNvSpPr txBox="1"/>
          <p:nvPr/>
        </p:nvSpPr>
        <p:spPr>
          <a:xfrm>
            <a:off x="4798429" y="-2202184"/>
            <a:ext cx="6400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Định </a:t>
            </a:r>
            <a:r>
              <a:rPr lang="en-US" sz="2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nghĩa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trình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thu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thập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xử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lý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huấn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luyện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hình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AI</a:t>
            </a:r>
          </a:p>
        </p:txBody>
      </p:sp>
      <p:sp>
        <p:nvSpPr>
          <p:cNvPr id="20" name="TextBox 19" hidden="1">
            <a:extLst>
              <a:ext uri="{FF2B5EF4-FFF2-40B4-BE49-F238E27FC236}">
                <a16:creationId xmlns:a16="http://schemas.microsoft.com/office/drawing/2014/main" id="{AB71FB4D-C4A8-04DC-1156-10F078074771}"/>
              </a:ext>
            </a:extLst>
          </p:cNvPr>
          <p:cNvSpPr txBox="1"/>
          <p:nvPr/>
        </p:nvSpPr>
        <p:spPr>
          <a:xfrm>
            <a:off x="4806064" y="-2202184"/>
            <a:ext cx="6400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Mục tiêu</a:t>
            </a:r>
            <a:r>
              <a:rPr lang="vi-VN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Cung cấp dữ liệu chất lượng để AI học và đưa ra dự đoán chính xác.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TextBox 6" hidden="1">
            <a:extLst>
              <a:ext uri="{FF2B5EF4-FFF2-40B4-BE49-F238E27FC236}">
                <a16:creationId xmlns:a16="http://schemas.microsoft.com/office/drawing/2014/main" id="{0AB6DDDA-A0DF-A0F4-E673-EBBCC361398B}"/>
              </a:ext>
            </a:extLst>
          </p:cNvPr>
          <p:cNvSpPr txBox="1"/>
          <p:nvPr/>
        </p:nvSpPr>
        <p:spPr>
          <a:xfrm>
            <a:off x="4711684" y="-1708161"/>
            <a:ext cx="64008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Nguồn dữ liệu</a:t>
            </a:r>
            <a:r>
              <a:rPr lang="vi-VN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Web, cảm biến, API, cơ sở dữ liệu, khảo sát, dữ liệu công khai,...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8132D9B-FDCC-D6E8-0522-6BF99F275B31}"/>
              </a:ext>
            </a:extLst>
          </p:cNvPr>
          <p:cNvGrpSpPr/>
          <p:nvPr/>
        </p:nvGrpSpPr>
        <p:grpSpPr>
          <a:xfrm>
            <a:off x="417802" y="2739654"/>
            <a:ext cx="2896898" cy="3140990"/>
            <a:chOff x="745018" y="1609952"/>
            <a:chExt cx="3440520" cy="385834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7A2609F-E0C0-B5D9-D9E3-335E92967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3099950" y="3442367"/>
              <a:ext cx="1085588" cy="108558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2F02B0D-615C-8AAB-5D46-D7BE5E80A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369" y="2678532"/>
              <a:ext cx="2166698" cy="278976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63D8903-4632-970A-B9CE-6804CECE4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9866106">
              <a:off x="745018" y="1609952"/>
              <a:ext cx="2269896" cy="2269896"/>
            </a:xfrm>
            <a:prstGeom prst="rect">
              <a:avLst/>
            </a:prstGeom>
          </p:spPr>
        </p:pic>
      </p:grpSp>
      <p:sp>
        <p:nvSpPr>
          <p:cNvPr id="28" name="TextBox 27" hidden="1">
            <a:extLst>
              <a:ext uri="{FF2B5EF4-FFF2-40B4-BE49-F238E27FC236}">
                <a16:creationId xmlns:a16="http://schemas.microsoft.com/office/drawing/2014/main" id="{6B64E424-395E-F8F1-D724-BC72EDB640C8}"/>
              </a:ext>
            </a:extLst>
          </p:cNvPr>
          <p:cNvSpPr txBox="1"/>
          <p:nvPr/>
        </p:nvSpPr>
        <p:spPr>
          <a:xfrm>
            <a:off x="12869541" y="1768241"/>
            <a:ext cx="6400800" cy="4442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vi-VN" sz="3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bước chính</a:t>
            </a: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Xác định mục tiêu AI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Tìm và thu thập dữ liệu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Làm sạch &amp; chuẩn hóa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Gán nhãn (nếu cần)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Lưu trữ &amp; chuẩn bị huấn luyện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709348-9127-9BB8-A6EF-C3EE395249B6}"/>
              </a:ext>
            </a:extLst>
          </p:cNvPr>
          <p:cNvSpPr txBox="1"/>
          <p:nvPr/>
        </p:nvSpPr>
        <p:spPr>
          <a:xfrm>
            <a:off x="1919622" y="659089"/>
            <a:ext cx="8039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PHƯƠNG PHÁP THU THẬP DỮ LIỆU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AB7445-6606-166F-CA8C-F0A607B82017}"/>
              </a:ext>
            </a:extLst>
          </p:cNvPr>
          <p:cNvSpPr txBox="1"/>
          <p:nvPr/>
        </p:nvSpPr>
        <p:spPr>
          <a:xfrm>
            <a:off x="421995" y="17917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PUBLIC DATASET: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F32CB4-4ECE-34D4-9A7A-6E10F6832531}"/>
              </a:ext>
            </a:extLst>
          </p:cNvPr>
          <p:cNvSpPr txBox="1"/>
          <p:nvPr/>
        </p:nvSpPr>
        <p:spPr>
          <a:xfrm>
            <a:off x="3135247" y="8153394"/>
            <a:ext cx="7910906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Lấy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nguồn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mạng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4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miễn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phí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thường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vậy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dễ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tiếp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cận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nhanh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chóng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thường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sạch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hoặc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đánh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nhãn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trước</a:t>
            </a:r>
            <a:endParaRPr lang="en-US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hạn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chế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trong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việc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kiểm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soát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chất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lượng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/format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</a:t>
            </a:r>
          </a:p>
        </p:txBody>
      </p:sp>
      <p:pic>
        <p:nvPicPr>
          <p:cNvPr id="7170" name="Picture 2" descr="List of top open and public dataset providers">
            <a:extLst>
              <a:ext uri="{FF2B5EF4-FFF2-40B4-BE49-F238E27FC236}">
                <a16:creationId xmlns:a16="http://schemas.microsoft.com/office/drawing/2014/main" id="{8B2921B2-99DE-9C49-A6AF-21D875CA9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139" y="2312728"/>
            <a:ext cx="750570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174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0105D-CE30-1B23-67FB-0596192B7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7D43AA-12ED-393B-3879-7D5FE3184C4A}"/>
              </a:ext>
            </a:extLst>
          </p:cNvPr>
          <p:cNvSpPr/>
          <p:nvPr/>
        </p:nvSpPr>
        <p:spPr>
          <a:xfrm>
            <a:off x="0" y="0"/>
            <a:ext cx="12280392" cy="6949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5" name="extBox 4">
            <a:extLst>
              <a:ext uri="{FF2B5EF4-FFF2-40B4-BE49-F238E27FC236}">
                <a16:creationId xmlns:a16="http://schemas.microsoft.com/office/drawing/2014/main" id="{42F80EB2-028C-2C7C-35B4-AED6F240514C}"/>
              </a:ext>
            </a:extLst>
          </p:cNvPr>
          <p:cNvSpPr txBox="1"/>
          <p:nvPr/>
        </p:nvSpPr>
        <p:spPr>
          <a:xfrm>
            <a:off x="682371" y="1964509"/>
            <a:ext cx="109156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PHƯƠNG PHÁP CRAWL DỮ LIỆU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8538F5-3ECB-D2AD-6CDE-0AA6C40F1199}"/>
              </a:ext>
            </a:extLst>
          </p:cNvPr>
          <p:cNvSpPr/>
          <p:nvPr/>
        </p:nvSpPr>
        <p:spPr>
          <a:xfrm>
            <a:off x="0" y="-33413"/>
            <a:ext cx="12280392" cy="6982853"/>
          </a:xfrm>
          <a:prstGeom prst="rect">
            <a:avLst/>
          </a:prstGeom>
          <a:solidFill>
            <a:srgbClr val="FFA6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1FB3A8-6119-7D0A-A42C-4D674000D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058" y="2863721"/>
            <a:ext cx="1157292" cy="1157292"/>
          </a:xfrm>
          <a:prstGeom prst="rect">
            <a:avLst/>
          </a:prstGeom>
        </p:spPr>
      </p:pic>
      <p:sp>
        <p:nvSpPr>
          <p:cNvPr id="13" name="TextBox 12" hidden="1">
            <a:extLst>
              <a:ext uri="{FF2B5EF4-FFF2-40B4-BE49-F238E27FC236}">
                <a16:creationId xmlns:a16="http://schemas.microsoft.com/office/drawing/2014/main" id="{0CE45653-7AE8-0BCC-792E-8581B67E555B}"/>
              </a:ext>
            </a:extLst>
          </p:cNvPr>
          <p:cNvSpPr txBox="1"/>
          <p:nvPr/>
        </p:nvSpPr>
        <p:spPr>
          <a:xfrm>
            <a:off x="3564923" y="7110358"/>
            <a:ext cx="8248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Vai </a:t>
            </a:r>
            <a:r>
              <a:rPr lang="en-US" sz="36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trò</a:t>
            </a:r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 liệu càng nhiều và chất lượng, mô hình càng chính xác.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6" name="Picture 2" descr="Building a high-performance data and AI organization | MIT Technology Review" hidden="1">
            <a:extLst>
              <a:ext uri="{FF2B5EF4-FFF2-40B4-BE49-F238E27FC236}">
                <a16:creationId xmlns:a16="http://schemas.microsoft.com/office/drawing/2014/main" id="{4AA2C99C-C332-5796-222B-9526FB239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498" y="9065127"/>
            <a:ext cx="6991350" cy="492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 hidden="1">
            <a:extLst>
              <a:ext uri="{FF2B5EF4-FFF2-40B4-BE49-F238E27FC236}">
                <a16:creationId xmlns:a16="http://schemas.microsoft.com/office/drawing/2014/main" id="{7970BFC5-9653-70C4-E0F1-84C8EEB026D4}"/>
              </a:ext>
            </a:extLst>
          </p:cNvPr>
          <p:cNvSpPr txBox="1"/>
          <p:nvPr/>
        </p:nvSpPr>
        <p:spPr>
          <a:xfrm>
            <a:off x="3613381" y="8385058"/>
            <a:ext cx="82486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 nhãn (labeled):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 trong học có giám sát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Không nhãn (unlabeled):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 trong học không giám sát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Chuỗi thời gian, hình ảnh, văn bản, âm thanh, v.v.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Isosceles Triangle 15" hidden="1">
            <a:extLst>
              <a:ext uri="{FF2B5EF4-FFF2-40B4-BE49-F238E27FC236}">
                <a16:creationId xmlns:a16="http://schemas.microsoft.com/office/drawing/2014/main" id="{6D5D85F3-F89A-F2E4-5262-EDC1B3CEC7BC}"/>
              </a:ext>
            </a:extLst>
          </p:cNvPr>
          <p:cNvSpPr/>
          <p:nvPr/>
        </p:nvSpPr>
        <p:spPr>
          <a:xfrm rot="19338512">
            <a:off x="-4742675" y="3169133"/>
            <a:ext cx="13227466" cy="7560612"/>
          </a:xfrm>
          <a:prstGeom prst="triangle">
            <a:avLst/>
          </a:prstGeom>
          <a:solidFill>
            <a:srgbClr val="FFA6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 hidden="1">
            <a:extLst>
              <a:ext uri="{FF2B5EF4-FFF2-40B4-BE49-F238E27FC236}">
                <a16:creationId xmlns:a16="http://schemas.microsoft.com/office/drawing/2014/main" id="{FAA7BCEA-74FF-9184-7544-27482FF0E17D}"/>
              </a:ext>
            </a:extLst>
          </p:cNvPr>
          <p:cNvSpPr/>
          <p:nvPr/>
        </p:nvSpPr>
        <p:spPr>
          <a:xfrm rot="1286125">
            <a:off x="9446072" y="7078478"/>
            <a:ext cx="15727744" cy="9349335"/>
          </a:xfrm>
          <a:prstGeom prst="triangle">
            <a:avLst/>
          </a:prstGeom>
          <a:solidFill>
            <a:srgbClr val="489F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 hidden="1">
            <a:extLst>
              <a:ext uri="{FF2B5EF4-FFF2-40B4-BE49-F238E27FC236}">
                <a16:creationId xmlns:a16="http://schemas.microsoft.com/office/drawing/2014/main" id="{751CEC5F-2539-F694-4132-47CBDABB496F}"/>
              </a:ext>
            </a:extLst>
          </p:cNvPr>
          <p:cNvSpPr/>
          <p:nvPr/>
        </p:nvSpPr>
        <p:spPr>
          <a:xfrm rot="3793276">
            <a:off x="-4016195" y="-7968577"/>
            <a:ext cx="19297002" cy="17556140"/>
          </a:xfrm>
          <a:prstGeom prst="triangle">
            <a:avLst/>
          </a:prstGeom>
          <a:solidFill>
            <a:srgbClr val="EDE7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 hidden="1">
            <a:extLst>
              <a:ext uri="{FF2B5EF4-FFF2-40B4-BE49-F238E27FC236}">
                <a16:creationId xmlns:a16="http://schemas.microsoft.com/office/drawing/2014/main" id="{60872861-933B-059B-F1AF-253B2A16CAA0}"/>
              </a:ext>
            </a:extLst>
          </p:cNvPr>
          <p:cNvSpPr/>
          <p:nvPr/>
        </p:nvSpPr>
        <p:spPr>
          <a:xfrm rot="2494289">
            <a:off x="8508835" y="-9932009"/>
            <a:ext cx="15727744" cy="9349335"/>
          </a:xfrm>
          <a:prstGeom prst="triangle">
            <a:avLst/>
          </a:prstGeom>
          <a:solidFill>
            <a:srgbClr val="82C0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D18C38-6B45-D43F-2B85-0883A299690F}"/>
              </a:ext>
            </a:extLst>
          </p:cNvPr>
          <p:cNvSpPr/>
          <p:nvPr/>
        </p:nvSpPr>
        <p:spPr>
          <a:xfrm>
            <a:off x="-457777" y="0"/>
            <a:ext cx="12793898" cy="6982854"/>
          </a:xfrm>
          <a:prstGeom prst="rect">
            <a:avLst/>
          </a:prstGeom>
          <a:solidFill>
            <a:srgbClr val="EDE7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78BE5D-1768-8586-E793-944CAEE0F8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873" y="263207"/>
            <a:ext cx="1311593" cy="1311593"/>
          </a:xfrm>
          <a:prstGeom prst="rect">
            <a:avLst/>
          </a:prstGeom>
        </p:spPr>
      </p:pic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ACD82C07-5195-DF6B-58BB-878AC3A8D6C2}"/>
              </a:ext>
            </a:extLst>
          </p:cNvPr>
          <p:cNvSpPr txBox="1"/>
          <p:nvPr/>
        </p:nvSpPr>
        <p:spPr>
          <a:xfrm>
            <a:off x="1772937" y="-1129350"/>
            <a:ext cx="8332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TỔNG QUAN VỀ THU THẬP DỮ LIỆU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53CA78C4-339C-99EB-F117-21CE6FB80835}"/>
              </a:ext>
            </a:extLst>
          </p:cNvPr>
          <p:cNvSpPr txBox="1"/>
          <p:nvPr/>
        </p:nvSpPr>
        <p:spPr>
          <a:xfrm>
            <a:off x="4798429" y="-2202184"/>
            <a:ext cx="6400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Định </a:t>
            </a:r>
            <a:r>
              <a:rPr lang="en-US" sz="2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nghĩa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trình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thu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thập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xử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lý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huấn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luyện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hình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AI</a:t>
            </a:r>
          </a:p>
        </p:txBody>
      </p:sp>
      <p:sp>
        <p:nvSpPr>
          <p:cNvPr id="20" name="TextBox 19" hidden="1">
            <a:extLst>
              <a:ext uri="{FF2B5EF4-FFF2-40B4-BE49-F238E27FC236}">
                <a16:creationId xmlns:a16="http://schemas.microsoft.com/office/drawing/2014/main" id="{6E86A209-0ABE-3F08-22A2-2067692EF12A}"/>
              </a:ext>
            </a:extLst>
          </p:cNvPr>
          <p:cNvSpPr txBox="1"/>
          <p:nvPr/>
        </p:nvSpPr>
        <p:spPr>
          <a:xfrm>
            <a:off x="4806064" y="-2202184"/>
            <a:ext cx="6400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Mục tiêu</a:t>
            </a:r>
            <a:r>
              <a:rPr lang="vi-VN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Cung cấp dữ liệu chất lượng để AI học và đưa ra dự đoán chính xác.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TextBox 6" hidden="1">
            <a:extLst>
              <a:ext uri="{FF2B5EF4-FFF2-40B4-BE49-F238E27FC236}">
                <a16:creationId xmlns:a16="http://schemas.microsoft.com/office/drawing/2014/main" id="{1789A354-ACC2-78C7-EB6B-6A158BB93231}"/>
              </a:ext>
            </a:extLst>
          </p:cNvPr>
          <p:cNvSpPr txBox="1"/>
          <p:nvPr/>
        </p:nvSpPr>
        <p:spPr>
          <a:xfrm>
            <a:off x="4711684" y="-1708161"/>
            <a:ext cx="64008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Nguồn dữ liệu</a:t>
            </a:r>
            <a:r>
              <a:rPr lang="vi-VN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Web, cảm biến, API, cơ sở dữ liệu, khảo sát, dữ liệu công khai,...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84241B-5261-3D21-2BDE-AFF71A5C75AA}"/>
              </a:ext>
            </a:extLst>
          </p:cNvPr>
          <p:cNvGrpSpPr/>
          <p:nvPr/>
        </p:nvGrpSpPr>
        <p:grpSpPr>
          <a:xfrm>
            <a:off x="417802" y="2739654"/>
            <a:ext cx="2896898" cy="3140990"/>
            <a:chOff x="745018" y="1609952"/>
            <a:chExt cx="3440520" cy="385834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A4F97C0-680E-B939-521B-87A0FD19F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3099950" y="3442367"/>
              <a:ext cx="1085588" cy="108558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BFA2FD1-305D-C36C-555F-338567231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369" y="2678532"/>
              <a:ext cx="2166698" cy="278976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754D73B-78DF-3C84-73BD-41CBC0C9F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9866106">
              <a:off x="745018" y="1609952"/>
              <a:ext cx="2269896" cy="2269896"/>
            </a:xfrm>
            <a:prstGeom prst="rect">
              <a:avLst/>
            </a:prstGeom>
          </p:spPr>
        </p:pic>
      </p:grpSp>
      <p:sp>
        <p:nvSpPr>
          <p:cNvPr id="28" name="TextBox 27" hidden="1">
            <a:extLst>
              <a:ext uri="{FF2B5EF4-FFF2-40B4-BE49-F238E27FC236}">
                <a16:creationId xmlns:a16="http://schemas.microsoft.com/office/drawing/2014/main" id="{8FA10EE6-DD4E-F017-3CDC-DFAAD39863D5}"/>
              </a:ext>
            </a:extLst>
          </p:cNvPr>
          <p:cNvSpPr txBox="1"/>
          <p:nvPr/>
        </p:nvSpPr>
        <p:spPr>
          <a:xfrm>
            <a:off x="12869541" y="1768241"/>
            <a:ext cx="6400800" cy="4442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vi-VN" sz="3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bước chính</a:t>
            </a: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Xác định mục tiêu AI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Tìm và thu thập dữ liệu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Làm sạch &amp; chuẩn hóa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Gán nhãn (nếu cần)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Lưu trữ &amp; chuẩn bị huấn luyện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06BA6B-6DC4-F058-709A-51AAC24372FD}"/>
              </a:ext>
            </a:extLst>
          </p:cNvPr>
          <p:cNvSpPr txBox="1"/>
          <p:nvPr/>
        </p:nvSpPr>
        <p:spPr>
          <a:xfrm>
            <a:off x="1919622" y="659089"/>
            <a:ext cx="8039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PHƯƠNG PHÁP THU THẬP DỮ LIỆU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09841E-78E4-A97D-3D83-5BDF9D91ECA7}"/>
              </a:ext>
            </a:extLst>
          </p:cNvPr>
          <p:cNvSpPr txBox="1"/>
          <p:nvPr/>
        </p:nvSpPr>
        <p:spPr>
          <a:xfrm>
            <a:off x="421995" y="17917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PUBLIC DATASET: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3C0161-6297-5742-1466-9ED755E9F2CA}"/>
              </a:ext>
            </a:extLst>
          </p:cNvPr>
          <p:cNvSpPr txBox="1"/>
          <p:nvPr/>
        </p:nvSpPr>
        <p:spPr>
          <a:xfrm>
            <a:off x="3135247" y="2373766"/>
            <a:ext cx="7910906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Lấy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nguồn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mạng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4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miễn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phí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thường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dễ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tiếp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cận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nhanh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chóng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thường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sạch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hoặc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đánh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nhãn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trước</a:t>
            </a:r>
            <a:endParaRPr lang="en-US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hạn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chế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trong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việc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kiểm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soát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chất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lượng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/format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</a:t>
            </a:r>
          </a:p>
        </p:txBody>
      </p:sp>
      <p:pic>
        <p:nvPicPr>
          <p:cNvPr id="7170" name="Picture 2" descr="List of top open and public dataset providers">
            <a:extLst>
              <a:ext uri="{FF2B5EF4-FFF2-40B4-BE49-F238E27FC236}">
                <a16:creationId xmlns:a16="http://schemas.microsoft.com/office/drawing/2014/main" id="{6C25A7B4-5E57-A564-90F0-CEDBF0FBE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139" y="8153394"/>
            <a:ext cx="750570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FCFDECA-83C4-98B1-137E-7C7BDFCABE4E}"/>
              </a:ext>
            </a:extLst>
          </p:cNvPr>
          <p:cNvSpPr txBox="1"/>
          <p:nvPr/>
        </p:nvSpPr>
        <p:spPr>
          <a:xfrm>
            <a:off x="14233245" y="19441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WEB SCRAPING:</a:t>
            </a:r>
          </a:p>
        </p:txBody>
      </p:sp>
      <p:pic>
        <p:nvPicPr>
          <p:cNvPr id="25" name="Picture 2" descr="Web Scraping&quot; nghĩa là gì: Định Nghĩa, Ví Dụ trong Tiếng Anh">
            <a:extLst>
              <a:ext uri="{FF2B5EF4-FFF2-40B4-BE49-F238E27FC236}">
                <a16:creationId xmlns:a16="http://schemas.microsoft.com/office/drawing/2014/main" id="{2E059387-6774-B657-E495-A28E369A3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9489" y="2392894"/>
            <a:ext cx="7111415" cy="372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017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898CC-D40A-1470-EC54-689140E8B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EFD68E-17FD-8C0A-8219-B68BAD4B2977}"/>
              </a:ext>
            </a:extLst>
          </p:cNvPr>
          <p:cNvSpPr/>
          <p:nvPr/>
        </p:nvSpPr>
        <p:spPr>
          <a:xfrm>
            <a:off x="0" y="0"/>
            <a:ext cx="12280392" cy="6949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5" name="extBox 4">
            <a:extLst>
              <a:ext uri="{FF2B5EF4-FFF2-40B4-BE49-F238E27FC236}">
                <a16:creationId xmlns:a16="http://schemas.microsoft.com/office/drawing/2014/main" id="{09CC2B55-2A4B-BA57-6C5C-BF9738C900B5}"/>
              </a:ext>
            </a:extLst>
          </p:cNvPr>
          <p:cNvSpPr txBox="1"/>
          <p:nvPr/>
        </p:nvSpPr>
        <p:spPr>
          <a:xfrm>
            <a:off x="682371" y="1964509"/>
            <a:ext cx="109156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PHƯƠNG PHÁP CRAWL DỮ LIỆU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C911EA-F8F0-8E31-018D-0167057AFD67}"/>
              </a:ext>
            </a:extLst>
          </p:cNvPr>
          <p:cNvSpPr/>
          <p:nvPr/>
        </p:nvSpPr>
        <p:spPr>
          <a:xfrm>
            <a:off x="0" y="-33413"/>
            <a:ext cx="12280392" cy="6982853"/>
          </a:xfrm>
          <a:prstGeom prst="rect">
            <a:avLst/>
          </a:prstGeom>
          <a:solidFill>
            <a:srgbClr val="FFA6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DA7EA4-5C17-2698-CF61-15E84271E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058" y="2863721"/>
            <a:ext cx="1157292" cy="1157292"/>
          </a:xfrm>
          <a:prstGeom prst="rect">
            <a:avLst/>
          </a:prstGeom>
        </p:spPr>
      </p:pic>
      <p:sp>
        <p:nvSpPr>
          <p:cNvPr id="13" name="TextBox 12" hidden="1">
            <a:extLst>
              <a:ext uri="{FF2B5EF4-FFF2-40B4-BE49-F238E27FC236}">
                <a16:creationId xmlns:a16="http://schemas.microsoft.com/office/drawing/2014/main" id="{FC01F55A-4738-D8D3-16E9-D98145892648}"/>
              </a:ext>
            </a:extLst>
          </p:cNvPr>
          <p:cNvSpPr txBox="1"/>
          <p:nvPr/>
        </p:nvSpPr>
        <p:spPr>
          <a:xfrm>
            <a:off x="3564923" y="7110358"/>
            <a:ext cx="8248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Vai </a:t>
            </a:r>
            <a:r>
              <a:rPr lang="en-US" sz="36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trò</a:t>
            </a:r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 liệu càng nhiều và chất lượng, mô hình càng chính xác.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6" name="Picture 2" descr="Building a high-performance data and AI organization | MIT Technology Review" hidden="1">
            <a:extLst>
              <a:ext uri="{FF2B5EF4-FFF2-40B4-BE49-F238E27FC236}">
                <a16:creationId xmlns:a16="http://schemas.microsoft.com/office/drawing/2014/main" id="{FD2268DC-FE28-83E3-A63A-749DDFA5A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498" y="9065127"/>
            <a:ext cx="6991350" cy="492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 hidden="1">
            <a:extLst>
              <a:ext uri="{FF2B5EF4-FFF2-40B4-BE49-F238E27FC236}">
                <a16:creationId xmlns:a16="http://schemas.microsoft.com/office/drawing/2014/main" id="{B8BE0DFD-9FC7-183C-B4DE-C9E6C0CBE835}"/>
              </a:ext>
            </a:extLst>
          </p:cNvPr>
          <p:cNvSpPr txBox="1"/>
          <p:nvPr/>
        </p:nvSpPr>
        <p:spPr>
          <a:xfrm>
            <a:off x="3613381" y="8385058"/>
            <a:ext cx="82486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 nhãn (labeled):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 trong học có giám sát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Không nhãn (unlabeled):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 trong học không giám sát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Chuỗi thời gian, hình ảnh, văn bản, âm thanh, v.v.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Isosceles Triangle 15" hidden="1">
            <a:extLst>
              <a:ext uri="{FF2B5EF4-FFF2-40B4-BE49-F238E27FC236}">
                <a16:creationId xmlns:a16="http://schemas.microsoft.com/office/drawing/2014/main" id="{266689A2-EB09-4CF8-7003-1B3934AC2994}"/>
              </a:ext>
            </a:extLst>
          </p:cNvPr>
          <p:cNvSpPr/>
          <p:nvPr/>
        </p:nvSpPr>
        <p:spPr>
          <a:xfrm rot="19338512">
            <a:off x="-4742675" y="3169133"/>
            <a:ext cx="13227466" cy="7560612"/>
          </a:xfrm>
          <a:prstGeom prst="triangle">
            <a:avLst/>
          </a:prstGeom>
          <a:solidFill>
            <a:srgbClr val="FFA6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 hidden="1">
            <a:extLst>
              <a:ext uri="{FF2B5EF4-FFF2-40B4-BE49-F238E27FC236}">
                <a16:creationId xmlns:a16="http://schemas.microsoft.com/office/drawing/2014/main" id="{2B79B842-AAC5-E88A-548C-010D980F0FB3}"/>
              </a:ext>
            </a:extLst>
          </p:cNvPr>
          <p:cNvSpPr/>
          <p:nvPr/>
        </p:nvSpPr>
        <p:spPr>
          <a:xfrm rot="1286125">
            <a:off x="9446072" y="7078478"/>
            <a:ext cx="15727744" cy="9349335"/>
          </a:xfrm>
          <a:prstGeom prst="triangle">
            <a:avLst/>
          </a:prstGeom>
          <a:solidFill>
            <a:srgbClr val="489F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 hidden="1">
            <a:extLst>
              <a:ext uri="{FF2B5EF4-FFF2-40B4-BE49-F238E27FC236}">
                <a16:creationId xmlns:a16="http://schemas.microsoft.com/office/drawing/2014/main" id="{DA583992-C05F-38DF-6708-BB44B1D2BE1C}"/>
              </a:ext>
            </a:extLst>
          </p:cNvPr>
          <p:cNvSpPr/>
          <p:nvPr/>
        </p:nvSpPr>
        <p:spPr>
          <a:xfrm rot="3793276">
            <a:off x="-4016195" y="-7968577"/>
            <a:ext cx="19297002" cy="17556140"/>
          </a:xfrm>
          <a:prstGeom prst="triangle">
            <a:avLst/>
          </a:prstGeom>
          <a:solidFill>
            <a:srgbClr val="EDE7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 hidden="1">
            <a:extLst>
              <a:ext uri="{FF2B5EF4-FFF2-40B4-BE49-F238E27FC236}">
                <a16:creationId xmlns:a16="http://schemas.microsoft.com/office/drawing/2014/main" id="{0EC36C57-0107-0E47-EA8B-F58C7FDDAD06}"/>
              </a:ext>
            </a:extLst>
          </p:cNvPr>
          <p:cNvSpPr/>
          <p:nvPr/>
        </p:nvSpPr>
        <p:spPr>
          <a:xfrm rot="2494289">
            <a:off x="8508835" y="-9932009"/>
            <a:ext cx="15727744" cy="9349335"/>
          </a:xfrm>
          <a:prstGeom prst="triangle">
            <a:avLst/>
          </a:prstGeom>
          <a:solidFill>
            <a:srgbClr val="82C0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6AE25D-D8BA-7D98-9F2D-005DCE5279D4}"/>
              </a:ext>
            </a:extLst>
          </p:cNvPr>
          <p:cNvSpPr/>
          <p:nvPr/>
        </p:nvSpPr>
        <p:spPr>
          <a:xfrm>
            <a:off x="-457777" y="0"/>
            <a:ext cx="12793898" cy="6982854"/>
          </a:xfrm>
          <a:prstGeom prst="rect">
            <a:avLst/>
          </a:prstGeom>
          <a:solidFill>
            <a:srgbClr val="EDE7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BB06B1-FDD0-2A91-049C-C707178AC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873" y="263207"/>
            <a:ext cx="1311593" cy="1311593"/>
          </a:xfrm>
          <a:prstGeom prst="rect">
            <a:avLst/>
          </a:prstGeom>
        </p:spPr>
      </p:pic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DDE31BB6-77A1-E57E-B246-248563A5AD6F}"/>
              </a:ext>
            </a:extLst>
          </p:cNvPr>
          <p:cNvSpPr txBox="1"/>
          <p:nvPr/>
        </p:nvSpPr>
        <p:spPr>
          <a:xfrm>
            <a:off x="1772937" y="-1129350"/>
            <a:ext cx="8332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TỔNG QUAN VỀ THU THẬP DỮ LIỆU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790D4AB2-660E-00CA-282F-A19D3148451B}"/>
              </a:ext>
            </a:extLst>
          </p:cNvPr>
          <p:cNvSpPr txBox="1"/>
          <p:nvPr/>
        </p:nvSpPr>
        <p:spPr>
          <a:xfrm>
            <a:off x="4798429" y="-2202184"/>
            <a:ext cx="6400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Định </a:t>
            </a:r>
            <a:r>
              <a:rPr lang="en-US" sz="2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nghĩa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trình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thu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thập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xử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lý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huấn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luyện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hình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AI</a:t>
            </a:r>
          </a:p>
        </p:txBody>
      </p:sp>
      <p:sp>
        <p:nvSpPr>
          <p:cNvPr id="20" name="TextBox 19" hidden="1">
            <a:extLst>
              <a:ext uri="{FF2B5EF4-FFF2-40B4-BE49-F238E27FC236}">
                <a16:creationId xmlns:a16="http://schemas.microsoft.com/office/drawing/2014/main" id="{8004EFFA-75AD-4644-70D6-8F3BD6DADC92}"/>
              </a:ext>
            </a:extLst>
          </p:cNvPr>
          <p:cNvSpPr txBox="1"/>
          <p:nvPr/>
        </p:nvSpPr>
        <p:spPr>
          <a:xfrm>
            <a:off x="4806064" y="-2202184"/>
            <a:ext cx="6400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Mục tiêu</a:t>
            </a:r>
            <a:r>
              <a:rPr lang="vi-VN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Cung cấp dữ liệu chất lượng để AI học và đưa ra dự đoán chính xác.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TextBox 6" hidden="1">
            <a:extLst>
              <a:ext uri="{FF2B5EF4-FFF2-40B4-BE49-F238E27FC236}">
                <a16:creationId xmlns:a16="http://schemas.microsoft.com/office/drawing/2014/main" id="{32156171-609A-330A-454E-C4C4ECAD9774}"/>
              </a:ext>
            </a:extLst>
          </p:cNvPr>
          <p:cNvSpPr txBox="1"/>
          <p:nvPr/>
        </p:nvSpPr>
        <p:spPr>
          <a:xfrm>
            <a:off x="4711684" y="-1708161"/>
            <a:ext cx="64008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Nguồn dữ liệu</a:t>
            </a:r>
            <a:r>
              <a:rPr lang="vi-VN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Web, cảm biến, API, cơ sở dữ liệu, khảo sát, dữ liệu công khai,...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FF17258-B6ED-9D88-ACEA-4A5213A16547}"/>
              </a:ext>
            </a:extLst>
          </p:cNvPr>
          <p:cNvGrpSpPr/>
          <p:nvPr/>
        </p:nvGrpSpPr>
        <p:grpSpPr>
          <a:xfrm>
            <a:off x="417802" y="2739654"/>
            <a:ext cx="2896898" cy="3140990"/>
            <a:chOff x="745018" y="1609952"/>
            <a:chExt cx="3440520" cy="385834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F36880C-B4BF-D66F-3FE9-E91D0E6C6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3099950" y="3442367"/>
              <a:ext cx="1085588" cy="108558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2C68402-9962-96CC-80AD-7C4BE868D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369" y="2678532"/>
              <a:ext cx="2166698" cy="278976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71B38A3-8DD8-D24B-EF7C-771223C02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9866106">
              <a:off x="745018" y="1609952"/>
              <a:ext cx="2269896" cy="2269896"/>
            </a:xfrm>
            <a:prstGeom prst="rect">
              <a:avLst/>
            </a:prstGeom>
          </p:spPr>
        </p:pic>
      </p:grpSp>
      <p:sp>
        <p:nvSpPr>
          <p:cNvPr id="28" name="TextBox 27" hidden="1">
            <a:extLst>
              <a:ext uri="{FF2B5EF4-FFF2-40B4-BE49-F238E27FC236}">
                <a16:creationId xmlns:a16="http://schemas.microsoft.com/office/drawing/2014/main" id="{A20C466D-79CA-D880-BFB8-7DB61AC0A774}"/>
              </a:ext>
            </a:extLst>
          </p:cNvPr>
          <p:cNvSpPr txBox="1"/>
          <p:nvPr/>
        </p:nvSpPr>
        <p:spPr>
          <a:xfrm>
            <a:off x="12869541" y="1768241"/>
            <a:ext cx="6400800" cy="4442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vi-VN" sz="3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bước chính</a:t>
            </a: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Xác định mục tiêu AI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Tìm và thu thập dữ liệu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Làm sạch &amp; chuẩn hóa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Gán nhãn (nếu cần)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Lưu trữ &amp; chuẩn bị huấn luyện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1A544B-2653-0F3A-76C1-5B5B466FD0C2}"/>
              </a:ext>
            </a:extLst>
          </p:cNvPr>
          <p:cNvSpPr txBox="1"/>
          <p:nvPr/>
        </p:nvSpPr>
        <p:spPr>
          <a:xfrm>
            <a:off x="1919622" y="659089"/>
            <a:ext cx="8039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PHƯƠNG PHÁP THU THẬP DỮ LIỆU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B1EC92-5DEC-BF47-A487-325C425881B4}"/>
              </a:ext>
            </a:extLst>
          </p:cNvPr>
          <p:cNvSpPr txBox="1"/>
          <p:nvPr/>
        </p:nvSpPr>
        <p:spPr>
          <a:xfrm>
            <a:off x="-6108876" y="17917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PUBLIC DATASET: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E9E14A-D100-6ADB-4526-8627862E276F}"/>
              </a:ext>
            </a:extLst>
          </p:cNvPr>
          <p:cNvSpPr txBox="1"/>
          <p:nvPr/>
        </p:nvSpPr>
        <p:spPr>
          <a:xfrm>
            <a:off x="3135247" y="7848652"/>
            <a:ext cx="7910906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Lấy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nguồn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mạng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4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miễn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phí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thường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vậy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dễ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tiếp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cận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nhanh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chóng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thường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sạch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hoặc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đánh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nhãn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trước</a:t>
            </a:r>
            <a:endParaRPr lang="en-US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hạn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chế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trong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việc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kiểm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soát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chất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lượng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/format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</a:t>
            </a:r>
          </a:p>
        </p:txBody>
      </p:sp>
      <p:pic>
        <p:nvPicPr>
          <p:cNvPr id="7170" name="Picture 2" descr="List of top open and public dataset providers" hidden="1">
            <a:extLst>
              <a:ext uri="{FF2B5EF4-FFF2-40B4-BE49-F238E27FC236}">
                <a16:creationId xmlns:a16="http://schemas.microsoft.com/office/drawing/2014/main" id="{6AF8ECC6-5626-0E40-C913-9A622E5E6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139" y="8153394"/>
            <a:ext cx="750570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A6AA7C1-70CA-5887-90EE-9F9BB7634A43}"/>
              </a:ext>
            </a:extLst>
          </p:cNvPr>
          <p:cNvSpPr txBox="1"/>
          <p:nvPr/>
        </p:nvSpPr>
        <p:spPr>
          <a:xfrm>
            <a:off x="-5956476" y="19441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PUBLIC DATASET: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A6EED1-FA7E-9DCE-43A3-1B6BB11001D2}"/>
              </a:ext>
            </a:extLst>
          </p:cNvPr>
          <p:cNvSpPr txBox="1"/>
          <p:nvPr/>
        </p:nvSpPr>
        <p:spPr>
          <a:xfrm>
            <a:off x="421995" y="17917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WEB SCRAPING:</a:t>
            </a:r>
          </a:p>
        </p:txBody>
      </p:sp>
      <p:pic>
        <p:nvPicPr>
          <p:cNvPr id="20482" name="Picture 2" descr="Web Scraping&quot; nghĩa là gì: Định Nghĩa, Ví Dụ trong Tiếng Anh">
            <a:extLst>
              <a:ext uri="{FF2B5EF4-FFF2-40B4-BE49-F238E27FC236}">
                <a16:creationId xmlns:a16="http://schemas.microsoft.com/office/drawing/2014/main" id="{1B365EA4-877B-9D0A-B296-82416EF67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789" y="2392894"/>
            <a:ext cx="7111415" cy="372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An Introduction to Web Automation using Selenium Python | by  Maximinusjoshus | featurepreneur | Medium">
            <a:extLst>
              <a:ext uri="{FF2B5EF4-FFF2-40B4-BE49-F238E27FC236}">
                <a16:creationId xmlns:a16="http://schemas.microsoft.com/office/drawing/2014/main" id="{162A66F4-6AC8-8B01-9E7F-C2533D3C5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8116" y="2385052"/>
            <a:ext cx="3258132" cy="340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The Pros and Cons of Playwright Automation Framework">
            <a:extLst>
              <a:ext uri="{FF2B5EF4-FFF2-40B4-BE49-F238E27FC236}">
                <a16:creationId xmlns:a16="http://schemas.microsoft.com/office/drawing/2014/main" id="{3FF01EC1-E6DE-AFE6-8CC8-101BD53456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6" r="14605"/>
          <a:stretch/>
        </p:blipFill>
        <p:spPr bwMode="auto">
          <a:xfrm>
            <a:off x="16365015" y="2183166"/>
            <a:ext cx="4323748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0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35B0A-00CB-F19B-F6F2-529EE8A40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2F73E9-C34E-EA50-0145-BAEC3B563B36}"/>
              </a:ext>
            </a:extLst>
          </p:cNvPr>
          <p:cNvSpPr/>
          <p:nvPr/>
        </p:nvSpPr>
        <p:spPr>
          <a:xfrm>
            <a:off x="0" y="0"/>
            <a:ext cx="12280392" cy="6949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5" name="extBox 4">
            <a:extLst>
              <a:ext uri="{FF2B5EF4-FFF2-40B4-BE49-F238E27FC236}">
                <a16:creationId xmlns:a16="http://schemas.microsoft.com/office/drawing/2014/main" id="{C8FD8FEB-CC7D-4C52-E9D5-EDB737FA5923}"/>
              </a:ext>
            </a:extLst>
          </p:cNvPr>
          <p:cNvSpPr txBox="1"/>
          <p:nvPr/>
        </p:nvSpPr>
        <p:spPr>
          <a:xfrm>
            <a:off x="3261360" y="2366724"/>
            <a:ext cx="56692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HỌC MÁY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E3556798-F663-3A9D-43C3-836E97EEB3FD}"/>
              </a:ext>
            </a:extLst>
          </p:cNvPr>
          <p:cNvSpPr/>
          <p:nvPr/>
        </p:nvSpPr>
        <p:spPr>
          <a:xfrm rot="19338512">
            <a:off x="-7571149" y="6683802"/>
            <a:ext cx="13227466" cy="7560612"/>
          </a:xfrm>
          <a:prstGeom prst="triangle">
            <a:avLst/>
          </a:prstGeom>
          <a:solidFill>
            <a:srgbClr val="FFA6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9F602ED5-4CCF-CCD5-A8CA-3AA4928B138D}"/>
              </a:ext>
            </a:extLst>
          </p:cNvPr>
          <p:cNvSpPr/>
          <p:nvPr/>
        </p:nvSpPr>
        <p:spPr>
          <a:xfrm rot="1286125">
            <a:off x="11015191" y="4955347"/>
            <a:ext cx="15727744" cy="9349335"/>
          </a:xfrm>
          <a:prstGeom prst="triangle">
            <a:avLst/>
          </a:prstGeom>
          <a:solidFill>
            <a:srgbClr val="489F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B9E73674-885C-0370-AD5D-83EE7FD1F546}"/>
              </a:ext>
            </a:extLst>
          </p:cNvPr>
          <p:cNvSpPr/>
          <p:nvPr/>
        </p:nvSpPr>
        <p:spPr>
          <a:xfrm rot="3793276">
            <a:off x="-10699241" y="-7097508"/>
            <a:ext cx="14092662" cy="7564781"/>
          </a:xfrm>
          <a:prstGeom prst="triangle">
            <a:avLst/>
          </a:prstGeom>
          <a:solidFill>
            <a:srgbClr val="EDE7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A569D20-8E04-7DE6-52B5-9207FDEB7FDB}"/>
              </a:ext>
            </a:extLst>
          </p:cNvPr>
          <p:cNvSpPr/>
          <p:nvPr/>
        </p:nvSpPr>
        <p:spPr>
          <a:xfrm rot="2494289">
            <a:off x="8628776" y="-9555205"/>
            <a:ext cx="15727744" cy="9349335"/>
          </a:xfrm>
          <a:prstGeom prst="triangle">
            <a:avLst/>
          </a:prstGeom>
          <a:solidFill>
            <a:srgbClr val="82C0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397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68801-C6CC-4DE4-6AE1-4B5189262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4FA272-28C3-7619-1DE0-D834C4DC64A2}"/>
              </a:ext>
            </a:extLst>
          </p:cNvPr>
          <p:cNvSpPr/>
          <p:nvPr/>
        </p:nvSpPr>
        <p:spPr>
          <a:xfrm>
            <a:off x="0" y="0"/>
            <a:ext cx="12280392" cy="6949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5" name="extBox 4">
            <a:extLst>
              <a:ext uri="{FF2B5EF4-FFF2-40B4-BE49-F238E27FC236}">
                <a16:creationId xmlns:a16="http://schemas.microsoft.com/office/drawing/2014/main" id="{C6206030-33C2-4586-BAAE-25C6A8D658F8}"/>
              </a:ext>
            </a:extLst>
          </p:cNvPr>
          <p:cNvSpPr txBox="1"/>
          <p:nvPr/>
        </p:nvSpPr>
        <p:spPr>
          <a:xfrm>
            <a:off x="682371" y="1964509"/>
            <a:ext cx="109156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PHƯƠNG PHÁP CRAWL DỮ LIỆU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E92BB1-9CEA-4E51-CE45-377088DF2629}"/>
              </a:ext>
            </a:extLst>
          </p:cNvPr>
          <p:cNvSpPr/>
          <p:nvPr/>
        </p:nvSpPr>
        <p:spPr>
          <a:xfrm>
            <a:off x="0" y="-33413"/>
            <a:ext cx="12280392" cy="6982853"/>
          </a:xfrm>
          <a:prstGeom prst="rect">
            <a:avLst/>
          </a:prstGeom>
          <a:solidFill>
            <a:srgbClr val="FFA6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4E6CBA-40B0-3850-FE44-10388E8AD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058" y="2863721"/>
            <a:ext cx="1157292" cy="1157292"/>
          </a:xfrm>
          <a:prstGeom prst="rect">
            <a:avLst/>
          </a:prstGeom>
        </p:spPr>
      </p:pic>
      <p:sp>
        <p:nvSpPr>
          <p:cNvPr id="13" name="TextBox 12" hidden="1">
            <a:extLst>
              <a:ext uri="{FF2B5EF4-FFF2-40B4-BE49-F238E27FC236}">
                <a16:creationId xmlns:a16="http://schemas.microsoft.com/office/drawing/2014/main" id="{C9C1D2D3-3095-829F-FE1E-70A8AF1C1D7F}"/>
              </a:ext>
            </a:extLst>
          </p:cNvPr>
          <p:cNvSpPr txBox="1"/>
          <p:nvPr/>
        </p:nvSpPr>
        <p:spPr>
          <a:xfrm>
            <a:off x="3564923" y="7110358"/>
            <a:ext cx="8248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Vai </a:t>
            </a:r>
            <a:r>
              <a:rPr lang="en-US" sz="36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trò</a:t>
            </a:r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 liệu càng nhiều và chất lượng, mô hình càng chính xác.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6" name="Picture 2" descr="Building a high-performance data and AI organization | MIT Technology Review" hidden="1">
            <a:extLst>
              <a:ext uri="{FF2B5EF4-FFF2-40B4-BE49-F238E27FC236}">
                <a16:creationId xmlns:a16="http://schemas.microsoft.com/office/drawing/2014/main" id="{4BFDC69C-D0B1-6DF0-DD7B-FA252A6A8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498" y="9065127"/>
            <a:ext cx="6991350" cy="492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 hidden="1">
            <a:extLst>
              <a:ext uri="{FF2B5EF4-FFF2-40B4-BE49-F238E27FC236}">
                <a16:creationId xmlns:a16="http://schemas.microsoft.com/office/drawing/2014/main" id="{1238CB92-B22F-082A-E9A5-0574520A0593}"/>
              </a:ext>
            </a:extLst>
          </p:cNvPr>
          <p:cNvSpPr txBox="1"/>
          <p:nvPr/>
        </p:nvSpPr>
        <p:spPr>
          <a:xfrm>
            <a:off x="3613381" y="8385058"/>
            <a:ext cx="82486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 nhãn (labeled):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 trong học có giám sát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Không nhãn (unlabeled):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 trong học không giám sát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Chuỗi thời gian, hình ảnh, văn bản, âm thanh, v.v.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Isosceles Triangle 15" hidden="1">
            <a:extLst>
              <a:ext uri="{FF2B5EF4-FFF2-40B4-BE49-F238E27FC236}">
                <a16:creationId xmlns:a16="http://schemas.microsoft.com/office/drawing/2014/main" id="{FE388D58-88AF-9658-31CA-4AFEFCB5BA7E}"/>
              </a:ext>
            </a:extLst>
          </p:cNvPr>
          <p:cNvSpPr/>
          <p:nvPr/>
        </p:nvSpPr>
        <p:spPr>
          <a:xfrm rot="19338512">
            <a:off x="-4742675" y="3169133"/>
            <a:ext cx="13227466" cy="7560612"/>
          </a:xfrm>
          <a:prstGeom prst="triangle">
            <a:avLst/>
          </a:prstGeom>
          <a:solidFill>
            <a:srgbClr val="FFA6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 hidden="1">
            <a:extLst>
              <a:ext uri="{FF2B5EF4-FFF2-40B4-BE49-F238E27FC236}">
                <a16:creationId xmlns:a16="http://schemas.microsoft.com/office/drawing/2014/main" id="{AB4C27DE-C0C5-2E91-39EE-437306CCE35E}"/>
              </a:ext>
            </a:extLst>
          </p:cNvPr>
          <p:cNvSpPr/>
          <p:nvPr/>
        </p:nvSpPr>
        <p:spPr>
          <a:xfrm rot="1286125">
            <a:off x="9446072" y="7078478"/>
            <a:ext cx="15727744" cy="9349335"/>
          </a:xfrm>
          <a:prstGeom prst="triangle">
            <a:avLst/>
          </a:prstGeom>
          <a:solidFill>
            <a:srgbClr val="489F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 hidden="1">
            <a:extLst>
              <a:ext uri="{FF2B5EF4-FFF2-40B4-BE49-F238E27FC236}">
                <a16:creationId xmlns:a16="http://schemas.microsoft.com/office/drawing/2014/main" id="{F48BBC25-3DC1-99B8-976A-DC57C3B39CE7}"/>
              </a:ext>
            </a:extLst>
          </p:cNvPr>
          <p:cNvSpPr/>
          <p:nvPr/>
        </p:nvSpPr>
        <p:spPr>
          <a:xfrm rot="3793276">
            <a:off x="-4016195" y="-7968577"/>
            <a:ext cx="19297002" cy="17556140"/>
          </a:xfrm>
          <a:prstGeom prst="triangle">
            <a:avLst/>
          </a:prstGeom>
          <a:solidFill>
            <a:srgbClr val="EDE7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 hidden="1">
            <a:extLst>
              <a:ext uri="{FF2B5EF4-FFF2-40B4-BE49-F238E27FC236}">
                <a16:creationId xmlns:a16="http://schemas.microsoft.com/office/drawing/2014/main" id="{A5C52674-16BC-44F9-801E-E0429552FCA2}"/>
              </a:ext>
            </a:extLst>
          </p:cNvPr>
          <p:cNvSpPr/>
          <p:nvPr/>
        </p:nvSpPr>
        <p:spPr>
          <a:xfrm rot="2494289">
            <a:off x="8508835" y="-9932009"/>
            <a:ext cx="15727744" cy="9349335"/>
          </a:xfrm>
          <a:prstGeom prst="triangle">
            <a:avLst/>
          </a:prstGeom>
          <a:solidFill>
            <a:srgbClr val="82C0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ECA266-B7D9-6A79-241C-0333B0479B4E}"/>
              </a:ext>
            </a:extLst>
          </p:cNvPr>
          <p:cNvSpPr/>
          <p:nvPr/>
        </p:nvSpPr>
        <p:spPr>
          <a:xfrm>
            <a:off x="-447617" y="0"/>
            <a:ext cx="12793898" cy="6982854"/>
          </a:xfrm>
          <a:prstGeom prst="rect">
            <a:avLst/>
          </a:prstGeom>
          <a:solidFill>
            <a:srgbClr val="EDE7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5C439E-5B1F-162A-B045-60B57EB34F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873" y="263207"/>
            <a:ext cx="1311593" cy="1311593"/>
          </a:xfrm>
          <a:prstGeom prst="rect">
            <a:avLst/>
          </a:prstGeom>
        </p:spPr>
      </p:pic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3D07479B-AF36-B5DB-D84F-F0F06CE887AD}"/>
              </a:ext>
            </a:extLst>
          </p:cNvPr>
          <p:cNvSpPr txBox="1"/>
          <p:nvPr/>
        </p:nvSpPr>
        <p:spPr>
          <a:xfrm>
            <a:off x="1772937" y="-1129350"/>
            <a:ext cx="8332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TỔNG QUAN VỀ THU THẬP DỮ LIỆU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07CCBAE2-5533-5137-FD80-A33750C158D8}"/>
              </a:ext>
            </a:extLst>
          </p:cNvPr>
          <p:cNvSpPr txBox="1"/>
          <p:nvPr/>
        </p:nvSpPr>
        <p:spPr>
          <a:xfrm>
            <a:off x="4798429" y="-2202184"/>
            <a:ext cx="6400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Định </a:t>
            </a:r>
            <a:r>
              <a:rPr lang="en-US" sz="2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nghĩa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trình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thu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thập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xử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lý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huấn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luyện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hình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AI</a:t>
            </a:r>
          </a:p>
        </p:txBody>
      </p:sp>
      <p:sp>
        <p:nvSpPr>
          <p:cNvPr id="20" name="TextBox 19" hidden="1">
            <a:extLst>
              <a:ext uri="{FF2B5EF4-FFF2-40B4-BE49-F238E27FC236}">
                <a16:creationId xmlns:a16="http://schemas.microsoft.com/office/drawing/2014/main" id="{0F79C586-A4B0-33EA-A550-B6302CC17635}"/>
              </a:ext>
            </a:extLst>
          </p:cNvPr>
          <p:cNvSpPr txBox="1"/>
          <p:nvPr/>
        </p:nvSpPr>
        <p:spPr>
          <a:xfrm>
            <a:off x="4806064" y="-2202184"/>
            <a:ext cx="6400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Mục tiêu</a:t>
            </a:r>
            <a:r>
              <a:rPr lang="vi-VN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Cung cấp dữ liệu chất lượng để AI học và đưa ra dự đoán chính xác.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TextBox 6" hidden="1">
            <a:extLst>
              <a:ext uri="{FF2B5EF4-FFF2-40B4-BE49-F238E27FC236}">
                <a16:creationId xmlns:a16="http://schemas.microsoft.com/office/drawing/2014/main" id="{FA56347B-6B4B-9A88-4ADA-7B3AB731EAE9}"/>
              </a:ext>
            </a:extLst>
          </p:cNvPr>
          <p:cNvSpPr txBox="1"/>
          <p:nvPr/>
        </p:nvSpPr>
        <p:spPr>
          <a:xfrm>
            <a:off x="4711684" y="-1708161"/>
            <a:ext cx="64008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Nguồn dữ liệu</a:t>
            </a:r>
            <a:r>
              <a:rPr lang="vi-VN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Web, cảm biến, API, cơ sở dữ liệu, khảo sát, dữ liệu công khai,...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DE299F-1160-1A88-9AAF-52DB8E7E1957}"/>
              </a:ext>
            </a:extLst>
          </p:cNvPr>
          <p:cNvGrpSpPr/>
          <p:nvPr/>
        </p:nvGrpSpPr>
        <p:grpSpPr>
          <a:xfrm>
            <a:off x="417802" y="2739654"/>
            <a:ext cx="2896898" cy="3140990"/>
            <a:chOff x="745018" y="1609952"/>
            <a:chExt cx="3440520" cy="385834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88ECCDF-2CA8-6538-47F5-177109F5F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3099950" y="3442367"/>
              <a:ext cx="1085588" cy="108558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6AA9A6-1172-9D8B-7EDC-BB85F9A46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369" y="2678532"/>
              <a:ext cx="2166698" cy="278976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D6ADA1E-4E30-FEAA-A88B-67D2004AC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9866106">
              <a:off x="745018" y="1609952"/>
              <a:ext cx="2269896" cy="2269896"/>
            </a:xfrm>
            <a:prstGeom prst="rect">
              <a:avLst/>
            </a:prstGeom>
          </p:spPr>
        </p:pic>
      </p:grpSp>
      <p:sp>
        <p:nvSpPr>
          <p:cNvPr id="28" name="TextBox 27" hidden="1">
            <a:extLst>
              <a:ext uri="{FF2B5EF4-FFF2-40B4-BE49-F238E27FC236}">
                <a16:creationId xmlns:a16="http://schemas.microsoft.com/office/drawing/2014/main" id="{605077EA-F9E5-8B95-CAFA-03D0D4EF3FE7}"/>
              </a:ext>
            </a:extLst>
          </p:cNvPr>
          <p:cNvSpPr txBox="1"/>
          <p:nvPr/>
        </p:nvSpPr>
        <p:spPr>
          <a:xfrm>
            <a:off x="12869541" y="1768241"/>
            <a:ext cx="6400800" cy="4442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vi-VN" sz="3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bước chính</a:t>
            </a: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Xác định mục tiêu AI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Tìm và thu thập dữ liệu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Làm sạch &amp; chuẩn hóa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Gán nhãn (nếu cần)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Lưu trữ &amp; chuẩn bị huấn luyện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37844C-E824-B7C7-A1EF-5B73FD32E773}"/>
              </a:ext>
            </a:extLst>
          </p:cNvPr>
          <p:cNvSpPr txBox="1"/>
          <p:nvPr/>
        </p:nvSpPr>
        <p:spPr>
          <a:xfrm>
            <a:off x="1919622" y="659089"/>
            <a:ext cx="8039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PHƯƠNG PHÁP THU THẬP DỮ LIỆU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5F4083-F839-71D9-180E-A8C3D071CB48}"/>
              </a:ext>
            </a:extLst>
          </p:cNvPr>
          <p:cNvSpPr txBox="1"/>
          <p:nvPr/>
        </p:nvSpPr>
        <p:spPr>
          <a:xfrm>
            <a:off x="-6108876" y="17917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PUBLIC DATASET:</a:t>
            </a:r>
          </a:p>
        </p:txBody>
      </p:sp>
      <p:sp>
        <p:nvSpPr>
          <p:cNvPr id="27" name="TextBox 26" hidden="1">
            <a:extLst>
              <a:ext uri="{FF2B5EF4-FFF2-40B4-BE49-F238E27FC236}">
                <a16:creationId xmlns:a16="http://schemas.microsoft.com/office/drawing/2014/main" id="{027D5630-2D3A-94C2-4EE8-951FA9847B91}"/>
              </a:ext>
            </a:extLst>
          </p:cNvPr>
          <p:cNvSpPr txBox="1"/>
          <p:nvPr/>
        </p:nvSpPr>
        <p:spPr>
          <a:xfrm>
            <a:off x="3135247" y="7848652"/>
            <a:ext cx="7910906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Lấy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nguồn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mạng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4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miễn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phí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thường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vậy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dễ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tiếp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cận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nhanh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chóng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thường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sạch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hoặc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đánh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nhãn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trước</a:t>
            </a:r>
            <a:endParaRPr lang="en-US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hạn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chế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trong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việc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kiểm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soát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chất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lượng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/format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</a:t>
            </a:r>
          </a:p>
        </p:txBody>
      </p:sp>
      <p:pic>
        <p:nvPicPr>
          <p:cNvPr id="7170" name="Picture 2" descr="List of top open and public dataset providers" hidden="1">
            <a:extLst>
              <a:ext uri="{FF2B5EF4-FFF2-40B4-BE49-F238E27FC236}">
                <a16:creationId xmlns:a16="http://schemas.microsoft.com/office/drawing/2014/main" id="{4852CB18-D970-E233-2E10-657686917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139" y="8153394"/>
            <a:ext cx="750570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F49F34-B6D3-A4C0-EF76-FB87CE45718A}"/>
              </a:ext>
            </a:extLst>
          </p:cNvPr>
          <p:cNvSpPr txBox="1"/>
          <p:nvPr/>
        </p:nvSpPr>
        <p:spPr>
          <a:xfrm>
            <a:off x="-5956476" y="19441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PUBLIC DATASET: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32EAC0-F459-944A-9DAD-C14821B0B50A}"/>
              </a:ext>
            </a:extLst>
          </p:cNvPr>
          <p:cNvSpPr txBox="1"/>
          <p:nvPr/>
        </p:nvSpPr>
        <p:spPr>
          <a:xfrm>
            <a:off x="421995" y="17917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WEB SCRAPING:</a:t>
            </a:r>
          </a:p>
        </p:txBody>
      </p:sp>
      <p:pic>
        <p:nvPicPr>
          <p:cNvPr id="20482" name="Picture 2" descr="Web Scraping&quot; nghĩa là gì: Định Nghĩa, Ví Dụ trong Tiếng Anh">
            <a:extLst>
              <a:ext uri="{FF2B5EF4-FFF2-40B4-BE49-F238E27FC236}">
                <a16:creationId xmlns:a16="http://schemas.microsoft.com/office/drawing/2014/main" id="{0509280A-87DB-04CE-EA03-9BE09C036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789" y="7857763"/>
            <a:ext cx="7111415" cy="372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 descr="An Introduction to Web Automation using Selenium Python | by  Maximinusjoshus | featurepreneur | Medium">
            <a:extLst>
              <a:ext uri="{FF2B5EF4-FFF2-40B4-BE49-F238E27FC236}">
                <a16:creationId xmlns:a16="http://schemas.microsoft.com/office/drawing/2014/main" id="{779C5DEF-9FCB-4746-5717-D00CF6D1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750" y="2069790"/>
            <a:ext cx="3258132" cy="340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6" name="Picture 8" descr="The Pros and Cons of Playwright Automation Framework">
            <a:extLst>
              <a:ext uri="{FF2B5EF4-FFF2-40B4-BE49-F238E27FC236}">
                <a16:creationId xmlns:a16="http://schemas.microsoft.com/office/drawing/2014/main" id="{7D5B4037-942E-17CD-3527-568D9C6C76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6" r="14605"/>
          <a:stretch/>
        </p:blipFill>
        <p:spPr bwMode="auto">
          <a:xfrm>
            <a:off x="7897368" y="2073847"/>
            <a:ext cx="3872637" cy="341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8D8FB42-6337-30D4-2BCB-1A444B1CE329}"/>
              </a:ext>
            </a:extLst>
          </p:cNvPr>
          <p:cNvSpPr txBox="1"/>
          <p:nvPr/>
        </p:nvSpPr>
        <p:spPr>
          <a:xfrm>
            <a:off x="12185948" y="2253369"/>
            <a:ext cx="8866709" cy="3252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công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cụ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cào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websites</a:t>
            </a:r>
          </a:p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dược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đúng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với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số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lượng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lớn</a:t>
            </a:r>
            <a:endParaRPr lang="en-US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nguy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cơ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liên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quan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đến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vấn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đề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hợp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pháp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data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lấy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về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thường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chưa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tốt</a:t>
            </a:r>
            <a:endParaRPr lang="en-US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67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B0D36-585C-8E9C-699B-59B309D65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428F4B-F535-B509-14D2-EF08923C5FDF}"/>
              </a:ext>
            </a:extLst>
          </p:cNvPr>
          <p:cNvSpPr/>
          <p:nvPr/>
        </p:nvSpPr>
        <p:spPr>
          <a:xfrm>
            <a:off x="0" y="0"/>
            <a:ext cx="12280392" cy="6949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5" name="extBox 4">
            <a:extLst>
              <a:ext uri="{FF2B5EF4-FFF2-40B4-BE49-F238E27FC236}">
                <a16:creationId xmlns:a16="http://schemas.microsoft.com/office/drawing/2014/main" id="{2711444A-3885-C88E-C44B-97A0A434A3F3}"/>
              </a:ext>
            </a:extLst>
          </p:cNvPr>
          <p:cNvSpPr txBox="1"/>
          <p:nvPr/>
        </p:nvSpPr>
        <p:spPr>
          <a:xfrm>
            <a:off x="682371" y="1964509"/>
            <a:ext cx="109156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PHƯƠNG PHÁP CRAWL DỮ LIỆU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7D67D1-1E82-A3C4-AC4C-E57D5BA5CB9D}"/>
              </a:ext>
            </a:extLst>
          </p:cNvPr>
          <p:cNvSpPr/>
          <p:nvPr/>
        </p:nvSpPr>
        <p:spPr>
          <a:xfrm>
            <a:off x="0" y="-33413"/>
            <a:ext cx="12280392" cy="6982853"/>
          </a:xfrm>
          <a:prstGeom prst="rect">
            <a:avLst/>
          </a:prstGeom>
          <a:solidFill>
            <a:srgbClr val="FFA6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9980EF-67BB-6D30-8A57-2F5B12339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058" y="2863721"/>
            <a:ext cx="1157292" cy="1157292"/>
          </a:xfrm>
          <a:prstGeom prst="rect">
            <a:avLst/>
          </a:prstGeom>
        </p:spPr>
      </p:pic>
      <p:sp>
        <p:nvSpPr>
          <p:cNvPr id="13" name="TextBox 12" hidden="1">
            <a:extLst>
              <a:ext uri="{FF2B5EF4-FFF2-40B4-BE49-F238E27FC236}">
                <a16:creationId xmlns:a16="http://schemas.microsoft.com/office/drawing/2014/main" id="{A56558C4-FD79-E5EC-1B46-442D44C4A7B3}"/>
              </a:ext>
            </a:extLst>
          </p:cNvPr>
          <p:cNvSpPr txBox="1"/>
          <p:nvPr/>
        </p:nvSpPr>
        <p:spPr>
          <a:xfrm>
            <a:off x="3564923" y="7110358"/>
            <a:ext cx="8248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Vai </a:t>
            </a:r>
            <a:r>
              <a:rPr lang="en-US" sz="36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trò</a:t>
            </a:r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 liệu càng nhiều và chất lượng, mô hình càng chính xác.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6" name="Picture 2" descr="Building a high-performance data and AI organization | MIT Technology Review" hidden="1">
            <a:extLst>
              <a:ext uri="{FF2B5EF4-FFF2-40B4-BE49-F238E27FC236}">
                <a16:creationId xmlns:a16="http://schemas.microsoft.com/office/drawing/2014/main" id="{9FFF5AB7-5604-0382-683D-7F51CC273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498" y="9065127"/>
            <a:ext cx="6991350" cy="492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 hidden="1">
            <a:extLst>
              <a:ext uri="{FF2B5EF4-FFF2-40B4-BE49-F238E27FC236}">
                <a16:creationId xmlns:a16="http://schemas.microsoft.com/office/drawing/2014/main" id="{5F109668-E8BF-8066-6246-434D63181337}"/>
              </a:ext>
            </a:extLst>
          </p:cNvPr>
          <p:cNvSpPr txBox="1"/>
          <p:nvPr/>
        </p:nvSpPr>
        <p:spPr>
          <a:xfrm>
            <a:off x="3613381" y="8385058"/>
            <a:ext cx="82486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 nhãn (labeled):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 trong học có giám sát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Không nhãn (unlabeled):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 trong học không giám sát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Chuỗi thời gian, hình ảnh, văn bản, âm thanh, v.v.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Isosceles Triangle 15" hidden="1">
            <a:extLst>
              <a:ext uri="{FF2B5EF4-FFF2-40B4-BE49-F238E27FC236}">
                <a16:creationId xmlns:a16="http://schemas.microsoft.com/office/drawing/2014/main" id="{B57CF694-5676-B40C-A79E-03E8157431C2}"/>
              </a:ext>
            </a:extLst>
          </p:cNvPr>
          <p:cNvSpPr/>
          <p:nvPr/>
        </p:nvSpPr>
        <p:spPr>
          <a:xfrm rot="19338512">
            <a:off x="-4742675" y="3169133"/>
            <a:ext cx="13227466" cy="7560612"/>
          </a:xfrm>
          <a:prstGeom prst="triangle">
            <a:avLst/>
          </a:prstGeom>
          <a:solidFill>
            <a:srgbClr val="FFA6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 hidden="1">
            <a:extLst>
              <a:ext uri="{FF2B5EF4-FFF2-40B4-BE49-F238E27FC236}">
                <a16:creationId xmlns:a16="http://schemas.microsoft.com/office/drawing/2014/main" id="{8A29519A-8EF7-D2DA-4809-7E64F716366A}"/>
              </a:ext>
            </a:extLst>
          </p:cNvPr>
          <p:cNvSpPr/>
          <p:nvPr/>
        </p:nvSpPr>
        <p:spPr>
          <a:xfrm rot="1286125">
            <a:off x="9446072" y="7078478"/>
            <a:ext cx="15727744" cy="9349335"/>
          </a:xfrm>
          <a:prstGeom prst="triangle">
            <a:avLst/>
          </a:prstGeom>
          <a:solidFill>
            <a:srgbClr val="489F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 hidden="1">
            <a:extLst>
              <a:ext uri="{FF2B5EF4-FFF2-40B4-BE49-F238E27FC236}">
                <a16:creationId xmlns:a16="http://schemas.microsoft.com/office/drawing/2014/main" id="{672D338B-D2ED-028C-AF45-56B3A5682202}"/>
              </a:ext>
            </a:extLst>
          </p:cNvPr>
          <p:cNvSpPr/>
          <p:nvPr/>
        </p:nvSpPr>
        <p:spPr>
          <a:xfrm rot="3793276">
            <a:off x="-4016195" y="-7968577"/>
            <a:ext cx="19297002" cy="17556140"/>
          </a:xfrm>
          <a:prstGeom prst="triangle">
            <a:avLst/>
          </a:prstGeom>
          <a:solidFill>
            <a:srgbClr val="EDE7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 hidden="1">
            <a:extLst>
              <a:ext uri="{FF2B5EF4-FFF2-40B4-BE49-F238E27FC236}">
                <a16:creationId xmlns:a16="http://schemas.microsoft.com/office/drawing/2014/main" id="{A10BB7C1-5D67-5017-6F0F-5E28AF8C9243}"/>
              </a:ext>
            </a:extLst>
          </p:cNvPr>
          <p:cNvSpPr/>
          <p:nvPr/>
        </p:nvSpPr>
        <p:spPr>
          <a:xfrm rot="2494289">
            <a:off x="8508835" y="-9932009"/>
            <a:ext cx="15727744" cy="9349335"/>
          </a:xfrm>
          <a:prstGeom prst="triangle">
            <a:avLst/>
          </a:prstGeom>
          <a:solidFill>
            <a:srgbClr val="82C0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4790F7-AA92-940D-E852-57845ABFF499}"/>
              </a:ext>
            </a:extLst>
          </p:cNvPr>
          <p:cNvSpPr/>
          <p:nvPr/>
        </p:nvSpPr>
        <p:spPr>
          <a:xfrm>
            <a:off x="-457777" y="0"/>
            <a:ext cx="12793898" cy="6982854"/>
          </a:xfrm>
          <a:prstGeom prst="rect">
            <a:avLst/>
          </a:prstGeom>
          <a:solidFill>
            <a:srgbClr val="EDE7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3317B9-A184-E23E-CF9E-416F391A74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873" y="263207"/>
            <a:ext cx="1311593" cy="1311593"/>
          </a:xfrm>
          <a:prstGeom prst="rect">
            <a:avLst/>
          </a:prstGeom>
        </p:spPr>
      </p:pic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EC51E3DE-169D-FB59-FD6A-62474B19C3A4}"/>
              </a:ext>
            </a:extLst>
          </p:cNvPr>
          <p:cNvSpPr txBox="1"/>
          <p:nvPr/>
        </p:nvSpPr>
        <p:spPr>
          <a:xfrm>
            <a:off x="1772937" y="-1129350"/>
            <a:ext cx="8332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TỔNG QUAN VỀ THU THẬP DỮ LIỆU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D9D9DE8-6774-1E3C-20AA-B11546AB38DF}"/>
              </a:ext>
            </a:extLst>
          </p:cNvPr>
          <p:cNvSpPr txBox="1"/>
          <p:nvPr/>
        </p:nvSpPr>
        <p:spPr>
          <a:xfrm>
            <a:off x="4798429" y="-2202184"/>
            <a:ext cx="6400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Định </a:t>
            </a:r>
            <a:r>
              <a:rPr lang="en-US" sz="2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nghĩa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trình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thu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thập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xử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lý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huấn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luyện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hình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AI</a:t>
            </a:r>
          </a:p>
        </p:txBody>
      </p:sp>
      <p:sp>
        <p:nvSpPr>
          <p:cNvPr id="20" name="TextBox 19" hidden="1">
            <a:extLst>
              <a:ext uri="{FF2B5EF4-FFF2-40B4-BE49-F238E27FC236}">
                <a16:creationId xmlns:a16="http://schemas.microsoft.com/office/drawing/2014/main" id="{133F2487-030B-1EC0-1D7D-614D64F885FF}"/>
              </a:ext>
            </a:extLst>
          </p:cNvPr>
          <p:cNvSpPr txBox="1"/>
          <p:nvPr/>
        </p:nvSpPr>
        <p:spPr>
          <a:xfrm>
            <a:off x="4806064" y="-2202184"/>
            <a:ext cx="6400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Mục tiêu</a:t>
            </a:r>
            <a:r>
              <a:rPr lang="vi-VN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Cung cấp dữ liệu chất lượng để AI học và đưa ra dự đoán chính xác.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TextBox 6" hidden="1">
            <a:extLst>
              <a:ext uri="{FF2B5EF4-FFF2-40B4-BE49-F238E27FC236}">
                <a16:creationId xmlns:a16="http://schemas.microsoft.com/office/drawing/2014/main" id="{848E05B4-61B0-B537-38F7-9F8D6750B680}"/>
              </a:ext>
            </a:extLst>
          </p:cNvPr>
          <p:cNvSpPr txBox="1"/>
          <p:nvPr/>
        </p:nvSpPr>
        <p:spPr>
          <a:xfrm>
            <a:off x="4711684" y="-1708161"/>
            <a:ext cx="64008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Nguồn dữ liệu</a:t>
            </a:r>
            <a:r>
              <a:rPr lang="vi-VN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Web, cảm biến, API, cơ sở dữ liệu, khảo sát, dữ liệu công khai,...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B7C4F9D-238B-2B13-279A-D73D564A0505}"/>
              </a:ext>
            </a:extLst>
          </p:cNvPr>
          <p:cNvGrpSpPr/>
          <p:nvPr/>
        </p:nvGrpSpPr>
        <p:grpSpPr>
          <a:xfrm>
            <a:off x="417802" y="2739654"/>
            <a:ext cx="2896898" cy="3140990"/>
            <a:chOff x="745018" y="1609952"/>
            <a:chExt cx="3440520" cy="385834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A113201-D3E5-8D91-3DD9-71BF1EBC1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3099950" y="3442367"/>
              <a:ext cx="1085588" cy="108558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5D51022-03DB-9049-715F-6AFAD89ED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369" y="2678532"/>
              <a:ext cx="2166698" cy="278976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46E8B56-A5FF-F409-D4B8-87130DC4E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9866106">
              <a:off x="745018" y="1609952"/>
              <a:ext cx="2269896" cy="2269896"/>
            </a:xfrm>
            <a:prstGeom prst="rect">
              <a:avLst/>
            </a:prstGeom>
          </p:spPr>
        </p:pic>
      </p:grpSp>
      <p:sp>
        <p:nvSpPr>
          <p:cNvPr id="28" name="TextBox 27" hidden="1">
            <a:extLst>
              <a:ext uri="{FF2B5EF4-FFF2-40B4-BE49-F238E27FC236}">
                <a16:creationId xmlns:a16="http://schemas.microsoft.com/office/drawing/2014/main" id="{A7992EF8-3526-1359-C71F-74733E16E206}"/>
              </a:ext>
            </a:extLst>
          </p:cNvPr>
          <p:cNvSpPr txBox="1"/>
          <p:nvPr/>
        </p:nvSpPr>
        <p:spPr>
          <a:xfrm>
            <a:off x="12869541" y="1768241"/>
            <a:ext cx="6400800" cy="4442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vi-VN" sz="3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bước chính</a:t>
            </a: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Xác định mục tiêu AI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Tìm và thu thập dữ liệu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Làm sạch &amp; chuẩn hóa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Gán nhãn (nếu cần)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Lưu trữ &amp; chuẩn bị huấn luyện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F0D577-AF57-7069-2BF5-D8352BB69241}"/>
              </a:ext>
            </a:extLst>
          </p:cNvPr>
          <p:cNvSpPr txBox="1"/>
          <p:nvPr/>
        </p:nvSpPr>
        <p:spPr>
          <a:xfrm>
            <a:off x="1919622" y="659089"/>
            <a:ext cx="8039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PHƯƠNG PHÁP THU THẬP DỮ LIỆU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C460BF-4860-5B92-F0AC-C53F80AB0B9D}"/>
              </a:ext>
            </a:extLst>
          </p:cNvPr>
          <p:cNvSpPr txBox="1"/>
          <p:nvPr/>
        </p:nvSpPr>
        <p:spPr>
          <a:xfrm>
            <a:off x="-6108876" y="17917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PUBLIC DATASET:</a:t>
            </a:r>
          </a:p>
        </p:txBody>
      </p:sp>
      <p:sp>
        <p:nvSpPr>
          <p:cNvPr id="27" name="TextBox 26" hidden="1">
            <a:extLst>
              <a:ext uri="{FF2B5EF4-FFF2-40B4-BE49-F238E27FC236}">
                <a16:creationId xmlns:a16="http://schemas.microsoft.com/office/drawing/2014/main" id="{44E1E260-7245-3DFD-50DF-AD47AF8302CC}"/>
              </a:ext>
            </a:extLst>
          </p:cNvPr>
          <p:cNvSpPr txBox="1"/>
          <p:nvPr/>
        </p:nvSpPr>
        <p:spPr>
          <a:xfrm>
            <a:off x="3135247" y="7848652"/>
            <a:ext cx="7910906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Lấy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nguồn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mạng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4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miễn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phí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thường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vậy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dễ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tiếp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cận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nhanh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chóng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thường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sạch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hoặc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đánh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nhãn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trước</a:t>
            </a:r>
            <a:endParaRPr lang="en-US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hạn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chế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trong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việc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kiểm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soát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chất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lượng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/format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</a:t>
            </a:r>
          </a:p>
        </p:txBody>
      </p:sp>
      <p:pic>
        <p:nvPicPr>
          <p:cNvPr id="7170" name="Picture 2" descr="List of top open and public dataset providers" hidden="1">
            <a:extLst>
              <a:ext uri="{FF2B5EF4-FFF2-40B4-BE49-F238E27FC236}">
                <a16:creationId xmlns:a16="http://schemas.microsoft.com/office/drawing/2014/main" id="{92E5B420-0F4F-BDCC-3009-4B2716C25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139" y="8153394"/>
            <a:ext cx="750570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6DE9E15-BB86-B780-3A44-4AB3BDCE257A}"/>
              </a:ext>
            </a:extLst>
          </p:cNvPr>
          <p:cNvSpPr txBox="1"/>
          <p:nvPr/>
        </p:nvSpPr>
        <p:spPr>
          <a:xfrm>
            <a:off x="-5956476" y="19441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PUBLIC DATASET: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6B0CF2-F165-BDE7-A251-F8B581705F58}"/>
              </a:ext>
            </a:extLst>
          </p:cNvPr>
          <p:cNvSpPr txBox="1"/>
          <p:nvPr/>
        </p:nvSpPr>
        <p:spPr>
          <a:xfrm>
            <a:off x="421995" y="17917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WEB SCRAPING:</a:t>
            </a:r>
          </a:p>
        </p:txBody>
      </p:sp>
      <p:pic>
        <p:nvPicPr>
          <p:cNvPr id="20482" name="Picture 2" descr="Web Scraping&quot; nghĩa là gì: Định Nghĩa, Ví Dụ trong Tiếng Anh" hidden="1">
            <a:extLst>
              <a:ext uri="{FF2B5EF4-FFF2-40B4-BE49-F238E27FC236}">
                <a16:creationId xmlns:a16="http://schemas.microsoft.com/office/drawing/2014/main" id="{505C191D-874D-4304-A08C-81E63B454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789" y="7857763"/>
            <a:ext cx="7111415" cy="372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 descr="An Introduction to Web Automation using Selenium Python | by  Maximinusjoshus | featurepreneur | Medium">
            <a:extLst>
              <a:ext uri="{FF2B5EF4-FFF2-40B4-BE49-F238E27FC236}">
                <a16:creationId xmlns:a16="http://schemas.microsoft.com/office/drawing/2014/main" id="{85851C97-6B90-FFFE-381D-979D16976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750" y="7843829"/>
            <a:ext cx="3258132" cy="340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6" name="Picture 8" descr="The Pros and Cons of Playwright Automation Framework">
            <a:extLst>
              <a:ext uri="{FF2B5EF4-FFF2-40B4-BE49-F238E27FC236}">
                <a16:creationId xmlns:a16="http://schemas.microsoft.com/office/drawing/2014/main" id="{9303624D-F098-9E3E-1F88-B73C4C118C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6" r="14605"/>
          <a:stretch/>
        </p:blipFill>
        <p:spPr bwMode="auto">
          <a:xfrm>
            <a:off x="7534649" y="7641943"/>
            <a:ext cx="4323748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FF2FC50-7CE5-3DC1-49FE-5951676179E3}"/>
              </a:ext>
            </a:extLst>
          </p:cNvPr>
          <p:cNvSpPr txBox="1"/>
          <p:nvPr/>
        </p:nvSpPr>
        <p:spPr>
          <a:xfrm>
            <a:off x="2998337" y="2253369"/>
            <a:ext cx="8866709" cy="3252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công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cụ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cào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websites</a:t>
            </a:r>
          </a:p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dược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đúng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với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số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lượng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lớn</a:t>
            </a:r>
            <a:endParaRPr lang="en-US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lấy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về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thường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chưa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tốt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ó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nguy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cơ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liên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quan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đến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vấn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đề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hợp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pháp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21C35B-1863-F746-85E9-29FA00587E09}"/>
              </a:ext>
            </a:extLst>
          </p:cNvPr>
          <p:cNvSpPr txBox="1"/>
          <p:nvPr/>
        </p:nvSpPr>
        <p:spPr>
          <a:xfrm>
            <a:off x="12622185" y="19441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 SIMULATED OR SYNTHETIC DATA: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2352DBF-D39F-440C-3141-A70513A2097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139489" y="2362982"/>
            <a:ext cx="6623182" cy="331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78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7EA0F-5C5F-1093-01E3-C26246AB2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24147C-68C8-92D6-2EAA-DA525E070EC9}"/>
              </a:ext>
            </a:extLst>
          </p:cNvPr>
          <p:cNvSpPr/>
          <p:nvPr/>
        </p:nvSpPr>
        <p:spPr>
          <a:xfrm>
            <a:off x="0" y="0"/>
            <a:ext cx="12280392" cy="6949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5" name="extBox 4">
            <a:extLst>
              <a:ext uri="{FF2B5EF4-FFF2-40B4-BE49-F238E27FC236}">
                <a16:creationId xmlns:a16="http://schemas.microsoft.com/office/drawing/2014/main" id="{0C9CD930-FB84-743C-35C9-1CE90E152FB9}"/>
              </a:ext>
            </a:extLst>
          </p:cNvPr>
          <p:cNvSpPr txBox="1"/>
          <p:nvPr/>
        </p:nvSpPr>
        <p:spPr>
          <a:xfrm>
            <a:off x="682371" y="1964509"/>
            <a:ext cx="109156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PHƯƠNG PHÁP CRAWL DỮ LIỆU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916435-D182-953A-5FC2-9DA87ED0661B}"/>
              </a:ext>
            </a:extLst>
          </p:cNvPr>
          <p:cNvSpPr/>
          <p:nvPr/>
        </p:nvSpPr>
        <p:spPr>
          <a:xfrm>
            <a:off x="0" y="-33413"/>
            <a:ext cx="12280392" cy="6982853"/>
          </a:xfrm>
          <a:prstGeom prst="rect">
            <a:avLst/>
          </a:prstGeom>
          <a:solidFill>
            <a:srgbClr val="FFA6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295C19-3AD6-7A5D-75DD-0C72B8B9E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058" y="2863721"/>
            <a:ext cx="1157292" cy="1157292"/>
          </a:xfrm>
          <a:prstGeom prst="rect">
            <a:avLst/>
          </a:prstGeom>
        </p:spPr>
      </p:pic>
      <p:sp>
        <p:nvSpPr>
          <p:cNvPr id="13" name="TextBox 12" hidden="1">
            <a:extLst>
              <a:ext uri="{FF2B5EF4-FFF2-40B4-BE49-F238E27FC236}">
                <a16:creationId xmlns:a16="http://schemas.microsoft.com/office/drawing/2014/main" id="{12E9345E-06E3-6BEF-9C94-3853A6CF71AC}"/>
              </a:ext>
            </a:extLst>
          </p:cNvPr>
          <p:cNvSpPr txBox="1"/>
          <p:nvPr/>
        </p:nvSpPr>
        <p:spPr>
          <a:xfrm>
            <a:off x="3564923" y="7110358"/>
            <a:ext cx="8248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Vai </a:t>
            </a:r>
            <a:r>
              <a:rPr lang="en-US" sz="36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trò</a:t>
            </a:r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 liệu càng nhiều và chất lượng, mô hình càng chính xác.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6" name="Picture 2" descr="Building a high-performance data and AI organization | MIT Technology Review" hidden="1">
            <a:extLst>
              <a:ext uri="{FF2B5EF4-FFF2-40B4-BE49-F238E27FC236}">
                <a16:creationId xmlns:a16="http://schemas.microsoft.com/office/drawing/2014/main" id="{41A0733E-A551-87EB-ED97-924DC2700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498" y="9065127"/>
            <a:ext cx="6991350" cy="492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 hidden="1">
            <a:extLst>
              <a:ext uri="{FF2B5EF4-FFF2-40B4-BE49-F238E27FC236}">
                <a16:creationId xmlns:a16="http://schemas.microsoft.com/office/drawing/2014/main" id="{ACA17CEE-C4DB-0BB5-6609-7FA372F69059}"/>
              </a:ext>
            </a:extLst>
          </p:cNvPr>
          <p:cNvSpPr txBox="1"/>
          <p:nvPr/>
        </p:nvSpPr>
        <p:spPr>
          <a:xfrm>
            <a:off x="3613381" y="8385058"/>
            <a:ext cx="82486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 nhãn (labeled):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 trong học có giám sát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Không nhãn (unlabeled):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 trong học không giám sát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Chuỗi thời gian, hình ảnh, văn bản, âm thanh, v.v.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Isosceles Triangle 15" hidden="1">
            <a:extLst>
              <a:ext uri="{FF2B5EF4-FFF2-40B4-BE49-F238E27FC236}">
                <a16:creationId xmlns:a16="http://schemas.microsoft.com/office/drawing/2014/main" id="{A5870626-CDFD-E12F-3F38-D7A33C058ECD}"/>
              </a:ext>
            </a:extLst>
          </p:cNvPr>
          <p:cNvSpPr/>
          <p:nvPr/>
        </p:nvSpPr>
        <p:spPr>
          <a:xfrm rot="19338512">
            <a:off x="-4742675" y="3169133"/>
            <a:ext cx="13227466" cy="7560612"/>
          </a:xfrm>
          <a:prstGeom prst="triangle">
            <a:avLst/>
          </a:prstGeom>
          <a:solidFill>
            <a:srgbClr val="FFA6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 hidden="1">
            <a:extLst>
              <a:ext uri="{FF2B5EF4-FFF2-40B4-BE49-F238E27FC236}">
                <a16:creationId xmlns:a16="http://schemas.microsoft.com/office/drawing/2014/main" id="{E148D80E-234F-B1ED-9CA7-DC2D1B2AD91C}"/>
              </a:ext>
            </a:extLst>
          </p:cNvPr>
          <p:cNvSpPr/>
          <p:nvPr/>
        </p:nvSpPr>
        <p:spPr>
          <a:xfrm rot="1286125">
            <a:off x="9446072" y="7078478"/>
            <a:ext cx="15727744" cy="9349335"/>
          </a:xfrm>
          <a:prstGeom prst="triangle">
            <a:avLst/>
          </a:prstGeom>
          <a:solidFill>
            <a:srgbClr val="489F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 hidden="1">
            <a:extLst>
              <a:ext uri="{FF2B5EF4-FFF2-40B4-BE49-F238E27FC236}">
                <a16:creationId xmlns:a16="http://schemas.microsoft.com/office/drawing/2014/main" id="{A09B754F-2D39-B3EC-7591-171D69174982}"/>
              </a:ext>
            </a:extLst>
          </p:cNvPr>
          <p:cNvSpPr/>
          <p:nvPr/>
        </p:nvSpPr>
        <p:spPr>
          <a:xfrm rot="3793276">
            <a:off x="-4016195" y="-7968577"/>
            <a:ext cx="19297002" cy="17556140"/>
          </a:xfrm>
          <a:prstGeom prst="triangle">
            <a:avLst/>
          </a:prstGeom>
          <a:solidFill>
            <a:srgbClr val="EDE7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 hidden="1">
            <a:extLst>
              <a:ext uri="{FF2B5EF4-FFF2-40B4-BE49-F238E27FC236}">
                <a16:creationId xmlns:a16="http://schemas.microsoft.com/office/drawing/2014/main" id="{4FC4D431-56A1-1C10-B264-A846E3184483}"/>
              </a:ext>
            </a:extLst>
          </p:cNvPr>
          <p:cNvSpPr/>
          <p:nvPr/>
        </p:nvSpPr>
        <p:spPr>
          <a:xfrm rot="2494289">
            <a:off x="8508835" y="-9932009"/>
            <a:ext cx="15727744" cy="9349335"/>
          </a:xfrm>
          <a:prstGeom prst="triangle">
            <a:avLst/>
          </a:prstGeom>
          <a:solidFill>
            <a:srgbClr val="82C0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634D73-28DC-07FD-8A5B-AA1747C62B3A}"/>
              </a:ext>
            </a:extLst>
          </p:cNvPr>
          <p:cNvSpPr/>
          <p:nvPr/>
        </p:nvSpPr>
        <p:spPr>
          <a:xfrm>
            <a:off x="-457777" y="0"/>
            <a:ext cx="12793898" cy="6982854"/>
          </a:xfrm>
          <a:prstGeom prst="rect">
            <a:avLst/>
          </a:prstGeom>
          <a:solidFill>
            <a:srgbClr val="EDE7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22D0FC-046D-B44A-DD69-5E4207F0E4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873" y="263207"/>
            <a:ext cx="1311593" cy="1311593"/>
          </a:xfrm>
          <a:prstGeom prst="rect">
            <a:avLst/>
          </a:prstGeom>
        </p:spPr>
      </p:pic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E9D3FCC0-D2E7-02AB-740C-EFDA171A8E65}"/>
              </a:ext>
            </a:extLst>
          </p:cNvPr>
          <p:cNvSpPr txBox="1"/>
          <p:nvPr/>
        </p:nvSpPr>
        <p:spPr>
          <a:xfrm>
            <a:off x="1772937" y="-1129350"/>
            <a:ext cx="8332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TỔNG QUAN VỀ THU THẬP DỮ LIỆU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7C947F17-BBFC-6BA1-1823-AE8061F2149F}"/>
              </a:ext>
            </a:extLst>
          </p:cNvPr>
          <p:cNvSpPr txBox="1"/>
          <p:nvPr/>
        </p:nvSpPr>
        <p:spPr>
          <a:xfrm>
            <a:off x="4798429" y="-2202184"/>
            <a:ext cx="6400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Định </a:t>
            </a:r>
            <a:r>
              <a:rPr lang="en-US" sz="2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nghĩa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trình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thu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thập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xử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lý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huấn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luyện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hình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AI</a:t>
            </a:r>
          </a:p>
        </p:txBody>
      </p:sp>
      <p:sp>
        <p:nvSpPr>
          <p:cNvPr id="20" name="TextBox 19" hidden="1">
            <a:extLst>
              <a:ext uri="{FF2B5EF4-FFF2-40B4-BE49-F238E27FC236}">
                <a16:creationId xmlns:a16="http://schemas.microsoft.com/office/drawing/2014/main" id="{0CC5E53E-D6E6-156C-B287-ECAB62F1ACD9}"/>
              </a:ext>
            </a:extLst>
          </p:cNvPr>
          <p:cNvSpPr txBox="1"/>
          <p:nvPr/>
        </p:nvSpPr>
        <p:spPr>
          <a:xfrm>
            <a:off x="4806064" y="-2202184"/>
            <a:ext cx="6400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Mục tiêu</a:t>
            </a:r>
            <a:r>
              <a:rPr lang="vi-VN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Cung cấp dữ liệu chất lượng để AI học và đưa ra dự đoán chính xác.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TextBox 6" hidden="1">
            <a:extLst>
              <a:ext uri="{FF2B5EF4-FFF2-40B4-BE49-F238E27FC236}">
                <a16:creationId xmlns:a16="http://schemas.microsoft.com/office/drawing/2014/main" id="{AFF363DC-C1A9-C13C-7AC0-2BCBAEF9E112}"/>
              </a:ext>
            </a:extLst>
          </p:cNvPr>
          <p:cNvSpPr txBox="1"/>
          <p:nvPr/>
        </p:nvSpPr>
        <p:spPr>
          <a:xfrm>
            <a:off x="4711684" y="-1708161"/>
            <a:ext cx="64008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Nguồn dữ liệu</a:t>
            </a:r>
            <a:r>
              <a:rPr lang="vi-VN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Web, cảm biến, API, cơ sở dữ liệu, khảo sát, dữ liệu công khai,...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98915FD-02BE-1E44-ABAB-38203ADA5D38}"/>
              </a:ext>
            </a:extLst>
          </p:cNvPr>
          <p:cNvGrpSpPr/>
          <p:nvPr/>
        </p:nvGrpSpPr>
        <p:grpSpPr>
          <a:xfrm>
            <a:off x="417802" y="2739654"/>
            <a:ext cx="2896898" cy="3140990"/>
            <a:chOff x="745018" y="1609952"/>
            <a:chExt cx="3440520" cy="385834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76816F9-412C-6A67-01FA-D00064D03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3099950" y="3442367"/>
              <a:ext cx="1085588" cy="108558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12645E1-DCEB-8F13-AFC4-00CCCD32A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369" y="2678532"/>
              <a:ext cx="2166698" cy="278976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4B69882-5B7D-8EE4-40C0-3E711AC0F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9866106">
              <a:off x="745018" y="1609952"/>
              <a:ext cx="2269896" cy="2269896"/>
            </a:xfrm>
            <a:prstGeom prst="rect">
              <a:avLst/>
            </a:prstGeom>
          </p:spPr>
        </p:pic>
      </p:grpSp>
      <p:sp>
        <p:nvSpPr>
          <p:cNvPr id="28" name="TextBox 27" hidden="1">
            <a:extLst>
              <a:ext uri="{FF2B5EF4-FFF2-40B4-BE49-F238E27FC236}">
                <a16:creationId xmlns:a16="http://schemas.microsoft.com/office/drawing/2014/main" id="{1594FD57-40D4-A45D-21AA-40E7F4465E28}"/>
              </a:ext>
            </a:extLst>
          </p:cNvPr>
          <p:cNvSpPr txBox="1"/>
          <p:nvPr/>
        </p:nvSpPr>
        <p:spPr>
          <a:xfrm>
            <a:off x="12869541" y="1768241"/>
            <a:ext cx="6400800" cy="4442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vi-VN" sz="3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bước chính</a:t>
            </a: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Xác định mục tiêu AI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Tìm và thu thập dữ liệu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Làm sạch &amp; chuẩn hóa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Gán nhãn (nếu cần)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Lưu trữ &amp; chuẩn bị huấn luyện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49BF0B-FEDF-A4A4-3C3D-C31F87D7AB95}"/>
              </a:ext>
            </a:extLst>
          </p:cNvPr>
          <p:cNvSpPr txBox="1"/>
          <p:nvPr/>
        </p:nvSpPr>
        <p:spPr>
          <a:xfrm>
            <a:off x="1919622" y="659089"/>
            <a:ext cx="8039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PHƯƠNG PHÁP THU THẬP DỮ LIỆU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0632DF-4EE3-C393-AF07-953D25FF9DD9}"/>
              </a:ext>
            </a:extLst>
          </p:cNvPr>
          <p:cNvSpPr txBox="1"/>
          <p:nvPr/>
        </p:nvSpPr>
        <p:spPr>
          <a:xfrm>
            <a:off x="-6108876" y="17917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PUBLIC DATASET:</a:t>
            </a:r>
          </a:p>
        </p:txBody>
      </p:sp>
      <p:sp>
        <p:nvSpPr>
          <p:cNvPr id="27" name="TextBox 26" hidden="1">
            <a:extLst>
              <a:ext uri="{FF2B5EF4-FFF2-40B4-BE49-F238E27FC236}">
                <a16:creationId xmlns:a16="http://schemas.microsoft.com/office/drawing/2014/main" id="{B9EA0B89-0C0D-92E9-0FA3-BDE97068F1E0}"/>
              </a:ext>
            </a:extLst>
          </p:cNvPr>
          <p:cNvSpPr txBox="1"/>
          <p:nvPr/>
        </p:nvSpPr>
        <p:spPr>
          <a:xfrm>
            <a:off x="3135247" y="7848652"/>
            <a:ext cx="7910906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Lấy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nguồn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mạng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4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miễn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phí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thường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vậy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dễ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tiếp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cận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nhanh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chóng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thường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sạch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hoặc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đánh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nhãn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trước</a:t>
            </a:r>
            <a:endParaRPr lang="en-US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hạn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chế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trong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việc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kiểm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soát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chất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lượng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/format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</a:t>
            </a:r>
          </a:p>
        </p:txBody>
      </p:sp>
      <p:pic>
        <p:nvPicPr>
          <p:cNvPr id="7170" name="Picture 2" descr="List of top open and public dataset providers" hidden="1">
            <a:extLst>
              <a:ext uri="{FF2B5EF4-FFF2-40B4-BE49-F238E27FC236}">
                <a16:creationId xmlns:a16="http://schemas.microsoft.com/office/drawing/2014/main" id="{D05B99CD-4212-B1BD-E113-F5EEEFBB8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139" y="8153394"/>
            <a:ext cx="750570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27BB752-DA10-F123-4F40-3E6DA9602D08}"/>
              </a:ext>
            </a:extLst>
          </p:cNvPr>
          <p:cNvSpPr txBox="1"/>
          <p:nvPr/>
        </p:nvSpPr>
        <p:spPr>
          <a:xfrm>
            <a:off x="-5956476" y="19441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PUBLIC DATASET: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3BCCCC-3E7C-DAC0-113A-7ADD78093599}"/>
              </a:ext>
            </a:extLst>
          </p:cNvPr>
          <p:cNvSpPr txBox="1"/>
          <p:nvPr/>
        </p:nvSpPr>
        <p:spPr>
          <a:xfrm>
            <a:off x="-6436005" y="17917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WEB SCRAPING:</a:t>
            </a:r>
          </a:p>
        </p:txBody>
      </p:sp>
      <p:pic>
        <p:nvPicPr>
          <p:cNvPr id="20482" name="Picture 2" descr="Web Scraping&quot; nghĩa là gì: Định Nghĩa, Ví Dụ trong Tiếng Anh" hidden="1">
            <a:extLst>
              <a:ext uri="{FF2B5EF4-FFF2-40B4-BE49-F238E27FC236}">
                <a16:creationId xmlns:a16="http://schemas.microsoft.com/office/drawing/2014/main" id="{2545E7D4-A334-9A65-F3C6-B75FC840C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789" y="7857763"/>
            <a:ext cx="7111415" cy="372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 descr="An Introduction to Web Automation using Selenium Python | by  Maximinusjoshus | featurepreneur | Medium" hidden="1">
            <a:extLst>
              <a:ext uri="{FF2B5EF4-FFF2-40B4-BE49-F238E27FC236}">
                <a16:creationId xmlns:a16="http://schemas.microsoft.com/office/drawing/2014/main" id="{678DFDFA-BF11-BEC5-3052-0D0EDA9EF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750" y="7843829"/>
            <a:ext cx="3258132" cy="340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6" name="Picture 8" descr="The Pros and Cons of Playwright Automation Framework" hidden="1">
            <a:extLst>
              <a:ext uri="{FF2B5EF4-FFF2-40B4-BE49-F238E27FC236}">
                <a16:creationId xmlns:a16="http://schemas.microsoft.com/office/drawing/2014/main" id="{0C2FE342-72B0-D16F-F00F-F5DE8F1FDE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6" r="14605"/>
          <a:stretch/>
        </p:blipFill>
        <p:spPr bwMode="auto">
          <a:xfrm>
            <a:off x="7534649" y="7641943"/>
            <a:ext cx="4323748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5986E86-1AC0-3CBE-1451-145D51BB1228}"/>
              </a:ext>
            </a:extLst>
          </p:cNvPr>
          <p:cNvSpPr txBox="1"/>
          <p:nvPr/>
        </p:nvSpPr>
        <p:spPr>
          <a:xfrm>
            <a:off x="2998337" y="7115058"/>
            <a:ext cx="8866709" cy="3252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công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cụ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cào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websites</a:t>
            </a:r>
          </a:p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dược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đúng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với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số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lượng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lớn</a:t>
            </a:r>
            <a:endParaRPr lang="en-US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nguy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cơ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liên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quan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đến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vấn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đề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hợp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pháp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data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lấy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về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thường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chưa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tốt</a:t>
            </a:r>
            <a:endParaRPr lang="en-US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799844-6FB2-CC16-C8B7-57170F057C86}"/>
              </a:ext>
            </a:extLst>
          </p:cNvPr>
          <p:cNvSpPr txBox="1"/>
          <p:nvPr/>
        </p:nvSpPr>
        <p:spPr>
          <a:xfrm>
            <a:off x="421995" y="17917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 SIMULATED OR SYNTHETIC DATA: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DD3F44E-8D1F-559E-D94F-BA117039482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24988" y="2362982"/>
            <a:ext cx="6623182" cy="331489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EF74E73-BFC6-90FE-C5B1-8D8FBBCCE1C6}"/>
              </a:ext>
            </a:extLst>
          </p:cNvPr>
          <p:cNvSpPr txBox="1"/>
          <p:nvPr/>
        </p:nvSpPr>
        <p:spPr>
          <a:xfrm>
            <a:off x="12836943" y="2572785"/>
            <a:ext cx="7670083" cy="3376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marR="0" lvl="1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data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địng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AI model </a:t>
            </a:r>
            <a:r>
              <a:rPr lang="en-US" dirty="0" err="1"/>
              <a:t>khác</a:t>
            </a:r>
            <a:endParaRPr lang="en-US" dirty="0"/>
          </a:p>
          <a:p>
            <a:pPr marL="628650" marR="0" lvl="1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b="1" dirty="0" err="1"/>
              <a:t>Ưu</a:t>
            </a:r>
            <a:r>
              <a:rPr lang="en-US" dirty="0"/>
              <a:t>: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chóng</a:t>
            </a:r>
            <a:endParaRPr lang="en-US" dirty="0"/>
          </a:p>
          <a:p>
            <a:pPr marL="628650" marR="0" lvl="1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b="1" dirty="0" err="1"/>
              <a:t>Nhược</a:t>
            </a:r>
            <a:r>
              <a:rPr lang="en-US" dirty="0"/>
              <a:t>: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endParaRPr lang="en-US" dirty="0"/>
          </a:p>
          <a:p>
            <a:pPr marL="628650" marR="0" lvl="1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/>
              <a:t>Các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: </a:t>
            </a:r>
          </a:p>
          <a:p>
            <a:pPr marL="1085850" marR="0" lvl="2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dirty="0"/>
              <a:t>Unity, Unreal Engine</a:t>
            </a:r>
          </a:p>
          <a:p>
            <a:pPr marL="1085850" marR="0" lvl="2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dirty="0"/>
              <a:t>GANs (StyleGAN, etc.)</a:t>
            </a:r>
          </a:p>
          <a:p>
            <a:pPr marL="1085850" marR="0" lvl="2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dirty="0"/>
              <a:t>Text generation with GPT-based models</a:t>
            </a:r>
          </a:p>
        </p:txBody>
      </p:sp>
    </p:spTree>
    <p:extLst>
      <p:ext uri="{BB962C8B-B14F-4D97-AF65-F5344CB8AC3E}">
        <p14:creationId xmlns:p14="http://schemas.microsoft.com/office/powerpoint/2010/main" val="1564915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8E229-D97A-F7B6-0C2A-31DC9604C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7CEEA2-EAA3-107B-6DBD-A0D9153725AE}"/>
              </a:ext>
            </a:extLst>
          </p:cNvPr>
          <p:cNvSpPr/>
          <p:nvPr/>
        </p:nvSpPr>
        <p:spPr>
          <a:xfrm>
            <a:off x="0" y="0"/>
            <a:ext cx="12280392" cy="6949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5" name="extBox 4">
            <a:extLst>
              <a:ext uri="{FF2B5EF4-FFF2-40B4-BE49-F238E27FC236}">
                <a16:creationId xmlns:a16="http://schemas.microsoft.com/office/drawing/2014/main" id="{5B62E00E-A4D3-7AF0-60C2-F547E8D14AA0}"/>
              </a:ext>
            </a:extLst>
          </p:cNvPr>
          <p:cNvSpPr txBox="1"/>
          <p:nvPr/>
        </p:nvSpPr>
        <p:spPr>
          <a:xfrm>
            <a:off x="682371" y="1964509"/>
            <a:ext cx="109156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PHƯƠNG PHÁP CRAWL DỮ LIỆU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8C442B-FA76-55BE-5227-1BD2019A24CF}"/>
              </a:ext>
            </a:extLst>
          </p:cNvPr>
          <p:cNvSpPr/>
          <p:nvPr/>
        </p:nvSpPr>
        <p:spPr>
          <a:xfrm>
            <a:off x="0" y="-33413"/>
            <a:ext cx="12280392" cy="6982853"/>
          </a:xfrm>
          <a:prstGeom prst="rect">
            <a:avLst/>
          </a:prstGeom>
          <a:solidFill>
            <a:srgbClr val="FFA6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169464-4678-0A8E-7A6D-C31904C12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058" y="2863721"/>
            <a:ext cx="1157292" cy="1157292"/>
          </a:xfrm>
          <a:prstGeom prst="rect">
            <a:avLst/>
          </a:prstGeom>
        </p:spPr>
      </p:pic>
      <p:sp>
        <p:nvSpPr>
          <p:cNvPr id="13" name="TextBox 12" hidden="1">
            <a:extLst>
              <a:ext uri="{FF2B5EF4-FFF2-40B4-BE49-F238E27FC236}">
                <a16:creationId xmlns:a16="http://schemas.microsoft.com/office/drawing/2014/main" id="{BCC4B8B9-9F1F-6310-2DE8-619C96780CAC}"/>
              </a:ext>
            </a:extLst>
          </p:cNvPr>
          <p:cNvSpPr txBox="1"/>
          <p:nvPr/>
        </p:nvSpPr>
        <p:spPr>
          <a:xfrm>
            <a:off x="3564923" y="7110358"/>
            <a:ext cx="8248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Vai </a:t>
            </a:r>
            <a:r>
              <a:rPr lang="en-US" sz="36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trò</a:t>
            </a:r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 liệu càng nhiều và chất lượng, mô hình càng chính xác.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6" name="Picture 2" descr="Building a high-performance data and AI organization | MIT Technology Review" hidden="1">
            <a:extLst>
              <a:ext uri="{FF2B5EF4-FFF2-40B4-BE49-F238E27FC236}">
                <a16:creationId xmlns:a16="http://schemas.microsoft.com/office/drawing/2014/main" id="{F69ED713-994C-0445-95F5-06D41EF99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498" y="9065127"/>
            <a:ext cx="6991350" cy="492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 hidden="1">
            <a:extLst>
              <a:ext uri="{FF2B5EF4-FFF2-40B4-BE49-F238E27FC236}">
                <a16:creationId xmlns:a16="http://schemas.microsoft.com/office/drawing/2014/main" id="{287299ED-8CF6-3936-B8C0-1828F74EA791}"/>
              </a:ext>
            </a:extLst>
          </p:cNvPr>
          <p:cNvSpPr txBox="1"/>
          <p:nvPr/>
        </p:nvSpPr>
        <p:spPr>
          <a:xfrm>
            <a:off x="3613381" y="8385058"/>
            <a:ext cx="82486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 nhãn (labeled):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 trong học có giám sát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Không nhãn (unlabeled):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 trong học không giám sát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Chuỗi thời gian, hình ảnh, văn bản, âm thanh, v.v.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Isosceles Triangle 15" hidden="1">
            <a:extLst>
              <a:ext uri="{FF2B5EF4-FFF2-40B4-BE49-F238E27FC236}">
                <a16:creationId xmlns:a16="http://schemas.microsoft.com/office/drawing/2014/main" id="{A60E34A9-2F1E-61BF-B702-E5A2041FF05A}"/>
              </a:ext>
            </a:extLst>
          </p:cNvPr>
          <p:cNvSpPr/>
          <p:nvPr/>
        </p:nvSpPr>
        <p:spPr>
          <a:xfrm rot="19338512">
            <a:off x="-4742675" y="3169133"/>
            <a:ext cx="13227466" cy="7560612"/>
          </a:xfrm>
          <a:prstGeom prst="triangle">
            <a:avLst/>
          </a:prstGeom>
          <a:solidFill>
            <a:srgbClr val="FFA6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 hidden="1">
            <a:extLst>
              <a:ext uri="{FF2B5EF4-FFF2-40B4-BE49-F238E27FC236}">
                <a16:creationId xmlns:a16="http://schemas.microsoft.com/office/drawing/2014/main" id="{5B7BD254-8D6C-C181-9C0C-8CC93C906A58}"/>
              </a:ext>
            </a:extLst>
          </p:cNvPr>
          <p:cNvSpPr/>
          <p:nvPr/>
        </p:nvSpPr>
        <p:spPr>
          <a:xfrm rot="1286125">
            <a:off x="9446072" y="7078478"/>
            <a:ext cx="15727744" cy="9349335"/>
          </a:xfrm>
          <a:prstGeom prst="triangle">
            <a:avLst/>
          </a:prstGeom>
          <a:solidFill>
            <a:srgbClr val="489F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 hidden="1">
            <a:extLst>
              <a:ext uri="{FF2B5EF4-FFF2-40B4-BE49-F238E27FC236}">
                <a16:creationId xmlns:a16="http://schemas.microsoft.com/office/drawing/2014/main" id="{0BD5EE1E-0745-8020-D7B6-BA0C3FEDB053}"/>
              </a:ext>
            </a:extLst>
          </p:cNvPr>
          <p:cNvSpPr/>
          <p:nvPr/>
        </p:nvSpPr>
        <p:spPr>
          <a:xfrm rot="3793276">
            <a:off x="-4016195" y="-7968577"/>
            <a:ext cx="19297002" cy="17556140"/>
          </a:xfrm>
          <a:prstGeom prst="triangle">
            <a:avLst/>
          </a:prstGeom>
          <a:solidFill>
            <a:srgbClr val="EDE7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 hidden="1">
            <a:extLst>
              <a:ext uri="{FF2B5EF4-FFF2-40B4-BE49-F238E27FC236}">
                <a16:creationId xmlns:a16="http://schemas.microsoft.com/office/drawing/2014/main" id="{BF630177-DAF2-DAEE-3E8B-7B584D97C643}"/>
              </a:ext>
            </a:extLst>
          </p:cNvPr>
          <p:cNvSpPr/>
          <p:nvPr/>
        </p:nvSpPr>
        <p:spPr>
          <a:xfrm rot="2494289">
            <a:off x="8508835" y="-9932009"/>
            <a:ext cx="15727744" cy="9349335"/>
          </a:xfrm>
          <a:prstGeom prst="triangle">
            <a:avLst/>
          </a:prstGeom>
          <a:solidFill>
            <a:srgbClr val="82C0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35C1E9-5000-AB86-2D7F-77F3A862B953}"/>
              </a:ext>
            </a:extLst>
          </p:cNvPr>
          <p:cNvSpPr/>
          <p:nvPr/>
        </p:nvSpPr>
        <p:spPr>
          <a:xfrm>
            <a:off x="-513506" y="-118865"/>
            <a:ext cx="12793898" cy="6982854"/>
          </a:xfrm>
          <a:prstGeom prst="rect">
            <a:avLst/>
          </a:prstGeom>
          <a:solidFill>
            <a:srgbClr val="EDE7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E1BD2A-BB92-6756-5BB0-B6383CD236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873" y="263207"/>
            <a:ext cx="1311593" cy="1311593"/>
          </a:xfrm>
          <a:prstGeom prst="rect">
            <a:avLst/>
          </a:prstGeom>
        </p:spPr>
      </p:pic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9C9F6A1B-4E53-D39B-A80C-3381D4359E36}"/>
              </a:ext>
            </a:extLst>
          </p:cNvPr>
          <p:cNvSpPr txBox="1"/>
          <p:nvPr/>
        </p:nvSpPr>
        <p:spPr>
          <a:xfrm>
            <a:off x="1772937" y="-1129350"/>
            <a:ext cx="8332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TỔNG QUAN VỀ THU THẬP DỮ LIỆU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4836BF5C-68BC-525C-7219-8AEA73899888}"/>
              </a:ext>
            </a:extLst>
          </p:cNvPr>
          <p:cNvSpPr txBox="1"/>
          <p:nvPr/>
        </p:nvSpPr>
        <p:spPr>
          <a:xfrm>
            <a:off x="4798429" y="-2202184"/>
            <a:ext cx="6400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Định </a:t>
            </a:r>
            <a:r>
              <a:rPr lang="en-US" sz="2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nghĩa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trình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thu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thập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xử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lý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huấn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luyện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hình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AI</a:t>
            </a:r>
          </a:p>
        </p:txBody>
      </p:sp>
      <p:sp>
        <p:nvSpPr>
          <p:cNvPr id="20" name="TextBox 19" hidden="1">
            <a:extLst>
              <a:ext uri="{FF2B5EF4-FFF2-40B4-BE49-F238E27FC236}">
                <a16:creationId xmlns:a16="http://schemas.microsoft.com/office/drawing/2014/main" id="{80AE2488-F334-6FF6-3A92-2209431643F1}"/>
              </a:ext>
            </a:extLst>
          </p:cNvPr>
          <p:cNvSpPr txBox="1"/>
          <p:nvPr/>
        </p:nvSpPr>
        <p:spPr>
          <a:xfrm>
            <a:off x="4806064" y="-2202184"/>
            <a:ext cx="6400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Mục tiêu</a:t>
            </a:r>
            <a:r>
              <a:rPr lang="vi-VN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Cung cấp dữ liệu chất lượng để AI học và đưa ra dự đoán chính xác.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TextBox 6" hidden="1">
            <a:extLst>
              <a:ext uri="{FF2B5EF4-FFF2-40B4-BE49-F238E27FC236}">
                <a16:creationId xmlns:a16="http://schemas.microsoft.com/office/drawing/2014/main" id="{814BC9E1-FE47-EADE-2407-2479B6744200}"/>
              </a:ext>
            </a:extLst>
          </p:cNvPr>
          <p:cNvSpPr txBox="1"/>
          <p:nvPr/>
        </p:nvSpPr>
        <p:spPr>
          <a:xfrm>
            <a:off x="4711684" y="-1708161"/>
            <a:ext cx="64008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Nguồn dữ liệu</a:t>
            </a:r>
            <a:r>
              <a:rPr lang="vi-VN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Web, cảm biến, API, cơ sở dữ liệu, khảo sát, dữ liệu công khai,...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56172B7-834C-1702-18CA-2AF69BBCE8D7}"/>
              </a:ext>
            </a:extLst>
          </p:cNvPr>
          <p:cNvGrpSpPr/>
          <p:nvPr/>
        </p:nvGrpSpPr>
        <p:grpSpPr>
          <a:xfrm>
            <a:off x="417802" y="2739654"/>
            <a:ext cx="2896898" cy="3140990"/>
            <a:chOff x="745018" y="1609952"/>
            <a:chExt cx="3440520" cy="385834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EA6DB1E-EBE5-10BB-D539-929DEE7F0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3099950" y="3442367"/>
              <a:ext cx="1085588" cy="108558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3F9CC82-25C3-0F91-430B-C4451959A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369" y="2678532"/>
              <a:ext cx="2166698" cy="278976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08E4A88-5A57-A0D0-C61F-C74C11211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9866106">
              <a:off x="745018" y="1609952"/>
              <a:ext cx="2269896" cy="2269896"/>
            </a:xfrm>
            <a:prstGeom prst="rect">
              <a:avLst/>
            </a:prstGeom>
          </p:spPr>
        </p:pic>
      </p:grpSp>
      <p:sp>
        <p:nvSpPr>
          <p:cNvPr id="28" name="TextBox 27" hidden="1">
            <a:extLst>
              <a:ext uri="{FF2B5EF4-FFF2-40B4-BE49-F238E27FC236}">
                <a16:creationId xmlns:a16="http://schemas.microsoft.com/office/drawing/2014/main" id="{BCE15DC3-F98B-DC51-F131-0507D84ECBF0}"/>
              </a:ext>
            </a:extLst>
          </p:cNvPr>
          <p:cNvSpPr txBox="1"/>
          <p:nvPr/>
        </p:nvSpPr>
        <p:spPr>
          <a:xfrm>
            <a:off x="12869541" y="1768241"/>
            <a:ext cx="6400800" cy="4442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vi-VN" sz="3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bước chính</a:t>
            </a: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Xác định mục tiêu AI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Tìm và thu thập dữ liệu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Làm sạch &amp; chuẩn hóa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Gán nhãn (nếu cần)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Lưu trữ &amp; chuẩn bị huấn luyện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4DB46C-D15A-420F-DD1F-3E46D3EF3EFF}"/>
              </a:ext>
            </a:extLst>
          </p:cNvPr>
          <p:cNvSpPr txBox="1"/>
          <p:nvPr/>
        </p:nvSpPr>
        <p:spPr>
          <a:xfrm>
            <a:off x="1919622" y="659089"/>
            <a:ext cx="8039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PHƯƠNG PHÁP THU THẬP DỮ LIỆU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0F41B8-5E5F-DB69-A89D-B27AED6F3381}"/>
              </a:ext>
            </a:extLst>
          </p:cNvPr>
          <p:cNvSpPr txBox="1"/>
          <p:nvPr/>
        </p:nvSpPr>
        <p:spPr>
          <a:xfrm>
            <a:off x="-6108876" y="17917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PUBLIC DATASET:</a:t>
            </a:r>
          </a:p>
        </p:txBody>
      </p:sp>
      <p:sp>
        <p:nvSpPr>
          <p:cNvPr id="27" name="TextBox 26" hidden="1">
            <a:extLst>
              <a:ext uri="{FF2B5EF4-FFF2-40B4-BE49-F238E27FC236}">
                <a16:creationId xmlns:a16="http://schemas.microsoft.com/office/drawing/2014/main" id="{639F9639-E52D-2983-E039-5FE19548EF68}"/>
              </a:ext>
            </a:extLst>
          </p:cNvPr>
          <p:cNvSpPr txBox="1"/>
          <p:nvPr/>
        </p:nvSpPr>
        <p:spPr>
          <a:xfrm>
            <a:off x="3135247" y="7848652"/>
            <a:ext cx="7910906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Lấy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nguồn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mạng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4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miễn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phí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thường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vậy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dễ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tiếp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cận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nhanh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chóng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thường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sạch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hoặc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đánh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nhãn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trước</a:t>
            </a:r>
            <a:endParaRPr lang="en-US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hạn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chế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trong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việc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kiểm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soát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chất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lượng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/format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</a:t>
            </a:r>
          </a:p>
        </p:txBody>
      </p:sp>
      <p:pic>
        <p:nvPicPr>
          <p:cNvPr id="7170" name="Picture 2" descr="List of top open and public dataset providers" hidden="1">
            <a:extLst>
              <a:ext uri="{FF2B5EF4-FFF2-40B4-BE49-F238E27FC236}">
                <a16:creationId xmlns:a16="http://schemas.microsoft.com/office/drawing/2014/main" id="{F023184C-53FC-F78F-2D3C-443420D6A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139" y="8153394"/>
            <a:ext cx="750570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6D7C670-E760-1CE7-BF22-48FFED60B12B}"/>
              </a:ext>
            </a:extLst>
          </p:cNvPr>
          <p:cNvSpPr txBox="1"/>
          <p:nvPr/>
        </p:nvSpPr>
        <p:spPr>
          <a:xfrm>
            <a:off x="-5956476" y="19441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PUBLIC DATASET: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BFCF10-2AD8-300C-2615-9CCCBE9D1873}"/>
              </a:ext>
            </a:extLst>
          </p:cNvPr>
          <p:cNvSpPr txBox="1"/>
          <p:nvPr/>
        </p:nvSpPr>
        <p:spPr>
          <a:xfrm>
            <a:off x="-6436005" y="17917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WEB SCRAPING:</a:t>
            </a:r>
          </a:p>
        </p:txBody>
      </p:sp>
      <p:pic>
        <p:nvPicPr>
          <p:cNvPr id="20482" name="Picture 2" descr="Web Scraping&quot; nghĩa là gì: Định Nghĩa, Ví Dụ trong Tiếng Anh" hidden="1">
            <a:extLst>
              <a:ext uri="{FF2B5EF4-FFF2-40B4-BE49-F238E27FC236}">
                <a16:creationId xmlns:a16="http://schemas.microsoft.com/office/drawing/2014/main" id="{FC5BEFB2-93B8-C403-F6E1-6A8FCF2F0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789" y="7857763"/>
            <a:ext cx="7111415" cy="372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 descr="An Introduction to Web Automation using Selenium Python | by  Maximinusjoshus | featurepreneur | Medium" hidden="1">
            <a:extLst>
              <a:ext uri="{FF2B5EF4-FFF2-40B4-BE49-F238E27FC236}">
                <a16:creationId xmlns:a16="http://schemas.microsoft.com/office/drawing/2014/main" id="{96E2F463-4B2F-BCCA-0FCB-C2CF3ACD4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750" y="7843829"/>
            <a:ext cx="3258132" cy="340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6" name="Picture 8" descr="The Pros and Cons of Playwright Automation Framework" hidden="1">
            <a:extLst>
              <a:ext uri="{FF2B5EF4-FFF2-40B4-BE49-F238E27FC236}">
                <a16:creationId xmlns:a16="http://schemas.microsoft.com/office/drawing/2014/main" id="{4A44C60E-9E13-C0D6-6BFB-7981B9D1ED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6" r="14605"/>
          <a:stretch/>
        </p:blipFill>
        <p:spPr bwMode="auto">
          <a:xfrm>
            <a:off x="7534649" y="7641943"/>
            <a:ext cx="4323748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 hidden="1">
            <a:extLst>
              <a:ext uri="{FF2B5EF4-FFF2-40B4-BE49-F238E27FC236}">
                <a16:creationId xmlns:a16="http://schemas.microsoft.com/office/drawing/2014/main" id="{48CDABFF-8273-CD57-890D-D48F777C6F01}"/>
              </a:ext>
            </a:extLst>
          </p:cNvPr>
          <p:cNvSpPr txBox="1"/>
          <p:nvPr/>
        </p:nvSpPr>
        <p:spPr>
          <a:xfrm>
            <a:off x="2998337" y="7115058"/>
            <a:ext cx="8866709" cy="3252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công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cụ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cào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websites</a:t>
            </a:r>
          </a:p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dược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đúng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với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số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lượng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lớn</a:t>
            </a:r>
            <a:endParaRPr lang="en-US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nguy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cơ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liên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quan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đến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vấn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đề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hợp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pháp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data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lấy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về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thường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chưa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tốt</a:t>
            </a:r>
            <a:endParaRPr lang="en-US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D217A5-AE9D-9C91-5C64-5F62B86601B5}"/>
              </a:ext>
            </a:extLst>
          </p:cNvPr>
          <p:cNvSpPr txBox="1"/>
          <p:nvPr/>
        </p:nvSpPr>
        <p:spPr>
          <a:xfrm>
            <a:off x="421995" y="17917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 SIMULATED OR SYNTHETIC DATA: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0EA02DB-F7C4-1EC0-ACBC-C62CD9630EE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24988" y="7848652"/>
            <a:ext cx="6623182" cy="331489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14D9145-5D1A-5A7E-E1FB-C0B3F79E9559}"/>
              </a:ext>
            </a:extLst>
          </p:cNvPr>
          <p:cNvSpPr txBox="1"/>
          <p:nvPr/>
        </p:nvSpPr>
        <p:spPr>
          <a:xfrm>
            <a:off x="3421547" y="2572785"/>
            <a:ext cx="7670083" cy="3376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marR="0" lvl="1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dựa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sự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phỏng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dựa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luật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định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hoặc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AI model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khác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28650" marR="0" lvl="1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lượng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lớn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một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nhanh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chóng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28650" marR="0" lvl="1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sự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dạng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thực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tế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28650" marR="0" lvl="1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công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cụ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</a:p>
          <a:p>
            <a:pPr marL="1085850" marR="0" lvl="2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Unity, Unreal Engine</a:t>
            </a:r>
          </a:p>
          <a:p>
            <a:pPr marL="1085850" marR="0" lvl="2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GANs (StyleGAN, etc.)</a:t>
            </a:r>
          </a:p>
          <a:p>
            <a:pPr marL="1085850" marR="0" lvl="2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Text generation with GPT-based models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BC17DD-96BC-4F70-DE7D-55018A8D2876}"/>
              </a:ext>
            </a:extLst>
          </p:cNvPr>
          <p:cNvSpPr txBox="1"/>
          <p:nvPr/>
        </p:nvSpPr>
        <p:spPr>
          <a:xfrm>
            <a:off x="12702387" y="19441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4. CAMERA/ IOT DEVICES/ SENSORS:</a:t>
            </a:r>
          </a:p>
        </p:txBody>
      </p:sp>
      <p:pic>
        <p:nvPicPr>
          <p:cNvPr id="25602" name="Picture 2" descr="Top IoT Sensors in Today's Market: A Complete Guide">
            <a:extLst>
              <a:ext uri="{FF2B5EF4-FFF2-40B4-BE49-F238E27FC236}">
                <a16:creationId xmlns:a16="http://schemas.microsoft.com/office/drawing/2014/main" id="{63F73343-6BC4-4ADD-2664-DCE04F8AF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698" y="9389458"/>
            <a:ext cx="3577083" cy="193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9358423-4C9C-EF1C-F43A-C20C5CF7238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62775" y="9343562"/>
            <a:ext cx="3784995" cy="198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32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64408-55BB-5249-DFB8-D67063C07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FD9740-786E-10F1-0562-261098A37A06}"/>
              </a:ext>
            </a:extLst>
          </p:cNvPr>
          <p:cNvSpPr/>
          <p:nvPr/>
        </p:nvSpPr>
        <p:spPr>
          <a:xfrm>
            <a:off x="0" y="0"/>
            <a:ext cx="12280392" cy="6949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5" name="extBox 4">
            <a:extLst>
              <a:ext uri="{FF2B5EF4-FFF2-40B4-BE49-F238E27FC236}">
                <a16:creationId xmlns:a16="http://schemas.microsoft.com/office/drawing/2014/main" id="{A3D9C43C-1F76-12DB-3401-65538C1CE5A4}"/>
              </a:ext>
            </a:extLst>
          </p:cNvPr>
          <p:cNvSpPr txBox="1"/>
          <p:nvPr/>
        </p:nvSpPr>
        <p:spPr>
          <a:xfrm>
            <a:off x="682371" y="1964509"/>
            <a:ext cx="109156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PHƯƠNG PHÁP CRAWL DỮ LIỆU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977784-7ADB-9B01-5F14-073FCDBD994E}"/>
              </a:ext>
            </a:extLst>
          </p:cNvPr>
          <p:cNvSpPr/>
          <p:nvPr/>
        </p:nvSpPr>
        <p:spPr>
          <a:xfrm>
            <a:off x="0" y="-33413"/>
            <a:ext cx="12280392" cy="6982853"/>
          </a:xfrm>
          <a:prstGeom prst="rect">
            <a:avLst/>
          </a:prstGeom>
          <a:solidFill>
            <a:srgbClr val="FFA6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D649DB-87EC-EF0C-6468-7E5726BCC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058" y="2863721"/>
            <a:ext cx="1157292" cy="1157292"/>
          </a:xfrm>
          <a:prstGeom prst="rect">
            <a:avLst/>
          </a:prstGeom>
        </p:spPr>
      </p:pic>
      <p:sp>
        <p:nvSpPr>
          <p:cNvPr id="13" name="TextBox 12" hidden="1">
            <a:extLst>
              <a:ext uri="{FF2B5EF4-FFF2-40B4-BE49-F238E27FC236}">
                <a16:creationId xmlns:a16="http://schemas.microsoft.com/office/drawing/2014/main" id="{7E4C0330-2964-6F5B-10BF-9EB98A71CE86}"/>
              </a:ext>
            </a:extLst>
          </p:cNvPr>
          <p:cNvSpPr txBox="1"/>
          <p:nvPr/>
        </p:nvSpPr>
        <p:spPr>
          <a:xfrm>
            <a:off x="3564923" y="7110358"/>
            <a:ext cx="8248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Vai </a:t>
            </a:r>
            <a:r>
              <a:rPr lang="en-US" sz="36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trò</a:t>
            </a:r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 liệu càng nhiều và chất lượng, mô hình càng chính xác.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6" name="Picture 2" descr="Building a high-performance data and AI organization | MIT Technology Review" hidden="1">
            <a:extLst>
              <a:ext uri="{FF2B5EF4-FFF2-40B4-BE49-F238E27FC236}">
                <a16:creationId xmlns:a16="http://schemas.microsoft.com/office/drawing/2014/main" id="{D7E30788-CB53-2C3A-BE9C-9B8E0518A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498" y="9065127"/>
            <a:ext cx="6991350" cy="492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 hidden="1">
            <a:extLst>
              <a:ext uri="{FF2B5EF4-FFF2-40B4-BE49-F238E27FC236}">
                <a16:creationId xmlns:a16="http://schemas.microsoft.com/office/drawing/2014/main" id="{307502D7-061B-23C7-EF73-2A533FB8E566}"/>
              </a:ext>
            </a:extLst>
          </p:cNvPr>
          <p:cNvSpPr txBox="1"/>
          <p:nvPr/>
        </p:nvSpPr>
        <p:spPr>
          <a:xfrm>
            <a:off x="3613381" y="8385058"/>
            <a:ext cx="82486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 nhãn (labeled):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 trong học có giám sát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Không nhãn (unlabeled):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 trong học không giám sát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Chuỗi thời gian, hình ảnh, văn bản, âm thanh, v.v.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Isosceles Triangle 15" hidden="1">
            <a:extLst>
              <a:ext uri="{FF2B5EF4-FFF2-40B4-BE49-F238E27FC236}">
                <a16:creationId xmlns:a16="http://schemas.microsoft.com/office/drawing/2014/main" id="{3CB8E406-602D-8400-3540-6EF94B612A8B}"/>
              </a:ext>
            </a:extLst>
          </p:cNvPr>
          <p:cNvSpPr/>
          <p:nvPr/>
        </p:nvSpPr>
        <p:spPr>
          <a:xfrm rot="19338512">
            <a:off x="-4742675" y="3169133"/>
            <a:ext cx="13227466" cy="7560612"/>
          </a:xfrm>
          <a:prstGeom prst="triangle">
            <a:avLst/>
          </a:prstGeom>
          <a:solidFill>
            <a:srgbClr val="FFA6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 hidden="1">
            <a:extLst>
              <a:ext uri="{FF2B5EF4-FFF2-40B4-BE49-F238E27FC236}">
                <a16:creationId xmlns:a16="http://schemas.microsoft.com/office/drawing/2014/main" id="{88E95F7F-F953-2DE6-D73A-4F82E0DFC0A5}"/>
              </a:ext>
            </a:extLst>
          </p:cNvPr>
          <p:cNvSpPr/>
          <p:nvPr/>
        </p:nvSpPr>
        <p:spPr>
          <a:xfrm rot="1286125">
            <a:off x="9446072" y="7078478"/>
            <a:ext cx="15727744" cy="9349335"/>
          </a:xfrm>
          <a:prstGeom prst="triangle">
            <a:avLst/>
          </a:prstGeom>
          <a:solidFill>
            <a:srgbClr val="489F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 hidden="1">
            <a:extLst>
              <a:ext uri="{FF2B5EF4-FFF2-40B4-BE49-F238E27FC236}">
                <a16:creationId xmlns:a16="http://schemas.microsoft.com/office/drawing/2014/main" id="{8F3ED6DC-EC61-29AB-92F8-90787010DE9E}"/>
              </a:ext>
            </a:extLst>
          </p:cNvPr>
          <p:cNvSpPr/>
          <p:nvPr/>
        </p:nvSpPr>
        <p:spPr>
          <a:xfrm rot="3793276">
            <a:off x="-4016195" y="-7968577"/>
            <a:ext cx="19297002" cy="17556140"/>
          </a:xfrm>
          <a:prstGeom prst="triangle">
            <a:avLst/>
          </a:prstGeom>
          <a:solidFill>
            <a:srgbClr val="EDE7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 hidden="1">
            <a:extLst>
              <a:ext uri="{FF2B5EF4-FFF2-40B4-BE49-F238E27FC236}">
                <a16:creationId xmlns:a16="http://schemas.microsoft.com/office/drawing/2014/main" id="{45AE4760-7D7C-4B0B-1F68-2295A35DD992}"/>
              </a:ext>
            </a:extLst>
          </p:cNvPr>
          <p:cNvSpPr/>
          <p:nvPr/>
        </p:nvSpPr>
        <p:spPr>
          <a:xfrm rot="2494289">
            <a:off x="8508835" y="-9932009"/>
            <a:ext cx="15727744" cy="9349335"/>
          </a:xfrm>
          <a:prstGeom prst="triangle">
            <a:avLst/>
          </a:prstGeom>
          <a:solidFill>
            <a:srgbClr val="82C0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D62AD2-004A-CDE1-A5A7-8390662413D2}"/>
              </a:ext>
            </a:extLst>
          </p:cNvPr>
          <p:cNvSpPr/>
          <p:nvPr/>
        </p:nvSpPr>
        <p:spPr>
          <a:xfrm>
            <a:off x="-513506" y="-118865"/>
            <a:ext cx="12793898" cy="6982854"/>
          </a:xfrm>
          <a:prstGeom prst="rect">
            <a:avLst/>
          </a:prstGeom>
          <a:solidFill>
            <a:srgbClr val="EDE7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8F36E3-6B46-86E8-2C64-A416B87331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873" y="263207"/>
            <a:ext cx="1311593" cy="1311593"/>
          </a:xfrm>
          <a:prstGeom prst="rect">
            <a:avLst/>
          </a:prstGeom>
        </p:spPr>
      </p:pic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B499B3F4-689B-F179-BC62-32DF2472CAE5}"/>
              </a:ext>
            </a:extLst>
          </p:cNvPr>
          <p:cNvSpPr txBox="1"/>
          <p:nvPr/>
        </p:nvSpPr>
        <p:spPr>
          <a:xfrm>
            <a:off x="1772937" y="-1129350"/>
            <a:ext cx="8332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TỔNG QUAN VỀ THU THẬP DỮ LIỆU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AD6FFD55-41D3-4E94-1C5A-76AC8F70CBA3}"/>
              </a:ext>
            </a:extLst>
          </p:cNvPr>
          <p:cNvSpPr txBox="1"/>
          <p:nvPr/>
        </p:nvSpPr>
        <p:spPr>
          <a:xfrm>
            <a:off x="4798429" y="-2202184"/>
            <a:ext cx="6400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Định </a:t>
            </a:r>
            <a:r>
              <a:rPr lang="en-US" sz="2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nghĩa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trình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thu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thập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xử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lý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huấn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luyện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hình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AI</a:t>
            </a:r>
          </a:p>
        </p:txBody>
      </p:sp>
      <p:sp>
        <p:nvSpPr>
          <p:cNvPr id="20" name="TextBox 19" hidden="1">
            <a:extLst>
              <a:ext uri="{FF2B5EF4-FFF2-40B4-BE49-F238E27FC236}">
                <a16:creationId xmlns:a16="http://schemas.microsoft.com/office/drawing/2014/main" id="{1C0CF251-E1EE-66ED-F3DC-B40889109860}"/>
              </a:ext>
            </a:extLst>
          </p:cNvPr>
          <p:cNvSpPr txBox="1"/>
          <p:nvPr/>
        </p:nvSpPr>
        <p:spPr>
          <a:xfrm>
            <a:off x="4806064" y="-2202184"/>
            <a:ext cx="6400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Mục tiêu</a:t>
            </a:r>
            <a:r>
              <a:rPr lang="vi-VN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Cung cấp dữ liệu chất lượng để AI học và đưa ra dự đoán chính xác.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TextBox 6" hidden="1">
            <a:extLst>
              <a:ext uri="{FF2B5EF4-FFF2-40B4-BE49-F238E27FC236}">
                <a16:creationId xmlns:a16="http://schemas.microsoft.com/office/drawing/2014/main" id="{01BE3978-4EE8-6D02-E379-B1AC796A82D3}"/>
              </a:ext>
            </a:extLst>
          </p:cNvPr>
          <p:cNvSpPr txBox="1"/>
          <p:nvPr/>
        </p:nvSpPr>
        <p:spPr>
          <a:xfrm>
            <a:off x="4711684" y="-1708161"/>
            <a:ext cx="64008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Nguồn dữ liệu</a:t>
            </a:r>
            <a:r>
              <a:rPr lang="vi-VN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Web, cảm biến, API, cơ sở dữ liệu, khảo sát, dữ liệu công khai,...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ADA1D79-5059-B5AE-3B27-5BC901C8FE0B}"/>
              </a:ext>
            </a:extLst>
          </p:cNvPr>
          <p:cNvGrpSpPr/>
          <p:nvPr/>
        </p:nvGrpSpPr>
        <p:grpSpPr>
          <a:xfrm>
            <a:off x="417802" y="2739654"/>
            <a:ext cx="2896898" cy="3140990"/>
            <a:chOff x="745018" y="1609952"/>
            <a:chExt cx="3440520" cy="385834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F9D2AA1-9C92-5012-BFB3-D9467E8AA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3099950" y="3442367"/>
              <a:ext cx="1085588" cy="108558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46D41EF-BE79-E5C9-E709-C8D70677F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369" y="2678532"/>
              <a:ext cx="2166698" cy="278976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72F0BC6-E769-D384-B62A-5F74E5D0C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9866106">
              <a:off x="745018" y="1609952"/>
              <a:ext cx="2269896" cy="2269896"/>
            </a:xfrm>
            <a:prstGeom prst="rect">
              <a:avLst/>
            </a:prstGeom>
          </p:spPr>
        </p:pic>
      </p:grpSp>
      <p:sp>
        <p:nvSpPr>
          <p:cNvPr id="28" name="TextBox 27" hidden="1">
            <a:extLst>
              <a:ext uri="{FF2B5EF4-FFF2-40B4-BE49-F238E27FC236}">
                <a16:creationId xmlns:a16="http://schemas.microsoft.com/office/drawing/2014/main" id="{55D8F8DC-5529-DDD0-A565-E09CF9353924}"/>
              </a:ext>
            </a:extLst>
          </p:cNvPr>
          <p:cNvSpPr txBox="1"/>
          <p:nvPr/>
        </p:nvSpPr>
        <p:spPr>
          <a:xfrm>
            <a:off x="12869541" y="1768241"/>
            <a:ext cx="6400800" cy="4442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vi-VN" sz="3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bước chính</a:t>
            </a: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Xác định mục tiêu AI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Tìm và thu thập dữ liệu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Làm sạch &amp; chuẩn hóa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Gán nhãn (nếu cần)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Lưu trữ &amp; chuẩn bị huấn luyện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072E65-8B50-C203-55ED-6F23A3E01449}"/>
              </a:ext>
            </a:extLst>
          </p:cNvPr>
          <p:cNvSpPr txBox="1"/>
          <p:nvPr/>
        </p:nvSpPr>
        <p:spPr>
          <a:xfrm>
            <a:off x="1919622" y="659089"/>
            <a:ext cx="8039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PHƯƠNG PHÁP THU THẬP DỮ LIỆU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8C5893-E0B1-3355-8460-2973ED06AAD8}"/>
              </a:ext>
            </a:extLst>
          </p:cNvPr>
          <p:cNvSpPr txBox="1"/>
          <p:nvPr/>
        </p:nvSpPr>
        <p:spPr>
          <a:xfrm>
            <a:off x="-6108876" y="17917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PUBLIC DATASET:</a:t>
            </a:r>
          </a:p>
        </p:txBody>
      </p:sp>
      <p:sp>
        <p:nvSpPr>
          <p:cNvPr id="27" name="TextBox 26" hidden="1">
            <a:extLst>
              <a:ext uri="{FF2B5EF4-FFF2-40B4-BE49-F238E27FC236}">
                <a16:creationId xmlns:a16="http://schemas.microsoft.com/office/drawing/2014/main" id="{2A209C53-4ECF-C610-9AF8-A27B46A212ED}"/>
              </a:ext>
            </a:extLst>
          </p:cNvPr>
          <p:cNvSpPr txBox="1"/>
          <p:nvPr/>
        </p:nvSpPr>
        <p:spPr>
          <a:xfrm>
            <a:off x="3135247" y="7848652"/>
            <a:ext cx="7910906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Lấy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nguồn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mạng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4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miễn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phí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thường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vậy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dễ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tiếp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cận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nhanh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chóng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thường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sạch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hoặc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đánh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nhãn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trước</a:t>
            </a:r>
            <a:endParaRPr lang="en-US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hạn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chế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trong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việc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kiểm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soát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chất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lượng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/format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</a:t>
            </a:r>
          </a:p>
        </p:txBody>
      </p:sp>
      <p:pic>
        <p:nvPicPr>
          <p:cNvPr id="7170" name="Picture 2" descr="List of top open and public dataset providers" hidden="1">
            <a:extLst>
              <a:ext uri="{FF2B5EF4-FFF2-40B4-BE49-F238E27FC236}">
                <a16:creationId xmlns:a16="http://schemas.microsoft.com/office/drawing/2014/main" id="{A04F2DB5-672B-8C56-1769-AE767DDC8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139" y="8153394"/>
            <a:ext cx="750570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6EB422F-8BAA-E1A1-FB82-647835425E07}"/>
              </a:ext>
            </a:extLst>
          </p:cNvPr>
          <p:cNvSpPr txBox="1"/>
          <p:nvPr/>
        </p:nvSpPr>
        <p:spPr>
          <a:xfrm>
            <a:off x="-5956476" y="19441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PUBLIC DATASET: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56EDE6-7A44-12A0-E616-1B4C2DD6FFD3}"/>
              </a:ext>
            </a:extLst>
          </p:cNvPr>
          <p:cNvSpPr txBox="1"/>
          <p:nvPr/>
        </p:nvSpPr>
        <p:spPr>
          <a:xfrm>
            <a:off x="-6436005" y="17917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WEB SCRAPING:</a:t>
            </a:r>
          </a:p>
        </p:txBody>
      </p:sp>
      <p:pic>
        <p:nvPicPr>
          <p:cNvPr id="20482" name="Picture 2" descr="Web Scraping&quot; nghĩa là gì: Định Nghĩa, Ví Dụ trong Tiếng Anh" hidden="1">
            <a:extLst>
              <a:ext uri="{FF2B5EF4-FFF2-40B4-BE49-F238E27FC236}">
                <a16:creationId xmlns:a16="http://schemas.microsoft.com/office/drawing/2014/main" id="{5C7F7FC1-D751-5C7F-AFF4-5D44B1234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789" y="7857763"/>
            <a:ext cx="7111415" cy="372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 descr="An Introduction to Web Automation using Selenium Python | by  Maximinusjoshus | featurepreneur | Medium" hidden="1">
            <a:extLst>
              <a:ext uri="{FF2B5EF4-FFF2-40B4-BE49-F238E27FC236}">
                <a16:creationId xmlns:a16="http://schemas.microsoft.com/office/drawing/2014/main" id="{CF770971-A8FA-A3A3-9971-F28E8A7FB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750" y="7843829"/>
            <a:ext cx="3258132" cy="340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6" name="Picture 8" descr="The Pros and Cons of Playwright Automation Framework" hidden="1">
            <a:extLst>
              <a:ext uri="{FF2B5EF4-FFF2-40B4-BE49-F238E27FC236}">
                <a16:creationId xmlns:a16="http://schemas.microsoft.com/office/drawing/2014/main" id="{6E19CD72-4F5C-FE32-21F8-E20865674D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6" r="14605"/>
          <a:stretch/>
        </p:blipFill>
        <p:spPr bwMode="auto">
          <a:xfrm>
            <a:off x="7534649" y="7641943"/>
            <a:ext cx="4323748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 hidden="1">
            <a:extLst>
              <a:ext uri="{FF2B5EF4-FFF2-40B4-BE49-F238E27FC236}">
                <a16:creationId xmlns:a16="http://schemas.microsoft.com/office/drawing/2014/main" id="{7BFE3B70-E128-549D-5D04-09C4249CB2A2}"/>
              </a:ext>
            </a:extLst>
          </p:cNvPr>
          <p:cNvSpPr txBox="1"/>
          <p:nvPr/>
        </p:nvSpPr>
        <p:spPr>
          <a:xfrm>
            <a:off x="2998337" y="7115058"/>
            <a:ext cx="8866709" cy="3252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công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cụ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cào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websites</a:t>
            </a:r>
          </a:p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dược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đúng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với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số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lượng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lớn</a:t>
            </a:r>
            <a:endParaRPr lang="en-US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nguy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cơ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liên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quan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đến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vấn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đề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hợp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pháp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data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lấy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về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thường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chưa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tốt</a:t>
            </a:r>
            <a:endParaRPr lang="en-US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927022-3931-D15E-4971-C3860B99213F}"/>
              </a:ext>
            </a:extLst>
          </p:cNvPr>
          <p:cNvSpPr txBox="1"/>
          <p:nvPr/>
        </p:nvSpPr>
        <p:spPr>
          <a:xfrm>
            <a:off x="421995" y="17917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4. CAMERA/ IOT DEVICES/ SENSORS:</a:t>
            </a:r>
          </a:p>
        </p:txBody>
      </p:sp>
      <p:pic>
        <p:nvPicPr>
          <p:cNvPr id="34" name="Picture 33" hidden="1">
            <a:extLst>
              <a:ext uri="{FF2B5EF4-FFF2-40B4-BE49-F238E27FC236}">
                <a16:creationId xmlns:a16="http://schemas.microsoft.com/office/drawing/2014/main" id="{FAC501A9-8082-67F7-D212-7F5E1A31AED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24988" y="7848652"/>
            <a:ext cx="6623182" cy="331489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6748F97-C0D6-61C7-8B6F-7075527B6A3F}"/>
              </a:ext>
            </a:extLst>
          </p:cNvPr>
          <p:cNvSpPr txBox="1"/>
          <p:nvPr/>
        </p:nvSpPr>
        <p:spPr>
          <a:xfrm>
            <a:off x="11858397" y="2572785"/>
            <a:ext cx="7670083" cy="3376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marR="0" lvl="1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dựa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sự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phỏng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dựa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luật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địng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hoặc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AI model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khác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28650" marR="0" lvl="1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lượng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lớn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một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nhanh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chóng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28650" marR="0" lvl="1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sự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dạng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thực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tế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28650" marR="0" lvl="1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công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cụ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</a:p>
          <a:p>
            <a:pPr marL="1085850" marR="0" lvl="2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Unity, Unreal Engine</a:t>
            </a:r>
          </a:p>
          <a:p>
            <a:pPr marL="1085850" marR="0" lvl="2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GANs (StyleGAN, etc.)</a:t>
            </a:r>
          </a:p>
          <a:p>
            <a:pPr marL="1085850" marR="0" lvl="2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Text generation with GPT-based models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0C58F4-D8A2-04FF-A40C-EA6BEA770900}"/>
              </a:ext>
            </a:extLst>
          </p:cNvPr>
          <p:cNvSpPr txBox="1"/>
          <p:nvPr/>
        </p:nvSpPr>
        <p:spPr>
          <a:xfrm>
            <a:off x="-9658651" y="19441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 SIMULATED OR SYNTHETIC DATA:</a:t>
            </a:r>
          </a:p>
        </p:txBody>
      </p:sp>
      <p:pic>
        <p:nvPicPr>
          <p:cNvPr id="25602" name="Picture 2" descr="Top IoT Sensors in Today's Market: A Complete Guide">
            <a:extLst>
              <a:ext uri="{FF2B5EF4-FFF2-40B4-BE49-F238E27FC236}">
                <a16:creationId xmlns:a16="http://schemas.microsoft.com/office/drawing/2014/main" id="{63F73343-6BC4-4ADD-2664-DCE04F8AF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698" y="2912458"/>
            <a:ext cx="3577083" cy="193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9358423-4C9C-EF1C-F43A-C20C5CF7238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62775" y="2866562"/>
            <a:ext cx="3784995" cy="198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060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04821-1C33-75E6-8718-B88E4B086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E9B82D-C59E-4C8F-7F86-B2F7F0119365}"/>
              </a:ext>
            </a:extLst>
          </p:cNvPr>
          <p:cNvSpPr/>
          <p:nvPr/>
        </p:nvSpPr>
        <p:spPr>
          <a:xfrm>
            <a:off x="0" y="0"/>
            <a:ext cx="12280392" cy="6949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5" name="extBox 4">
            <a:extLst>
              <a:ext uri="{FF2B5EF4-FFF2-40B4-BE49-F238E27FC236}">
                <a16:creationId xmlns:a16="http://schemas.microsoft.com/office/drawing/2014/main" id="{03DBD380-8E62-DBBA-9060-6750D56C168B}"/>
              </a:ext>
            </a:extLst>
          </p:cNvPr>
          <p:cNvSpPr txBox="1"/>
          <p:nvPr/>
        </p:nvSpPr>
        <p:spPr>
          <a:xfrm>
            <a:off x="682371" y="1964509"/>
            <a:ext cx="109156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PHƯƠNG PHÁP CRAWL DỮ LIỆU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294A63-C051-0475-F141-9BA8B555FFBD}"/>
              </a:ext>
            </a:extLst>
          </p:cNvPr>
          <p:cNvSpPr/>
          <p:nvPr/>
        </p:nvSpPr>
        <p:spPr>
          <a:xfrm>
            <a:off x="0" y="-33413"/>
            <a:ext cx="12280392" cy="6982853"/>
          </a:xfrm>
          <a:prstGeom prst="rect">
            <a:avLst/>
          </a:prstGeom>
          <a:solidFill>
            <a:srgbClr val="FFA6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0F3DAE-185F-46F9-7EBD-26F3B6E0C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058" y="2863721"/>
            <a:ext cx="1157292" cy="1157292"/>
          </a:xfrm>
          <a:prstGeom prst="rect">
            <a:avLst/>
          </a:prstGeom>
        </p:spPr>
      </p:pic>
      <p:sp>
        <p:nvSpPr>
          <p:cNvPr id="13" name="TextBox 12" hidden="1">
            <a:extLst>
              <a:ext uri="{FF2B5EF4-FFF2-40B4-BE49-F238E27FC236}">
                <a16:creationId xmlns:a16="http://schemas.microsoft.com/office/drawing/2014/main" id="{0F107371-B62D-7B4D-B1CB-6AA49CBD5A01}"/>
              </a:ext>
            </a:extLst>
          </p:cNvPr>
          <p:cNvSpPr txBox="1"/>
          <p:nvPr/>
        </p:nvSpPr>
        <p:spPr>
          <a:xfrm>
            <a:off x="3564923" y="7110358"/>
            <a:ext cx="8248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Vai </a:t>
            </a:r>
            <a:r>
              <a:rPr lang="en-US" sz="36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trò</a:t>
            </a:r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 liệu càng nhiều và chất lượng, mô hình càng chính xác.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6" name="Picture 2" descr="Building a high-performance data and AI organization | MIT Technology Review" hidden="1">
            <a:extLst>
              <a:ext uri="{FF2B5EF4-FFF2-40B4-BE49-F238E27FC236}">
                <a16:creationId xmlns:a16="http://schemas.microsoft.com/office/drawing/2014/main" id="{CAFBCF57-F656-AA6B-7862-57FAFF507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498" y="9065127"/>
            <a:ext cx="6991350" cy="492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 hidden="1">
            <a:extLst>
              <a:ext uri="{FF2B5EF4-FFF2-40B4-BE49-F238E27FC236}">
                <a16:creationId xmlns:a16="http://schemas.microsoft.com/office/drawing/2014/main" id="{A9164D2A-38A5-B1C7-1633-CFB71F572546}"/>
              </a:ext>
            </a:extLst>
          </p:cNvPr>
          <p:cNvSpPr txBox="1"/>
          <p:nvPr/>
        </p:nvSpPr>
        <p:spPr>
          <a:xfrm>
            <a:off x="3613381" y="8385058"/>
            <a:ext cx="82486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 nhãn (labeled):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 trong học có giám sát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Không nhãn (unlabeled):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 trong học không giám sát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Chuỗi thời gian, hình ảnh, văn bản, âm thanh, v.v.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Isosceles Triangle 15" hidden="1">
            <a:extLst>
              <a:ext uri="{FF2B5EF4-FFF2-40B4-BE49-F238E27FC236}">
                <a16:creationId xmlns:a16="http://schemas.microsoft.com/office/drawing/2014/main" id="{87A0B97A-C441-1BBE-523E-D34FDC246FD1}"/>
              </a:ext>
            </a:extLst>
          </p:cNvPr>
          <p:cNvSpPr/>
          <p:nvPr/>
        </p:nvSpPr>
        <p:spPr>
          <a:xfrm rot="19338512">
            <a:off x="-4742675" y="3169133"/>
            <a:ext cx="13227466" cy="7560612"/>
          </a:xfrm>
          <a:prstGeom prst="triangle">
            <a:avLst/>
          </a:prstGeom>
          <a:solidFill>
            <a:srgbClr val="FFA6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 hidden="1">
            <a:extLst>
              <a:ext uri="{FF2B5EF4-FFF2-40B4-BE49-F238E27FC236}">
                <a16:creationId xmlns:a16="http://schemas.microsoft.com/office/drawing/2014/main" id="{F0A2ED04-CBD5-561A-9D48-F33EF8C24F6F}"/>
              </a:ext>
            </a:extLst>
          </p:cNvPr>
          <p:cNvSpPr/>
          <p:nvPr/>
        </p:nvSpPr>
        <p:spPr>
          <a:xfrm rot="1286125">
            <a:off x="9446072" y="7078478"/>
            <a:ext cx="15727744" cy="9349335"/>
          </a:xfrm>
          <a:prstGeom prst="triangle">
            <a:avLst/>
          </a:prstGeom>
          <a:solidFill>
            <a:srgbClr val="489F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 hidden="1">
            <a:extLst>
              <a:ext uri="{FF2B5EF4-FFF2-40B4-BE49-F238E27FC236}">
                <a16:creationId xmlns:a16="http://schemas.microsoft.com/office/drawing/2014/main" id="{2830589F-5515-1D0F-87E8-E9D31B208F7C}"/>
              </a:ext>
            </a:extLst>
          </p:cNvPr>
          <p:cNvSpPr/>
          <p:nvPr/>
        </p:nvSpPr>
        <p:spPr>
          <a:xfrm rot="3793276">
            <a:off x="-4016195" y="-7968577"/>
            <a:ext cx="19297002" cy="17556140"/>
          </a:xfrm>
          <a:prstGeom prst="triangle">
            <a:avLst/>
          </a:prstGeom>
          <a:solidFill>
            <a:srgbClr val="EDE7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 hidden="1">
            <a:extLst>
              <a:ext uri="{FF2B5EF4-FFF2-40B4-BE49-F238E27FC236}">
                <a16:creationId xmlns:a16="http://schemas.microsoft.com/office/drawing/2014/main" id="{F38FB278-769E-7596-EF3C-419D319F2060}"/>
              </a:ext>
            </a:extLst>
          </p:cNvPr>
          <p:cNvSpPr/>
          <p:nvPr/>
        </p:nvSpPr>
        <p:spPr>
          <a:xfrm rot="2494289">
            <a:off x="8508835" y="-9932009"/>
            <a:ext cx="15727744" cy="9349335"/>
          </a:xfrm>
          <a:prstGeom prst="triangle">
            <a:avLst/>
          </a:prstGeom>
          <a:solidFill>
            <a:srgbClr val="82C0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D9441B-A6D5-C2EE-0ED7-954AA64DE1C3}"/>
              </a:ext>
            </a:extLst>
          </p:cNvPr>
          <p:cNvSpPr/>
          <p:nvPr/>
        </p:nvSpPr>
        <p:spPr>
          <a:xfrm>
            <a:off x="-513506" y="-118865"/>
            <a:ext cx="12793898" cy="6982854"/>
          </a:xfrm>
          <a:prstGeom prst="rect">
            <a:avLst/>
          </a:prstGeom>
          <a:solidFill>
            <a:srgbClr val="EDE7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A72B6C-8E1F-55C8-2F08-24CA41DA40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873" y="263207"/>
            <a:ext cx="1311593" cy="1311593"/>
          </a:xfrm>
          <a:prstGeom prst="rect">
            <a:avLst/>
          </a:prstGeom>
        </p:spPr>
      </p:pic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3A57D510-855D-FCDF-6A49-D0C3B65ECC1D}"/>
              </a:ext>
            </a:extLst>
          </p:cNvPr>
          <p:cNvSpPr txBox="1"/>
          <p:nvPr/>
        </p:nvSpPr>
        <p:spPr>
          <a:xfrm>
            <a:off x="1772937" y="-1129350"/>
            <a:ext cx="8332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TỔNG QUAN VỀ THU THẬP DỮ LIỆU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899BAD27-B643-C2B3-7BB8-5C07BB64F047}"/>
              </a:ext>
            </a:extLst>
          </p:cNvPr>
          <p:cNvSpPr txBox="1"/>
          <p:nvPr/>
        </p:nvSpPr>
        <p:spPr>
          <a:xfrm>
            <a:off x="4798429" y="-2202184"/>
            <a:ext cx="6400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Định </a:t>
            </a:r>
            <a:r>
              <a:rPr lang="en-US" sz="2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nghĩa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trình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thu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thập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xử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lý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huấn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luyện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hình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AI</a:t>
            </a:r>
          </a:p>
        </p:txBody>
      </p:sp>
      <p:sp>
        <p:nvSpPr>
          <p:cNvPr id="20" name="TextBox 19" hidden="1">
            <a:extLst>
              <a:ext uri="{FF2B5EF4-FFF2-40B4-BE49-F238E27FC236}">
                <a16:creationId xmlns:a16="http://schemas.microsoft.com/office/drawing/2014/main" id="{D4F0CB4F-A4EB-D167-ED0D-3EBCC40C6F39}"/>
              </a:ext>
            </a:extLst>
          </p:cNvPr>
          <p:cNvSpPr txBox="1"/>
          <p:nvPr/>
        </p:nvSpPr>
        <p:spPr>
          <a:xfrm>
            <a:off x="4806064" y="-2202184"/>
            <a:ext cx="6400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Mục tiêu</a:t>
            </a:r>
            <a:r>
              <a:rPr lang="vi-VN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Cung cấp dữ liệu chất lượng để AI học và đưa ra dự đoán chính xác.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TextBox 6" hidden="1">
            <a:extLst>
              <a:ext uri="{FF2B5EF4-FFF2-40B4-BE49-F238E27FC236}">
                <a16:creationId xmlns:a16="http://schemas.microsoft.com/office/drawing/2014/main" id="{6DAF3357-E25C-0101-08F5-FE7D6C15DF6E}"/>
              </a:ext>
            </a:extLst>
          </p:cNvPr>
          <p:cNvSpPr txBox="1"/>
          <p:nvPr/>
        </p:nvSpPr>
        <p:spPr>
          <a:xfrm>
            <a:off x="4711684" y="-1708161"/>
            <a:ext cx="64008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Nguồn dữ liệu</a:t>
            </a:r>
            <a:r>
              <a:rPr lang="vi-VN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Web, cảm biến, API, cơ sở dữ liệu, khảo sát, dữ liệu công khai,...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0EA780B-8D30-92B2-B498-3D92E359BD47}"/>
              </a:ext>
            </a:extLst>
          </p:cNvPr>
          <p:cNvGrpSpPr/>
          <p:nvPr/>
        </p:nvGrpSpPr>
        <p:grpSpPr>
          <a:xfrm>
            <a:off x="417802" y="2739654"/>
            <a:ext cx="2896898" cy="3140990"/>
            <a:chOff x="745018" y="1609952"/>
            <a:chExt cx="3440520" cy="385834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5274E4A-58A1-5C89-5922-9EE9744EC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3099950" y="3442367"/>
              <a:ext cx="1085588" cy="108558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6C3BF01-25C5-726E-8726-059ED2A3D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369" y="2678532"/>
              <a:ext cx="2166698" cy="278976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3841A7F-CC18-A39E-5150-0D52ECEA3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9866106">
              <a:off x="745018" y="1609952"/>
              <a:ext cx="2269896" cy="2269896"/>
            </a:xfrm>
            <a:prstGeom prst="rect">
              <a:avLst/>
            </a:prstGeom>
          </p:spPr>
        </p:pic>
      </p:grpSp>
      <p:sp>
        <p:nvSpPr>
          <p:cNvPr id="28" name="TextBox 27" hidden="1">
            <a:extLst>
              <a:ext uri="{FF2B5EF4-FFF2-40B4-BE49-F238E27FC236}">
                <a16:creationId xmlns:a16="http://schemas.microsoft.com/office/drawing/2014/main" id="{472ABB49-B060-D2C2-306C-B47FF6CED21C}"/>
              </a:ext>
            </a:extLst>
          </p:cNvPr>
          <p:cNvSpPr txBox="1"/>
          <p:nvPr/>
        </p:nvSpPr>
        <p:spPr>
          <a:xfrm>
            <a:off x="12869541" y="1768241"/>
            <a:ext cx="6400800" cy="4442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vi-VN" sz="3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bước chính</a:t>
            </a: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Xác định mục tiêu AI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Tìm và thu thập dữ liệu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Làm sạch &amp; chuẩn hóa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Gán nhãn (nếu cần)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Lưu trữ &amp; chuẩn bị huấn luyện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D1DB7D-5A8C-3C74-4A5C-3B18AD4B1B68}"/>
              </a:ext>
            </a:extLst>
          </p:cNvPr>
          <p:cNvSpPr txBox="1"/>
          <p:nvPr/>
        </p:nvSpPr>
        <p:spPr>
          <a:xfrm>
            <a:off x="1919622" y="659089"/>
            <a:ext cx="8039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PHƯƠNG PHÁP THU THẬP DỮ LIỆU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28456A-941E-B2D4-107E-C32D98AEBCFD}"/>
              </a:ext>
            </a:extLst>
          </p:cNvPr>
          <p:cNvSpPr txBox="1"/>
          <p:nvPr/>
        </p:nvSpPr>
        <p:spPr>
          <a:xfrm>
            <a:off x="-6108876" y="17917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PUBLIC DATASET:</a:t>
            </a:r>
          </a:p>
        </p:txBody>
      </p:sp>
      <p:sp>
        <p:nvSpPr>
          <p:cNvPr id="27" name="TextBox 26" hidden="1">
            <a:extLst>
              <a:ext uri="{FF2B5EF4-FFF2-40B4-BE49-F238E27FC236}">
                <a16:creationId xmlns:a16="http://schemas.microsoft.com/office/drawing/2014/main" id="{9AC554CC-802F-9985-7964-B6E80745674B}"/>
              </a:ext>
            </a:extLst>
          </p:cNvPr>
          <p:cNvSpPr txBox="1"/>
          <p:nvPr/>
        </p:nvSpPr>
        <p:spPr>
          <a:xfrm>
            <a:off x="3135247" y="7848652"/>
            <a:ext cx="7910906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Lấy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nguồn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mạng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4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miễn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phí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thường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vậy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dễ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tiếp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cận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nhanh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chóng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thường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sạch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hoặc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đánh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nhãn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trước</a:t>
            </a:r>
            <a:endParaRPr lang="en-US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hạn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chế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trong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việc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kiểm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soát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chất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lượng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/format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</a:t>
            </a:r>
          </a:p>
        </p:txBody>
      </p:sp>
      <p:pic>
        <p:nvPicPr>
          <p:cNvPr id="7170" name="Picture 2" descr="List of top open and public dataset providers" hidden="1">
            <a:extLst>
              <a:ext uri="{FF2B5EF4-FFF2-40B4-BE49-F238E27FC236}">
                <a16:creationId xmlns:a16="http://schemas.microsoft.com/office/drawing/2014/main" id="{C7D402E4-1494-EB24-669A-0CF80243E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139" y="8153394"/>
            <a:ext cx="750570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AC43B35-5BC8-D203-0300-BF2F92A62F40}"/>
              </a:ext>
            </a:extLst>
          </p:cNvPr>
          <p:cNvSpPr txBox="1"/>
          <p:nvPr/>
        </p:nvSpPr>
        <p:spPr>
          <a:xfrm>
            <a:off x="-5956476" y="19441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PUBLIC DATASET: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C3F1EE-B635-E6DC-14DA-5EA3394C64EF}"/>
              </a:ext>
            </a:extLst>
          </p:cNvPr>
          <p:cNvSpPr txBox="1"/>
          <p:nvPr/>
        </p:nvSpPr>
        <p:spPr>
          <a:xfrm>
            <a:off x="-6436005" y="17917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WEB SCRAPING:</a:t>
            </a:r>
          </a:p>
        </p:txBody>
      </p:sp>
      <p:pic>
        <p:nvPicPr>
          <p:cNvPr id="20482" name="Picture 2" descr="Web Scraping&quot; nghĩa là gì: Định Nghĩa, Ví Dụ trong Tiếng Anh" hidden="1">
            <a:extLst>
              <a:ext uri="{FF2B5EF4-FFF2-40B4-BE49-F238E27FC236}">
                <a16:creationId xmlns:a16="http://schemas.microsoft.com/office/drawing/2014/main" id="{3E48D141-B239-148C-7BE3-A222DEC21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789" y="7857763"/>
            <a:ext cx="7111415" cy="372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 descr="An Introduction to Web Automation using Selenium Python | by  Maximinusjoshus | featurepreneur | Medium" hidden="1">
            <a:extLst>
              <a:ext uri="{FF2B5EF4-FFF2-40B4-BE49-F238E27FC236}">
                <a16:creationId xmlns:a16="http://schemas.microsoft.com/office/drawing/2014/main" id="{9AE65CB3-6E88-1BE3-89CF-526E1CC33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750" y="7843829"/>
            <a:ext cx="3258132" cy="340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6" name="Picture 8" descr="The Pros and Cons of Playwright Automation Framework" hidden="1">
            <a:extLst>
              <a:ext uri="{FF2B5EF4-FFF2-40B4-BE49-F238E27FC236}">
                <a16:creationId xmlns:a16="http://schemas.microsoft.com/office/drawing/2014/main" id="{9709210A-98B7-90C8-DABC-6AA488621D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6" r="14605"/>
          <a:stretch/>
        </p:blipFill>
        <p:spPr bwMode="auto">
          <a:xfrm>
            <a:off x="7534649" y="7641943"/>
            <a:ext cx="4323748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 hidden="1">
            <a:extLst>
              <a:ext uri="{FF2B5EF4-FFF2-40B4-BE49-F238E27FC236}">
                <a16:creationId xmlns:a16="http://schemas.microsoft.com/office/drawing/2014/main" id="{7E4B8418-B8DB-D2A2-F410-39C75E4C2D3D}"/>
              </a:ext>
            </a:extLst>
          </p:cNvPr>
          <p:cNvSpPr txBox="1"/>
          <p:nvPr/>
        </p:nvSpPr>
        <p:spPr>
          <a:xfrm>
            <a:off x="2998337" y="7115058"/>
            <a:ext cx="8866709" cy="3252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công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cụ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cào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websites</a:t>
            </a:r>
          </a:p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dược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đúng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với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số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lượng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lớn</a:t>
            </a:r>
            <a:endParaRPr lang="en-US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nguy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cơ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liên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quan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đến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vấn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đề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hợp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pháp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data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lấy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về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thường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chưa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tốt</a:t>
            </a:r>
            <a:endParaRPr lang="en-US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739657-86ED-901F-1433-EB938AEF91D2}"/>
              </a:ext>
            </a:extLst>
          </p:cNvPr>
          <p:cNvSpPr txBox="1"/>
          <p:nvPr/>
        </p:nvSpPr>
        <p:spPr>
          <a:xfrm>
            <a:off x="421995" y="17917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4. CAMERA/ IOT DEVICES/ SENSORS:</a:t>
            </a:r>
          </a:p>
        </p:txBody>
      </p:sp>
      <p:pic>
        <p:nvPicPr>
          <p:cNvPr id="34" name="Picture 33" hidden="1">
            <a:extLst>
              <a:ext uri="{FF2B5EF4-FFF2-40B4-BE49-F238E27FC236}">
                <a16:creationId xmlns:a16="http://schemas.microsoft.com/office/drawing/2014/main" id="{BA9FEC8A-8CC2-5B6E-7472-9680F967C67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24988" y="7848652"/>
            <a:ext cx="6623182" cy="3314899"/>
          </a:xfrm>
          <a:prstGeom prst="rect">
            <a:avLst/>
          </a:prstGeom>
        </p:spPr>
      </p:pic>
      <p:sp>
        <p:nvSpPr>
          <p:cNvPr id="32" name="TextBox 31" hidden="1">
            <a:extLst>
              <a:ext uri="{FF2B5EF4-FFF2-40B4-BE49-F238E27FC236}">
                <a16:creationId xmlns:a16="http://schemas.microsoft.com/office/drawing/2014/main" id="{9A43E48E-2BE3-4510-380C-9C7C24C45293}"/>
              </a:ext>
            </a:extLst>
          </p:cNvPr>
          <p:cNvSpPr txBox="1"/>
          <p:nvPr/>
        </p:nvSpPr>
        <p:spPr>
          <a:xfrm>
            <a:off x="11858397" y="2572785"/>
            <a:ext cx="7670083" cy="3376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marR="0" lvl="1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dựa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sự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phỏng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dựa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luật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địng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hoặc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AI model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khác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28650" marR="0" lvl="1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lượng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lớn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một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nhanh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chóng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28650" marR="0" lvl="1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sự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dạng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thực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tế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28650" marR="0" lvl="1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công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cụ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</a:p>
          <a:p>
            <a:pPr marL="1085850" marR="0" lvl="2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Unity, Unreal Engine</a:t>
            </a:r>
          </a:p>
          <a:p>
            <a:pPr marL="1085850" marR="0" lvl="2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GANs (StyleGAN, etc.)</a:t>
            </a:r>
          </a:p>
          <a:p>
            <a:pPr marL="1085850" marR="0" lvl="2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Text generation with GPT-based models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6C3021-D501-1389-AF1B-7F975ECE9D7F}"/>
              </a:ext>
            </a:extLst>
          </p:cNvPr>
          <p:cNvSpPr txBox="1"/>
          <p:nvPr/>
        </p:nvSpPr>
        <p:spPr>
          <a:xfrm>
            <a:off x="-9658651" y="19441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 SIMULATED OR SYNTHETIC DATA:</a:t>
            </a:r>
          </a:p>
        </p:txBody>
      </p:sp>
      <p:pic>
        <p:nvPicPr>
          <p:cNvPr id="25602" name="Picture 2" descr="Top IoT Sensors in Today's Market: A Complete Guide">
            <a:extLst>
              <a:ext uri="{FF2B5EF4-FFF2-40B4-BE49-F238E27FC236}">
                <a16:creationId xmlns:a16="http://schemas.microsoft.com/office/drawing/2014/main" id="{6230AADE-DEAE-6048-19F5-71AF8C093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698" y="7968103"/>
            <a:ext cx="3577083" cy="193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D545639-A0CF-6167-F210-5DF972008D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62775" y="7922207"/>
            <a:ext cx="3784995" cy="198348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F7AACE2-ADE6-5DFF-5413-7AB72A5BF8C7}"/>
              </a:ext>
            </a:extLst>
          </p:cNvPr>
          <p:cNvSpPr txBox="1"/>
          <p:nvPr/>
        </p:nvSpPr>
        <p:spPr>
          <a:xfrm>
            <a:off x="3030942" y="2392894"/>
            <a:ext cx="90707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bị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điện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tử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cảm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biến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bị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IoT</a:t>
            </a: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theo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thời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gian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thực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nguồn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dồi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dào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độ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phủ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sóng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cao</a:t>
            </a:r>
            <a:endParaRPr lang="en-US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yêu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bị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độ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nhiễu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cao</a:t>
            </a:r>
            <a:endParaRPr lang="en-US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Công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cụ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marL="1257300" marR="0" lvl="2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MQTT (for IoT message transport)</a:t>
            </a:r>
          </a:p>
          <a:p>
            <a:pPr marL="1257300" marR="0" lvl="2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Raspberry Pi, Arduino</a:t>
            </a:r>
          </a:p>
          <a:p>
            <a:pPr marL="1257300" marR="0" lvl="2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Phone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21D5D4-E8F6-5D0A-5D50-109E5BB95857}"/>
              </a:ext>
            </a:extLst>
          </p:cNvPr>
          <p:cNvSpPr txBox="1"/>
          <p:nvPr/>
        </p:nvSpPr>
        <p:spPr>
          <a:xfrm>
            <a:off x="12449257" y="1791704"/>
            <a:ext cx="6192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5. LOGS AND INTERNAL SYSTEM DATA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DADAAE3-EE5B-1A0B-0761-F5FE07F6DCF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10895" y="7196244"/>
            <a:ext cx="4414749" cy="30898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FD80506-E191-1C25-4517-FCB295F53DB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210685" y="7196244"/>
            <a:ext cx="4981315" cy="308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24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DC456-006D-4F62-9097-8811EC832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799BFA-85DF-0366-CA07-2E347C9E6C6D}"/>
              </a:ext>
            </a:extLst>
          </p:cNvPr>
          <p:cNvSpPr/>
          <p:nvPr/>
        </p:nvSpPr>
        <p:spPr>
          <a:xfrm>
            <a:off x="0" y="0"/>
            <a:ext cx="12280392" cy="6949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5" name="extBox 4">
            <a:extLst>
              <a:ext uri="{FF2B5EF4-FFF2-40B4-BE49-F238E27FC236}">
                <a16:creationId xmlns:a16="http://schemas.microsoft.com/office/drawing/2014/main" id="{4C41028D-A445-FF0C-735F-CE08FC5AED78}"/>
              </a:ext>
            </a:extLst>
          </p:cNvPr>
          <p:cNvSpPr txBox="1"/>
          <p:nvPr/>
        </p:nvSpPr>
        <p:spPr>
          <a:xfrm>
            <a:off x="682371" y="1964509"/>
            <a:ext cx="109156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PHƯƠNG PHÁP CRAWL DỮ LIỆU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75E6ED-D4C6-B970-0053-94E8B3F147A4}"/>
              </a:ext>
            </a:extLst>
          </p:cNvPr>
          <p:cNvSpPr/>
          <p:nvPr/>
        </p:nvSpPr>
        <p:spPr>
          <a:xfrm>
            <a:off x="0" y="-33413"/>
            <a:ext cx="12280392" cy="6982853"/>
          </a:xfrm>
          <a:prstGeom prst="rect">
            <a:avLst/>
          </a:prstGeom>
          <a:solidFill>
            <a:srgbClr val="FFA6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6B552A-90BF-48F3-33D6-E900D0517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058" y="2863721"/>
            <a:ext cx="1157292" cy="1157292"/>
          </a:xfrm>
          <a:prstGeom prst="rect">
            <a:avLst/>
          </a:prstGeom>
        </p:spPr>
      </p:pic>
      <p:sp>
        <p:nvSpPr>
          <p:cNvPr id="13" name="TextBox 12" hidden="1">
            <a:extLst>
              <a:ext uri="{FF2B5EF4-FFF2-40B4-BE49-F238E27FC236}">
                <a16:creationId xmlns:a16="http://schemas.microsoft.com/office/drawing/2014/main" id="{35A6D588-F7F4-B7A7-03D2-A334C695BF24}"/>
              </a:ext>
            </a:extLst>
          </p:cNvPr>
          <p:cNvSpPr txBox="1"/>
          <p:nvPr/>
        </p:nvSpPr>
        <p:spPr>
          <a:xfrm>
            <a:off x="3564923" y="7110358"/>
            <a:ext cx="8248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Vai </a:t>
            </a:r>
            <a:r>
              <a:rPr lang="en-US" sz="36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trò</a:t>
            </a:r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 liệu càng nhiều và chất lượng, mô hình càng chính xác.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6" name="Picture 2" descr="Building a high-performance data and AI organization | MIT Technology Review" hidden="1">
            <a:extLst>
              <a:ext uri="{FF2B5EF4-FFF2-40B4-BE49-F238E27FC236}">
                <a16:creationId xmlns:a16="http://schemas.microsoft.com/office/drawing/2014/main" id="{BC6E9CEB-345E-F0A5-75FA-57A08C1CD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498" y="9065127"/>
            <a:ext cx="6991350" cy="492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 hidden="1">
            <a:extLst>
              <a:ext uri="{FF2B5EF4-FFF2-40B4-BE49-F238E27FC236}">
                <a16:creationId xmlns:a16="http://schemas.microsoft.com/office/drawing/2014/main" id="{3370B057-9AE6-5AC5-C011-A99377327BCD}"/>
              </a:ext>
            </a:extLst>
          </p:cNvPr>
          <p:cNvSpPr txBox="1"/>
          <p:nvPr/>
        </p:nvSpPr>
        <p:spPr>
          <a:xfrm>
            <a:off x="3613381" y="8385058"/>
            <a:ext cx="82486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 nhãn (labeled):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 trong học có giám sát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Không nhãn (unlabeled):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 trong học không giám sát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Chuỗi thời gian, hình ảnh, văn bản, âm thanh, v.v.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Isosceles Triangle 15" hidden="1">
            <a:extLst>
              <a:ext uri="{FF2B5EF4-FFF2-40B4-BE49-F238E27FC236}">
                <a16:creationId xmlns:a16="http://schemas.microsoft.com/office/drawing/2014/main" id="{D6140FC6-7C30-6473-FC21-063E52143657}"/>
              </a:ext>
            </a:extLst>
          </p:cNvPr>
          <p:cNvSpPr/>
          <p:nvPr/>
        </p:nvSpPr>
        <p:spPr>
          <a:xfrm rot="19338512">
            <a:off x="-4742675" y="3169133"/>
            <a:ext cx="13227466" cy="7560612"/>
          </a:xfrm>
          <a:prstGeom prst="triangle">
            <a:avLst/>
          </a:prstGeom>
          <a:solidFill>
            <a:srgbClr val="FFA6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 hidden="1">
            <a:extLst>
              <a:ext uri="{FF2B5EF4-FFF2-40B4-BE49-F238E27FC236}">
                <a16:creationId xmlns:a16="http://schemas.microsoft.com/office/drawing/2014/main" id="{B8F94524-A823-7DD9-C982-5FBC50BCC191}"/>
              </a:ext>
            </a:extLst>
          </p:cNvPr>
          <p:cNvSpPr/>
          <p:nvPr/>
        </p:nvSpPr>
        <p:spPr>
          <a:xfrm rot="1286125">
            <a:off x="9446072" y="7078478"/>
            <a:ext cx="15727744" cy="9349335"/>
          </a:xfrm>
          <a:prstGeom prst="triangle">
            <a:avLst/>
          </a:prstGeom>
          <a:solidFill>
            <a:srgbClr val="489F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 hidden="1">
            <a:extLst>
              <a:ext uri="{FF2B5EF4-FFF2-40B4-BE49-F238E27FC236}">
                <a16:creationId xmlns:a16="http://schemas.microsoft.com/office/drawing/2014/main" id="{8D3873A8-2281-AAF8-8281-8E1F623071B7}"/>
              </a:ext>
            </a:extLst>
          </p:cNvPr>
          <p:cNvSpPr/>
          <p:nvPr/>
        </p:nvSpPr>
        <p:spPr>
          <a:xfrm rot="3793276">
            <a:off x="-4016195" y="-7968577"/>
            <a:ext cx="19297002" cy="17556140"/>
          </a:xfrm>
          <a:prstGeom prst="triangle">
            <a:avLst/>
          </a:prstGeom>
          <a:solidFill>
            <a:srgbClr val="EDE7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 hidden="1">
            <a:extLst>
              <a:ext uri="{FF2B5EF4-FFF2-40B4-BE49-F238E27FC236}">
                <a16:creationId xmlns:a16="http://schemas.microsoft.com/office/drawing/2014/main" id="{EBC7ACB9-A652-1CEC-5616-076DAE498A44}"/>
              </a:ext>
            </a:extLst>
          </p:cNvPr>
          <p:cNvSpPr/>
          <p:nvPr/>
        </p:nvSpPr>
        <p:spPr>
          <a:xfrm rot="2494289">
            <a:off x="8508835" y="-9932009"/>
            <a:ext cx="15727744" cy="9349335"/>
          </a:xfrm>
          <a:prstGeom prst="triangle">
            <a:avLst/>
          </a:prstGeom>
          <a:solidFill>
            <a:srgbClr val="82C0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6BDF8B-6547-AFB3-C13E-A7088BED82B1}"/>
              </a:ext>
            </a:extLst>
          </p:cNvPr>
          <p:cNvSpPr/>
          <p:nvPr/>
        </p:nvSpPr>
        <p:spPr>
          <a:xfrm>
            <a:off x="-503346" y="-108705"/>
            <a:ext cx="12793898" cy="6982854"/>
          </a:xfrm>
          <a:prstGeom prst="rect">
            <a:avLst/>
          </a:prstGeom>
          <a:solidFill>
            <a:srgbClr val="EDE7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3B75EB-0323-752D-4E62-1BEBFFF026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873" y="263207"/>
            <a:ext cx="1311593" cy="1311593"/>
          </a:xfrm>
          <a:prstGeom prst="rect">
            <a:avLst/>
          </a:prstGeom>
        </p:spPr>
      </p:pic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C6D03445-11FB-54C5-153F-230A3074D1CB}"/>
              </a:ext>
            </a:extLst>
          </p:cNvPr>
          <p:cNvSpPr txBox="1"/>
          <p:nvPr/>
        </p:nvSpPr>
        <p:spPr>
          <a:xfrm>
            <a:off x="1772937" y="-1129350"/>
            <a:ext cx="8332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TỔNG QUAN VỀ THU THẬP DỮ LIỆU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32E5C534-15E3-20C0-7292-D77478C8BF1D}"/>
              </a:ext>
            </a:extLst>
          </p:cNvPr>
          <p:cNvSpPr txBox="1"/>
          <p:nvPr/>
        </p:nvSpPr>
        <p:spPr>
          <a:xfrm>
            <a:off x="4798429" y="-2202184"/>
            <a:ext cx="6400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Định </a:t>
            </a:r>
            <a:r>
              <a:rPr lang="en-US" sz="2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nghĩa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trình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thu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thập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xử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lý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huấn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luyện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hình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AI</a:t>
            </a:r>
          </a:p>
        </p:txBody>
      </p:sp>
      <p:sp>
        <p:nvSpPr>
          <p:cNvPr id="20" name="TextBox 19" hidden="1">
            <a:extLst>
              <a:ext uri="{FF2B5EF4-FFF2-40B4-BE49-F238E27FC236}">
                <a16:creationId xmlns:a16="http://schemas.microsoft.com/office/drawing/2014/main" id="{11BBC63C-1BED-CDD6-7384-76F3CF9AC9D8}"/>
              </a:ext>
            </a:extLst>
          </p:cNvPr>
          <p:cNvSpPr txBox="1"/>
          <p:nvPr/>
        </p:nvSpPr>
        <p:spPr>
          <a:xfrm>
            <a:off x="4806064" y="-2202184"/>
            <a:ext cx="6400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Mục tiêu</a:t>
            </a:r>
            <a:r>
              <a:rPr lang="vi-VN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Cung cấp dữ liệu chất lượng để AI học và đưa ra dự đoán chính xác.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TextBox 6" hidden="1">
            <a:extLst>
              <a:ext uri="{FF2B5EF4-FFF2-40B4-BE49-F238E27FC236}">
                <a16:creationId xmlns:a16="http://schemas.microsoft.com/office/drawing/2014/main" id="{0419131F-FB87-0A72-EF7D-34E48414E2A7}"/>
              </a:ext>
            </a:extLst>
          </p:cNvPr>
          <p:cNvSpPr txBox="1"/>
          <p:nvPr/>
        </p:nvSpPr>
        <p:spPr>
          <a:xfrm>
            <a:off x="4711684" y="-1708161"/>
            <a:ext cx="64008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Nguồn dữ liệu</a:t>
            </a:r>
            <a:r>
              <a:rPr lang="vi-VN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Web, cảm biến, API, cơ sở dữ liệu, khảo sát, dữ liệu công khai,...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C1B45D1-65C8-DD73-9DA9-3F0CAC8A04A2}"/>
              </a:ext>
            </a:extLst>
          </p:cNvPr>
          <p:cNvGrpSpPr/>
          <p:nvPr/>
        </p:nvGrpSpPr>
        <p:grpSpPr>
          <a:xfrm>
            <a:off x="-271044" y="2739654"/>
            <a:ext cx="2896898" cy="3140990"/>
            <a:chOff x="745018" y="1609952"/>
            <a:chExt cx="3440520" cy="385834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957910E-7BE0-40C3-2079-2B2B22589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3099950" y="3442367"/>
              <a:ext cx="1085588" cy="108558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116A0DE-A509-C6A3-BE80-A7CF1DCF1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369" y="2678532"/>
              <a:ext cx="2166698" cy="278976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0AB24E9-F95B-592A-F4DF-E94465055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9866106">
              <a:off x="745018" y="1609952"/>
              <a:ext cx="2269896" cy="2269896"/>
            </a:xfrm>
            <a:prstGeom prst="rect">
              <a:avLst/>
            </a:prstGeom>
          </p:spPr>
        </p:pic>
      </p:grpSp>
      <p:sp>
        <p:nvSpPr>
          <p:cNvPr id="28" name="TextBox 27" hidden="1">
            <a:extLst>
              <a:ext uri="{FF2B5EF4-FFF2-40B4-BE49-F238E27FC236}">
                <a16:creationId xmlns:a16="http://schemas.microsoft.com/office/drawing/2014/main" id="{8835B73B-0333-2302-16D7-7EE9860C2EEB}"/>
              </a:ext>
            </a:extLst>
          </p:cNvPr>
          <p:cNvSpPr txBox="1"/>
          <p:nvPr/>
        </p:nvSpPr>
        <p:spPr>
          <a:xfrm>
            <a:off x="12869541" y="1768241"/>
            <a:ext cx="6400800" cy="4442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vi-VN" sz="3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bước chính</a:t>
            </a: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Xác định mục tiêu AI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Tìm và thu thập dữ liệu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Làm sạch &amp; chuẩn hóa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Gán nhãn (nếu cần)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Lưu trữ &amp; chuẩn bị huấn luyện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F50D85-D7A4-18BE-E6B5-E60ABBEAB5F2}"/>
              </a:ext>
            </a:extLst>
          </p:cNvPr>
          <p:cNvSpPr txBox="1"/>
          <p:nvPr/>
        </p:nvSpPr>
        <p:spPr>
          <a:xfrm>
            <a:off x="1919622" y="659089"/>
            <a:ext cx="8039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PHƯƠNG PHÁP THU THẬP DỮ LIỆU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2358BD-3D57-DDAA-787F-96BC545E7E19}"/>
              </a:ext>
            </a:extLst>
          </p:cNvPr>
          <p:cNvSpPr txBox="1"/>
          <p:nvPr/>
        </p:nvSpPr>
        <p:spPr>
          <a:xfrm>
            <a:off x="-6108876" y="17917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PUBLIC DATASET:</a:t>
            </a:r>
          </a:p>
        </p:txBody>
      </p:sp>
      <p:sp>
        <p:nvSpPr>
          <p:cNvPr id="27" name="TextBox 26" hidden="1">
            <a:extLst>
              <a:ext uri="{FF2B5EF4-FFF2-40B4-BE49-F238E27FC236}">
                <a16:creationId xmlns:a16="http://schemas.microsoft.com/office/drawing/2014/main" id="{362931EC-BDBD-6D82-A569-35DD5FEF85B1}"/>
              </a:ext>
            </a:extLst>
          </p:cNvPr>
          <p:cNvSpPr txBox="1"/>
          <p:nvPr/>
        </p:nvSpPr>
        <p:spPr>
          <a:xfrm>
            <a:off x="3135247" y="7848652"/>
            <a:ext cx="7910906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Lấy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nguồn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mạng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4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miễn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phí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thường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vậy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dễ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tiếp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cận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nhanh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chóng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thường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sạch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hoặc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đánh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nhãn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trước</a:t>
            </a:r>
            <a:endParaRPr lang="en-US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hạn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chế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trong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việc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kiểm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soát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chất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lượng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/format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</a:t>
            </a:r>
          </a:p>
        </p:txBody>
      </p:sp>
      <p:pic>
        <p:nvPicPr>
          <p:cNvPr id="7170" name="Picture 2" descr="List of top open and public dataset providers" hidden="1">
            <a:extLst>
              <a:ext uri="{FF2B5EF4-FFF2-40B4-BE49-F238E27FC236}">
                <a16:creationId xmlns:a16="http://schemas.microsoft.com/office/drawing/2014/main" id="{CEF5F229-3ADC-E218-8AB3-FB9D4ABDD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139" y="8153394"/>
            <a:ext cx="750570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362D3BF-3B64-CDFC-F852-4F181E409F3F}"/>
              </a:ext>
            </a:extLst>
          </p:cNvPr>
          <p:cNvSpPr txBox="1"/>
          <p:nvPr/>
        </p:nvSpPr>
        <p:spPr>
          <a:xfrm>
            <a:off x="-5956476" y="19441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PUBLIC DATASET: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E3FF45-01AC-82BB-99D0-709E3901BD4A}"/>
              </a:ext>
            </a:extLst>
          </p:cNvPr>
          <p:cNvSpPr txBox="1"/>
          <p:nvPr/>
        </p:nvSpPr>
        <p:spPr>
          <a:xfrm>
            <a:off x="-6436005" y="17917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WEB SCRAPING:</a:t>
            </a:r>
          </a:p>
        </p:txBody>
      </p:sp>
      <p:pic>
        <p:nvPicPr>
          <p:cNvPr id="20482" name="Picture 2" descr="Web Scraping&quot; nghĩa là gì: Định Nghĩa, Ví Dụ trong Tiếng Anh" hidden="1">
            <a:extLst>
              <a:ext uri="{FF2B5EF4-FFF2-40B4-BE49-F238E27FC236}">
                <a16:creationId xmlns:a16="http://schemas.microsoft.com/office/drawing/2014/main" id="{2A842D6E-130A-D1B7-C6EC-7F2C18E6B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789" y="7857763"/>
            <a:ext cx="7111415" cy="372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 descr="An Introduction to Web Automation using Selenium Python | by  Maximinusjoshus | featurepreneur | Medium" hidden="1">
            <a:extLst>
              <a:ext uri="{FF2B5EF4-FFF2-40B4-BE49-F238E27FC236}">
                <a16:creationId xmlns:a16="http://schemas.microsoft.com/office/drawing/2014/main" id="{ABDC9BA9-F44C-9EBC-CDF5-E23083AD6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750" y="7843829"/>
            <a:ext cx="3258132" cy="340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6" name="Picture 8" descr="The Pros and Cons of Playwright Automation Framework" hidden="1">
            <a:extLst>
              <a:ext uri="{FF2B5EF4-FFF2-40B4-BE49-F238E27FC236}">
                <a16:creationId xmlns:a16="http://schemas.microsoft.com/office/drawing/2014/main" id="{0528FE21-F426-F35F-87B0-F3B823C8EB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6" r="14605"/>
          <a:stretch/>
        </p:blipFill>
        <p:spPr bwMode="auto">
          <a:xfrm>
            <a:off x="7534649" y="7641943"/>
            <a:ext cx="4323748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 hidden="1">
            <a:extLst>
              <a:ext uri="{FF2B5EF4-FFF2-40B4-BE49-F238E27FC236}">
                <a16:creationId xmlns:a16="http://schemas.microsoft.com/office/drawing/2014/main" id="{C2907C0C-A88B-5527-B111-FFADB3A6D453}"/>
              </a:ext>
            </a:extLst>
          </p:cNvPr>
          <p:cNvSpPr txBox="1"/>
          <p:nvPr/>
        </p:nvSpPr>
        <p:spPr>
          <a:xfrm>
            <a:off x="2998337" y="7115058"/>
            <a:ext cx="8866709" cy="3252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công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cụ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cào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websites</a:t>
            </a:r>
          </a:p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dược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đúng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với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số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lượng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lớn</a:t>
            </a:r>
            <a:endParaRPr lang="en-US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nguy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cơ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liên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quan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đến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vấn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đề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hợp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pháp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data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lấy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về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thường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chưa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tốt</a:t>
            </a:r>
            <a:endParaRPr lang="en-US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CFE6CA-00A7-7867-711C-28E1E182BBBD}"/>
              </a:ext>
            </a:extLst>
          </p:cNvPr>
          <p:cNvSpPr txBox="1"/>
          <p:nvPr/>
        </p:nvSpPr>
        <p:spPr>
          <a:xfrm>
            <a:off x="421995" y="1791704"/>
            <a:ext cx="6192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5. LOGS AND INTERNAL SYSTEM DATA</a:t>
            </a:r>
          </a:p>
        </p:txBody>
      </p:sp>
      <p:pic>
        <p:nvPicPr>
          <p:cNvPr id="34" name="Picture 33" hidden="1">
            <a:extLst>
              <a:ext uri="{FF2B5EF4-FFF2-40B4-BE49-F238E27FC236}">
                <a16:creationId xmlns:a16="http://schemas.microsoft.com/office/drawing/2014/main" id="{BAB75349-21A7-4FE2-9B19-B02E56E24B1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24988" y="7848652"/>
            <a:ext cx="6623182" cy="3314899"/>
          </a:xfrm>
          <a:prstGeom prst="rect">
            <a:avLst/>
          </a:prstGeom>
        </p:spPr>
      </p:pic>
      <p:sp>
        <p:nvSpPr>
          <p:cNvPr id="32" name="TextBox 31" hidden="1">
            <a:extLst>
              <a:ext uri="{FF2B5EF4-FFF2-40B4-BE49-F238E27FC236}">
                <a16:creationId xmlns:a16="http://schemas.microsoft.com/office/drawing/2014/main" id="{DC400DB1-8022-3609-9E4E-142776BB09B8}"/>
              </a:ext>
            </a:extLst>
          </p:cNvPr>
          <p:cNvSpPr txBox="1"/>
          <p:nvPr/>
        </p:nvSpPr>
        <p:spPr>
          <a:xfrm>
            <a:off x="11858397" y="2572785"/>
            <a:ext cx="7670083" cy="3376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marR="0" lvl="1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dựa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sự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phỏng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dựa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luật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địng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hoặc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AI model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khác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28650" marR="0" lvl="1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lượng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lớn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một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nhanh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chóng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28650" marR="0" lvl="1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sự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dạng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thực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tế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28650" marR="0" lvl="1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công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cụ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</a:p>
          <a:p>
            <a:pPr marL="1085850" marR="0" lvl="2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Unity, Unreal Engine</a:t>
            </a:r>
          </a:p>
          <a:p>
            <a:pPr marL="1085850" marR="0" lvl="2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GANs (StyleGAN, etc.)</a:t>
            </a:r>
          </a:p>
          <a:p>
            <a:pPr marL="1085850" marR="0" lvl="2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Text generation with GPT-based models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82CE22-E1F9-3343-B8E2-662856C9EA3D}"/>
              </a:ext>
            </a:extLst>
          </p:cNvPr>
          <p:cNvSpPr txBox="1"/>
          <p:nvPr/>
        </p:nvSpPr>
        <p:spPr>
          <a:xfrm>
            <a:off x="-9658651" y="19441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 SIMULATED OR SYNTHETIC DATA:</a:t>
            </a:r>
          </a:p>
        </p:txBody>
      </p:sp>
      <p:pic>
        <p:nvPicPr>
          <p:cNvPr id="25602" name="Picture 2" descr="Top IoT Sensors in Today's Market: A Complete Guide" hidden="1">
            <a:extLst>
              <a:ext uri="{FF2B5EF4-FFF2-40B4-BE49-F238E27FC236}">
                <a16:creationId xmlns:a16="http://schemas.microsoft.com/office/drawing/2014/main" id="{ED9068E5-2A21-F29B-22CC-26A874F04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698" y="7968103"/>
            <a:ext cx="3577083" cy="193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 hidden="1">
            <a:extLst>
              <a:ext uri="{FF2B5EF4-FFF2-40B4-BE49-F238E27FC236}">
                <a16:creationId xmlns:a16="http://schemas.microsoft.com/office/drawing/2014/main" id="{752B470C-9DB4-282F-D277-AB34FFF7EF4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62775" y="7922207"/>
            <a:ext cx="3784995" cy="198348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86C31E3-D6CF-9F62-0C89-C327A9065DC1}"/>
              </a:ext>
            </a:extLst>
          </p:cNvPr>
          <p:cNvSpPr txBox="1"/>
          <p:nvPr/>
        </p:nvSpPr>
        <p:spPr>
          <a:xfrm>
            <a:off x="3040768" y="7848652"/>
            <a:ext cx="1102995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bị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điện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tử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cảm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biến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bị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IoT</a:t>
            </a: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theo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thời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gian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thực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độ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chi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tiết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cao</a:t>
            </a:r>
            <a:endParaRPr lang="en-US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yêu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bị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độ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nhiễu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cao</a:t>
            </a:r>
            <a:endParaRPr lang="en-US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Công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cụ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marL="1257300" marR="0" lvl="2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MQTT (for IoT message transport)</a:t>
            </a:r>
          </a:p>
          <a:p>
            <a:pPr marL="1257300" marR="0" lvl="2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Raspberry Pi, Arduino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BB1498-F733-EB3F-02A4-CE274E2EDAFD}"/>
              </a:ext>
            </a:extLst>
          </p:cNvPr>
          <p:cNvSpPr txBox="1"/>
          <p:nvPr/>
        </p:nvSpPr>
        <p:spPr>
          <a:xfrm>
            <a:off x="-6523404" y="17917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4. CAMERA/ IOT DEVICES/ SENSORS: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9CA22F9-BDF7-BB5B-A735-0C25E33C552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10895" y="2427638"/>
            <a:ext cx="4414749" cy="30898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CB4530B-1FF8-8FAD-0D01-B36EF80C263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210685" y="2427638"/>
            <a:ext cx="4981315" cy="30898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4187EC1-1A19-7530-E4A2-17C6F53EA1DC}"/>
              </a:ext>
            </a:extLst>
          </p:cNvPr>
          <p:cNvSpPr txBox="1"/>
          <p:nvPr/>
        </p:nvSpPr>
        <p:spPr>
          <a:xfrm>
            <a:off x="11931450" y="2912458"/>
            <a:ext cx="6505516" cy="1959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logs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hệ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thống</a:t>
            </a:r>
            <a:endParaRPr lang="en-US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marR="0" lvl="1" indent="-2857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sẵn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trong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hầu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hết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hệ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thống</a:t>
            </a:r>
            <a:endParaRPr lang="en-US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marR="0" lvl="1" indent="-2857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nhiễu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không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nhất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quán</a:t>
            </a:r>
            <a:endParaRPr lang="en-US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028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0F81B-394F-202C-3126-56897610E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246598-62DB-6754-1581-224DE8E6ED0B}"/>
              </a:ext>
            </a:extLst>
          </p:cNvPr>
          <p:cNvSpPr/>
          <p:nvPr/>
        </p:nvSpPr>
        <p:spPr>
          <a:xfrm>
            <a:off x="0" y="0"/>
            <a:ext cx="12280392" cy="6949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5" name="extBox 4">
            <a:extLst>
              <a:ext uri="{FF2B5EF4-FFF2-40B4-BE49-F238E27FC236}">
                <a16:creationId xmlns:a16="http://schemas.microsoft.com/office/drawing/2014/main" id="{59315A43-8549-9399-5E6C-AF455717E9D8}"/>
              </a:ext>
            </a:extLst>
          </p:cNvPr>
          <p:cNvSpPr txBox="1"/>
          <p:nvPr/>
        </p:nvSpPr>
        <p:spPr>
          <a:xfrm>
            <a:off x="682371" y="1964509"/>
            <a:ext cx="109156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PHƯƠNG PHÁP CRAWL DỮ LIỆU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B2D2B0-189A-5201-D23F-5F32B8B922D8}"/>
              </a:ext>
            </a:extLst>
          </p:cNvPr>
          <p:cNvSpPr/>
          <p:nvPr/>
        </p:nvSpPr>
        <p:spPr>
          <a:xfrm>
            <a:off x="0" y="-33413"/>
            <a:ext cx="12280392" cy="6982853"/>
          </a:xfrm>
          <a:prstGeom prst="rect">
            <a:avLst/>
          </a:prstGeom>
          <a:solidFill>
            <a:srgbClr val="FFA6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1814F7-06B9-CD2D-6BA9-B6ADD951E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058" y="2863721"/>
            <a:ext cx="1157292" cy="1157292"/>
          </a:xfrm>
          <a:prstGeom prst="rect">
            <a:avLst/>
          </a:prstGeom>
        </p:spPr>
      </p:pic>
      <p:sp>
        <p:nvSpPr>
          <p:cNvPr id="13" name="TextBox 12" hidden="1">
            <a:extLst>
              <a:ext uri="{FF2B5EF4-FFF2-40B4-BE49-F238E27FC236}">
                <a16:creationId xmlns:a16="http://schemas.microsoft.com/office/drawing/2014/main" id="{11CD2627-D45E-F9A2-FC20-98A78211F02E}"/>
              </a:ext>
            </a:extLst>
          </p:cNvPr>
          <p:cNvSpPr txBox="1"/>
          <p:nvPr/>
        </p:nvSpPr>
        <p:spPr>
          <a:xfrm>
            <a:off x="3564923" y="7110358"/>
            <a:ext cx="8248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Vai </a:t>
            </a:r>
            <a:r>
              <a:rPr lang="en-US" sz="36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trò</a:t>
            </a:r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 liệu càng nhiều và chất lượng, mô hình càng chính xác.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6" name="Picture 2" descr="Building a high-performance data and AI organization | MIT Technology Review" hidden="1">
            <a:extLst>
              <a:ext uri="{FF2B5EF4-FFF2-40B4-BE49-F238E27FC236}">
                <a16:creationId xmlns:a16="http://schemas.microsoft.com/office/drawing/2014/main" id="{90DE665E-B187-0E46-1DEF-FCFB937A4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498" y="9065127"/>
            <a:ext cx="6991350" cy="492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 hidden="1">
            <a:extLst>
              <a:ext uri="{FF2B5EF4-FFF2-40B4-BE49-F238E27FC236}">
                <a16:creationId xmlns:a16="http://schemas.microsoft.com/office/drawing/2014/main" id="{6DBC6661-583E-EF5F-2A72-89FB84EA5453}"/>
              </a:ext>
            </a:extLst>
          </p:cNvPr>
          <p:cNvSpPr txBox="1"/>
          <p:nvPr/>
        </p:nvSpPr>
        <p:spPr>
          <a:xfrm>
            <a:off x="3613381" y="8385058"/>
            <a:ext cx="82486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 nhãn (labeled):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 trong học có giám sát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Không nhãn (unlabeled):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 trong học không giám sát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Chuỗi thời gian, hình ảnh, văn bản, âm thanh, v.v.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Isosceles Triangle 15" hidden="1">
            <a:extLst>
              <a:ext uri="{FF2B5EF4-FFF2-40B4-BE49-F238E27FC236}">
                <a16:creationId xmlns:a16="http://schemas.microsoft.com/office/drawing/2014/main" id="{CF7A32FC-3A4D-408D-5CDC-ABF93D499F6F}"/>
              </a:ext>
            </a:extLst>
          </p:cNvPr>
          <p:cNvSpPr/>
          <p:nvPr/>
        </p:nvSpPr>
        <p:spPr>
          <a:xfrm rot="19338512">
            <a:off x="-4742675" y="3169133"/>
            <a:ext cx="13227466" cy="7560612"/>
          </a:xfrm>
          <a:prstGeom prst="triangle">
            <a:avLst/>
          </a:prstGeom>
          <a:solidFill>
            <a:srgbClr val="FFA6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 hidden="1">
            <a:extLst>
              <a:ext uri="{FF2B5EF4-FFF2-40B4-BE49-F238E27FC236}">
                <a16:creationId xmlns:a16="http://schemas.microsoft.com/office/drawing/2014/main" id="{25D499A9-7E50-74F1-1F07-0DFB2C1DA5DA}"/>
              </a:ext>
            </a:extLst>
          </p:cNvPr>
          <p:cNvSpPr/>
          <p:nvPr/>
        </p:nvSpPr>
        <p:spPr>
          <a:xfrm rot="1286125">
            <a:off x="9446072" y="7078478"/>
            <a:ext cx="15727744" cy="9349335"/>
          </a:xfrm>
          <a:prstGeom prst="triangle">
            <a:avLst/>
          </a:prstGeom>
          <a:solidFill>
            <a:srgbClr val="489F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 hidden="1">
            <a:extLst>
              <a:ext uri="{FF2B5EF4-FFF2-40B4-BE49-F238E27FC236}">
                <a16:creationId xmlns:a16="http://schemas.microsoft.com/office/drawing/2014/main" id="{B4FD1652-A643-4854-6F5C-510D964BDEBA}"/>
              </a:ext>
            </a:extLst>
          </p:cNvPr>
          <p:cNvSpPr/>
          <p:nvPr/>
        </p:nvSpPr>
        <p:spPr>
          <a:xfrm rot="3793276">
            <a:off x="-4016195" y="-7968577"/>
            <a:ext cx="19297002" cy="17556140"/>
          </a:xfrm>
          <a:prstGeom prst="triangle">
            <a:avLst/>
          </a:prstGeom>
          <a:solidFill>
            <a:srgbClr val="EDE7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 hidden="1">
            <a:extLst>
              <a:ext uri="{FF2B5EF4-FFF2-40B4-BE49-F238E27FC236}">
                <a16:creationId xmlns:a16="http://schemas.microsoft.com/office/drawing/2014/main" id="{05798E5C-8CDA-32B3-BA7D-C18BA381CB14}"/>
              </a:ext>
            </a:extLst>
          </p:cNvPr>
          <p:cNvSpPr/>
          <p:nvPr/>
        </p:nvSpPr>
        <p:spPr>
          <a:xfrm rot="2494289">
            <a:off x="8508835" y="-9932009"/>
            <a:ext cx="15727744" cy="9349335"/>
          </a:xfrm>
          <a:prstGeom prst="triangle">
            <a:avLst/>
          </a:prstGeom>
          <a:solidFill>
            <a:srgbClr val="82C0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0E0F75-1B16-5661-99D4-834802FBABB6}"/>
              </a:ext>
            </a:extLst>
          </p:cNvPr>
          <p:cNvSpPr/>
          <p:nvPr/>
        </p:nvSpPr>
        <p:spPr>
          <a:xfrm>
            <a:off x="-513506" y="-118865"/>
            <a:ext cx="12793898" cy="6982854"/>
          </a:xfrm>
          <a:prstGeom prst="rect">
            <a:avLst/>
          </a:prstGeom>
          <a:solidFill>
            <a:srgbClr val="EDE7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589C8F-C8F9-C20F-5839-5746F8EEF5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873" y="263207"/>
            <a:ext cx="1311593" cy="1311593"/>
          </a:xfrm>
          <a:prstGeom prst="rect">
            <a:avLst/>
          </a:prstGeom>
        </p:spPr>
      </p:pic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1C9EDC74-B1E6-6798-B176-EACC85232F35}"/>
              </a:ext>
            </a:extLst>
          </p:cNvPr>
          <p:cNvSpPr txBox="1"/>
          <p:nvPr/>
        </p:nvSpPr>
        <p:spPr>
          <a:xfrm>
            <a:off x="1772937" y="-1129350"/>
            <a:ext cx="8332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TỔNG QUAN VỀ THU THẬP DỮ LIỆU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E58172CF-AFD3-9E03-C5B2-3778197C815D}"/>
              </a:ext>
            </a:extLst>
          </p:cNvPr>
          <p:cNvSpPr txBox="1"/>
          <p:nvPr/>
        </p:nvSpPr>
        <p:spPr>
          <a:xfrm>
            <a:off x="4798429" y="-2202184"/>
            <a:ext cx="6400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Định </a:t>
            </a:r>
            <a:r>
              <a:rPr lang="en-US" sz="2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nghĩa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trình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thu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thập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xử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lý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huấn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luyện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hình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AI</a:t>
            </a:r>
          </a:p>
        </p:txBody>
      </p:sp>
      <p:sp>
        <p:nvSpPr>
          <p:cNvPr id="20" name="TextBox 19" hidden="1">
            <a:extLst>
              <a:ext uri="{FF2B5EF4-FFF2-40B4-BE49-F238E27FC236}">
                <a16:creationId xmlns:a16="http://schemas.microsoft.com/office/drawing/2014/main" id="{A4401CB2-168D-7382-3D7E-8A512BADB539}"/>
              </a:ext>
            </a:extLst>
          </p:cNvPr>
          <p:cNvSpPr txBox="1"/>
          <p:nvPr/>
        </p:nvSpPr>
        <p:spPr>
          <a:xfrm>
            <a:off x="4806064" y="-2202184"/>
            <a:ext cx="6400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Mục tiêu</a:t>
            </a:r>
            <a:r>
              <a:rPr lang="vi-VN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Cung cấp dữ liệu chất lượng để AI học và đưa ra dự đoán chính xác.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TextBox 6" hidden="1">
            <a:extLst>
              <a:ext uri="{FF2B5EF4-FFF2-40B4-BE49-F238E27FC236}">
                <a16:creationId xmlns:a16="http://schemas.microsoft.com/office/drawing/2014/main" id="{598B0FEC-A8D5-6ECE-4F0A-555BE0141B8E}"/>
              </a:ext>
            </a:extLst>
          </p:cNvPr>
          <p:cNvSpPr txBox="1"/>
          <p:nvPr/>
        </p:nvSpPr>
        <p:spPr>
          <a:xfrm>
            <a:off x="4711684" y="-1708161"/>
            <a:ext cx="64008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Nguồn dữ liệu</a:t>
            </a:r>
            <a:r>
              <a:rPr lang="vi-VN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Web, cảm biến, API, cơ sở dữ liệu, khảo sát, dữ liệu công khai,...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325DB8-1013-A145-4EC7-074286DE0A67}"/>
              </a:ext>
            </a:extLst>
          </p:cNvPr>
          <p:cNvGrpSpPr/>
          <p:nvPr/>
        </p:nvGrpSpPr>
        <p:grpSpPr>
          <a:xfrm>
            <a:off x="770526" y="2739654"/>
            <a:ext cx="2896898" cy="3140990"/>
            <a:chOff x="745018" y="1609952"/>
            <a:chExt cx="3440520" cy="385834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EFFFD0C-2D2F-7853-8D88-DAB212BD7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3099950" y="3442367"/>
              <a:ext cx="1085588" cy="108558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BC37CC2-09CA-4F0D-7B88-8E5A2F6F6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369" y="2678532"/>
              <a:ext cx="2166698" cy="278976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DF0784E-466C-6B67-5738-7C7A8466F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9866106">
              <a:off x="745018" y="1609952"/>
              <a:ext cx="2269896" cy="2269896"/>
            </a:xfrm>
            <a:prstGeom prst="rect">
              <a:avLst/>
            </a:prstGeom>
          </p:spPr>
        </p:pic>
      </p:grpSp>
      <p:sp>
        <p:nvSpPr>
          <p:cNvPr id="28" name="TextBox 27" hidden="1">
            <a:extLst>
              <a:ext uri="{FF2B5EF4-FFF2-40B4-BE49-F238E27FC236}">
                <a16:creationId xmlns:a16="http://schemas.microsoft.com/office/drawing/2014/main" id="{433E1412-5A40-28E4-16C1-CC61A8AF7949}"/>
              </a:ext>
            </a:extLst>
          </p:cNvPr>
          <p:cNvSpPr txBox="1"/>
          <p:nvPr/>
        </p:nvSpPr>
        <p:spPr>
          <a:xfrm>
            <a:off x="12869541" y="1768241"/>
            <a:ext cx="6400800" cy="4442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vi-VN" sz="3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bước chính</a:t>
            </a: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Xác định mục tiêu AI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Tìm và thu thập dữ liệu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Làm sạch &amp; chuẩn hóa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Gán nhãn (nếu cần)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Lưu trữ &amp; chuẩn bị huấn luyện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90E67-E549-2D27-6367-D2FB850815FA}"/>
              </a:ext>
            </a:extLst>
          </p:cNvPr>
          <p:cNvSpPr txBox="1"/>
          <p:nvPr/>
        </p:nvSpPr>
        <p:spPr>
          <a:xfrm>
            <a:off x="1919622" y="659089"/>
            <a:ext cx="8039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PHƯƠNG PHÁP THU THẬP DỮ LIỆU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3146A6-7282-2020-48C2-EF8A90EA6A64}"/>
              </a:ext>
            </a:extLst>
          </p:cNvPr>
          <p:cNvSpPr txBox="1"/>
          <p:nvPr/>
        </p:nvSpPr>
        <p:spPr>
          <a:xfrm>
            <a:off x="-6108876" y="17917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PUBLIC DATASET:</a:t>
            </a:r>
          </a:p>
        </p:txBody>
      </p:sp>
      <p:sp>
        <p:nvSpPr>
          <p:cNvPr id="27" name="TextBox 26" hidden="1">
            <a:extLst>
              <a:ext uri="{FF2B5EF4-FFF2-40B4-BE49-F238E27FC236}">
                <a16:creationId xmlns:a16="http://schemas.microsoft.com/office/drawing/2014/main" id="{7D2BCA5F-34F9-98B3-34AB-CFD10D3630E7}"/>
              </a:ext>
            </a:extLst>
          </p:cNvPr>
          <p:cNvSpPr txBox="1"/>
          <p:nvPr/>
        </p:nvSpPr>
        <p:spPr>
          <a:xfrm>
            <a:off x="3135247" y="7848652"/>
            <a:ext cx="7910906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Lấy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nguồn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mạng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4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miễn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phí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thường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vậy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dễ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tiếp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cận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nhanh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chóng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thường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sạch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hoặc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đánh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nhãn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trước</a:t>
            </a:r>
            <a:endParaRPr lang="en-US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hạn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chế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trong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việc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kiểm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soát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chất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lượng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/format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</a:t>
            </a:r>
          </a:p>
        </p:txBody>
      </p:sp>
      <p:pic>
        <p:nvPicPr>
          <p:cNvPr id="7170" name="Picture 2" descr="List of top open and public dataset providers" hidden="1">
            <a:extLst>
              <a:ext uri="{FF2B5EF4-FFF2-40B4-BE49-F238E27FC236}">
                <a16:creationId xmlns:a16="http://schemas.microsoft.com/office/drawing/2014/main" id="{F4527275-969E-75DA-7B33-797BC7F09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139" y="8153394"/>
            <a:ext cx="750570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FAFF694-663D-F0C2-3822-16468337171F}"/>
              </a:ext>
            </a:extLst>
          </p:cNvPr>
          <p:cNvSpPr txBox="1"/>
          <p:nvPr/>
        </p:nvSpPr>
        <p:spPr>
          <a:xfrm>
            <a:off x="-5956476" y="19441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PUBLIC DATASET: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84A591-084C-00F0-3027-2055923B8A83}"/>
              </a:ext>
            </a:extLst>
          </p:cNvPr>
          <p:cNvSpPr txBox="1"/>
          <p:nvPr/>
        </p:nvSpPr>
        <p:spPr>
          <a:xfrm>
            <a:off x="-6436005" y="17917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WEB SCRAPING:</a:t>
            </a:r>
          </a:p>
        </p:txBody>
      </p:sp>
      <p:pic>
        <p:nvPicPr>
          <p:cNvPr id="20482" name="Picture 2" descr="Web Scraping&quot; nghĩa là gì: Định Nghĩa, Ví Dụ trong Tiếng Anh" hidden="1">
            <a:extLst>
              <a:ext uri="{FF2B5EF4-FFF2-40B4-BE49-F238E27FC236}">
                <a16:creationId xmlns:a16="http://schemas.microsoft.com/office/drawing/2014/main" id="{DAD7EE41-93D3-DCD6-AB52-F78C6AC67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789" y="7857763"/>
            <a:ext cx="7111415" cy="372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 descr="An Introduction to Web Automation using Selenium Python | by  Maximinusjoshus | featurepreneur | Medium" hidden="1">
            <a:extLst>
              <a:ext uri="{FF2B5EF4-FFF2-40B4-BE49-F238E27FC236}">
                <a16:creationId xmlns:a16="http://schemas.microsoft.com/office/drawing/2014/main" id="{DE8A81F2-2C0B-3CE5-183A-3258CEDB1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750" y="7843829"/>
            <a:ext cx="3258132" cy="340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6" name="Picture 8" descr="The Pros and Cons of Playwright Automation Framework" hidden="1">
            <a:extLst>
              <a:ext uri="{FF2B5EF4-FFF2-40B4-BE49-F238E27FC236}">
                <a16:creationId xmlns:a16="http://schemas.microsoft.com/office/drawing/2014/main" id="{4351CB77-E5B1-00BB-8973-E152D933B0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6" r="14605"/>
          <a:stretch/>
        </p:blipFill>
        <p:spPr bwMode="auto">
          <a:xfrm>
            <a:off x="7534649" y="7641943"/>
            <a:ext cx="4323748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 hidden="1">
            <a:extLst>
              <a:ext uri="{FF2B5EF4-FFF2-40B4-BE49-F238E27FC236}">
                <a16:creationId xmlns:a16="http://schemas.microsoft.com/office/drawing/2014/main" id="{BE7239BA-C06B-EEAE-5E39-431331A5B442}"/>
              </a:ext>
            </a:extLst>
          </p:cNvPr>
          <p:cNvSpPr txBox="1"/>
          <p:nvPr/>
        </p:nvSpPr>
        <p:spPr>
          <a:xfrm>
            <a:off x="2998337" y="7115058"/>
            <a:ext cx="8866709" cy="3252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công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cụ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cào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websites</a:t>
            </a:r>
          </a:p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dược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đúng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với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số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lượng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lớn</a:t>
            </a:r>
            <a:endParaRPr lang="en-US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nguy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cơ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liên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quan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đến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vấn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đề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hợp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pháp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data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lấy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về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thường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chưa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tốt</a:t>
            </a:r>
            <a:endParaRPr lang="en-US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7105F2-7911-692E-6CB9-681CA0ABA306}"/>
              </a:ext>
            </a:extLst>
          </p:cNvPr>
          <p:cNvSpPr txBox="1"/>
          <p:nvPr/>
        </p:nvSpPr>
        <p:spPr>
          <a:xfrm>
            <a:off x="421995" y="1791704"/>
            <a:ext cx="6192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5. LOGS AND INTERNAL SYSTEM DATA</a:t>
            </a:r>
          </a:p>
        </p:txBody>
      </p:sp>
      <p:pic>
        <p:nvPicPr>
          <p:cNvPr id="34" name="Picture 33" hidden="1">
            <a:extLst>
              <a:ext uri="{FF2B5EF4-FFF2-40B4-BE49-F238E27FC236}">
                <a16:creationId xmlns:a16="http://schemas.microsoft.com/office/drawing/2014/main" id="{CF18C9CA-8237-C888-4382-7EC37D5AC1D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24988" y="7848652"/>
            <a:ext cx="6623182" cy="3314899"/>
          </a:xfrm>
          <a:prstGeom prst="rect">
            <a:avLst/>
          </a:prstGeom>
        </p:spPr>
      </p:pic>
      <p:sp>
        <p:nvSpPr>
          <p:cNvPr id="32" name="TextBox 31" hidden="1">
            <a:extLst>
              <a:ext uri="{FF2B5EF4-FFF2-40B4-BE49-F238E27FC236}">
                <a16:creationId xmlns:a16="http://schemas.microsoft.com/office/drawing/2014/main" id="{5886E3B1-D92B-B255-C841-C8D69E6983EB}"/>
              </a:ext>
            </a:extLst>
          </p:cNvPr>
          <p:cNvSpPr txBox="1"/>
          <p:nvPr/>
        </p:nvSpPr>
        <p:spPr>
          <a:xfrm>
            <a:off x="11858397" y="2572785"/>
            <a:ext cx="7670083" cy="3376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marR="0" lvl="1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dựa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sự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phỏng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dựa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luật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địng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hoặc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AI model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khác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28650" marR="0" lvl="1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lượng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lớn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một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nhanh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chóng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28650" marR="0" lvl="1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sự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dạng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thực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tế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28650" marR="0" lvl="1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công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cụ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</a:p>
          <a:p>
            <a:pPr marL="1085850" marR="0" lvl="2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Unity, Unreal Engine</a:t>
            </a:r>
          </a:p>
          <a:p>
            <a:pPr marL="1085850" marR="0" lvl="2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GANs (StyleGAN, etc.)</a:t>
            </a:r>
          </a:p>
          <a:p>
            <a:pPr marL="1085850" marR="0" lvl="2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Text generation with GPT-based models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B1603A-3CEF-ED4E-E1C5-5CD3FA5E2E40}"/>
              </a:ext>
            </a:extLst>
          </p:cNvPr>
          <p:cNvSpPr txBox="1"/>
          <p:nvPr/>
        </p:nvSpPr>
        <p:spPr>
          <a:xfrm>
            <a:off x="-9658651" y="19441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 SIMULATED OR SYNTHETIC DATA:</a:t>
            </a:r>
          </a:p>
        </p:txBody>
      </p:sp>
      <p:pic>
        <p:nvPicPr>
          <p:cNvPr id="25602" name="Picture 2" descr="Top IoT Sensors in Today's Market: A Complete Guide" hidden="1">
            <a:extLst>
              <a:ext uri="{FF2B5EF4-FFF2-40B4-BE49-F238E27FC236}">
                <a16:creationId xmlns:a16="http://schemas.microsoft.com/office/drawing/2014/main" id="{85BC5683-CFDB-5F97-A196-845724D90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698" y="7968103"/>
            <a:ext cx="3577083" cy="193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 hidden="1">
            <a:extLst>
              <a:ext uri="{FF2B5EF4-FFF2-40B4-BE49-F238E27FC236}">
                <a16:creationId xmlns:a16="http://schemas.microsoft.com/office/drawing/2014/main" id="{9E03592A-67F9-6813-A4DB-7F714E8D2A4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62775" y="7922207"/>
            <a:ext cx="3784995" cy="1983483"/>
          </a:xfrm>
          <a:prstGeom prst="rect">
            <a:avLst/>
          </a:prstGeom>
        </p:spPr>
      </p:pic>
      <p:sp>
        <p:nvSpPr>
          <p:cNvPr id="35" name="TextBox 34" hidden="1">
            <a:extLst>
              <a:ext uri="{FF2B5EF4-FFF2-40B4-BE49-F238E27FC236}">
                <a16:creationId xmlns:a16="http://schemas.microsoft.com/office/drawing/2014/main" id="{C66CA330-BE94-1CBC-CE6A-D29276997DB2}"/>
              </a:ext>
            </a:extLst>
          </p:cNvPr>
          <p:cNvSpPr txBox="1"/>
          <p:nvPr/>
        </p:nvSpPr>
        <p:spPr>
          <a:xfrm>
            <a:off x="3040768" y="7848652"/>
            <a:ext cx="1102995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bị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điện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tử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cảm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biến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bị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IoT</a:t>
            </a: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theo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thời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gian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thực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độ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chi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tiết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cao</a:t>
            </a:r>
            <a:endParaRPr lang="en-US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yêu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bị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độ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nhiễu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cao</a:t>
            </a:r>
            <a:endParaRPr lang="en-US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Công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cụ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marL="1257300" marR="0" lvl="2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MQTT (for IoT message transport)</a:t>
            </a:r>
          </a:p>
          <a:p>
            <a:pPr marL="1257300" marR="0" lvl="2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Raspberry Pi, Arduino</a:t>
            </a:r>
          </a:p>
        </p:txBody>
      </p:sp>
      <p:sp>
        <p:nvSpPr>
          <p:cNvPr id="33" name="TextBox 32" hidden="1">
            <a:extLst>
              <a:ext uri="{FF2B5EF4-FFF2-40B4-BE49-F238E27FC236}">
                <a16:creationId xmlns:a16="http://schemas.microsoft.com/office/drawing/2014/main" id="{68C131C1-A6D5-3851-B8CF-ED7DB257607C}"/>
              </a:ext>
            </a:extLst>
          </p:cNvPr>
          <p:cNvSpPr txBox="1"/>
          <p:nvPr/>
        </p:nvSpPr>
        <p:spPr>
          <a:xfrm>
            <a:off x="-6523404" y="17917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4. CAMERA/ IOT DEVICES/ SENSORS: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F64B281-C856-804F-9FDD-D6A49A9949E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10895" y="7350273"/>
            <a:ext cx="4414749" cy="30898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02E7355-C18E-D6BE-51A3-4EA3E83C12D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210685" y="7350273"/>
            <a:ext cx="4981315" cy="30898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ED00CE6-4A0F-68A1-AB63-D51A30260118}"/>
              </a:ext>
            </a:extLst>
          </p:cNvPr>
          <p:cNvSpPr txBox="1"/>
          <p:nvPr/>
        </p:nvSpPr>
        <p:spPr>
          <a:xfrm>
            <a:off x="4234345" y="2912458"/>
            <a:ext cx="6505516" cy="1959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logs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hệ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thống</a:t>
            </a:r>
            <a:endParaRPr lang="en-US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marR="0" lvl="1" indent="-2857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sẵn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trong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hầu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hết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hệ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thống</a:t>
            </a:r>
            <a:endParaRPr lang="en-US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marR="0" lvl="1" indent="-2857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nhiễu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không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nhất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quán</a:t>
            </a:r>
            <a:endParaRPr lang="en-US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ACC33A5-7B14-FB1C-C041-79AE3F6AF68E}"/>
              </a:ext>
            </a:extLst>
          </p:cNvPr>
          <p:cNvSpPr txBox="1"/>
          <p:nvPr/>
        </p:nvSpPr>
        <p:spPr>
          <a:xfrm>
            <a:off x="12702387" y="1944104"/>
            <a:ext cx="6192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6. CROWDSOURING:</a:t>
            </a:r>
          </a:p>
        </p:txBody>
      </p:sp>
      <p:pic>
        <p:nvPicPr>
          <p:cNvPr id="46" name="Picture 2" descr="Crowdsourcing: Definition, How It Works, Types, and Examples">
            <a:extLst>
              <a:ext uri="{FF2B5EF4-FFF2-40B4-BE49-F238E27FC236}">
                <a16:creationId xmlns:a16="http://schemas.microsoft.com/office/drawing/2014/main" id="{6C097904-D0DC-0B59-3717-5CDA62B25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95" y="7122245"/>
            <a:ext cx="6192356" cy="418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36FA871-0808-9961-F0BF-8AD5F2E2F907}"/>
              </a:ext>
            </a:extLst>
          </p:cNvPr>
          <p:cNvSpPr txBox="1"/>
          <p:nvPr/>
        </p:nvSpPr>
        <p:spPr>
          <a:xfrm>
            <a:off x="14305635" y="1944104"/>
            <a:ext cx="6192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6. USER – GENERATED DATA:</a:t>
            </a:r>
          </a:p>
        </p:txBody>
      </p:sp>
    </p:spTree>
    <p:extLst>
      <p:ext uri="{BB962C8B-B14F-4D97-AF65-F5344CB8AC3E}">
        <p14:creationId xmlns:p14="http://schemas.microsoft.com/office/powerpoint/2010/main" val="4152895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1C6CB-1847-D8E3-BEA0-DF20A76C7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830E64-44D7-BD30-D879-34D31CABB51C}"/>
              </a:ext>
            </a:extLst>
          </p:cNvPr>
          <p:cNvSpPr/>
          <p:nvPr/>
        </p:nvSpPr>
        <p:spPr>
          <a:xfrm>
            <a:off x="0" y="0"/>
            <a:ext cx="12280392" cy="6949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5" name="extBox 4">
            <a:extLst>
              <a:ext uri="{FF2B5EF4-FFF2-40B4-BE49-F238E27FC236}">
                <a16:creationId xmlns:a16="http://schemas.microsoft.com/office/drawing/2014/main" id="{D4456DA2-B61B-13BF-6E17-4FF924DC371B}"/>
              </a:ext>
            </a:extLst>
          </p:cNvPr>
          <p:cNvSpPr txBox="1"/>
          <p:nvPr/>
        </p:nvSpPr>
        <p:spPr>
          <a:xfrm>
            <a:off x="682371" y="1964509"/>
            <a:ext cx="109156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PHƯƠNG PHÁP CRAWL DỮ LIỆU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3869ED-6592-E51E-020E-7F12FA7862AC}"/>
              </a:ext>
            </a:extLst>
          </p:cNvPr>
          <p:cNvSpPr/>
          <p:nvPr/>
        </p:nvSpPr>
        <p:spPr>
          <a:xfrm>
            <a:off x="0" y="-33413"/>
            <a:ext cx="12280392" cy="6982853"/>
          </a:xfrm>
          <a:prstGeom prst="rect">
            <a:avLst/>
          </a:prstGeom>
          <a:solidFill>
            <a:srgbClr val="FFA6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19461B-9234-7DC9-9214-B7FA0C436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058" y="2863721"/>
            <a:ext cx="1157292" cy="1157292"/>
          </a:xfrm>
          <a:prstGeom prst="rect">
            <a:avLst/>
          </a:prstGeom>
        </p:spPr>
      </p:pic>
      <p:sp>
        <p:nvSpPr>
          <p:cNvPr id="13" name="TextBox 12" hidden="1">
            <a:extLst>
              <a:ext uri="{FF2B5EF4-FFF2-40B4-BE49-F238E27FC236}">
                <a16:creationId xmlns:a16="http://schemas.microsoft.com/office/drawing/2014/main" id="{B8F1D751-0236-3100-505C-50611BDC9D50}"/>
              </a:ext>
            </a:extLst>
          </p:cNvPr>
          <p:cNvSpPr txBox="1"/>
          <p:nvPr/>
        </p:nvSpPr>
        <p:spPr>
          <a:xfrm>
            <a:off x="3564923" y="7110358"/>
            <a:ext cx="8248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Vai </a:t>
            </a:r>
            <a:r>
              <a:rPr lang="en-US" sz="36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trò</a:t>
            </a:r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 liệu càng nhiều và chất lượng, mô hình càng chính xác.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6" name="Picture 2" descr="Building a high-performance data and AI organization | MIT Technology Review" hidden="1">
            <a:extLst>
              <a:ext uri="{FF2B5EF4-FFF2-40B4-BE49-F238E27FC236}">
                <a16:creationId xmlns:a16="http://schemas.microsoft.com/office/drawing/2014/main" id="{4F45D94C-A48C-096A-1704-10D9C14D3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498" y="9065127"/>
            <a:ext cx="6991350" cy="492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 hidden="1">
            <a:extLst>
              <a:ext uri="{FF2B5EF4-FFF2-40B4-BE49-F238E27FC236}">
                <a16:creationId xmlns:a16="http://schemas.microsoft.com/office/drawing/2014/main" id="{72788D4D-2A7E-2DF1-4EA5-2243038462EC}"/>
              </a:ext>
            </a:extLst>
          </p:cNvPr>
          <p:cNvSpPr txBox="1"/>
          <p:nvPr/>
        </p:nvSpPr>
        <p:spPr>
          <a:xfrm>
            <a:off x="3613381" y="8385058"/>
            <a:ext cx="82486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 nhãn (labeled):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 trong học có giám sát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Không nhãn (unlabeled):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 trong học không giám sát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Chuỗi thời gian, hình ảnh, văn bản, âm thanh, v.v.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Isosceles Triangle 15" hidden="1">
            <a:extLst>
              <a:ext uri="{FF2B5EF4-FFF2-40B4-BE49-F238E27FC236}">
                <a16:creationId xmlns:a16="http://schemas.microsoft.com/office/drawing/2014/main" id="{A8DB0088-1A0F-8D69-D84B-5B2269CE62A0}"/>
              </a:ext>
            </a:extLst>
          </p:cNvPr>
          <p:cNvSpPr/>
          <p:nvPr/>
        </p:nvSpPr>
        <p:spPr>
          <a:xfrm rot="19338512">
            <a:off x="-4742675" y="3169133"/>
            <a:ext cx="13227466" cy="7560612"/>
          </a:xfrm>
          <a:prstGeom prst="triangle">
            <a:avLst/>
          </a:prstGeom>
          <a:solidFill>
            <a:srgbClr val="FFA6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EE4F2F03-3D53-21C7-6CDD-20957D8080AA}"/>
              </a:ext>
            </a:extLst>
          </p:cNvPr>
          <p:cNvSpPr/>
          <p:nvPr/>
        </p:nvSpPr>
        <p:spPr>
          <a:xfrm rot="1286125">
            <a:off x="9446072" y="7078478"/>
            <a:ext cx="15727744" cy="9349335"/>
          </a:xfrm>
          <a:prstGeom prst="triangle">
            <a:avLst/>
          </a:prstGeom>
          <a:solidFill>
            <a:srgbClr val="489F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 hidden="1">
            <a:extLst>
              <a:ext uri="{FF2B5EF4-FFF2-40B4-BE49-F238E27FC236}">
                <a16:creationId xmlns:a16="http://schemas.microsoft.com/office/drawing/2014/main" id="{22B739AB-2AA6-54B5-97AF-61ACC237CDD5}"/>
              </a:ext>
            </a:extLst>
          </p:cNvPr>
          <p:cNvSpPr/>
          <p:nvPr/>
        </p:nvSpPr>
        <p:spPr>
          <a:xfrm rot="3793276">
            <a:off x="-4016195" y="-7968577"/>
            <a:ext cx="19297002" cy="17556140"/>
          </a:xfrm>
          <a:prstGeom prst="triangle">
            <a:avLst/>
          </a:prstGeom>
          <a:solidFill>
            <a:srgbClr val="EDE7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604007E2-4583-1B8A-1A53-75A8BDF5E197}"/>
              </a:ext>
            </a:extLst>
          </p:cNvPr>
          <p:cNvSpPr/>
          <p:nvPr/>
        </p:nvSpPr>
        <p:spPr>
          <a:xfrm rot="2494289">
            <a:off x="8508835" y="-9932009"/>
            <a:ext cx="15727744" cy="9349335"/>
          </a:xfrm>
          <a:prstGeom prst="triangle">
            <a:avLst/>
          </a:prstGeom>
          <a:solidFill>
            <a:srgbClr val="82C0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E699AE-8C7C-B9F4-E675-0AFDED28886D}"/>
              </a:ext>
            </a:extLst>
          </p:cNvPr>
          <p:cNvSpPr/>
          <p:nvPr/>
        </p:nvSpPr>
        <p:spPr>
          <a:xfrm>
            <a:off x="-513506" y="-118865"/>
            <a:ext cx="12793898" cy="6982854"/>
          </a:xfrm>
          <a:prstGeom prst="rect">
            <a:avLst/>
          </a:prstGeom>
          <a:solidFill>
            <a:srgbClr val="EDE7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8CC00D-C6AB-AFFF-0D3F-419D3126E8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873" y="263207"/>
            <a:ext cx="1311593" cy="1311593"/>
          </a:xfrm>
          <a:prstGeom prst="rect">
            <a:avLst/>
          </a:prstGeom>
        </p:spPr>
      </p:pic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BEA800A4-D9B7-2895-8767-6FF5AD231E5C}"/>
              </a:ext>
            </a:extLst>
          </p:cNvPr>
          <p:cNvSpPr txBox="1"/>
          <p:nvPr/>
        </p:nvSpPr>
        <p:spPr>
          <a:xfrm>
            <a:off x="1772937" y="-1129350"/>
            <a:ext cx="8332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TỔNG QUAN VỀ THU THẬP DỮ LIỆU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C0B4A5C0-5FAD-4752-0202-A0B47C3DA988}"/>
              </a:ext>
            </a:extLst>
          </p:cNvPr>
          <p:cNvSpPr txBox="1"/>
          <p:nvPr/>
        </p:nvSpPr>
        <p:spPr>
          <a:xfrm>
            <a:off x="4798429" y="-2202184"/>
            <a:ext cx="6400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Định </a:t>
            </a:r>
            <a:r>
              <a:rPr lang="en-US" sz="2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nghĩa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trình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thu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thập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xử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lý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huấn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luyện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hình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AI</a:t>
            </a:r>
          </a:p>
        </p:txBody>
      </p:sp>
      <p:sp>
        <p:nvSpPr>
          <p:cNvPr id="20" name="TextBox 19" hidden="1">
            <a:extLst>
              <a:ext uri="{FF2B5EF4-FFF2-40B4-BE49-F238E27FC236}">
                <a16:creationId xmlns:a16="http://schemas.microsoft.com/office/drawing/2014/main" id="{58F595AE-16E8-A0BB-3F69-2A5A88FDB52D}"/>
              </a:ext>
            </a:extLst>
          </p:cNvPr>
          <p:cNvSpPr txBox="1"/>
          <p:nvPr/>
        </p:nvSpPr>
        <p:spPr>
          <a:xfrm>
            <a:off x="4806064" y="-2202184"/>
            <a:ext cx="6400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Mục tiêu</a:t>
            </a:r>
            <a:r>
              <a:rPr lang="vi-VN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Cung cấp dữ liệu chất lượng để AI học và đưa ra dự đoán chính xác.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TextBox 6" hidden="1">
            <a:extLst>
              <a:ext uri="{FF2B5EF4-FFF2-40B4-BE49-F238E27FC236}">
                <a16:creationId xmlns:a16="http://schemas.microsoft.com/office/drawing/2014/main" id="{7E16B01D-70CC-843A-10A4-4F2572FE8B1A}"/>
              </a:ext>
            </a:extLst>
          </p:cNvPr>
          <p:cNvSpPr txBox="1"/>
          <p:nvPr/>
        </p:nvSpPr>
        <p:spPr>
          <a:xfrm>
            <a:off x="4711684" y="-1708161"/>
            <a:ext cx="64008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Nguồn dữ liệu</a:t>
            </a:r>
            <a:r>
              <a:rPr lang="vi-VN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Web, cảm biến, API, cơ sở dữ liệu, khảo sát, dữ liệu công khai,...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ED59C6-A316-6FD7-9BBA-13442F43CB96}"/>
              </a:ext>
            </a:extLst>
          </p:cNvPr>
          <p:cNvGrpSpPr/>
          <p:nvPr/>
        </p:nvGrpSpPr>
        <p:grpSpPr>
          <a:xfrm>
            <a:off x="770526" y="2739654"/>
            <a:ext cx="2896898" cy="3140990"/>
            <a:chOff x="745018" y="1609952"/>
            <a:chExt cx="3440520" cy="385834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E0BC0E7-2F3D-7BD0-C489-CE2DD43B5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3099950" y="3442367"/>
              <a:ext cx="1085588" cy="108558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13DA869-9F85-6DF5-4160-D6392693A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369" y="2678532"/>
              <a:ext cx="2166698" cy="278976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8328AF0-B351-09C8-8A15-A8C0AA901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9866106">
              <a:off x="745018" y="1609952"/>
              <a:ext cx="2269896" cy="2269896"/>
            </a:xfrm>
            <a:prstGeom prst="rect">
              <a:avLst/>
            </a:prstGeom>
          </p:spPr>
        </p:pic>
      </p:grpSp>
      <p:sp>
        <p:nvSpPr>
          <p:cNvPr id="28" name="TextBox 27" hidden="1">
            <a:extLst>
              <a:ext uri="{FF2B5EF4-FFF2-40B4-BE49-F238E27FC236}">
                <a16:creationId xmlns:a16="http://schemas.microsoft.com/office/drawing/2014/main" id="{5B21BD08-1C9A-2E71-DB1B-4E28F43B2F4E}"/>
              </a:ext>
            </a:extLst>
          </p:cNvPr>
          <p:cNvSpPr txBox="1"/>
          <p:nvPr/>
        </p:nvSpPr>
        <p:spPr>
          <a:xfrm>
            <a:off x="12869541" y="1768241"/>
            <a:ext cx="6400800" cy="4442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vi-VN" sz="3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bước chính</a:t>
            </a: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Xác định mục tiêu AI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Tìm và thu thập dữ liệu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Làm sạch &amp; chuẩn hóa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Gán nhãn (nếu cần)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Lưu trữ &amp; chuẩn bị huấn luyện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EFACF4-16EF-9FC7-D928-D897A5871223}"/>
              </a:ext>
            </a:extLst>
          </p:cNvPr>
          <p:cNvSpPr txBox="1"/>
          <p:nvPr/>
        </p:nvSpPr>
        <p:spPr>
          <a:xfrm>
            <a:off x="1919622" y="659089"/>
            <a:ext cx="8039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PHƯƠNG PHÁP THU THẬP DỮ LIỆU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FC300F-10B3-8F10-B263-E75443511662}"/>
              </a:ext>
            </a:extLst>
          </p:cNvPr>
          <p:cNvSpPr txBox="1"/>
          <p:nvPr/>
        </p:nvSpPr>
        <p:spPr>
          <a:xfrm>
            <a:off x="-6108876" y="17917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PUBLIC DATASET:</a:t>
            </a:r>
          </a:p>
        </p:txBody>
      </p:sp>
      <p:sp>
        <p:nvSpPr>
          <p:cNvPr id="27" name="TextBox 26" hidden="1">
            <a:extLst>
              <a:ext uri="{FF2B5EF4-FFF2-40B4-BE49-F238E27FC236}">
                <a16:creationId xmlns:a16="http://schemas.microsoft.com/office/drawing/2014/main" id="{DD126070-39B1-3BDF-9EB4-4114439E1516}"/>
              </a:ext>
            </a:extLst>
          </p:cNvPr>
          <p:cNvSpPr txBox="1"/>
          <p:nvPr/>
        </p:nvSpPr>
        <p:spPr>
          <a:xfrm>
            <a:off x="3135247" y="7848652"/>
            <a:ext cx="7910906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Lấy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nguồn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mạng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4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miễn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phí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thường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vậy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dễ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tiếp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cận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nhanh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chóng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thường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sạch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hoặc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đánh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nhãn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trước</a:t>
            </a:r>
            <a:endParaRPr lang="en-US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hạn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chế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trong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việc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kiểm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soát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chất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lượng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/format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</a:t>
            </a:r>
          </a:p>
        </p:txBody>
      </p:sp>
      <p:pic>
        <p:nvPicPr>
          <p:cNvPr id="7170" name="Picture 2" descr="List of top open and public dataset providers" hidden="1">
            <a:extLst>
              <a:ext uri="{FF2B5EF4-FFF2-40B4-BE49-F238E27FC236}">
                <a16:creationId xmlns:a16="http://schemas.microsoft.com/office/drawing/2014/main" id="{FD086EE0-9D3E-B5E1-BFA1-F7D1ACC1C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139" y="8153394"/>
            <a:ext cx="750570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AF554CE-5BF7-C859-3C52-6B80B50FF53F}"/>
              </a:ext>
            </a:extLst>
          </p:cNvPr>
          <p:cNvSpPr txBox="1"/>
          <p:nvPr/>
        </p:nvSpPr>
        <p:spPr>
          <a:xfrm>
            <a:off x="-5956476" y="19441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PUBLIC DATASET:</a:t>
            </a:r>
          </a:p>
        </p:txBody>
      </p:sp>
      <p:sp>
        <p:nvSpPr>
          <p:cNvPr id="29" name="TextBox 28" hidden="1">
            <a:extLst>
              <a:ext uri="{FF2B5EF4-FFF2-40B4-BE49-F238E27FC236}">
                <a16:creationId xmlns:a16="http://schemas.microsoft.com/office/drawing/2014/main" id="{4E26413A-2871-FB87-CDC8-8107E7CD8C4C}"/>
              </a:ext>
            </a:extLst>
          </p:cNvPr>
          <p:cNvSpPr txBox="1"/>
          <p:nvPr/>
        </p:nvSpPr>
        <p:spPr>
          <a:xfrm>
            <a:off x="-6474105" y="1733676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WEB SCRAPING:</a:t>
            </a:r>
          </a:p>
        </p:txBody>
      </p:sp>
      <p:pic>
        <p:nvPicPr>
          <p:cNvPr id="20482" name="Picture 2" descr="Web Scraping&quot; nghĩa là gì: Định Nghĩa, Ví Dụ trong Tiếng Anh" hidden="1">
            <a:extLst>
              <a:ext uri="{FF2B5EF4-FFF2-40B4-BE49-F238E27FC236}">
                <a16:creationId xmlns:a16="http://schemas.microsoft.com/office/drawing/2014/main" id="{FA1919F6-D7A0-680A-5922-707EC8834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789" y="7857763"/>
            <a:ext cx="7111415" cy="372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 descr="An Introduction to Web Automation using Selenium Python | by  Maximinusjoshus | featurepreneur | Medium" hidden="1">
            <a:extLst>
              <a:ext uri="{FF2B5EF4-FFF2-40B4-BE49-F238E27FC236}">
                <a16:creationId xmlns:a16="http://schemas.microsoft.com/office/drawing/2014/main" id="{440AA223-B060-BCA7-3598-D2B5D1DC3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750" y="7843829"/>
            <a:ext cx="3258132" cy="340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6" name="Picture 8" descr="The Pros and Cons of Playwright Automation Framework" hidden="1">
            <a:extLst>
              <a:ext uri="{FF2B5EF4-FFF2-40B4-BE49-F238E27FC236}">
                <a16:creationId xmlns:a16="http://schemas.microsoft.com/office/drawing/2014/main" id="{4CA5A11C-6AA1-1B4A-74BF-DB9EF10EFE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6" r="14605"/>
          <a:stretch/>
        </p:blipFill>
        <p:spPr bwMode="auto">
          <a:xfrm>
            <a:off x="7534649" y="7641943"/>
            <a:ext cx="4323748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 hidden="1">
            <a:extLst>
              <a:ext uri="{FF2B5EF4-FFF2-40B4-BE49-F238E27FC236}">
                <a16:creationId xmlns:a16="http://schemas.microsoft.com/office/drawing/2014/main" id="{68213D70-A72B-140A-4E86-EB063193F00A}"/>
              </a:ext>
            </a:extLst>
          </p:cNvPr>
          <p:cNvSpPr txBox="1"/>
          <p:nvPr/>
        </p:nvSpPr>
        <p:spPr>
          <a:xfrm>
            <a:off x="2998337" y="7115058"/>
            <a:ext cx="8866709" cy="3252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công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cụ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cào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websites</a:t>
            </a:r>
          </a:p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dược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đúng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với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số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lượng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lớn</a:t>
            </a:r>
            <a:endParaRPr lang="en-US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nguy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cơ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liên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quan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đến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vấn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đề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hợp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pháp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data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lấy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về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thường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chưa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tốt</a:t>
            </a:r>
            <a:endParaRPr lang="en-US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08D141-8E84-FE0F-A3B4-8F2C600B0A17}"/>
              </a:ext>
            </a:extLst>
          </p:cNvPr>
          <p:cNvSpPr txBox="1"/>
          <p:nvPr/>
        </p:nvSpPr>
        <p:spPr>
          <a:xfrm>
            <a:off x="421995" y="1791704"/>
            <a:ext cx="6192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6. USER – GENERATED DATA:</a:t>
            </a:r>
          </a:p>
        </p:txBody>
      </p:sp>
      <p:pic>
        <p:nvPicPr>
          <p:cNvPr id="34" name="Picture 33" hidden="1">
            <a:extLst>
              <a:ext uri="{FF2B5EF4-FFF2-40B4-BE49-F238E27FC236}">
                <a16:creationId xmlns:a16="http://schemas.microsoft.com/office/drawing/2014/main" id="{4787B5AD-11C7-70A8-53BA-83E0EF3BB27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24988" y="7848652"/>
            <a:ext cx="6623182" cy="3314899"/>
          </a:xfrm>
          <a:prstGeom prst="rect">
            <a:avLst/>
          </a:prstGeom>
        </p:spPr>
      </p:pic>
      <p:sp>
        <p:nvSpPr>
          <p:cNvPr id="32" name="TextBox 31" hidden="1">
            <a:extLst>
              <a:ext uri="{FF2B5EF4-FFF2-40B4-BE49-F238E27FC236}">
                <a16:creationId xmlns:a16="http://schemas.microsoft.com/office/drawing/2014/main" id="{C29563BB-310E-D1E4-2048-55E2421BBF7F}"/>
              </a:ext>
            </a:extLst>
          </p:cNvPr>
          <p:cNvSpPr txBox="1"/>
          <p:nvPr/>
        </p:nvSpPr>
        <p:spPr>
          <a:xfrm>
            <a:off x="11858397" y="2572785"/>
            <a:ext cx="7670083" cy="3376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marR="0" lvl="1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dựa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sự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phỏng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dựa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luật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địng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hoặc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AI model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khác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28650" marR="0" lvl="1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lượng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lớn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một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nhanh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chóng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28650" marR="0" lvl="1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sự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dạng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thực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tế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28650" marR="0" lvl="1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công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cụ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</a:p>
          <a:p>
            <a:pPr marL="1085850" marR="0" lvl="2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Unity, Unreal Engine</a:t>
            </a:r>
          </a:p>
          <a:p>
            <a:pPr marL="1085850" marR="0" lvl="2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GANs (StyleGAN, etc.)</a:t>
            </a:r>
          </a:p>
          <a:p>
            <a:pPr marL="1085850" marR="0" lvl="2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Text generation with GPT-based models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F9B424-D1E1-02A3-834D-AD3EBD4A3E8E}"/>
              </a:ext>
            </a:extLst>
          </p:cNvPr>
          <p:cNvSpPr txBox="1"/>
          <p:nvPr/>
        </p:nvSpPr>
        <p:spPr>
          <a:xfrm>
            <a:off x="-9658651" y="19441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 SIMULATED OR SYNTHETIC DATA:</a:t>
            </a:r>
          </a:p>
        </p:txBody>
      </p:sp>
      <p:pic>
        <p:nvPicPr>
          <p:cNvPr id="25602" name="Picture 2" descr="Top IoT Sensors in Today's Market: A Complete Guide" hidden="1">
            <a:extLst>
              <a:ext uri="{FF2B5EF4-FFF2-40B4-BE49-F238E27FC236}">
                <a16:creationId xmlns:a16="http://schemas.microsoft.com/office/drawing/2014/main" id="{D5AC190A-411B-E3D4-A6BC-EDF9F6D73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698" y="7968103"/>
            <a:ext cx="3577083" cy="193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 hidden="1">
            <a:extLst>
              <a:ext uri="{FF2B5EF4-FFF2-40B4-BE49-F238E27FC236}">
                <a16:creationId xmlns:a16="http://schemas.microsoft.com/office/drawing/2014/main" id="{211D1700-D349-C2DD-478B-E7D9C9ADBC6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62775" y="7922207"/>
            <a:ext cx="3784995" cy="1983483"/>
          </a:xfrm>
          <a:prstGeom prst="rect">
            <a:avLst/>
          </a:prstGeom>
        </p:spPr>
      </p:pic>
      <p:sp>
        <p:nvSpPr>
          <p:cNvPr id="35" name="TextBox 34" hidden="1">
            <a:extLst>
              <a:ext uri="{FF2B5EF4-FFF2-40B4-BE49-F238E27FC236}">
                <a16:creationId xmlns:a16="http://schemas.microsoft.com/office/drawing/2014/main" id="{A521BF5C-C454-A458-5CAD-FEF3D2934A74}"/>
              </a:ext>
            </a:extLst>
          </p:cNvPr>
          <p:cNvSpPr txBox="1"/>
          <p:nvPr/>
        </p:nvSpPr>
        <p:spPr>
          <a:xfrm>
            <a:off x="3040768" y="7848652"/>
            <a:ext cx="1102995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bị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điện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tử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cảm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biến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bị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IoT</a:t>
            </a: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theo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thời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gian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thực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độ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chi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tiết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cao</a:t>
            </a:r>
            <a:endParaRPr lang="en-US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yêu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bị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độ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nhiễu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cao</a:t>
            </a:r>
            <a:endParaRPr lang="en-US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Công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cụ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marL="1257300" marR="0" lvl="2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MQTT (for IoT message transport)</a:t>
            </a:r>
          </a:p>
          <a:p>
            <a:pPr marL="1257300" marR="0" lvl="2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Raspberry Pi, Arduino</a:t>
            </a:r>
          </a:p>
        </p:txBody>
      </p:sp>
      <p:sp>
        <p:nvSpPr>
          <p:cNvPr id="33" name="TextBox 32" hidden="1">
            <a:extLst>
              <a:ext uri="{FF2B5EF4-FFF2-40B4-BE49-F238E27FC236}">
                <a16:creationId xmlns:a16="http://schemas.microsoft.com/office/drawing/2014/main" id="{13F94D5A-005E-3455-F7C5-3352BF6E7530}"/>
              </a:ext>
            </a:extLst>
          </p:cNvPr>
          <p:cNvSpPr txBox="1"/>
          <p:nvPr/>
        </p:nvSpPr>
        <p:spPr>
          <a:xfrm>
            <a:off x="-6523404" y="17917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4. CAMERA/ IOT DEVICES/ SENSORS:</a:t>
            </a:r>
          </a:p>
        </p:txBody>
      </p:sp>
      <p:pic>
        <p:nvPicPr>
          <p:cNvPr id="40" name="Picture 39" hidden="1">
            <a:extLst>
              <a:ext uri="{FF2B5EF4-FFF2-40B4-BE49-F238E27FC236}">
                <a16:creationId xmlns:a16="http://schemas.microsoft.com/office/drawing/2014/main" id="{16EC5285-F019-DF23-3AEA-9D0679A227D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10895" y="7350273"/>
            <a:ext cx="4414749" cy="3089800"/>
          </a:xfrm>
          <a:prstGeom prst="rect">
            <a:avLst/>
          </a:prstGeom>
        </p:spPr>
      </p:pic>
      <p:pic>
        <p:nvPicPr>
          <p:cNvPr id="44" name="Picture 43" hidden="1">
            <a:extLst>
              <a:ext uri="{FF2B5EF4-FFF2-40B4-BE49-F238E27FC236}">
                <a16:creationId xmlns:a16="http://schemas.microsoft.com/office/drawing/2014/main" id="{5B00922C-7B3D-F0EB-2A03-4D0FD9BF5EB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210685" y="7350273"/>
            <a:ext cx="4981315" cy="3089800"/>
          </a:xfrm>
          <a:prstGeom prst="rect">
            <a:avLst/>
          </a:prstGeom>
        </p:spPr>
      </p:pic>
      <p:sp>
        <p:nvSpPr>
          <p:cNvPr id="43" name="TextBox 42" hidden="1">
            <a:extLst>
              <a:ext uri="{FF2B5EF4-FFF2-40B4-BE49-F238E27FC236}">
                <a16:creationId xmlns:a16="http://schemas.microsoft.com/office/drawing/2014/main" id="{6C4A651B-BA66-7793-99F3-333DDC68291E}"/>
              </a:ext>
            </a:extLst>
          </p:cNvPr>
          <p:cNvSpPr txBox="1"/>
          <p:nvPr/>
        </p:nvSpPr>
        <p:spPr>
          <a:xfrm>
            <a:off x="4234345" y="7934193"/>
            <a:ext cx="6505516" cy="1959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logs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hệ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thống</a:t>
            </a:r>
            <a:endParaRPr lang="en-US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marR="0" lvl="1" indent="-2857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sẵn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trong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hầu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hết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hệ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thống</a:t>
            </a:r>
            <a:endParaRPr lang="en-US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marR="0" lvl="1" indent="-2857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nhiễu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không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nhất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quán</a:t>
            </a:r>
            <a:endParaRPr lang="en-US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9698" name="Picture 2" descr="Crowdsourcing: Definition, How It Works, Types, and Examples" hidden="1">
            <a:extLst>
              <a:ext uri="{FF2B5EF4-FFF2-40B4-BE49-F238E27FC236}">
                <a16:creationId xmlns:a16="http://schemas.microsoft.com/office/drawing/2014/main" id="{0BB43866-FA43-27D5-B2F8-1927A8ABE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95" y="7163849"/>
            <a:ext cx="6192356" cy="418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F6C6607-B77D-E2CF-0D87-23B0C070007E}"/>
              </a:ext>
            </a:extLst>
          </p:cNvPr>
          <p:cNvSpPr txBox="1"/>
          <p:nvPr/>
        </p:nvSpPr>
        <p:spPr>
          <a:xfrm>
            <a:off x="3446877" y="7097311"/>
            <a:ext cx="841152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Thuê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công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việc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đánh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nhãn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phân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loại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,…)</a:t>
            </a:r>
          </a:p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sự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đánh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giá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con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endParaRPr lang="en-US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không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nhất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kiểm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lại</a:t>
            </a:r>
            <a:endParaRPr lang="en-US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7" name="TextBox 36" hidden="1">
            <a:extLst>
              <a:ext uri="{FF2B5EF4-FFF2-40B4-BE49-F238E27FC236}">
                <a16:creationId xmlns:a16="http://schemas.microsoft.com/office/drawing/2014/main" id="{854BC77C-6D50-D506-B140-317ABA96AA21}"/>
              </a:ext>
            </a:extLst>
          </p:cNvPr>
          <p:cNvSpPr txBox="1"/>
          <p:nvPr/>
        </p:nvSpPr>
        <p:spPr>
          <a:xfrm>
            <a:off x="-5253534" y="2030533"/>
            <a:ext cx="6192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6. CROWDSOURING:</a:t>
            </a:r>
          </a:p>
        </p:txBody>
      </p:sp>
      <p:pic>
        <p:nvPicPr>
          <p:cNvPr id="36866" name="Picture 2" descr="User Generated Content Platforms | Market Dynamics, Data-Driven Insights &amp;  Growth Trends">
            <a:extLst>
              <a:ext uri="{FF2B5EF4-FFF2-40B4-BE49-F238E27FC236}">
                <a16:creationId xmlns:a16="http://schemas.microsoft.com/office/drawing/2014/main" id="{08A1417F-F557-5333-6A04-41B265FD1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513" y="2401240"/>
            <a:ext cx="6681453" cy="375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508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A01705-278C-81E7-6A5C-D8032A6A0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81FFCE-E55A-811E-1BC2-5E1944FB302C}"/>
              </a:ext>
            </a:extLst>
          </p:cNvPr>
          <p:cNvSpPr/>
          <p:nvPr/>
        </p:nvSpPr>
        <p:spPr>
          <a:xfrm>
            <a:off x="0" y="0"/>
            <a:ext cx="12280392" cy="6949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5" name="extBox 4">
            <a:extLst>
              <a:ext uri="{FF2B5EF4-FFF2-40B4-BE49-F238E27FC236}">
                <a16:creationId xmlns:a16="http://schemas.microsoft.com/office/drawing/2014/main" id="{BC395FA9-F1BE-A7FE-3ACC-F4FC8E0A9BDE}"/>
              </a:ext>
            </a:extLst>
          </p:cNvPr>
          <p:cNvSpPr txBox="1"/>
          <p:nvPr/>
        </p:nvSpPr>
        <p:spPr>
          <a:xfrm>
            <a:off x="682371" y="1964509"/>
            <a:ext cx="109156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PHƯƠNG PHÁP CRAWL DỮ LIỆU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7B7C51-1A1D-54F3-2186-2568BDEFF719}"/>
              </a:ext>
            </a:extLst>
          </p:cNvPr>
          <p:cNvSpPr/>
          <p:nvPr/>
        </p:nvSpPr>
        <p:spPr>
          <a:xfrm>
            <a:off x="0" y="-33413"/>
            <a:ext cx="12280392" cy="6982853"/>
          </a:xfrm>
          <a:prstGeom prst="rect">
            <a:avLst/>
          </a:prstGeom>
          <a:solidFill>
            <a:srgbClr val="FFA6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AEB44E-946D-B188-AC07-1BA51AD07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058" y="2863721"/>
            <a:ext cx="1157292" cy="1157292"/>
          </a:xfrm>
          <a:prstGeom prst="rect">
            <a:avLst/>
          </a:prstGeom>
        </p:spPr>
      </p:pic>
      <p:sp>
        <p:nvSpPr>
          <p:cNvPr id="13" name="TextBox 12" hidden="1">
            <a:extLst>
              <a:ext uri="{FF2B5EF4-FFF2-40B4-BE49-F238E27FC236}">
                <a16:creationId xmlns:a16="http://schemas.microsoft.com/office/drawing/2014/main" id="{84A78F6D-5984-663E-CF18-77D3D58472AE}"/>
              </a:ext>
            </a:extLst>
          </p:cNvPr>
          <p:cNvSpPr txBox="1"/>
          <p:nvPr/>
        </p:nvSpPr>
        <p:spPr>
          <a:xfrm>
            <a:off x="3564923" y="7110358"/>
            <a:ext cx="8248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Vai </a:t>
            </a:r>
            <a:r>
              <a:rPr lang="en-US" sz="36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trò</a:t>
            </a:r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 liệu càng nhiều và chất lượng, mô hình càng chính xác.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6" name="Picture 2" descr="Building a high-performance data and AI organization | MIT Technology Review" hidden="1">
            <a:extLst>
              <a:ext uri="{FF2B5EF4-FFF2-40B4-BE49-F238E27FC236}">
                <a16:creationId xmlns:a16="http://schemas.microsoft.com/office/drawing/2014/main" id="{8F32A226-2691-031D-E3E3-36A68BFA9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498" y="9065127"/>
            <a:ext cx="6991350" cy="492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 hidden="1">
            <a:extLst>
              <a:ext uri="{FF2B5EF4-FFF2-40B4-BE49-F238E27FC236}">
                <a16:creationId xmlns:a16="http://schemas.microsoft.com/office/drawing/2014/main" id="{1C92EE66-BF3C-D0A6-886E-F35EDBBBD598}"/>
              </a:ext>
            </a:extLst>
          </p:cNvPr>
          <p:cNvSpPr txBox="1"/>
          <p:nvPr/>
        </p:nvSpPr>
        <p:spPr>
          <a:xfrm>
            <a:off x="3613381" y="8385058"/>
            <a:ext cx="82486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 nhãn (labeled):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 trong học có giám sát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Không nhãn (unlabeled):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 trong học không giám sát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Chuỗi thời gian, hình ảnh, văn bản, âm thanh, v.v.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Isosceles Triangle 15" hidden="1">
            <a:extLst>
              <a:ext uri="{FF2B5EF4-FFF2-40B4-BE49-F238E27FC236}">
                <a16:creationId xmlns:a16="http://schemas.microsoft.com/office/drawing/2014/main" id="{25CEE7C2-B04F-6A8C-C67B-8FB0AC57473F}"/>
              </a:ext>
            </a:extLst>
          </p:cNvPr>
          <p:cNvSpPr/>
          <p:nvPr/>
        </p:nvSpPr>
        <p:spPr>
          <a:xfrm rot="19338512">
            <a:off x="-4742675" y="3169133"/>
            <a:ext cx="13227466" cy="7560612"/>
          </a:xfrm>
          <a:prstGeom prst="triangle">
            <a:avLst/>
          </a:prstGeom>
          <a:solidFill>
            <a:srgbClr val="FFA6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2818ECCD-F9C5-2691-EBA3-CE799B3D1D7C}"/>
              </a:ext>
            </a:extLst>
          </p:cNvPr>
          <p:cNvSpPr/>
          <p:nvPr/>
        </p:nvSpPr>
        <p:spPr>
          <a:xfrm rot="1286125">
            <a:off x="9446072" y="7078478"/>
            <a:ext cx="15727744" cy="9349335"/>
          </a:xfrm>
          <a:prstGeom prst="triangle">
            <a:avLst/>
          </a:prstGeom>
          <a:solidFill>
            <a:srgbClr val="489F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 hidden="1">
            <a:extLst>
              <a:ext uri="{FF2B5EF4-FFF2-40B4-BE49-F238E27FC236}">
                <a16:creationId xmlns:a16="http://schemas.microsoft.com/office/drawing/2014/main" id="{4EB8D5EA-CD52-2125-F3C4-327B7AFECE32}"/>
              </a:ext>
            </a:extLst>
          </p:cNvPr>
          <p:cNvSpPr/>
          <p:nvPr/>
        </p:nvSpPr>
        <p:spPr>
          <a:xfrm rot="3793276">
            <a:off x="-4016195" y="-7968577"/>
            <a:ext cx="19297002" cy="17556140"/>
          </a:xfrm>
          <a:prstGeom prst="triangle">
            <a:avLst/>
          </a:prstGeom>
          <a:solidFill>
            <a:srgbClr val="EDE7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AB2FDEDE-F6A6-0987-038A-67F81ED1F44D}"/>
              </a:ext>
            </a:extLst>
          </p:cNvPr>
          <p:cNvSpPr/>
          <p:nvPr/>
        </p:nvSpPr>
        <p:spPr>
          <a:xfrm rot="2494289">
            <a:off x="8508835" y="-9932009"/>
            <a:ext cx="15727744" cy="9349335"/>
          </a:xfrm>
          <a:prstGeom prst="triangle">
            <a:avLst/>
          </a:prstGeom>
          <a:solidFill>
            <a:srgbClr val="82C0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A8435B-F657-B712-2C2F-C93F80794928}"/>
              </a:ext>
            </a:extLst>
          </p:cNvPr>
          <p:cNvSpPr/>
          <p:nvPr/>
        </p:nvSpPr>
        <p:spPr>
          <a:xfrm>
            <a:off x="-513506" y="-118865"/>
            <a:ext cx="12793898" cy="6982854"/>
          </a:xfrm>
          <a:prstGeom prst="rect">
            <a:avLst/>
          </a:prstGeom>
          <a:solidFill>
            <a:srgbClr val="EDE7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642CFA-16C7-15B5-AE3B-6E0C5AE9E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873" y="263207"/>
            <a:ext cx="1311593" cy="1311593"/>
          </a:xfrm>
          <a:prstGeom prst="rect">
            <a:avLst/>
          </a:prstGeom>
        </p:spPr>
      </p:pic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0C4524F0-50EF-D493-C4B2-737B6CC93FE4}"/>
              </a:ext>
            </a:extLst>
          </p:cNvPr>
          <p:cNvSpPr txBox="1"/>
          <p:nvPr/>
        </p:nvSpPr>
        <p:spPr>
          <a:xfrm>
            <a:off x="1772937" y="-1129350"/>
            <a:ext cx="8332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TỔNG QUAN VỀ THU THẬP DỮ LIỆU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1A8F6BBB-9A66-BFFE-A853-B50E521BA7A3}"/>
              </a:ext>
            </a:extLst>
          </p:cNvPr>
          <p:cNvSpPr txBox="1"/>
          <p:nvPr/>
        </p:nvSpPr>
        <p:spPr>
          <a:xfrm>
            <a:off x="4798429" y="-2202184"/>
            <a:ext cx="6400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Định </a:t>
            </a:r>
            <a:r>
              <a:rPr lang="en-US" sz="2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nghĩa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trình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thu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thập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xử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lý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huấn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luyện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hình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AI</a:t>
            </a:r>
          </a:p>
        </p:txBody>
      </p:sp>
      <p:sp>
        <p:nvSpPr>
          <p:cNvPr id="20" name="TextBox 19" hidden="1">
            <a:extLst>
              <a:ext uri="{FF2B5EF4-FFF2-40B4-BE49-F238E27FC236}">
                <a16:creationId xmlns:a16="http://schemas.microsoft.com/office/drawing/2014/main" id="{14111132-CB12-3FC3-CDDF-FF9D2DAD37FC}"/>
              </a:ext>
            </a:extLst>
          </p:cNvPr>
          <p:cNvSpPr txBox="1"/>
          <p:nvPr/>
        </p:nvSpPr>
        <p:spPr>
          <a:xfrm>
            <a:off x="4806064" y="-2202184"/>
            <a:ext cx="6400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Mục tiêu</a:t>
            </a:r>
            <a:r>
              <a:rPr lang="vi-VN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Cung cấp dữ liệu chất lượng để AI học và đưa ra dự đoán chính xác.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TextBox 6" hidden="1">
            <a:extLst>
              <a:ext uri="{FF2B5EF4-FFF2-40B4-BE49-F238E27FC236}">
                <a16:creationId xmlns:a16="http://schemas.microsoft.com/office/drawing/2014/main" id="{932A70F3-9C67-894D-BDFD-90A514AFC3FF}"/>
              </a:ext>
            </a:extLst>
          </p:cNvPr>
          <p:cNvSpPr txBox="1"/>
          <p:nvPr/>
        </p:nvSpPr>
        <p:spPr>
          <a:xfrm>
            <a:off x="4711684" y="-1708161"/>
            <a:ext cx="64008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Nguồn dữ liệu</a:t>
            </a:r>
            <a:r>
              <a:rPr lang="vi-VN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Web, cảm biến, API, cơ sở dữ liệu, khảo sát, dữ liệu công khai,...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993E246-3ED9-FC74-8F35-2702347ED370}"/>
              </a:ext>
            </a:extLst>
          </p:cNvPr>
          <p:cNvGrpSpPr/>
          <p:nvPr/>
        </p:nvGrpSpPr>
        <p:grpSpPr>
          <a:xfrm>
            <a:off x="-80628" y="2739654"/>
            <a:ext cx="2896898" cy="3140990"/>
            <a:chOff x="745018" y="1609952"/>
            <a:chExt cx="3440520" cy="385834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4143E0B-82C5-9273-12D7-A228F46F8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3099950" y="3442367"/>
              <a:ext cx="1085588" cy="108558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3CAAA1A-7B09-B61D-23C9-C46291799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369" y="2678532"/>
              <a:ext cx="2166698" cy="278976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BFDF447-41E3-ED37-6C14-1C8B77C2F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9866106">
              <a:off x="745018" y="1609952"/>
              <a:ext cx="2269896" cy="2269896"/>
            </a:xfrm>
            <a:prstGeom prst="rect">
              <a:avLst/>
            </a:prstGeom>
          </p:spPr>
        </p:pic>
      </p:grpSp>
      <p:sp>
        <p:nvSpPr>
          <p:cNvPr id="28" name="TextBox 27" hidden="1">
            <a:extLst>
              <a:ext uri="{FF2B5EF4-FFF2-40B4-BE49-F238E27FC236}">
                <a16:creationId xmlns:a16="http://schemas.microsoft.com/office/drawing/2014/main" id="{8732D703-031A-A062-5511-8B6CE7BA1A1D}"/>
              </a:ext>
            </a:extLst>
          </p:cNvPr>
          <p:cNvSpPr txBox="1"/>
          <p:nvPr/>
        </p:nvSpPr>
        <p:spPr>
          <a:xfrm>
            <a:off x="12869541" y="1768241"/>
            <a:ext cx="6400800" cy="4442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vi-VN" sz="3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bước chính</a:t>
            </a: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Xác định mục tiêu AI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Tìm và thu thập dữ liệu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Làm sạch &amp; chuẩn hóa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Gán nhãn (nếu cần)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Lưu trữ &amp; chuẩn bị huấn luyện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35C9EC-2340-DC4C-CB94-285D4B03947D}"/>
              </a:ext>
            </a:extLst>
          </p:cNvPr>
          <p:cNvSpPr txBox="1"/>
          <p:nvPr/>
        </p:nvSpPr>
        <p:spPr>
          <a:xfrm>
            <a:off x="1919622" y="659089"/>
            <a:ext cx="8039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PHƯƠNG PHÁP THU THẬP DỮ LIỆU</a:t>
            </a:r>
          </a:p>
        </p:txBody>
      </p:sp>
      <p:sp>
        <p:nvSpPr>
          <p:cNvPr id="27" name="TextBox 26" hidden="1">
            <a:extLst>
              <a:ext uri="{FF2B5EF4-FFF2-40B4-BE49-F238E27FC236}">
                <a16:creationId xmlns:a16="http://schemas.microsoft.com/office/drawing/2014/main" id="{32BF556D-BDBE-0129-C993-A5422E35F73B}"/>
              </a:ext>
            </a:extLst>
          </p:cNvPr>
          <p:cNvSpPr txBox="1"/>
          <p:nvPr/>
        </p:nvSpPr>
        <p:spPr>
          <a:xfrm>
            <a:off x="3135247" y="7848652"/>
            <a:ext cx="7910906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Lấy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nguồn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mạng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4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miễn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phí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thường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vậy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dễ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tiếp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cận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nhanh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chóng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thường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sạch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hoặc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đánh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nhãn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trước</a:t>
            </a:r>
            <a:endParaRPr lang="en-US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hạn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chế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trong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việc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kiểm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soát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chất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lượng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/format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</a:t>
            </a:r>
          </a:p>
        </p:txBody>
      </p:sp>
      <p:pic>
        <p:nvPicPr>
          <p:cNvPr id="7170" name="Picture 2" descr="List of top open and public dataset providers" hidden="1">
            <a:extLst>
              <a:ext uri="{FF2B5EF4-FFF2-40B4-BE49-F238E27FC236}">
                <a16:creationId xmlns:a16="http://schemas.microsoft.com/office/drawing/2014/main" id="{BB917F3F-6A61-ED9A-9931-095A09259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139" y="8153394"/>
            <a:ext cx="750570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2" name="Picture 2" descr="Web Scraping&quot; nghĩa là gì: Định Nghĩa, Ví Dụ trong Tiếng Anh" hidden="1">
            <a:extLst>
              <a:ext uri="{FF2B5EF4-FFF2-40B4-BE49-F238E27FC236}">
                <a16:creationId xmlns:a16="http://schemas.microsoft.com/office/drawing/2014/main" id="{17E4C1B2-774C-1445-E200-BD4538E19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789" y="7857763"/>
            <a:ext cx="7111415" cy="372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 descr="An Introduction to Web Automation using Selenium Python | by  Maximinusjoshus | featurepreneur | Medium" hidden="1">
            <a:extLst>
              <a:ext uri="{FF2B5EF4-FFF2-40B4-BE49-F238E27FC236}">
                <a16:creationId xmlns:a16="http://schemas.microsoft.com/office/drawing/2014/main" id="{6EF87EAB-B621-9F82-86DE-8C0C7903F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750" y="7843829"/>
            <a:ext cx="3258132" cy="340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6" name="Picture 8" descr="The Pros and Cons of Playwright Automation Framework" hidden="1">
            <a:extLst>
              <a:ext uri="{FF2B5EF4-FFF2-40B4-BE49-F238E27FC236}">
                <a16:creationId xmlns:a16="http://schemas.microsoft.com/office/drawing/2014/main" id="{AF8873A9-0999-DD4F-31BB-063B27AA2A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6" r="14605"/>
          <a:stretch/>
        </p:blipFill>
        <p:spPr bwMode="auto">
          <a:xfrm>
            <a:off x="7534649" y="7641943"/>
            <a:ext cx="4323748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 hidden="1">
            <a:extLst>
              <a:ext uri="{FF2B5EF4-FFF2-40B4-BE49-F238E27FC236}">
                <a16:creationId xmlns:a16="http://schemas.microsoft.com/office/drawing/2014/main" id="{B449EA4D-2C5D-258B-64E3-4C5F27C09547}"/>
              </a:ext>
            </a:extLst>
          </p:cNvPr>
          <p:cNvSpPr txBox="1"/>
          <p:nvPr/>
        </p:nvSpPr>
        <p:spPr>
          <a:xfrm>
            <a:off x="2998337" y="7115058"/>
            <a:ext cx="8866709" cy="3252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công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cụ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cào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websites</a:t>
            </a:r>
          </a:p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dược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đúng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với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số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lượng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lớn</a:t>
            </a:r>
            <a:endParaRPr lang="en-US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nguy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cơ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liên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quan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đến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vấn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đề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hợp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pháp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data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lấy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về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thường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chưa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tốt</a:t>
            </a:r>
            <a:endParaRPr lang="en-US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9FDD16-D362-A42E-3233-CC6699E6E30C}"/>
              </a:ext>
            </a:extLst>
          </p:cNvPr>
          <p:cNvSpPr txBox="1"/>
          <p:nvPr/>
        </p:nvSpPr>
        <p:spPr>
          <a:xfrm>
            <a:off x="421995" y="1791704"/>
            <a:ext cx="6192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6. USER – GENERATED DATA:</a:t>
            </a:r>
          </a:p>
        </p:txBody>
      </p:sp>
      <p:pic>
        <p:nvPicPr>
          <p:cNvPr id="34" name="Picture 33" hidden="1">
            <a:extLst>
              <a:ext uri="{FF2B5EF4-FFF2-40B4-BE49-F238E27FC236}">
                <a16:creationId xmlns:a16="http://schemas.microsoft.com/office/drawing/2014/main" id="{7A37853B-E197-C096-6B1E-936935101D5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24988" y="7848652"/>
            <a:ext cx="6623182" cy="3314899"/>
          </a:xfrm>
          <a:prstGeom prst="rect">
            <a:avLst/>
          </a:prstGeom>
        </p:spPr>
      </p:pic>
      <p:sp>
        <p:nvSpPr>
          <p:cNvPr id="32" name="TextBox 31" hidden="1">
            <a:extLst>
              <a:ext uri="{FF2B5EF4-FFF2-40B4-BE49-F238E27FC236}">
                <a16:creationId xmlns:a16="http://schemas.microsoft.com/office/drawing/2014/main" id="{2BEE86A1-44B7-B56F-D478-77E3B0F5A27C}"/>
              </a:ext>
            </a:extLst>
          </p:cNvPr>
          <p:cNvSpPr txBox="1"/>
          <p:nvPr/>
        </p:nvSpPr>
        <p:spPr>
          <a:xfrm>
            <a:off x="11858397" y="2572785"/>
            <a:ext cx="7670083" cy="3376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marR="0" lvl="1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dựa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sự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phỏng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dựa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luật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địng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hoặc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AI model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khác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28650" marR="0" lvl="1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lượng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lớn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một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nhanh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chóng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28650" marR="0" lvl="1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sự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dạng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thực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tế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28650" marR="0" lvl="1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công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cụ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</a:p>
          <a:p>
            <a:pPr marL="1085850" marR="0" lvl="2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Unity, Unreal Engine</a:t>
            </a:r>
          </a:p>
          <a:p>
            <a:pPr marL="1085850" marR="0" lvl="2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GANs (StyleGAN, etc.)</a:t>
            </a:r>
          </a:p>
          <a:p>
            <a:pPr marL="1085850" marR="0" lvl="2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Text generation with GPT-based models</a:t>
            </a:r>
          </a:p>
        </p:txBody>
      </p:sp>
      <p:sp>
        <p:nvSpPr>
          <p:cNvPr id="31" name="TextBox 30" hidden="1">
            <a:extLst>
              <a:ext uri="{FF2B5EF4-FFF2-40B4-BE49-F238E27FC236}">
                <a16:creationId xmlns:a16="http://schemas.microsoft.com/office/drawing/2014/main" id="{BF8287CF-D758-A11A-A685-72E72CA190FE}"/>
              </a:ext>
            </a:extLst>
          </p:cNvPr>
          <p:cNvSpPr txBox="1"/>
          <p:nvPr/>
        </p:nvSpPr>
        <p:spPr>
          <a:xfrm>
            <a:off x="-9658651" y="19441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 SIMULATED OR SYNTHETIC DATA:</a:t>
            </a:r>
          </a:p>
        </p:txBody>
      </p:sp>
      <p:pic>
        <p:nvPicPr>
          <p:cNvPr id="25602" name="Picture 2" descr="Top IoT Sensors in Today's Market: A Complete Guide" hidden="1">
            <a:extLst>
              <a:ext uri="{FF2B5EF4-FFF2-40B4-BE49-F238E27FC236}">
                <a16:creationId xmlns:a16="http://schemas.microsoft.com/office/drawing/2014/main" id="{81178D21-D367-EEC3-F145-BF61CE011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698" y="7968103"/>
            <a:ext cx="3577083" cy="193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 hidden="1">
            <a:extLst>
              <a:ext uri="{FF2B5EF4-FFF2-40B4-BE49-F238E27FC236}">
                <a16:creationId xmlns:a16="http://schemas.microsoft.com/office/drawing/2014/main" id="{712B8575-502E-C6A2-F304-042547B3F1C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62775" y="7922207"/>
            <a:ext cx="3784995" cy="1983483"/>
          </a:xfrm>
          <a:prstGeom prst="rect">
            <a:avLst/>
          </a:prstGeom>
        </p:spPr>
      </p:pic>
      <p:sp>
        <p:nvSpPr>
          <p:cNvPr id="35" name="TextBox 34" hidden="1">
            <a:extLst>
              <a:ext uri="{FF2B5EF4-FFF2-40B4-BE49-F238E27FC236}">
                <a16:creationId xmlns:a16="http://schemas.microsoft.com/office/drawing/2014/main" id="{9CCFE35C-9026-3C68-96A7-FDBC47B9B72C}"/>
              </a:ext>
            </a:extLst>
          </p:cNvPr>
          <p:cNvSpPr txBox="1"/>
          <p:nvPr/>
        </p:nvSpPr>
        <p:spPr>
          <a:xfrm>
            <a:off x="3040768" y="7848652"/>
            <a:ext cx="1102995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bị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điện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tử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cảm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biến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bị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IoT</a:t>
            </a: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theo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thời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gian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thực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độ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chi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tiết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cao</a:t>
            </a:r>
            <a:endParaRPr lang="en-US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yêu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bị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độ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nhiễu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cao</a:t>
            </a:r>
            <a:endParaRPr lang="en-US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Công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cụ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marL="1257300" marR="0" lvl="2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MQTT (for IoT message transport)</a:t>
            </a:r>
          </a:p>
          <a:p>
            <a:pPr marL="1257300" marR="0" lvl="2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Raspberry Pi, Arduino</a:t>
            </a:r>
          </a:p>
        </p:txBody>
      </p:sp>
      <p:sp>
        <p:nvSpPr>
          <p:cNvPr id="33" name="TextBox 32" hidden="1">
            <a:extLst>
              <a:ext uri="{FF2B5EF4-FFF2-40B4-BE49-F238E27FC236}">
                <a16:creationId xmlns:a16="http://schemas.microsoft.com/office/drawing/2014/main" id="{3CA7758E-E5BA-1EBF-D68F-4B157827378A}"/>
              </a:ext>
            </a:extLst>
          </p:cNvPr>
          <p:cNvSpPr txBox="1"/>
          <p:nvPr/>
        </p:nvSpPr>
        <p:spPr>
          <a:xfrm>
            <a:off x="-6523404" y="17917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4. CAMERA/ IOT DEVICES/ SENSORS:</a:t>
            </a:r>
          </a:p>
        </p:txBody>
      </p:sp>
      <p:pic>
        <p:nvPicPr>
          <p:cNvPr id="40" name="Picture 39" hidden="1">
            <a:extLst>
              <a:ext uri="{FF2B5EF4-FFF2-40B4-BE49-F238E27FC236}">
                <a16:creationId xmlns:a16="http://schemas.microsoft.com/office/drawing/2014/main" id="{935386CA-175E-A4B7-BE86-36AE4EA5980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10895" y="7350273"/>
            <a:ext cx="4414749" cy="3089800"/>
          </a:xfrm>
          <a:prstGeom prst="rect">
            <a:avLst/>
          </a:prstGeom>
        </p:spPr>
      </p:pic>
      <p:pic>
        <p:nvPicPr>
          <p:cNvPr id="44" name="Picture 43" hidden="1">
            <a:extLst>
              <a:ext uri="{FF2B5EF4-FFF2-40B4-BE49-F238E27FC236}">
                <a16:creationId xmlns:a16="http://schemas.microsoft.com/office/drawing/2014/main" id="{80ED5B27-8327-AA50-3FB0-367216A0956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210685" y="7350273"/>
            <a:ext cx="4981315" cy="3089800"/>
          </a:xfrm>
          <a:prstGeom prst="rect">
            <a:avLst/>
          </a:prstGeom>
        </p:spPr>
      </p:pic>
      <p:sp>
        <p:nvSpPr>
          <p:cNvPr id="43" name="TextBox 42" hidden="1">
            <a:extLst>
              <a:ext uri="{FF2B5EF4-FFF2-40B4-BE49-F238E27FC236}">
                <a16:creationId xmlns:a16="http://schemas.microsoft.com/office/drawing/2014/main" id="{1DA37659-F72E-5443-68DC-B31FD0FBAA15}"/>
              </a:ext>
            </a:extLst>
          </p:cNvPr>
          <p:cNvSpPr txBox="1"/>
          <p:nvPr/>
        </p:nvSpPr>
        <p:spPr>
          <a:xfrm>
            <a:off x="4234345" y="7934193"/>
            <a:ext cx="6505516" cy="1959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logs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hệ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thống</a:t>
            </a:r>
            <a:endParaRPr lang="en-US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marR="0" lvl="1" indent="-2857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sẵn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trong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hầu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hết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hệ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thống</a:t>
            </a:r>
            <a:endParaRPr lang="en-US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marR="0" lvl="1" indent="-2857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nhiễu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không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nhất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quán</a:t>
            </a:r>
            <a:endParaRPr lang="en-US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9698" name="Picture 2" descr="Crowdsourcing: Definition, How It Works, Types, and Examples" hidden="1">
            <a:extLst>
              <a:ext uri="{FF2B5EF4-FFF2-40B4-BE49-F238E27FC236}">
                <a16:creationId xmlns:a16="http://schemas.microsoft.com/office/drawing/2014/main" id="{4C067EBC-4F07-0622-30E8-F7F5670D7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95" y="7163849"/>
            <a:ext cx="6192356" cy="418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 hidden="1">
            <a:extLst>
              <a:ext uri="{FF2B5EF4-FFF2-40B4-BE49-F238E27FC236}">
                <a16:creationId xmlns:a16="http://schemas.microsoft.com/office/drawing/2014/main" id="{F1921ECA-E64F-92B9-0AB5-0FE900097BA4}"/>
              </a:ext>
            </a:extLst>
          </p:cNvPr>
          <p:cNvSpPr txBox="1"/>
          <p:nvPr/>
        </p:nvSpPr>
        <p:spPr>
          <a:xfrm>
            <a:off x="-8988352" y="1944104"/>
            <a:ext cx="6192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5. LOGS AND INTERNAL SYSTEM DATA</a:t>
            </a:r>
          </a:p>
        </p:txBody>
      </p:sp>
      <p:sp>
        <p:nvSpPr>
          <p:cNvPr id="38" name="TextBox 37" hidden="1">
            <a:extLst>
              <a:ext uri="{FF2B5EF4-FFF2-40B4-BE49-F238E27FC236}">
                <a16:creationId xmlns:a16="http://schemas.microsoft.com/office/drawing/2014/main" id="{07028A82-F72B-54ED-8104-E3E894E0ADA4}"/>
              </a:ext>
            </a:extLst>
          </p:cNvPr>
          <p:cNvSpPr txBox="1"/>
          <p:nvPr/>
        </p:nvSpPr>
        <p:spPr>
          <a:xfrm>
            <a:off x="3446877" y="7097311"/>
            <a:ext cx="841152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Thuê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công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việc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đánh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nhãn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phân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loại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,…)</a:t>
            </a:r>
          </a:p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sự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đánh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giá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con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endParaRPr lang="en-US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không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nhất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kiểm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lại</a:t>
            </a:r>
            <a:endParaRPr lang="en-US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6866" name="Picture 2" descr="User Generated Content Platforms | Market Dynamics, Data-Driven Insights &amp;  Growth Trends">
            <a:extLst>
              <a:ext uri="{FF2B5EF4-FFF2-40B4-BE49-F238E27FC236}">
                <a16:creationId xmlns:a16="http://schemas.microsoft.com/office/drawing/2014/main" id="{B0E037F7-8CF2-FBC8-3F12-7B5814756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513" y="7166344"/>
            <a:ext cx="6681453" cy="375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92E6EF7-7030-C28D-C7A6-59DC6BA7DED7}"/>
              </a:ext>
            </a:extLst>
          </p:cNvPr>
          <p:cNvSpPr txBox="1"/>
          <p:nvPr/>
        </p:nvSpPr>
        <p:spPr>
          <a:xfrm>
            <a:off x="2506718" y="2716719"/>
            <a:ext cx="943417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qua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khảo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sát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click behavior, chat</a:t>
            </a: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phản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ánh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hành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động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thực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tế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endParaRPr lang="en-US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liên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quan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đến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vấn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đề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bảo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mật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tin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không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nhất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không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liên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quan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cold start</a:t>
            </a:r>
          </a:p>
        </p:txBody>
      </p:sp>
    </p:spTree>
    <p:extLst>
      <p:ext uri="{BB962C8B-B14F-4D97-AF65-F5344CB8AC3E}">
        <p14:creationId xmlns:p14="http://schemas.microsoft.com/office/powerpoint/2010/main" val="2457344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BFE8D5-046A-0B89-F4B8-4F53547CD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6AEEBF-327A-F713-C527-A04FB6D011FA}"/>
              </a:ext>
            </a:extLst>
          </p:cNvPr>
          <p:cNvSpPr/>
          <p:nvPr/>
        </p:nvSpPr>
        <p:spPr>
          <a:xfrm>
            <a:off x="0" y="0"/>
            <a:ext cx="12280392" cy="6949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5" name="extBox 4">
            <a:extLst>
              <a:ext uri="{FF2B5EF4-FFF2-40B4-BE49-F238E27FC236}">
                <a16:creationId xmlns:a16="http://schemas.microsoft.com/office/drawing/2014/main" id="{283A015B-CCD7-3D0C-C02D-5913A4DA6A25}"/>
              </a:ext>
            </a:extLst>
          </p:cNvPr>
          <p:cNvSpPr txBox="1"/>
          <p:nvPr/>
        </p:nvSpPr>
        <p:spPr>
          <a:xfrm>
            <a:off x="3261360" y="2366724"/>
            <a:ext cx="56692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HỌC MÁY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1171D7C-76FA-A10A-CAC9-25BA7EDF83F9}"/>
              </a:ext>
            </a:extLst>
          </p:cNvPr>
          <p:cNvSpPr/>
          <p:nvPr/>
        </p:nvSpPr>
        <p:spPr>
          <a:xfrm rot="19338512">
            <a:off x="-4742675" y="3169133"/>
            <a:ext cx="13227466" cy="7560612"/>
          </a:xfrm>
          <a:prstGeom prst="triangle">
            <a:avLst/>
          </a:prstGeom>
          <a:solidFill>
            <a:srgbClr val="FFA6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2589A4EE-4A5E-3981-9543-46BCA4AA2D61}"/>
              </a:ext>
            </a:extLst>
          </p:cNvPr>
          <p:cNvSpPr/>
          <p:nvPr/>
        </p:nvSpPr>
        <p:spPr>
          <a:xfrm rot="1286125">
            <a:off x="6677211" y="1860461"/>
            <a:ext cx="15727744" cy="9349335"/>
          </a:xfrm>
          <a:prstGeom prst="triangle">
            <a:avLst/>
          </a:prstGeom>
          <a:solidFill>
            <a:srgbClr val="489F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7D54C64D-49D6-AD06-9C0F-647E7C629BDB}"/>
              </a:ext>
            </a:extLst>
          </p:cNvPr>
          <p:cNvSpPr/>
          <p:nvPr/>
        </p:nvSpPr>
        <p:spPr>
          <a:xfrm rot="3793276">
            <a:off x="-7046331" y="-3045209"/>
            <a:ext cx="14092662" cy="7564781"/>
          </a:xfrm>
          <a:prstGeom prst="triangle">
            <a:avLst/>
          </a:prstGeom>
          <a:solidFill>
            <a:srgbClr val="EDE7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FCA70538-6A57-4EFC-98FE-121855B19E1B}"/>
              </a:ext>
            </a:extLst>
          </p:cNvPr>
          <p:cNvSpPr/>
          <p:nvPr/>
        </p:nvSpPr>
        <p:spPr>
          <a:xfrm rot="2494289">
            <a:off x="5681772" y="-7269205"/>
            <a:ext cx="15727744" cy="9349335"/>
          </a:xfrm>
          <a:prstGeom prst="triangle">
            <a:avLst/>
          </a:prstGeom>
          <a:solidFill>
            <a:srgbClr val="82C0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091C40-71F2-7F81-5CF6-F73D1093D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339086">
            <a:off x="124016" y="-3054128"/>
            <a:ext cx="2088890" cy="20888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FFDCD7-E523-4C73-0324-21BA2A767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94769">
            <a:off x="9886705" y="-3071512"/>
            <a:ext cx="2123658" cy="212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02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17C2E-9594-BDE7-F848-E6BD67DBE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2B9D23-D28B-4A1A-4F0E-8F7AC9036156}"/>
              </a:ext>
            </a:extLst>
          </p:cNvPr>
          <p:cNvSpPr/>
          <p:nvPr/>
        </p:nvSpPr>
        <p:spPr>
          <a:xfrm>
            <a:off x="0" y="0"/>
            <a:ext cx="12280392" cy="6949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5" name="extBox 4">
            <a:extLst>
              <a:ext uri="{FF2B5EF4-FFF2-40B4-BE49-F238E27FC236}">
                <a16:creationId xmlns:a16="http://schemas.microsoft.com/office/drawing/2014/main" id="{5B98D139-9708-0A3F-06ED-12B59B875710}"/>
              </a:ext>
            </a:extLst>
          </p:cNvPr>
          <p:cNvSpPr txBox="1"/>
          <p:nvPr/>
        </p:nvSpPr>
        <p:spPr>
          <a:xfrm>
            <a:off x="682371" y="1964509"/>
            <a:ext cx="109156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PHƯƠNG PHÁP CRAWL DỮ LIỆU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3BE787-EBE8-5F4F-F851-B5398A7902B2}"/>
              </a:ext>
            </a:extLst>
          </p:cNvPr>
          <p:cNvSpPr/>
          <p:nvPr/>
        </p:nvSpPr>
        <p:spPr>
          <a:xfrm>
            <a:off x="0" y="-33413"/>
            <a:ext cx="12280392" cy="6982853"/>
          </a:xfrm>
          <a:prstGeom prst="rect">
            <a:avLst/>
          </a:prstGeom>
          <a:solidFill>
            <a:srgbClr val="FFA6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D2945E-9FFF-16F8-78FC-34A5990A7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058" y="2863721"/>
            <a:ext cx="1157292" cy="1157292"/>
          </a:xfrm>
          <a:prstGeom prst="rect">
            <a:avLst/>
          </a:prstGeom>
        </p:spPr>
      </p:pic>
      <p:sp>
        <p:nvSpPr>
          <p:cNvPr id="13" name="TextBox 12" hidden="1">
            <a:extLst>
              <a:ext uri="{FF2B5EF4-FFF2-40B4-BE49-F238E27FC236}">
                <a16:creationId xmlns:a16="http://schemas.microsoft.com/office/drawing/2014/main" id="{CF04A1D1-6038-1BF7-41EB-31FB2BDE71CC}"/>
              </a:ext>
            </a:extLst>
          </p:cNvPr>
          <p:cNvSpPr txBox="1"/>
          <p:nvPr/>
        </p:nvSpPr>
        <p:spPr>
          <a:xfrm>
            <a:off x="3564923" y="7110358"/>
            <a:ext cx="8248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Vai </a:t>
            </a:r>
            <a:r>
              <a:rPr lang="en-US" sz="36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trò</a:t>
            </a:r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 liệu càng nhiều và chất lượng, mô hình càng chính xác.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6" name="Picture 2" descr="Building a high-performance data and AI organization | MIT Technology Review" hidden="1">
            <a:extLst>
              <a:ext uri="{FF2B5EF4-FFF2-40B4-BE49-F238E27FC236}">
                <a16:creationId xmlns:a16="http://schemas.microsoft.com/office/drawing/2014/main" id="{1770597F-6120-542D-3297-AEA4AB156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498" y="9065127"/>
            <a:ext cx="6991350" cy="492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 hidden="1">
            <a:extLst>
              <a:ext uri="{FF2B5EF4-FFF2-40B4-BE49-F238E27FC236}">
                <a16:creationId xmlns:a16="http://schemas.microsoft.com/office/drawing/2014/main" id="{7A5CC353-8AF0-75A6-2A27-007F8CFCE625}"/>
              </a:ext>
            </a:extLst>
          </p:cNvPr>
          <p:cNvSpPr txBox="1"/>
          <p:nvPr/>
        </p:nvSpPr>
        <p:spPr>
          <a:xfrm>
            <a:off x="3613381" y="8385058"/>
            <a:ext cx="82486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 nhãn (labeled):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 trong học có giám sát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Không nhãn (unlabeled):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 trong học không giám sát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Chuỗi thời gian, hình ảnh, văn bản, âm thanh, v.v.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Isosceles Triangle 15" hidden="1">
            <a:extLst>
              <a:ext uri="{FF2B5EF4-FFF2-40B4-BE49-F238E27FC236}">
                <a16:creationId xmlns:a16="http://schemas.microsoft.com/office/drawing/2014/main" id="{6BE48066-0DEE-5AB2-438A-6A567F31F28F}"/>
              </a:ext>
            </a:extLst>
          </p:cNvPr>
          <p:cNvSpPr/>
          <p:nvPr/>
        </p:nvSpPr>
        <p:spPr>
          <a:xfrm rot="19338512">
            <a:off x="-4742675" y="3169133"/>
            <a:ext cx="13227466" cy="7560612"/>
          </a:xfrm>
          <a:prstGeom prst="triangle">
            <a:avLst/>
          </a:prstGeom>
          <a:solidFill>
            <a:srgbClr val="FFA6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 hidden="1">
            <a:extLst>
              <a:ext uri="{FF2B5EF4-FFF2-40B4-BE49-F238E27FC236}">
                <a16:creationId xmlns:a16="http://schemas.microsoft.com/office/drawing/2014/main" id="{312EE820-BBE7-166B-3E25-E613D3E8B9C4}"/>
              </a:ext>
            </a:extLst>
          </p:cNvPr>
          <p:cNvSpPr/>
          <p:nvPr/>
        </p:nvSpPr>
        <p:spPr>
          <a:xfrm rot="1286125">
            <a:off x="9446072" y="7078478"/>
            <a:ext cx="15727744" cy="9349335"/>
          </a:xfrm>
          <a:prstGeom prst="triangle">
            <a:avLst/>
          </a:prstGeom>
          <a:solidFill>
            <a:srgbClr val="489F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 hidden="1">
            <a:extLst>
              <a:ext uri="{FF2B5EF4-FFF2-40B4-BE49-F238E27FC236}">
                <a16:creationId xmlns:a16="http://schemas.microsoft.com/office/drawing/2014/main" id="{C0CAADD6-A7BE-C8BA-D93D-C35E69317505}"/>
              </a:ext>
            </a:extLst>
          </p:cNvPr>
          <p:cNvSpPr/>
          <p:nvPr/>
        </p:nvSpPr>
        <p:spPr>
          <a:xfrm rot="3793276">
            <a:off x="-4016195" y="-7968577"/>
            <a:ext cx="19297002" cy="17556140"/>
          </a:xfrm>
          <a:prstGeom prst="triangle">
            <a:avLst/>
          </a:prstGeom>
          <a:solidFill>
            <a:srgbClr val="EDE7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 hidden="1">
            <a:extLst>
              <a:ext uri="{FF2B5EF4-FFF2-40B4-BE49-F238E27FC236}">
                <a16:creationId xmlns:a16="http://schemas.microsoft.com/office/drawing/2014/main" id="{A5C5856B-379C-B1E7-E6E5-925FEF344A99}"/>
              </a:ext>
            </a:extLst>
          </p:cNvPr>
          <p:cNvSpPr/>
          <p:nvPr/>
        </p:nvSpPr>
        <p:spPr>
          <a:xfrm rot="2494289">
            <a:off x="8508835" y="-9932009"/>
            <a:ext cx="15727744" cy="9349335"/>
          </a:xfrm>
          <a:prstGeom prst="triangle">
            <a:avLst/>
          </a:prstGeom>
          <a:solidFill>
            <a:srgbClr val="82C0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5F03DC-9951-2ECC-1F8E-6F98E22127FB}"/>
              </a:ext>
            </a:extLst>
          </p:cNvPr>
          <p:cNvSpPr/>
          <p:nvPr/>
        </p:nvSpPr>
        <p:spPr>
          <a:xfrm>
            <a:off x="-513506" y="-118865"/>
            <a:ext cx="12793898" cy="6982854"/>
          </a:xfrm>
          <a:prstGeom prst="rect">
            <a:avLst/>
          </a:prstGeom>
          <a:solidFill>
            <a:srgbClr val="EDE7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93DC0D-AA9A-7084-E422-A97BF3424A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0203" y="2370541"/>
            <a:ext cx="1311593" cy="1311593"/>
          </a:xfrm>
          <a:prstGeom prst="rect">
            <a:avLst/>
          </a:prstGeom>
        </p:spPr>
      </p:pic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FA0C48EC-1292-0FBB-5F81-1DE52B5A786A}"/>
              </a:ext>
            </a:extLst>
          </p:cNvPr>
          <p:cNvSpPr txBox="1"/>
          <p:nvPr/>
        </p:nvSpPr>
        <p:spPr>
          <a:xfrm>
            <a:off x="1772937" y="-1129350"/>
            <a:ext cx="8332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TỔNG QUAN VỀ THU THẬP DỮ LIỆU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11487B4A-6230-44F5-5880-FD81A78ECDF4}"/>
              </a:ext>
            </a:extLst>
          </p:cNvPr>
          <p:cNvSpPr txBox="1"/>
          <p:nvPr/>
        </p:nvSpPr>
        <p:spPr>
          <a:xfrm>
            <a:off x="4798429" y="-2202184"/>
            <a:ext cx="6400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Định </a:t>
            </a:r>
            <a:r>
              <a:rPr lang="en-US" sz="2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nghĩa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trình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thu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thập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xử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lý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huấn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luyện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hình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AI</a:t>
            </a:r>
          </a:p>
        </p:txBody>
      </p:sp>
      <p:sp>
        <p:nvSpPr>
          <p:cNvPr id="20" name="TextBox 19" hidden="1">
            <a:extLst>
              <a:ext uri="{FF2B5EF4-FFF2-40B4-BE49-F238E27FC236}">
                <a16:creationId xmlns:a16="http://schemas.microsoft.com/office/drawing/2014/main" id="{994E347A-1ADD-B2D8-63AF-96795702B6C7}"/>
              </a:ext>
            </a:extLst>
          </p:cNvPr>
          <p:cNvSpPr txBox="1"/>
          <p:nvPr/>
        </p:nvSpPr>
        <p:spPr>
          <a:xfrm>
            <a:off x="4806064" y="-2202184"/>
            <a:ext cx="6400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Mục tiêu</a:t>
            </a:r>
            <a:r>
              <a:rPr lang="vi-VN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Cung cấp dữ liệu chất lượng để AI học và đưa ra dự đoán chính xác.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TextBox 6" hidden="1">
            <a:extLst>
              <a:ext uri="{FF2B5EF4-FFF2-40B4-BE49-F238E27FC236}">
                <a16:creationId xmlns:a16="http://schemas.microsoft.com/office/drawing/2014/main" id="{425CD710-A9C4-CEB3-356B-B66145A544A3}"/>
              </a:ext>
            </a:extLst>
          </p:cNvPr>
          <p:cNvSpPr txBox="1"/>
          <p:nvPr/>
        </p:nvSpPr>
        <p:spPr>
          <a:xfrm>
            <a:off x="4711684" y="-1708161"/>
            <a:ext cx="64008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Nguồn dữ liệu</a:t>
            </a:r>
            <a:r>
              <a:rPr lang="vi-VN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Web, cảm biến, API, cơ sở dữ liệu, khảo sát, dữ liệu công khai,...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76F5F6D-E1A9-5F1D-D35D-75B9EEA870C6}"/>
              </a:ext>
            </a:extLst>
          </p:cNvPr>
          <p:cNvGrpSpPr/>
          <p:nvPr/>
        </p:nvGrpSpPr>
        <p:grpSpPr>
          <a:xfrm>
            <a:off x="-4232146" y="2739654"/>
            <a:ext cx="2896898" cy="3140990"/>
            <a:chOff x="745018" y="1609952"/>
            <a:chExt cx="3440520" cy="385834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C781038-217D-0F53-DD66-75C3048D9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3099950" y="3442367"/>
              <a:ext cx="1085588" cy="108558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DE284E-301C-F7CD-0AB7-AFCF05156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369" y="2678532"/>
              <a:ext cx="2166698" cy="278976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D0EEC2C-C817-6B5C-7017-CD370F75F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9866106">
              <a:off x="745018" y="1609952"/>
              <a:ext cx="2269896" cy="2269896"/>
            </a:xfrm>
            <a:prstGeom prst="rect">
              <a:avLst/>
            </a:prstGeom>
          </p:spPr>
        </p:pic>
      </p:grpSp>
      <p:sp>
        <p:nvSpPr>
          <p:cNvPr id="28" name="TextBox 27" hidden="1">
            <a:extLst>
              <a:ext uri="{FF2B5EF4-FFF2-40B4-BE49-F238E27FC236}">
                <a16:creationId xmlns:a16="http://schemas.microsoft.com/office/drawing/2014/main" id="{06A66C32-C5B3-013A-7182-CE3765BCA940}"/>
              </a:ext>
            </a:extLst>
          </p:cNvPr>
          <p:cNvSpPr txBox="1"/>
          <p:nvPr/>
        </p:nvSpPr>
        <p:spPr>
          <a:xfrm>
            <a:off x="12869541" y="1768241"/>
            <a:ext cx="6400800" cy="4442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vi-VN" sz="3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bước chính</a:t>
            </a: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Xác định mục tiêu AI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Tìm và thu thập dữ liệu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Làm sạch &amp; chuẩn hóa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Gán nhãn (nếu cần)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Lưu trữ &amp; chuẩn bị huấn luyện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207933-833C-0889-5BEF-A6B346DF3AD1}"/>
              </a:ext>
            </a:extLst>
          </p:cNvPr>
          <p:cNvSpPr txBox="1"/>
          <p:nvPr/>
        </p:nvSpPr>
        <p:spPr>
          <a:xfrm>
            <a:off x="1919622" y="-2174253"/>
            <a:ext cx="8039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PHƯƠNG PHÁP THU THẬP DỮ LIỆU</a:t>
            </a:r>
          </a:p>
        </p:txBody>
      </p:sp>
      <p:sp>
        <p:nvSpPr>
          <p:cNvPr id="27" name="TextBox 26" hidden="1">
            <a:extLst>
              <a:ext uri="{FF2B5EF4-FFF2-40B4-BE49-F238E27FC236}">
                <a16:creationId xmlns:a16="http://schemas.microsoft.com/office/drawing/2014/main" id="{15F7606B-36C4-6A1C-3822-89F6C4E57770}"/>
              </a:ext>
            </a:extLst>
          </p:cNvPr>
          <p:cNvSpPr txBox="1"/>
          <p:nvPr/>
        </p:nvSpPr>
        <p:spPr>
          <a:xfrm>
            <a:off x="3135247" y="7848652"/>
            <a:ext cx="7910906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Lấy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nguồn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mạng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4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miễn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phí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thường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vậy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dễ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tiếp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cận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nhanh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chóng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thường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sạch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hoặc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đánh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nhãn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trước</a:t>
            </a:r>
            <a:endParaRPr lang="en-US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hạn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chế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trong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việc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kiểm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soát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chất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lượng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/format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</a:t>
            </a:r>
          </a:p>
        </p:txBody>
      </p:sp>
      <p:pic>
        <p:nvPicPr>
          <p:cNvPr id="7170" name="Picture 2" descr="List of top open and public dataset providers" hidden="1">
            <a:extLst>
              <a:ext uri="{FF2B5EF4-FFF2-40B4-BE49-F238E27FC236}">
                <a16:creationId xmlns:a16="http://schemas.microsoft.com/office/drawing/2014/main" id="{914B19F7-1979-5D8C-7D5F-0CE96CFA9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139" y="8153394"/>
            <a:ext cx="750570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2" name="Picture 2" descr="Web Scraping&quot; nghĩa là gì: Định Nghĩa, Ví Dụ trong Tiếng Anh" hidden="1">
            <a:extLst>
              <a:ext uri="{FF2B5EF4-FFF2-40B4-BE49-F238E27FC236}">
                <a16:creationId xmlns:a16="http://schemas.microsoft.com/office/drawing/2014/main" id="{3869D291-04DE-9029-FE47-51FA2BDBE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789" y="7857763"/>
            <a:ext cx="7111415" cy="372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 descr="An Introduction to Web Automation using Selenium Python | by  Maximinusjoshus | featurepreneur | Medium" hidden="1">
            <a:extLst>
              <a:ext uri="{FF2B5EF4-FFF2-40B4-BE49-F238E27FC236}">
                <a16:creationId xmlns:a16="http://schemas.microsoft.com/office/drawing/2014/main" id="{C449061F-6C0F-9CF8-F180-EAF2A997B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750" y="7843829"/>
            <a:ext cx="3258132" cy="340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6" name="Picture 8" descr="The Pros and Cons of Playwright Automation Framework" hidden="1">
            <a:extLst>
              <a:ext uri="{FF2B5EF4-FFF2-40B4-BE49-F238E27FC236}">
                <a16:creationId xmlns:a16="http://schemas.microsoft.com/office/drawing/2014/main" id="{5172151B-4A27-0AF6-78E8-F8A992AEB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6" r="14605"/>
          <a:stretch/>
        </p:blipFill>
        <p:spPr bwMode="auto">
          <a:xfrm>
            <a:off x="7534649" y="7641943"/>
            <a:ext cx="4323748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 hidden="1">
            <a:extLst>
              <a:ext uri="{FF2B5EF4-FFF2-40B4-BE49-F238E27FC236}">
                <a16:creationId xmlns:a16="http://schemas.microsoft.com/office/drawing/2014/main" id="{7775AD9C-888D-1D22-5FC0-FB3724AD40FA}"/>
              </a:ext>
            </a:extLst>
          </p:cNvPr>
          <p:cNvSpPr txBox="1"/>
          <p:nvPr/>
        </p:nvSpPr>
        <p:spPr>
          <a:xfrm>
            <a:off x="2998337" y="7115058"/>
            <a:ext cx="8866709" cy="3252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công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cụ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cào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websites</a:t>
            </a:r>
          </a:p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dược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đúng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với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số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lượng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lớn</a:t>
            </a:r>
            <a:endParaRPr lang="en-US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nguy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cơ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liên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quan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đến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vấn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đề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hợp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pháp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data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lấy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về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thường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chưa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tốt</a:t>
            </a:r>
            <a:endParaRPr lang="en-US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F80AD4-0CB1-6799-0260-AAADA76C5327}"/>
              </a:ext>
            </a:extLst>
          </p:cNvPr>
          <p:cNvSpPr txBox="1"/>
          <p:nvPr/>
        </p:nvSpPr>
        <p:spPr>
          <a:xfrm>
            <a:off x="421995" y="-1009902"/>
            <a:ext cx="6192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6. CROWDSOURING:</a:t>
            </a:r>
          </a:p>
        </p:txBody>
      </p:sp>
      <p:pic>
        <p:nvPicPr>
          <p:cNvPr id="34" name="Picture 33" hidden="1">
            <a:extLst>
              <a:ext uri="{FF2B5EF4-FFF2-40B4-BE49-F238E27FC236}">
                <a16:creationId xmlns:a16="http://schemas.microsoft.com/office/drawing/2014/main" id="{61BBEA78-D7F5-E80E-6326-FCF2FC275CF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24988" y="7848652"/>
            <a:ext cx="6623182" cy="3314899"/>
          </a:xfrm>
          <a:prstGeom prst="rect">
            <a:avLst/>
          </a:prstGeom>
        </p:spPr>
      </p:pic>
      <p:sp>
        <p:nvSpPr>
          <p:cNvPr id="32" name="TextBox 31" hidden="1">
            <a:extLst>
              <a:ext uri="{FF2B5EF4-FFF2-40B4-BE49-F238E27FC236}">
                <a16:creationId xmlns:a16="http://schemas.microsoft.com/office/drawing/2014/main" id="{CAD545AB-A745-8305-854E-9464EB284BF2}"/>
              </a:ext>
            </a:extLst>
          </p:cNvPr>
          <p:cNvSpPr txBox="1"/>
          <p:nvPr/>
        </p:nvSpPr>
        <p:spPr>
          <a:xfrm>
            <a:off x="11858397" y="2572785"/>
            <a:ext cx="7670083" cy="3376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marR="0" lvl="1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dựa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sự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phỏng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dựa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luật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địng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hoặc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AI model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khác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28650" marR="0" lvl="1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lượng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lớn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một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nhanh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chóng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28650" marR="0" lvl="1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sự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dạng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thực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tế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28650" marR="0" lvl="1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công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cụ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</a:p>
          <a:p>
            <a:pPr marL="1085850" marR="0" lvl="2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Unity, Unreal Engine</a:t>
            </a:r>
          </a:p>
          <a:p>
            <a:pPr marL="1085850" marR="0" lvl="2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GANs (StyleGAN, etc.)</a:t>
            </a:r>
          </a:p>
          <a:p>
            <a:pPr marL="1085850" marR="0" lvl="2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Text generation with GPT-based models</a:t>
            </a:r>
          </a:p>
        </p:txBody>
      </p:sp>
      <p:sp>
        <p:nvSpPr>
          <p:cNvPr id="31" name="TextBox 30" hidden="1">
            <a:extLst>
              <a:ext uri="{FF2B5EF4-FFF2-40B4-BE49-F238E27FC236}">
                <a16:creationId xmlns:a16="http://schemas.microsoft.com/office/drawing/2014/main" id="{B6DF97AD-77F8-A5BA-521F-72182920D018}"/>
              </a:ext>
            </a:extLst>
          </p:cNvPr>
          <p:cNvSpPr txBox="1"/>
          <p:nvPr/>
        </p:nvSpPr>
        <p:spPr>
          <a:xfrm>
            <a:off x="-9658651" y="19441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 SIMULATED OR SYNTHETIC DATA:</a:t>
            </a:r>
          </a:p>
        </p:txBody>
      </p:sp>
      <p:pic>
        <p:nvPicPr>
          <p:cNvPr id="25602" name="Picture 2" descr="Top IoT Sensors in Today's Market: A Complete Guide" hidden="1">
            <a:extLst>
              <a:ext uri="{FF2B5EF4-FFF2-40B4-BE49-F238E27FC236}">
                <a16:creationId xmlns:a16="http://schemas.microsoft.com/office/drawing/2014/main" id="{BB0CE5BD-CF2E-6008-129F-AD641965A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698" y="7968103"/>
            <a:ext cx="3577083" cy="193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 hidden="1">
            <a:extLst>
              <a:ext uri="{FF2B5EF4-FFF2-40B4-BE49-F238E27FC236}">
                <a16:creationId xmlns:a16="http://schemas.microsoft.com/office/drawing/2014/main" id="{0F6C65C1-B214-BF45-8A6A-1099BC50141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62775" y="7922207"/>
            <a:ext cx="3784995" cy="1983483"/>
          </a:xfrm>
          <a:prstGeom prst="rect">
            <a:avLst/>
          </a:prstGeom>
        </p:spPr>
      </p:pic>
      <p:sp>
        <p:nvSpPr>
          <p:cNvPr id="35" name="TextBox 34" hidden="1">
            <a:extLst>
              <a:ext uri="{FF2B5EF4-FFF2-40B4-BE49-F238E27FC236}">
                <a16:creationId xmlns:a16="http://schemas.microsoft.com/office/drawing/2014/main" id="{B948A264-CA65-E2F5-12AA-81851D6918DE}"/>
              </a:ext>
            </a:extLst>
          </p:cNvPr>
          <p:cNvSpPr txBox="1"/>
          <p:nvPr/>
        </p:nvSpPr>
        <p:spPr>
          <a:xfrm>
            <a:off x="3040768" y="7848652"/>
            <a:ext cx="1102995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bị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điện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tử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cảm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biến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bị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IoT</a:t>
            </a: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theo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thời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gian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thực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độ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chi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tiết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cao</a:t>
            </a:r>
            <a:endParaRPr lang="en-US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yêu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bị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độ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nhiễu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cao</a:t>
            </a:r>
            <a:endParaRPr lang="en-US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Công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cụ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marL="1257300" marR="0" lvl="2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MQTT (for IoT message transport)</a:t>
            </a:r>
          </a:p>
          <a:p>
            <a:pPr marL="1257300" marR="0" lvl="2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Raspberry Pi, Arduino</a:t>
            </a:r>
          </a:p>
        </p:txBody>
      </p:sp>
      <p:sp>
        <p:nvSpPr>
          <p:cNvPr id="33" name="TextBox 32" hidden="1">
            <a:extLst>
              <a:ext uri="{FF2B5EF4-FFF2-40B4-BE49-F238E27FC236}">
                <a16:creationId xmlns:a16="http://schemas.microsoft.com/office/drawing/2014/main" id="{6872C15D-3A77-202C-1C66-A1FCA36A3932}"/>
              </a:ext>
            </a:extLst>
          </p:cNvPr>
          <p:cNvSpPr txBox="1"/>
          <p:nvPr/>
        </p:nvSpPr>
        <p:spPr>
          <a:xfrm>
            <a:off x="-6523404" y="17917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4. CAMERA/ IOT DEVICES/ SENSORS:</a:t>
            </a:r>
          </a:p>
        </p:txBody>
      </p:sp>
      <p:pic>
        <p:nvPicPr>
          <p:cNvPr id="40" name="Picture 39" hidden="1">
            <a:extLst>
              <a:ext uri="{FF2B5EF4-FFF2-40B4-BE49-F238E27FC236}">
                <a16:creationId xmlns:a16="http://schemas.microsoft.com/office/drawing/2014/main" id="{1729791E-857F-07A2-5BE5-6A530E1FEF2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10895" y="7350273"/>
            <a:ext cx="4414749" cy="3089800"/>
          </a:xfrm>
          <a:prstGeom prst="rect">
            <a:avLst/>
          </a:prstGeom>
        </p:spPr>
      </p:pic>
      <p:pic>
        <p:nvPicPr>
          <p:cNvPr id="44" name="Picture 43" hidden="1">
            <a:extLst>
              <a:ext uri="{FF2B5EF4-FFF2-40B4-BE49-F238E27FC236}">
                <a16:creationId xmlns:a16="http://schemas.microsoft.com/office/drawing/2014/main" id="{34049986-AAB6-224D-B4E8-181AD3623CC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210685" y="7350273"/>
            <a:ext cx="4981315" cy="3089800"/>
          </a:xfrm>
          <a:prstGeom prst="rect">
            <a:avLst/>
          </a:prstGeom>
        </p:spPr>
      </p:pic>
      <p:sp>
        <p:nvSpPr>
          <p:cNvPr id="43" name="TextBox 42" hidden="1">
            <a:extLst>
              <a:ext uri="{FF2B5EF4-FFF2-40B4-BE49-F238E27FC236}">
                <a16:creationId xmlns:a16="http://schemas.microsoft.com/office/drawing/2014/main" id="{EF1CAF82-36A6-0E4A-9C31-48580FF27CC6}"/>
              </a:ext>
            </a:extLst>
          </p:cNvPr>
          <p:cNvSpPr txBox="1"/>
          <p:nvPr/>
        </p:nvSpPr>
        <p:spPr>
          <a:xfrm>
            <a:off x="4234345" y="7934193"/>
            <a:ext cx="6505516" cy="1959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logs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hệ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thống</a:t>
            </a:r>
            <a:endParaRPr lang="en-US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marR="0" lvl="1" indent="-2857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sẵn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trong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hầu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hết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hệ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thống</a:t>
            </a:r>
            <a:endParaRPr lang="en-US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marR="0" lvl="1" indent="-2857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nhiễu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không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nhất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quán</a:t>
            </a:r>
            <a:endParaRPr lang="en-US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9698" name="Picture 2" descr="Crowdsourcing: Definition, How It Works, Types, and Examples" hidden="1">
            <a:extLst>
              <a:ext uri="{FF2B5EF4-FFF2-40B4-BE49-F238E27FC236}">
                <a16:creationId xmlns:a16="http://schemas.microsoft.com/office/drawing/2014/main" id="{24457B86-BF53-185B-AA49-326488E73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95" y="7163849"/>
            <a:ext cx="6192356" cy="418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 hidden="1">
            <a:extLst>
              <a:ext uri="{FF2B5EF4-FFF2-40B4-BE49-F238E27FC236}">
                <a16:creationId xmlns:a16="http://schemas.microsoft.com/office/drawing/2014/main" id="{4AA87CC4-B1D3-58FA-FD24-FA53DDDE58B4}"/>
              </a:ext>
            </a:extLst>
          </p:cNvPr>
          <p:cNvSpPr txBox="1"/>
          <p:nvPr/>
        </p:nvSpPr>
        <p:spPr>
          <a:xfrm>
            <a:off x="-8988352" y="1944104"/>
            <a:ext cx="6192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5. LOGS AND INTERNAL SYSTEM DATA</a:t>
            </a:r>
          </a:p>
        </p:txBody>
      </p:sp>
      <p:sp>
        <p:nvSpPr>
          <p:cNvPr id="38" name="TextBox 37" hidden="1">
            <a:extLst>
              <a:ext uri="{FF2B5EF4-FFF2-40B4-BE49-F238E27FC236}">
                <a16:creationId xmlns:a16="http://schemas.microsoft.com/office/drawing/2014/main" id="{19B31A6F-4EFA-6EDC-9165-BE313226332F}"/>
              </a:ext>
            </a:extLst>
          </p:cNvPr>
          <p:cNvSpPr txBox="1"/>
          <p:nvPr/>
        </p:nvSpPr>
        <p:spPr>
          <a:xfrm>
            <a:off x="3446877" y="8045914"/>
            <a:ext cx="841152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Thuê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công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việc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đánh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nhãn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phân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loại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,…)</a:t>
            </a:r>
          </a:p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sự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đánh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giá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con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endParaRPr lang="en-US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không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nhất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kiểm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lại</a:t>
            </a:r>
            <a:endParaRPr lang="en-US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06754DDB-A41F-3664-301D-D8E03478FCB7}"/>
              </a:ext>
            </a:extLst>
          </p:cNvPr>
          <p:cNvSpPr/>
          <p:nvPr/>
        </p:nvSpPr>
        <p:spPr>
          <a:xfrm rot="1286125">
            <a:off x="6677211" y="1860461"/>
            <a:ext cx="15727744" cy="9349335"/>
          </a:xfrm>
          <a:prstGeom prst="triangle">
            <a:avLst/>
          </a:prstGeom>
          <a:solidFill>
            <a:srgbClr val="489F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87AA273D-511A-CD57-C06F-F913D36E17F8}"/>
              </a:ext>
            </a:extLst>
          </p:cNvPr>
          <p:cNvSpPr/>
          <p:nvPr/>
        </p:nvSpPr>
        <p:spPr>
          <a:xfrm rot="2494289">
            <a:off x="5681772" y="-7269205"/>
            <a:ext cx="15727744" cy="9349335"/>
          </a:xfrm>
          <a:prstGeom prst="triangle">
            <a:avLst/>
          </a:prstGeom>
          <a:solidFill>
            <a:srgbClr val="82C0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Picture 45" descr="A computer screen with graphics and a pie chart&#10;&#10;AI-generated content may be incorrect.">
            <a:extLst>
              <a:ext uri="{FF2B5EF4-FFF2-40B4-BE49-F238E27FC236}">
                <a16:creationId xmlns:a16="http://schemas.microsoft.com/office/drawing/2014/main" id="{0BA8934D-CEB6-2197-D1E2-CE6C1696555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060" y="-2124071"/>
            <a:ext cx="1416272" cy="141627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7938CB49-F037-A6BF-2EA6-E7C79324C11F}"/>
              </a:ext>
            </a:extLst>
          </p:cNvPr>
          <p:cNvSpPr txBox="1"/>
          <p:nvPr/>
        </p:nvSpPr>
        <p:spPr>
          <a:xfrm>
            <a:off x="2506718" y="7787299"/>
            <a:ext cx="943417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qua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khảo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sát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click behavior, chat</a:t>
            </a: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phản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ánh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hành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động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thực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tế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endParaRPr lang="en-US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liên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quan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đến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vấn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đề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bảo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mật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tin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không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nhất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không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liên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quan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cold start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1B1DF19-D593-D318-8289-D5FC5083F4CE}"/>
              </a:ext>
            </a:extLst>
          </p:cNvPr>
          <p:cNvSpPr txBox="1"/>
          <p:nvPr/>
        </p:nvSpPr>
        <p:spPr>
          <a:xfrm>
            <a:off x="421995" y="-2534393"/>
            <a:ext cx="6192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7. USER – GENERATED DATA:</a:t>
            </a:r>
          </a:p>
        </p:txBody>
      </p:sp>
    </p:spTree>
    <p:extLst>
      <p:ext uri="{BB962C8B-B14F-4D97-AF65-F5344CB8AC3E}">
        <p14:creationId xmlns:p14="http://schemas.microsoft.com/office/powerpoint/2010/main" val="4149060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F7169-9E10-7025-09B1-2502B396C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EA03E0-867F-17E4-C662-8E0D015B803E}"/>
              </a:ext>
            </a:extLst>
          </p:cNvPr>
          <p:cNvSpPr/>
          <p:nvPr/>
        </p:nvSpPr>
        <p:spPr>
          <a:xfrm>
            <a:off x="0" y="0"/>
            <a:ext cx="12280392" cy="6949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5" name="extBox 4">
            <a:extLst>
              <a:ext uri="{FF2B5EF4-FFF2-40B4-BE49-F238E27FC236}">
                <a16:creationId xmlns:a16="http://schemas.microsoft.com/office/drawing/2014/main" id="{42D69E65-D203-4000-0F36-E5396BFD4450}"/>
              </a:ext>
            </a:extLst>
          </p:cNvPr>
          <p:cNvSpPr txBox="1"/>
          <p:nvPr/>
        </p:nvSpPr>
        <p:spPr>
          <a:xfrm>
            <a:off x="682371" y="1964509"/>
            <a:ext cx="109156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PHƯƠNG PHÁP CRAWL DỮ LIỆU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41574A-A081-C152-B239-B3EF1B48EF69}"/>
              </a:ext>
            </a:extLst>
          </p:cNvPr>
          <p:cNvSpPr/>
          <p:nvPr/>
        </p:nvSpPr>
        <p:spPr>
          <a:xfrm>
            <a:off x="0" y="-33413"/>
            <a:ext cx="12280392" cy="6982853"/>
          </a:xfrm>
          <a:prstGeom prst="rect">
            <a:avLst/>
          </a:prstGeom>
          <a:solidFill>
            <a:srgbClr val="FFA6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0A7EAB-A8AB-72D3-E95A-BA905920F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058" y="2863721"/>
            <a:ext cx="1157292" cy="1157292"/>
          </a:xfrm>
          <a:prstGeom prst="rect">
            <a:avLst/>
          </a:prstGeom>
        </p:spPr>
      </p:pic>
      <p:sp>
        <p:nvSpPr>
          <p:cNvPr id="13" name="TextBox 12" hidden="1">
            <a:extLst>
              <a:ext uri="{FF2B5EF4-FFF2-40B4-BE49-F238E27FC236}">
                <a16:creationId xmlns:a16="http://schemas.microsoft.com/office/drawing/2014/main" id="{F8A93E9A-E42A-7B31-B3FF-3A788E586073}"/>
              </a:ext>
            </a:extLst>
          </p:cNvPr>
          <p:cNvSpPr txBox="1"/>
          <p:nvPr/>
        </p:nvSpPr>
        <p:spPr>
          <a:xfrm>
            <a:off x="3564923" y="7110358"/>
            <a:ext cx="8248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Vai </a:t>
            </a:r>
            <a:r>
              <a:rPr lang="en-US" sz="36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trò</a:t>
            </a:r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 liệu càng nhiều và chất lượng, mô hình càng chính xác.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6" name="Picture 2" descr="Building a high-performance data and AI organization | MIT Technology Review" hidden="1">
            <a:extLst>
              <a:ext uri="{FF2B5EF4-FFF2-40B4-BE49-F238E27FC236}">
                <a16:creationId xmlns:a16="http://schemas.microsoft.com/office/drawing/2014/main" id="{180E8B28-C5E1-00C1-71F6-DB82868B4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498" y="9065127"/>
            <a:ext cx="6991350" cy="492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 hidden="1">
            <a:extLst>
              <a:ext uri="{FF2B5EF4-FFF2-40B4-BE49-F238E27FC236}">
                <a16:creationId xmlns:a16="http://schemas.microsoft.com/office/drawing/2014/main" id="{E56379E1-DD1F-C2D7-10BE-0CB6DC87EB11}"/>
              </a:ext>
            </a:extLst>
          </p:cNvPr>
          <p:cNvSpPr txBox="1"/>
          <p:nvPr/>
        </p:nvSpPr>
        <p:spPr>
          <a:xfrm>
            <a:off x="3613381" y="8385058"/>
            <a:ext cx="82486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 nhãn (labeled):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 trong học có giám sát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Không nhãn (unlabeled):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 trong học không giám sát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Chuỗi thời gian, hình ảnh, văn bản, âm thanh, v.v.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Isosceles Triangle 15" hidden="1">
            <a:extLst>
              <a:ext uri="{FF2B5EF4-FFF2-40B4-BE49-F238E27FC236}">
                <a16:creationId xmlns:a16="http://schemas.microsoft.com/office/drawing/2014/main" id="{613FFC91-45B2-E97D-3FAE-084138F0188B}"/>
              </a:ext>
            </a:extLst>
          </p:cNvPr>
          <p:cNvSpPr/>
          <p:nvPr/>
        </p:nvSpPr>
        <p:spPr>
          <a:xfrm rot="19338512">
            <a:off x="-4742675" y="3169133"/>
            <a:ext cx="13227466" cy="7560612"/>
          </a:xfrm>
          <a:prstGeom prst="triangle">
            <a:avLst/>
          </a:prstGeom>
          <a:solidFill>
            <a:srgbClr val="FFA6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 hidden="1">
            <a:extLst>
              <a:ext uri="{FF2B5EF4-FFF2-40B4-BE49-F238E27FC236}">
                <a16:creationId xmlns:a16="http://schemas.microsoft.com/office/drawing/2014/main" id="{B0613ADF-6C0E-A44C-D963-68D418586F81}"/>
              </a:ext>
            </a:extLst>
          </p:cNvPr>
          <p:cNvSpPr/>
          <p:nvPr/>
        </p:nvSpPr>
        <p:spPr>
          <a:xfrm rot="1286125">
            <a:off x="9446072" y="7078478"/>
            <a:ext cx="15727744" cy="9349335"/>
          </a:xfrm>
          <a:prstGeom prst="triangle">
            <a:avLst/>
          </a:prstGeom>
          <a:solidFill>
            <a:srgbClr val="489F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 hidden="1">
            <a:extLst>
              <a:ext uri="{FF2B5EF4-FFF2-40B4-BE49-F238E27FC236}">
                <a16:creationId xmlns:a16="http://schemas.microsoft.com/office/drawing/2014/main" id="{8A494794-1BDA-6B34-FAB7-A47E768803ED}"/>
              </a:ext>
            </a:extLst>
          </p:cNvPr>
          <p:cNvSpPr/>
          <p:nvPr/>
        </p:nvSpPr>
        <p:spPr>
          <a:xfrm rot="3793276">
            <a:off x="-4016195" y="-7968577"/>
            <a:ext cx="19297002" cy="17556140"/>
          </a:xfrm>
          <a:prstGeom prst="triangle">
            <a:avLst/>
          </a:prstGeom>
          <a:solidFill>
            <a:srgbClr val="EDE7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 hidden="1">
            <a:extLst>
              <a:ext uri="{FF2B5EF4-FFF2-40B4-BE49-F238E27FC236}">
                <a16:creationId xmlns:a16="http://schemas.microsoft.com/office/drawing/2014/main" id="{3B368338-4888-254A-5836-711D9F67A9B0}"/>
              </a:ext>
            </a:extLst>
          </p:cNvPr>
          <p:cNvSpPr/>
          <p:nvPr/>
        </p:nvSpPr>
        <p:spPr>
          <a:xfrm rot="2494289">
            <a:off x="8508835" y="-9932009"/>
            <a:ext cx="15727744" cy="9349335"/>
          </a:xfrm>
          <a:prstGeom prst="triangle">
            <a:avLst/>
          </a:prstGeom>
          <a:solidFill>
            <a:srgbClr val="82C0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489719-4413-D6A3-F27C-4D058C52E701}"/>
              </a:ext>
            </a:extLst>
          </p:cNvPr>
          <p:cNvSpPr/>
          <p:nvPr/>
        </p:nvSpPr>
        <p:spPr>
          <a:xfrm>
            <a:off x="-513506" y="-118865"/>
            <a:ext cx="12793898" cy="6982854"/>
          </a:xfrm>
          <a:prstGeom prst="rect">
            <a:avLst/>
          </a:prstGeom>
          <a:solidFill>
            <a:srgbClr val="EDE7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A066BD-4474-E143-DDF9-5733248175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0203" y="7548760"/>
            <a:ext cx="1311593" cy="1311593"/>
          </a:xfrm>
          <a:prstGeom prst="rect">
            <a:avLst/>
          </a:prstGeom>
        </p:spPr>
      </p:pic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0859700C-F6E2-E5EE-FFFB-986A0439DAF3}"/>
              </a:ext>
            </a:extLst>
          </p:cNvPr>
          <p:cNvSpPr txBox="1"/>
          <p:nvPr/>
        </p:nvSpPr>
        <p:spPr>
          <a:xfrm>
            <a:off x="1772937" y="-1129350"/>
            <a:ext cx="8332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TỔNG QUAN VỀ THU THẬP DỮ LIỆU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81BA1135-3AE9-C71D-A631-DA51EA20E943}"/>
              </a:ext>
            </a:extLst>
          </p:cNvPr>
          <p:cNvSpPr txBox="1"/>
          <p:nvPr/>
        </p:nvSpPr>
        <p:spPr>
          <a:xfrm>
            <a:off x="4798429" y="-2202184"/>
            <a:ext cx="6400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Định </a:t>
            </a:r>
            <a:r>
              <a:rPr lang="en-US" sz="2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nghĩa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trình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thu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thập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xử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lý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huấn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luyện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hình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AI</a:t>
            </a:r>
          </a:p>
        </p:txBody>
      </p:sp>
      <p:sp>
        <p:nvSpPr>
          <p:cNvPr id="20" name="TextBox 19" hidden="1">
            <a:extLst>
              <a:ext uri="{FF2B5EF4-FFF2-40B4-BE49-F238E27FC236}">
                <a16:creationId xmlns:a16="http://schemas.microsoft.com/office/drawing/2014/main" id="{18954363-B981-CE41-C593-B5BBAAAA5633}"/>
              </a:ext>
            </a:extLst>
          </p:cNvPr>
          <p:cNvSpPr txBox="1"/>
          <p:nvPr/>
        </p:nvSpPr>
        <p:spPr>
          <a:xfrm>
            <a:off x="4806064" y="-2202184"/>
            <a:ext cx="6400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Mục tiêu</a:t>
            </a:r>
            <a:r>
              <a:rPr lang="vi-VN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Cung cấp dữ liệu chất lượng để AI học và đưa ra dự đoán chính xác.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TextBox 6" hidden="1">
            <a:extLst>
              <a:ext uri="{FF2B5EF4-FFF2-40B4-BE49-F238E27FC236}">
                <a16:creationId xmlns:a16="http://schemas.microsoft.com/office/drawing/2014/main" id="{F5A22636-9862-DB99-94F7-7DABFCEB40DF}"/>
              </a:ext>
            </a:extLst>
          </p:cNvPr>
          <p:cNvSpPr txBox="1"/>
          <p:nvPr/>
        </p:nvSpPr>
        <p:spPr>
          <a:xfrm>
            <a:off x="4711684" y="-1708161"/>
            <a:ext cx="64008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Nguồn dữ liệu</a:t>
            </a:r>
            <a:r>
              <a:rPr lang="vi-VN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Web, cảm biến, API, cơ sở dữ liệu, khảo sát, dữ liệu công khai,...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2201DB9-C670-E849-DCEA-7DCEED242673}"/>
              </a:ext>
            </a:extLst>
          </p:cNvPr>
          <p:cNvGrpSpPr/>
          <p:nvPr/>
        </p:nvGrpSpPr>
        <p:grpSpPr>
          <a:xfrm>
            <a:off x="-4232146" y="2739654"/>
            <a:ext cx="2896898" cy="3140990"/>
            <a:chOff x="745018" y="1609952"/>
            <a:chExt cx="3440520" cy="385834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D866941-562C-8424-7A8A-9BEB7D6A4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3099950" y="3442367"/>
              <a:ext cx="1085588" cy="108558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43D5BBF-C340-07DB-8184-8E2F36999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369" y="2678532"/>
              <a:ext cx="2166698" cy="278976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E6C132A-F9AC-FAD1-BF03-A0226038E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9866106">
              <a:off x="745018" y="1609952"/>
              <a:ext cx="2269896" cy="2269896"/>
            </a:xfrm>
            <a:prstGeom prst="rect">
              <a:avLst/>
            </a:prstGeom>
          </p:spPr>
        </p:pic>
      </p:grpSp>
      <p:sp>
        <p:nvSpPr>
          <p:cNvPr id="28" name="TextBox 27" hidden="1">
            <a:extLst>
              <a:ext uri="{FF2B5EF4-FFF2-40B4-BE49-F238E27FC236}">
                <a16:creationId xmlns:a16="http://schemas.microsoft.com/office/drawing/2014/main" id="{8B867491-E360-E24C-AFC2-4C2F830F7D1A}"/>
              </a:ext>
            </a:extLst>
          </p:cNvPr>
          <p:cNvSpPr txBox="1"/>
          <p:nvPr/>
        </p:nvSpPr>
        <p:spPr>
          <a:xfrm>
            <a:off x="12869541" y="1768241"/>
            <a:ext cx="6400800" cy="4442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vi-VN" sz="3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bước chính</a:t>
            </a: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Xác định mục tiêu AI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Tìm và thu thập dữ liệu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Làm sạch &amp; chuẩn hóa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Gán nhãn (nếu cần)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Lưu trữ &amp; chuẩn bị huấn luyện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91E798-1042-95A3-5A2E-FA8509C73C09}"/>
              </a:ext>
            </a:extLst>
          </p:cNvPr>
          <p:cNvSpPr txBox="1"/>
          <p:nvPr/>
        </p:nvSpPr>
        <p:spPr>
          <a:xfrm>
            <a:off x="1919622" y="-2174253"/>
            <a:ext cx="8039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PHƯƠNG PHÁP THU THẬP DỮ LIỆU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BC9574-52A9-B1CB-155D-2B01E5EB6978}"/>
              </a:ext>
            </a:extLst>
          </p:cNvPr>
          <p:cNvSpPr txBox="1"/>
          <p:nvPr/>
        </p:nvSpPr>
        <p:spPr>
          <a:xfrm>
            <a:off x="-6108876" y="17917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PUBLIC DATASET:</a:t>
            </a:r>
          </a:p>
        </p:txBody>
      </p:sp>
      <p:sp>
        <p:nvSpPr>
          <p:cNvPr id="27" name="TextBox 26" hidden="1">
            <a:extLst>
              <a:ext uri="{FF2B5EF4-FFF2-40B4-BE49-F238E27FC236}">
                <a16:creationId xmlns:a16="http://schemas.microsoft.com/office/drawing/2014/main" id="{108B2AB3-3C61-163D-AA51-D961C876C5D6}"/>
              </a:ext>
            </a:extLst>
          </p:cNvPr>
          <p:cNvSpPr txBox="1"/>
          <p:nvPr/>
        </p:nvSpPr>
        <p:spPr>
          <a:xfrm>
            <a:off x="3135247" y="7848652"/>
            <a:ext cx="7910906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Lấy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nguồn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mạng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4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miễn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phí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thường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vậy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dễ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tiếp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cận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nhanh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chóng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thường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sạch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hoặc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đánh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nhãn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trước</a:t>
            </a:r>
            <a:endParaRPr lang="en-US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hạn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chế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trong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việc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kiểm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soát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chất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lượng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/format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</a:t>
            </a:r>
          </a:p>
        </p:txBody>
      </p:sp>
      <p:pic>
        <p:nvPicPr>
          <p:cNvPr id="7170" name="Picture 2" descr="List of top open and public dataset providers" hidden="1">
            <a:extLst>
              <a:ext uri="{FF2B5EF4-FFF2-40B4-BE49-F238E27FC236}">
                <a16:creationId xmlns:a16="http://schemas.microsoft.com/office/drawing/2014/main" id="{DF8DAE1F-2A53-0098-DB3E-FD6A739F8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139" y="8153394"/>
            <a:ext cx="750570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83D941B-0813-3320-B57B-C4C6BF6E210A}"/>
              </a:ext>
            </a:extLst>
          </p:cNvPr>
          <p:cNvSpPr txBox="1"/>
          <p:nvPr/>
        </p:nvSpPr>
        <p:spPr>
          <a:xfrm>
            <a:off x="-5956476" y="19441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PUBLIC DATASET: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3DF7D8-D9FA-10B4-1185-0A3D813AFBD5}"/>
              </a:ext>
            </a:extLst>
          </p:cNvPr>
          <p:cNvSpPr txBox="1"/>
          <p:nvPr/>
        </p:nvSpPr>
        <p:spPr>
          <a:xfrm>
            <a:off x="-6436005" y="17917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WEB SCRAPING:</a:t>
            </a:r>
          </a:p>
        </p:txBody>
      </p:sp>
      <p:pic>
        <p:nvPicPr>
          <p:cNvPr id="20482" name="Picture 2" descr="Web Scraping&quot; nghĩa là gì: Định Nghĩa, Ví Dụ trong Tiếng Anh" hidden="1">
            <a:extLst>
              <a:ext uri="{FF2B5EF4-FFF2-40B4-BE49-F238E27FC236}">
                <a16:creationId xmlns:a16="http://schemas.microsoft.com/office/drawing/2014/main" id="{0862A194-F6F2-7B92-3988-BD3128AD9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789" y="7857763"/>
            <a:ext cx="7111415" cy="372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 descr="An Introduction to Web Automation using Selenium Python | by  Maximinusjoshus | featurepreneur | Medium" hidden="1">
            <a:extLst>
              <a:ext uri="{FF2B5EF4-FFF2-40B4-BE49-F238E27FC236}">
                <a16:creationId xmlns:a16="http://schemas.microsoft.com/office/drawing/2014/main" id="{CF06C54C-1E07-20BE-A5AC-F3DD2CB3E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750" y="7843829"/>
            <a:ext cx="3258132" cy="340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6" name="Picture 8" descr="The Pros and Cons of Playwright Automation Framework" hidden="1">
            <a:extLst>
              <a:ext uri="{FF2B5EF4-FFF2-40B4-BE49-F238E27FC236}">
                <a16:creationId xmlns:a16="http://schemas.microsoft.com/office/drawing/2014/main" id="{7E2B7E29-8CBD-76D9-3B9B-76B50B606F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6" r="14605"/>
          <a:stretch/>
        </p:blipFill>
        <p:spPr bwMode="auto">
          <a:xfrm>
            <a:off x="7534649" y="7641943"/>
            <a:ext cx="4323748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 hidden="1">
            <a:extLst>
              <a:ext uri="{FF2B5EF4-FFF2-40B4-BE49-F238E27FC236}">
                <a16:creationId xmlns:a16="http://schemas.microsoft.com/office/drawing/2014/main" id="{4382FEEE-9252-E757-AD57-E530DD884273}"/>
              </a:ext>
            </a:extLst>
          </p:cNvPr>
          <p:cNvSpPr txBox="1"/>
          <p:nvPr/>
        </p:nvSpPr>
        <p:spPr>
          <a:xfrm>
            <a:off x="2998337" y="7115058"/>
            <a:ext cx="8866709" cy="3252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công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cụ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cào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websites</a:t>
            </a:r>
          </a:p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dược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đúng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với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số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lượng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lớn</a:t>
            </a:r>
            <a:endParaRPr lang="en-US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nguy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cơ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liên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quan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đến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vấn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đề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hợp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pháp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data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lấy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về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thường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chưa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tốt</a:t>
            </a:r>
            <a:endParaRPr lang="en-US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8E14A4-D136-0470-BFC9-9F9999C8ED85}"/>
              </a:ext>
            </a:extLst>
          </p:cNvPr>
          <p:cNvSpPr txBox="1"/>
          <p:nvPr/>
        </p:nvSpPr>
        <p:spPr>
          <a:xfrm>
            <a:off x="421995" y="-1009902"/>
            <a:ext cx="6192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6. CROWDSOURING:</a:t>
            </a:r>
          </a:p>
        </p:txBody>
      </p:sp>
      <p:pic>
        <p:nvPicPr>
          <p:cNvPr id="34" name="Picture 33" hidden="1">
            <a:extLst>
              <a:ext uri="{FF2B5EF4-FFF2-40B4-BE49-F238E27FC236}">
                <a16:creationId xmlns:a16="http://schemas.microsoft.com/office/drawing/2014/main" id="{FC2DFF23-9CC2-2162-16BA-236C029FE1F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24988" y="7848652"/>
            <a:ext cx="6623182" cy="3314899"/>
          </a:xfrm>
          <a:prstGeom prst="rect">
            <a:avLst/>
          </a:prstGeom>
        </p:spPr>
      </p:pic>
      <p:sp>
        <p:nvSpPr>
          <p:cNvPr id="32" name="TextBox 31" hidden="1">
            <a:extLst>
              <a:ext uri="{FF2B5EF4-FFF2-40B4-BE49-F238E27FC236}">
                <a16:creationId xmlns:a16="http://schemas.microsoft.com/office/drawing/2014/main" id="{AC378F2E-CA0F-DE29-90E5-D5996D4D18B9}"/>
              </a:ext>
            </a:extLst>
          </p:cNvPr>
          <p:cNvSpPr txBox="1"/>
          <p:nvPr/>
        </p:nvSpPr>
        <p:spPr>
          <a:xfrm>
            <a:off x="11858397" y="2572785"/>
            <a:ext cx="7670083" cy="3376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marR="0" lvl="1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dựa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sự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phỏng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dựa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luật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địng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hoặc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AI model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khác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28650" marR="0" lvl="1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lượng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lớn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một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nhanh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chóng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28650" marR="0" lvl="1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sự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dạng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thực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tế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28650" marR="0" lvl="1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công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cụ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</a:p>
          <a:p>
            <a:pPr marL="1085850" marR="0" lvl="2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Unity, Unreal Engine</a:t>
            </a:r>
          </a:p>
          <a:p>
            <a:pPr marL="1085850" marR="0" lvl="2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GANs (StyleGAN, etc.)</a:t>
            </a:r>
          </a:p>
          <a:p>
            <a:pPr marL="1085850" marR="0" lvl="2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Text generation with GPT-based models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5DAD0C-D636-2BF4-31D2-21F008EA11EC}"/>
              </a:ext>
            </a:extLst>
          </p:cNvPr>
          <p:cNvSpPr txBox="1"/>
          <p:nvPr/>
        </p:nvSpPr>
        <p:spPr>
          <a:xfrm>
            <a:off x="-9658651" y="19441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 SIMULATED OR SYNTHETIC DATA:</a:t>
            </a:r>
          </a:p>
        </p:txBody>
      </p:sp>
      <p:pic>
        <p:nvPicPr>
          <p:cNvPr id="25602" name="Picture 2" descr="Top IoT Sensors in Today's Market: A Complete Guide" hidden="1">
            <a:extLst>
              <a:ext uri="{FF2B5EF4-FFF2-40B4-BE49-F238E27FC236}">
                <a16:creationId xmlns:a16="http://schemas.microsoft.com/office/drawing/2014/main" id="{5E61C2AB-492A-5CDF-B86B-776246529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698" y="7968103"/>
            <a:ext cx="3577083" cy="193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 hidden="1">
            <a:extLst>
              <a:ext uri="{FF2B5EF4-FFF2-40B4-BE49-F238E27FC236}">
                <a16:creationId xmlns:a16="http://schemas.microsoft.com/office/drawing/2014/main" id="{06E878BD-9A57-6E4B-7975-157CF3BE7B8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62775" y="7922207"/>
            <a:ext cx="3784995" cy="1983483"/>
          </a:xfrm>
          <a:prstGeom prst="rect">
            <a:avLst/>
          </a:prstGeom>
        </p:spPr>
      </p:pic>
      <p:sp>
        <p:nvSpPr>
          <p:cNvPr id="35" name="TextBox 34" hidden="1">
            <a:extLst>
              <a:ext uri="{FF2B5EF4-FFF2-40B4-BE49-F238E27FC236}">
                <a16:creationId xmlns:a16="http://schemas.microsoft.com/office/drawing/2014/main" id="{CE105D91-688A-55E0-8744-A8342845DCCC}"/>
              </a:ext>
            </a:extLst>
          </p:cNvPr>
          <p:cNvSpPr txBox="1"/>
          <p:nvPr/>
        </p:nvSpPr>
        <p:spPr>
          <a:xfrm>
            <a:off x="3040768" y="7848652"/>
            <a:ext cx="1102995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bị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điện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tử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cảm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biến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bị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IoT</a:t>
            </a: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theo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thời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gian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thực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độ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chi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tiết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cao</a:t>
            </a:r>
            <a:endParaRPr lang="en-US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yêu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bị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độ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nhiễu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cao</a:t>
            </a:r>
            <a:endParaRPr lang="en-US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Công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cụ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marL="1257300" marR="0" lvl="2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MQTT (for IoT message transport)</a:t>
            </a:r>
          </a:p>
          <a:p>
            <a:pPr marL="1257300" marR="0" lvl="2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Raspberry Pi, Arduino</a:t>
            </a:r>
          </a:p>
        </p:txBody>
      </p:sp>
      <p:sp>
        <p:nvSpPr>
          <p:cNvPr id="33" name="TextBox 32" hidden="1">
            <a:extLst>
              <a:ext uri="{FF2B5EF4-FFF2-40B4-BE49-F238E27FC236}">
                <a16:creationId xmlns:a16="http://schemas.microsoft.com/office/drawing/2014/main" id="{822555D6-3494-9905-B741-C1556D367CD2}"/>
              </a:ext>
            </a:extLst>
          </p:cNvPr>
          <p:cNvSpPr txBox="1"/>
          <p:nvPr/>
        </p:nvSpPr>
        <p:spPr>
          <a:xfrm>
            <a:off x="-6523404" y="17917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4. CAMERA/ IOT DEVICES/ SENSORS:</a:t>
            </a:r>
          </a:p>
        </p:txBody>
      </p:sp>
      <p:pic>
        <p:nvPicPr>
          <p:cNvPr id="40" name="Picture 39" hidden="1">
            <a:extLst>
              <a:ext uri="{FF2B5EF4-FFF2-40B4-BE49-F238E27FC236}">
                <a16:creationId xmlns:a16="http://schemas.microsoft.com/office/drawing/2014/main" id="{EDD840F3-5E19-1547-0D50-E8344B49CA9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10895" y="7350273"/>
            <a:ext cx="4414749" cy="3089800"/>
          </a:xfrm>
          <a:prstGeom prst="rect">
            <a:avLst/>
          </a:prstGeom>
        </p:spPr>
      </p:pic>
      <p:pic>
        <p:nvPicPr>
          <p:cNvPr id="44" name="Picture 43" hidden="1">
            <a:extLst>
              <a:ext uri="{FF2B5EF4-FFF2-40B4-BE49-F238E27FC236}">
                <a16:creationId xmlns:a16="http://schemas.microsoft.com/office/drawing/2014/main" id="{DABA129B-35A2-9243-F3E3-F3D54892537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210685" y="7350273"/>
            <a:ext cx="4981315" cy="3089800"/>
          </a:xfrm>
          <a:prstGeom prst="rect">
            <a:avLst/>
          </a:prstGeom>
        </p:spPr>
      </p:pic>
      <p:sp>
        <p:nvSpPr>
          <p:cNvPr id="43" name="TextBox 42" hidden="1">
            <a:extLst>
              <a:ext uri="{FF2B5EF4-FFF2-40B4-BE49-F238E27FC236}">
                <a16:creationId xmlns:a16="http://schemas.microsoft.com/office/drawing/2014/main" id="{EE29A1FB-6EB0-34A2-07C5-8DE81BE88D76}"/>
              </a:ext>
            </a:extLst>
          </p:cNvPr>
          <p:cNvSpPr txBox="1"/>
          <p:nvPr/>
        </p:nvSpPr>
        <p:spPr>
          <a:xfrm>
            <a:off x="4234345" y="7934193"/>
            <a:ext cx="6505516" cy="1959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logs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hệ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thống</a:t>
            </a:r>
            <a:endParaRPr lang="en-US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marR="0" lvl="1" indent="-2857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sẵn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trong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hầu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hết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hệ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thống</a:t>
            </a:r>
            <a:endParaRPr lang="en-US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marR="0" lvl="1" indent="-2857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nhiễu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không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nhất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quán</a:t>
            </a:r>
            <a:endParaRPr lang="en-US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9698" name="Picture 2" descr="Crowdsourcing: Definition, How It Works, Types, and Examples" hidden="1">
            <a:extLst>
              <a:ext uri="{FF2B5EF4-FFF2-40B4-BE49-F238E27FC236}">
                <a16:creationId xmlns:a16="http://schemas.microsoft.com/office/drawing/2014/main" id="{F08205E7-AD25-0CD0-5079-181C3B193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95" y="7163849"/>
            <a:ext cx="6192356" cy="418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D8BBCC7-BACE-C339-532C-1D07C08C8960}"/>
              </a:ext>
            </a:extLst>
          </p:cNvPr>
          <p:cNvSpPr txBox="1"/>
          <p:nvPr/>
        </p:nvSpPr>
        <p:spPr>
          <a:xfrm>
            <a:off x="-8988352" y="1944104"/>
            <a:ext cx="6192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5. LOGS AND INTERNAL SYSTEM 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C7404B7-C688-5205-0DD9-7F610B2FEC82}"/>
              </a:ext>
            </a:extLst>
          </p:cNvPr>
          <p:cNvSpPr txBox="1"/>
          <p:nvPr/>
        </p:nvSpPr>
        <p:spPr>
          <a:xfrm>
            <a:off x="3446877" y="8045914"/>
            <a:ext cx="841152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Thuê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công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việc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đánh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nhãn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phân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loại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,…)</a:t>
            </a:r>
          </a:p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sự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đánh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giá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con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endParaRPr lang="en-US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không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nhất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kiểm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lại</a:t>
            </a:r>
            <a:endParaRPr lang="en-US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222AA564-57D0-80A8-7AC3-77E6B40A844B}"/>
              </a:ext>
            </a:extLst>
          </p:cNvPr>
          <p:cNvSpPr/>
          <p:nvPr/>
        </p:nvSpPr>
        <p:spPr>
          <a:xfrm rot="1286125">
            <a:off x="6677211" y="1860461"/>
            <a:ext cx="15727744" cy="9349335"/>
          </a:xfrm>
          <a:prstGeom prst="triangle">
            <a:avLst/>
          </a:prstGeom>
          <a:solidFill>
            <a:srgbClr val="489F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4D256140-9992-2187-989B-13498EA350D2}"/>
              </a:ext>
            </a:extLst>
          </p:cNvPr>
          <p:cNvSpPr/>
          <p:nvPr/>
        </p:nvSpPr>
        <p:spPr>
          <a:xfrm rot="2494289">
            <a:off x="5681772" y="-7269205"/>
            <a:ext cx="15727744" cy="9349335"/>
          </a:xfrm>
          <a:prstGeom prst="triangle">
            <a:avLst/>
          </a:prstGeom>
          <a:solidFill>
            <a:srgbClr val="82C0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Picture 45" descr="A computer screen with graphics and a pie chart&#10;&#10;AI-generated content may be incorrect.">
            <a:extLst>
              <a:ext uri="{FF2B5EF4-FFF2-40B4-BE49-F238E27FC236}">
                <a16:creationId xmlns:a16="http://schemas.microsoft.com/office/drawing/2014/main" id="{5F37ABA4-E924-4265-009B-1AB6DE34C4E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524" y="2318202"/>
            <a:ext cx="1416272" cy="141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534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4517B-E7C0-B88F-79B1-FC67A84C5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29288E-775E-B120-38F3-D70B27772E05}"/>
              </a:ext>
            </a:extLst>
          </p:cNvPr>
          <p:cNvSpPr/>
          <p:nvPr/>
        </p:nvSpPr>
        <p:spPr>
          <a:xfrm>
            <a:off x="0" y="0"/>
            <a:ext cx="12280392" cy="6949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5" name="extBox 4">
            <a:extLst>
              <a:ext uri="{FF2B5EF4-FFF2-40B4-BE49-F238E27FC236}">
                <a16:creationId xmlns:a16="http://schemas.microsoft.com/office/drawing/2014/main" id="{99A4B9D8-C3FD-4886-9352-16B94A4C4795}"/>
              </a:ext>
            </a:extLst>
          </p:cNvPr>
          <p:cNvSpPr txBox="1"/>
          <p:nvPr/>
        </p:nvSpPr>
        <p:spPr>
          <a:xfrm>
            <a:off x="682371" y="1964509"/>
            <a:ext cx="109156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PHƯƠNG PHÁP CRAWL DỮ LIỆU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BEE07C-6BC6-6B7E-8F4A-29420DE3BD54}"/>
              </a:ext>
            </a:extLst>
          </p:cNvPr>
          <p:cNvSpPr/>
          <p:nvPr/>
        </p:nvSpPr>
        <p:spPr>
          <a:xfrm>
            <a:off x="0" y="-33413"/>
            <a:ext cx="12280392" cy="6982853"/>
          </a:xfrm>
          <a:prstGeom prst="rect">
            <a:avLst/>
          </a:prstGeom>
          <a:solidFill>
            <a:srgbClr val="FFA6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48FF85-6261-1364-5D9A-2A7ABEE12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058" y="2863721"/>
            <a:ext cx="1157292" cy="1157292"/>
          </a:xfrm>
          <a:prstGeom prst="rect">
            <a:avLst/>
          </a:prstGeom>
        </p:spPr>
      </p:pic>
      <p:sp>
        <p:nvSpPr>
          <p:cNvPr id="13" name="TextBox 12" hidden="1">
            <a:extLst>
              <a:ext uri="{FF2B5EF4-FFF2-40B4-BE49-F238E27FC236}">
                <a16:creationId xmlns:a16="http://schemas.microsoft.com/office/drawing/2014/main" id="{0A78C438-A9BF-9B74-0CF1-5ED81CFC0DBA}"/>
              </a:ext>
            </a:extLst>
          </p:cNvPr>
          <p:cNvSpPr txBox="1"/>
          <p:nvPr/>
        </p:nvSpPr>
        <p:spPr>
          <a:xfrm>
            <a:off x="3564923" y="7110358"/>
            <a:ext cx="8248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Vai </a:t>
            </a:r>
            <a:r>
              <a:rPr lang="en-US" sz="36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trò</a:t>
            </a:r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 liệu càng nhiều và chất lượng, mô hình càng chính xác.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6" name="Picture 2" descr="Building a high-performance data and AI organization | MIT Technology Review" hidden="1">
            <a:extLst>
              <a:ext uri="{FF2B5EF4-FFF2-40B4-BE49-F238E27FC236}">
                <a16:creationId xmlns:a16="http://schemas.microsoft.com/office/drawing/2014/main" id="{8534DB8C-1DC0-8D07-1F03-893BECCAD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498" y="9065127"/>
            <a:ext cx="6991350" cy="492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 hidden="1">
            <a:extLst>
              <a:ext uri="{FF2B5EF4-FFF2-40B4-BE49-F238E27FC236}">
                <a16:creationId xmlns:a16="http://schemas.microsoft.com/office/drawing/2014/main" id="{A0869B42-83E0-1249-8540-C1CF34229513}"/>
              </a:ext>
            </a:extLst>
          </p:cNvPr>
          <p:cNvSpPr txBox="1"/>
          <p:nvPr/>
        </p:nvSpPr>
        <p:spPr>
          <a:xfrm>
            <a:off x="3613381" y="8385058"/>
            <a:ext cx="82486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 nhãn (labeled):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 trong học có giám sát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Không nhãn (unlabeled):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 trong học không giám sát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Chuỗi thời gian, hình ảnh, văn bản, âm thanh, v.v.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Isosceles Triangle 15" hidden="1">
            <a:extLst>
              <a:ext uri="{FF2B5EF4-FFF2-40B4-BE49-F238E27FC236}">
                <a16:creationId xmlns:a16="http://schemas.microsoft.com/office/drawing/2014/main" id="{6D6F2AB2-D168-6261-A2A3-0FE3291517BB}"/>
              </a:ext>
            </a:extLst>
          </p:cNvPr>
          <p:cNvSpPr/>
          <p:nvPr/>
        </p:nvSpPr>
        <p:spPr>
          <a:xfrm rot="19338512">
            <a:off x="-4742675" y="3169133"/>
            <a:ext cx="13227466" cy="7560612"/>
          </a:xfrm>
          <a:prstGeom prst="triangle">
            <a:avLst/>
          </a:prstGeom>
          <a:solidFill>
            <a:srgbClr val="FFA6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 hidden="1">
            <a:extLst>
              <a:ext uri="{FF2B5EF4-FFF2-40B4-BE49-F238E27FC236}">
                <a16:creationId xmlns:a16="http://schemas.microsoft.com/office/drawing/2014/main" id="{50F72DB2-7D94-8550-67A8-303DD1CA74F2}"/>
              </a:ext>
            </a:extLst>
          </p:cNvPr>
          <p:cNvSpPr/>
          <p:nvPr/>
        </p:nvSpPr>
        <p:spPr>
          <a:xfrm rot="1286125">
            <a:off x="9446072" y="7078478"/>
            <a:ext cx="15727744" cy="9349335"/>
          </a:xfrm>
          <a:prstGeom prst="triangle">
            <a:avLst/>
          </a:prstGeom>
          <a:solidFill>
            <a:srgbClr val="489F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 hidden="1">
            <a:extLst>
              <a:ext uri="{FF2B5EF4-FFF2-40B4-BE49-F238E27FC236}">
                <a16:creationId xmlns:a16="http://schemas.microsoft.com/office/drawing/2014/main" id="{76793DC5-6F46-F228-88B8-00C14F181D9A}"/>
              </a:ext>
            </a:extLst>
          </p:cNvPr>
          <p:cNvSpPr/>
          <p:nvPr/>
        </p:nvSpPr>
        <p:spPr>
          <a:xfrm rot="3793276">
            <a:off x="-4016195" y="-7968577"/>
            <a:ext cx="19297002" cy="17556140"/>
          </a:xfrm>
          <a:prstGeom prst="triangle">
            <a:avLst/>
          </a:prstGeom>
          <a:solidFill>
            <a:srgbClr val="EDE7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 hidden="1">
            <a:extLst>
              <a:ext uri="{FF2B5EF4-FFF2-40B4-BE49-F238E27FC236}">
                <a16:creationId xmlns:a16="http://schemas.microsoft.com/office/drawing/2014/main" id="{46469F10-86F4-3FAD-527E-962F38BCB4CC}"/>
              </a:ext>
            </a:extLst>
          </p:cNvPr>
          <p:cNvSpPr/>
          <p:nvPr/>
        </p:nvSpPr>
        <p:spPr>
          <a:xfrm rot="2494289">
            <a:off x="8508835" y="-9932009"/>
            <a:ext cx="15727744" cy="9349335"/>
          </a:xfrm>
          <a:prstGeom prst="triangle">
            <a:avLst/>
          </a:prstGeom>
          <a:solidFill>
            <a:srgbClr val="82C0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929364-4D28-D2C5-10D2-8C74BC2B47A2}"/>
              </a:ext>
            </a:extLst>
          </p:cNvPr>
          <p:cNvSpPr/>
          <p:nvPr/>
        </p:nvSpPr>
        <p:spPr>
          <a:xfrm>
            <a:off x="-513506" y="-118865"/>
            <a:ext cx="12793898" cy="6982854"/>
          </a:xfrm>
          <a:prstGeom prst="rect">
            <a:avLst/>
          </a:prstGeom>
          <a:solidFill>
            <a:srgbClr val="EDE7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1CAF7A41-9794-329E-43ED-E9128C450643}"/>
              </a:ext>
            </a:extLst>
          </p:cNvPr>
          <p:cNvSpPr txBox="1"/>
          <p:nvPr/>
        </p:nvSpPr>
        <p:spPr>
          <a:xfrm>
            <a:off x="1772937" y="-1129350"/>
            <a:ext cx="8332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TỔNG QUAN VỀ THU THẬP DỮ LIỆU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3FC017CD-8848-AF5E-79FF-7721723EFEA4}"/>
              </a:ext>
            </a:extLst>
          </p:cNvPr>
          <p:cNvSpPr txBox="1"/>
          <p:nvPr/>
        </p:nvSpPr>
        <p:spPr>
          <a:xfrm>
            <a:off x="4798429" y="-2202184"/>
            <a:ext cx="6400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Định </a:t>
            </a:r>
            <a:r>
              <a:rPr lang="en-US" sz="2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nghĩa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trình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thu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thập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xử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lý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huấn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luyện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hình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AI</a:t>
            </a:r>
          </a:p>
        </p:txBody>
      </p:sp>
      <p:sp>
        <p:nvSpPr>
          <p:cNvPr id="20" name="TextBox 19" hidden="1">
            <a:extLst>
              <a:ext uri="{FF2B5EF4-FFF2-40B4-BE49-F238E27FC236}">
                <a16:creationId xmlns:a16="http://schemas.microsoft.com/office/drawing/2014/main" id="{2A3118B3-8714-CAB1-C881-B14E15404F7C}"/>
              </a:ext>
            </a:extLst>
          </p:cNvPr>
          <p:cNvSpPr txBox="1"/>
          <p:nvPr/>
        </p:nvSpPr>
        <p:spPr>
          <a:xfrm>
            <a:off x="4806064" y="-2202184"/>
            <a:ext cx="6400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Mục tiêu</a:t>
            </a:r>
            <a:r>
              <a:rPr lang="vi-VN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Cung cấp dữ liệu chất lượng để AI học và đưa ra dự đoán chính xác.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TextBox 6" hidden="1">
            <a:extLst>
              <a:ext uri="{FF2B5EF4-FFF2-40B4-BE49-F238E27FC236}">
                <a16:creationId xmlns:a16="http://schemas.microsoft.com/office/drawing/2014/main" id="{AAFCF4F5-0676-A7E9-492B-895EDF35564B}"/>
              </a:ext>
            </a:extLst>
          </p:cNvPr>
          <p:cNvSpPr txBox="1"/>
          <p:nvPr/>
        </p:nvSpPr>
        <p:spPr>
          <a:xfrm>
            <a:off x="4711684" y="-1708161"/>
            <a:ext cx="64008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Nguồn dữ liệu</a:t>
            </a:r>
            <a:r>
              <a:rPr lang="vi-VN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Web, cảm biến, API, cơ sở dữ liệu, khảo sát, dữ liệu công khai,...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0D71CA7-9213-D156-3098-130895690CBD}"/>
              </a:ext>
            </a:extLst>
          </p:cNvPr>
          <p:cNvGrpSpPr/>
          <p:nvPr/>
        </p:nvGrpSpPr>
        <p:grpSpPr>
          <a:xfrm>
            <a:off x="-4232146" y="2739654"/>
            <a:ext cx="2896898" cy="3140990"/>
            <a:chOff x="745018" y="1609952"/>
            <a:chExt cx="3440520" cy="385834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D839DA4-F9EB-467D-F431-6F20641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3099950" y="3442367"/>
              <a:ext cx="1085588" cy="108558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DBE3FD4-4529-AE83-F645-3129C7385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369" y="2678532"/>
              <a:ext cx="2166698" cy="278976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FFDB587-7990-D90E-2B16-6651A0C20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9866106">
              <a:off x="745018" y="1609952"/>
              <a:ext cx="2269896" cy="2269896"/>
            </a:xfrm>
            <a:prstGeom prst="rect">
              <a:avLst/>
            </a:prstGeom>
          </p:spPr>
        </p:pic>
      </p:grpSp>
      <p:sp>
        <p:nvSpPr>
          <p:cNvPr id="28" name="TextBox 27" hidden="1">
            <a:extLst>
              <a:ext uri="{FF2B5EF4-FFF2-40B4-BE49-F238E27FC236}">
                <a16:creationId xmlns:a16="http://schemas.microsoft.com/office/drawing/2014/main" id="{E07B52D5-B570-4C1C-E028-2553440A6415}"/>
              </a:ext>
            </a:extLst>
          </p:cNvPr>
          <p:cNvSpPr txBox="1"/>
          <p:nvPr/>
        </p:nvSpPr>
        <p:spPr>
          <a:xfrm>
            <a:off x="12869541" y="1768241"/>
            <a:ext cx="6400800" cy="4442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vi-VN" sz="3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bước chính</a:t>
            </a: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Xác định mục tiêu AI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Tìm và thu thập dữ liệu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Làm sạch &amp; chuẩn hóa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Gán nhãn (nếu cần)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Lưu trữ &amp; chuẩn bị huấn luyện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D1EEE0-7F72-D60F-4B9F-04A80F758E41}"/>
              </a:ext>
            </a:extLst>
          </p:cNvPr>
          <p:cNvSpPr txBox="1"/>
          <p:nvPr/>
        </p:nvSpPr>
        <p:spPr>
          <a:xfrm>
            <a:off x="1919622" y="-2174253"/>
            <a:ext cx="8039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PHƯƠNG PHÁP THU THẬP DỮ LIỆU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5848DE-0BB3-6139-A30C-68CDD8C270F2}"/>
              </a:ext>
            </a:extLst>
          </p:cNvPr>
          <p:cNvSpPr txBox="1"/>
          <p:nvPr/>
        </p:nvSpPr>
        <p:spPr>
          <a:xfrm>
            <a:off x="-6108876" y="17917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PUBLIC DATASET:</a:t>
            </a:r>
          </a:p>
        </p:txBody>
      </p:sp>
      <p:sp>
        <p:nvSpPr>
          <p:cNvPr id="27" name="TextBox 26" hidden="1">
            <a:extLst>
              <a:ext uri="{FF2B5EF4-FFF2-40B4-BE49-F238E27FC236}">
                <a16:creationId xmlns:a16="http://schemas.microsoft.com/office/drawing/2014/main" id="{27085FC4-7A57-D620-5E55-0FCBECA36912}"/>
              </a:ext>
            </a:extLst>
          </p:cNvPr>
          <p:cNvSpPr txBox="1"/>
          <p:nvPr/>
        </p:nvSpPr>
        <p:spPr>
          <a:xfrm>
            <a:off x="3135247" y="7848652"/>
            <a:ext cx="7910906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Lấy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nguồn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mạng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4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miễn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phí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thường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vậy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dễ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tiếp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cận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nhanh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chóng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thường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sạch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hoặc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đánh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nhãn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trước</a:t>
            </a:r>
            <a:endParaRPr lang="en-US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hạn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chế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trong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việc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kiểm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soát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chất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lượng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/format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</a:t>
            </a:r>
          </a:p>
        </p:txBody>
      </p:sp>
      <p:pic>
        <p:nvPicPr>
          <p:cNvPr id="7170" name="Picture 2" descr="List of top open and public dataset providers" hidden="1">
            <a:extLst>
              <a:ext uri="{FF2B5EF4-FFF2-40B4-BE49-F238E27FC236}">
                <a16:creationId xmlns:a16="http://schemas.microsoft.com/office/drawing/2014/main" id="{E17F0B2E-639D-6ED8-58A1-A8A7ACC6A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139" y="8153394"/>
            <a:ext cx="750570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54876A1-3774-8F93-ADCF-094CB6AD9B07}"/>
              </a:ext>
            </a:extLst>
          </p:cNvPr>
          <p:cNvSpPr txBox="1"/>
          <p:nvPr/>
        </p:nvSpPr>
        <p:spPr>
          <a:xfrm>
            <a:off x="-5956476" y="19441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PUBLIC DATASET: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629246-74A7-FBB9-0CB4-F2605DBF9FBE}"/>
              </a:ext>
            </a:extLst>
          </p:cNvPr>
          <p:cNvSpPr txBox="1"/>
          <p:nvPr/>
        </p:nvSpPr>
        <p:spPr>
          <a:xfrm>
            <a:off x="-6436005" y="17917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WEB SCRAPING:</a:t>
            </a:r>
          </a:p>
        </p:txBody>
      </p:sp>
      <p:pic>
        <p:nvPicPr>
          <p:cNvPr id="20482" name="Picture 2" descr="Web Scraping&quot; nghĩa là gì: Định Nghĩa, Ví Dụ trong Tiếng Anh" hidden="1">
            <a:extLst>
              <a:ext uri="{FF2B5EF4-FFF2-40B4-BE49-F238E27FC236}">
                <a16:creationId xmlns:a16="http://schemas.microsoft.com/office/drawing/2014/main" id="{4B8E02F4-2819-5DD0-C470-72BD7D8F4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789" y="7857763"/>
            <a:ext cx="7111415" cy="372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 descr="An Introduction to Web Automation using Selenium Python | by  Maximinusjoshus | featurepreneur | Medium" hidden="1">
            <a:extLst>
              <a:ext uri="{FF2B5EF4-FFF2-40B4-BE49-F238E27FC236}">
                <a16:creationId xmlns:a16="http://schemas.microsoft.com/office/drawing/2014/main" id="{5B3DB469-C9B9-3147-78E9-82DF9804F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750" y="7843829"/>
            <a:ext cx="3258132" cy="340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6" name="Picture 8" descr="The Pros and Cons of Playwright Automation Framework" hidden="1">
            <a:extLst>
              <a:ext uri="{FF2B5EF4-FFF2-40B4-BE49-F238E27FC236}">
                <a16:creationId xmlns:a16="http://schemas.microsoft.com/office/drawing/2014/main" id="{5E74AFF1-D9F6-50AE-9966-5EEAE41FAB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6" r="14605"/>
          <a:stretch/>
        </p:blipFill>
        <p:spPr bwMode="auto">
          <a:xfrm>
            <a:off x="7534649" y="7641943"/>
            <a:ext cx="4323748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 hidden="1">
            <a:extLst>
              <a:ext uri="{FF2B5EF4-FFF2-40B4-BE49-F238E27FC236}">
                <a16:creationId xmlns:a16="http://schemas.microsoft.com/office/drawing/2014/main" id="{2FA9C9C0-4576-A623-D680-2C60B705F33F}"/>
              </a:ext>
            </a:extLst>
          </p:cNvPr>
          <p:cNvSpPr txBox="1"/>
          <p:nvPr/>
        </p:nvSpPr>
        <p:spPr>
          <a:xfrm>
            <a:off x="2998337" y="7115058"/>
            <a:ext cx="8866709" cy="3252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công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cụ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cào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websites</a:t>
            </a:r>
          </a:p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dược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đúng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với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số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lượng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lớn</a:t>
            </a:r>
            <a:endParaRPr lang="en-US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nguy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cơ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liên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quan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đến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vấn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đề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hợp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pháp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data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lấy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về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thường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chưa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tốt</a:t>
            </a:r>
            <a:endParaRPr lang="en-US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669139-7636-2F24-832C-AA543A0059B1}"/>
              </a:ext>
            </a:extLst>
          </p:cNvPr>
          <p:cNvSpPr txBox="1"/>
          <p:nvPr/>
        </p:nvSpPr>
        <p:spPr>
          <a:xfrm>
            <a:off x="421995" y="-1009902"/>
            <a:ext cx="6192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6. CROWDSOURING:</a:t>
            </a:r>
          </a:p>
        </p:txBody>
      </p:sp>
      <p:pic>
        <p:nvPicPr>
          <p:cNvPr id="34" name="Picture 33" hidden="1">
            <a:extLst>
              <a:ext uri="{FF2B5EF4-FFF2-40B4-BE49-F238E27FC236}">
                <a16:creationId xmlns:a16="http://schemas.microsoft.com/office/drawing/2014/main" id="{0E6D0D39-6523-7A31-13AA-24B8D82F04C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24988" y="7848652"/>
            <a:ext cx="6623182" cy="3314899"/>
          </a:xfrm>
          <a:prstGeom prst="rect">
            <a:avLst/>
          </a:prstGeom>
        </p:spPr>
      </p:pic>
      <p:sp>
        <p:nvSpPr>
          <p:cNvPr id="32" name="TextBox 31" hidden="1">
            <a:extLst>
              <a:ext uri="{FF2B5EF4-FFF2-40B4-BE49-F238E27FC236}">
                <a16:creationId xmlns:a16="http://schemas.microsoft.com/office/drawing/2014/main" id="{B9FD26BE-FADA-D945-76C4-FA74D1D72F49}"/>
              </a:ext>
            </a:extLst>
          </p:cNvPr>
          <p:cNvSpPr txBox="1"/>
          <p:nvPr/>
        </p:nvSpPr>
        <p:spPr>
          <a:xfrm>
            <a:off x="11858397" y="2572785"/>
            <a:ext cx="7670083" cy="3376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marR="0" lvl="1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dựa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sự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phỏng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dựa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luật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địng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hoặc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AI model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khác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28650" marR="0" lvl="1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lượng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lớn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một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nhanh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chóng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28650" marR="0" lvl="1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sự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dạng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thực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tế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28650" marR="0" lvl="1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công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cụ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</a:p>
          <a:p>
            <a:pPr marL="1085850" marR="0" lvl="2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Unity, Unreal Engine</a:t>
            </a:r>
          </a:p>
          <a:p>
            <a:pPr marL="1085850" marR="0" lvl="2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GANs (StyleGAN, etc.)</a:t>
            </a:r>
          </a:p>
          <a:p>
            <a:pPr marL="1085850" marR="0" lvl="2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Text generation with GPT-based models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1B7392-686C-49FF-BCA6-5FD51C3E9DDB}"/>
              </a:ext>
            </a:extLst>
          </p:cNvPr>
          <p:cNvSpPr txBox="1"/>
          <p:nvPr/>
        </p:nvSpPr>
        <p:spPr>
          <a:xfrm>
            <a:off x="-9658651" y="19441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 SIMULATED OR SYNTHETIC DATA:</a:t>
            </a:r>
          </a:p>
        </p:txBody>
      </p:sp>
      <p:pic>
        <p:nvPicPr>
          <p:cNvPr id="25602" name="Picture 2" descr="Top IoT Sensors in Today's Market: A Complete Guide" hidden="1">
            <a:extLst>
              <a:ext uri="{FF2B5EF4-FFF2-40B4-BE49-F238E27FC236}">
                <a16:creationId xmlns:a16="http://schemas.microsoft.com/office/drawing/2014/main" id="{434BC176-B759-1038-6E98-77E4DD759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698" y="7968103"/>
            <a:ext cx="3577083" cy="193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 hidden="1">
            <a:extLst>
              <a:ext uri="{FF2B5EF4-FFF2-40B4-BE49-F238E27FC236}">
                <a16:creationId xmlns:a16="http://schemas.microsoft.com/office/drawing/2014/main" id="{86D92628-E33F-208F-6744-0AFC3D98D18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62775" y="7922207"/>
            <a:ext cx="3784995" cy="1983483"/>
          </a:xfrm>
          <a:prstGeom prst="rect">
            <a:avLst/>
          </a:prstGeom>
        </p:spPr>
      </p:pic>
      <p:sp>
        <p:nvSpPr>
          <p:cNvPr id="35" name="TextBox 34" hidden="1">
            <a:extLst>
              <a:ext uri="{FF2B5EF4-FFF2-40B4-BE49-F238E27FC236}">
                <a16:creationId xmlns:a16="http://schemas.microsoft.com/office/drawing/2014/main" id="{B2B60452-4D80-84F5-1848-B41C81FA4024}"/>
              </a:ext>
            </a:extLst>
          </p:cNvPr>
          <p:cNvSpPr txBox="1"/>
          <p:nvPr/>
        </p:nvSpPr>
        <p:spPr>
          <a:xfrm>
            <a:off x="3040768" y="7848652"/>
            <a:ext cx="1102995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bị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điện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tử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cảm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biến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bị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IoT</a:t>
            </a: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theo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thời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gian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thực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độ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chi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tiết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cao</a:t>
            </a:r>
            <a:endParaRPr lang="en-US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yêu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bị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độ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nhiễu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cao</a:t>
            </a:r>
            <a:endParaRPr lang="en-US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Công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cụ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marL="1257300" marR="0" lvl="2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MQTT (for IoT message transport)</a:t>
            </a:r>
          </a:p>
          <a:p>
            <a:pPr marL="1257300" marR="0" lvl="2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Raspberry Pi, Arduino</a:t>
            </a:r>
          </a:p>
        </p:txBody>
      </p:sp>
      <p:sp>
        <p:nvSpPr>
          <p:cNvPr id="33" name="TextBox 32" hidden="1">
            <a:extLst>
              <a:ext uri="{FF2B5EF4-FFF2-40B4-BE49-F238E27FC236}">
                <a16:creationId xmlns:a16="http://schemas.microsoft.com/office/drawing/2014/main" id="{1ACA9BC0-0BC4-F108-D6F0-562DAD653995}"/>
              </a:ext>
            </a:extLst>
          </p:cNvPr>
          <p:cNvSpPr txBox="1"/>
          <p:nvPr/>
        </p:nvSpPr>
        <p:spPr>
          <a:xfrm>
            <a:off x="-6523404" y="17917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4. CAMERA/ IOT DEVICES/ SENSORS:</a:t>
            </a:r>
          </a:p>
        </p:txBody>
      </p:sp>
      <p:pic>
        <p:nvPicPr>
          <p:cNvPr id="40" name="Picture 39" hidden="1">
            <a:extLst>
              <a:ext uri="{FF2B5EF4-FFF2-40B4-BE49-F238E27FC236}">
                <a16:creationId xmlns:a16="http://schemas.microsoft.com/office/drawing/2014/main" id="{57B4E0FD-04FE-2D11-59FD-31E0CB00B4C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710895" y="7350273"/>
            <a:ext cx="4414749" cy="3089800"/>
          </a:xfrm>
          <a:prstGeom prst="rect">
            <a:avLst/>
          </a:prstGeom>
        </p:spPr>
      </p:pic>
      <p:pic>
        <p:nvPicPr>
          <p:cNvPr id="44" name="Picture 43" hidden="1">
            <a:extLst>
              <a:ext uri="{FF2B5EF4-FFF2-40B4-BE49-F238E27FC236}">
                <a16:creationId xmlns:a16="http://schemas.microsoft.com/office/drawing/2014/main" id="{52540000-6564-FB85-753D-99FB0E3A940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210685" y="7350273"/>
            <a:ext cx="4981315" cy="3089800"/>
          </a:xfrm>
          <a:prstGeom prst="rect">
            <a:avLst/>
          </a:prstGeom>
        </p:spPr>
      </p:pic>
      <p:sp>
        <p:nvSpPr>
          <p:cNvPr id="43" name="TextBox 42" hidden="1">
            <a:extLst>
              <a:ext uri="{FF2B5EF4-FFF2-40B4-BE49-F238E27FC236}">
                <a16:creationId xmlns:a16="http://schemas.microsoft.com/office/drawing/2014/main" id="{F4C18E8E-8EFF-E8B8-40B9-34AFEAFE0454}"/>
              </a:ext>
            </a:extLst>
          </p:cNvPr>
          <p:cNvSpPr txBox="1"/>
          <p:nvPr/>
        </p:nvSpPr>
        <p:spPr>
          <a:xfrm>
            <a:off x="4234345" y="7934193"/>
            <a:ext cx="6505516" cy="1959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logs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hệ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thống</a:t>
            </a:r>
            <a:endParaRPr lang="en-US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marR="0" lvl="1" indent="-2857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sẵn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trong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hầu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hết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hệ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thống</a:t>
            </a:r>
            <a:endParaRPr lang="en-US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marR="0" lvl="1" indent="-2857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nhiễu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không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nhất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quán</a:t>
            </a:r>
            <a:endParaRPr lang="en-US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9698" name="Picture 2" descr="Crowdsourcing: Definition, How It Works, Types, and Examples" hidden="1">
            <a:extLst>
              <a:ext uri="{FF2B5EF4-FFF2-40B4-BE49-F238E27FC236}">
                <a16:creationId xmlns:a16="http://schemas.microsoft.com/office/drawing/2014/main" id="{C87CD678-8680-5A12-8A15-CBD25B252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95" y="7163849"/>
            <a:ext cx="6192356" cy="418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5AADED8-DDA5-04C5-1FF0-951667516745}"/>
              </a:ext>
            </a:extLst>
          </p:cNvPr>
          <p:cNvSpPr txBox="1"/>
          <p:nvPr/>
        </p:nvSpPr>
        <p:spPr>
          <a:xfrm>
            <a:off x="-8988352" y="1944104"/>
            <a:ext cx="6192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5. LOGS AND INTERNAL SYSTEM 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E499815-7977-48A2-475B-E5FDA7501D06}"/>
              </a:ext>
            </a:extLst>
          </p:cNvPr>
          <p:cNvSpPr txBox="1"/>
          <p:nvPr/>
        </p:nvSpPr>
        <p:spPr>
          <a:xfrm>
            <a:off x="3446877" y="8045914"/>
            <a:ext cx="841152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Thuê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công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việc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đánh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nhãn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phân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loại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,…)</a:t>
            </a:r>
          </a:p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sự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đánh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giá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con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endParaRPr lang="en-US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không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nhất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kiểm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lại</a:t>
            </a:r>
            <a:endParaRPr lang="en-US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5" name="Picture 44" descr="A computer screen with graphics and a pie chart&#10;&#10;AI-generated content may be incorrect.">
            <a:extLst>
              <a:ext uri="{FF2B5EF4-FFF2-40B4-BE49-F238E27FC236}">
                <a16:creationId xmlns:a16="http://schemas.microsoft.com/office/drawing/2014/main" id="{CB26A673-EBC4-D180-3F1A-4C8F757C015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524" y="2318202"/>
            <a:ext cx="1416272" cy="1416272"/>
          </a:xfrm>
          <a:prstGeom prst="rect">
            <a:avLst/>
          </a:prstGeom>
        </p:spPr>
      </p:pic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04F14073-26B5-D4F1-2EE5-6F2970718226}"/>
              </a:ext>
            </a:extLst>
          </p:cNvPr>
          <p:cNvSpPr/>
          <p:nvPr/>
        </p:nvSpPr>
        <p:spPr>
          <a:xfrm rot="1286125">
            <a:off x="6677211" y="1860461"/>
            <a:ext cx="15727744" cy="9349335"/>
          </a:xfrm>
          <a:prstGeom prst="triangle">
            <a:avLst/>
          </a:prstGeom>
          <a:solidFill>
            <a:srgbClr val="489F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AC1CA4B7-2264-8E94-2289-8775D476F2CA}"/>
              </a:ext>
            </a:extLst>
          </p:cNvPr>
          <p:cNvSpPr/>
          <p:nvPr/>
        </p:nvSpPr>
        <p:spPr>
          <a:xfrm rot="2494289">
            <a:off x="-3229957" y="-8785631"/>
            <a:ext cx="26377357" cy="21616333"/>
          </a:xfrm>
          <a:prstGeom prst="triangle">
            <a:avLst/>
          </a:prstGeom>
          <a:solidFill>
            <a:srgbClr val="82C0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9306671-E08F-4EED-87FF-67A4F5F4A19C}"/>
              </a:ext>
            </a:extLst>
          </p:cNvPr>
          <p:cNvSpPr/>
          <p:nvPr/>
        </p:nvSpPr>
        <p:spPr>
          <a:xfrm>
            <a:off x="-606486" y="-135710"/>
            <a:ext cx="12886878" cy="6982853"/>
          </a:xfrm>
          <a:prstGeom prst="rect">
            <a:avLst/>
          </a:prstGeom>
          <a:solidFill>
            <a:srgbClr val="82C0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59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3F39D-676A-C658-351E-D09A5EB06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C26449-7042-A01A-36D1-E30EFBDC124F}"/>
              </a:ext>
            </a:extLst>
          </p:cNvPr>
          <p:cNvSpPr/>
          <p:nvPr/>
        </p:nvSpPr>
        <p:spPr>
          <a:xfrm>
            <a:off x="0" y="0"/>
            <a:ext cx="12280392" cy="6949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5" name="extBox 4">
            <a:extLst>
              <a:ext uri="{FF2B5EF4-FFF2-40B4-BE49-F238E27FC236}">
                <a16:creationId xmlns:a16="http://schemas.microsoft.com/office/drawing/2014/main" id="{5299E945-0ABD-053B-A6A8-213818BBC4EA}"/>
              </a:ext>
            </a:extLst>
          </p:cNvPr>
          <p:cNvSpPr txBox="1"/>
          <p:nvPr/>
        </p:nvSpPr>
        <p:spPr>
          <a:xfrm>
            <a:off x="682371" y="1964509"/>
            <a:ext cx="109156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PHƯƠNG PHÁP CRAWL DỮ LIỆU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4C9D04-16B2-F1D2-A21A-31DED43ADDE7}"/>
              </a:ext>
            </a:extLst>
          </p:cNvPr>
          <p:cNvSpPr/>
          <p:nvPr/>
        </p:nvSpPr>
        <p:spPr>
          <a:xfrm>
            <a:off x="0" y="-33413"/>
            <a:ext cx="12280392" cy="6982853"/>
          </a:xfrm>
          <a:prstGeom prst="rect">
            <a:avLst/>
          </a:prstGeom>
          <a:solidFill>
            <a:srgbClr val="FFA6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9DE06E-3BE6-0366-1EEC-D56FE7214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058" y="2863721"/>
            <a:ext cx="1157292" cy="1157292"/>
          </a:xfrm>
          <a:prstGeom prst="rect">
            <a:avLst/>
          </a:prstGeom>
        </p:spPr>
      </p:pic>
      <p:sp>
        <p:nvSpPr>
          <p:cNvPr id="13" name="TextBox 12" hidden="1">
            <a:extLst>
              <a:ext uri="{FF2B5EF4-FFF2-40B4-BE49-F238E27FC236}">
                <a16:creationId xmlns:a16="http://schemas.microsoft.com/office/drawing/2014/main" id="{FCB4192B-5575-27E5-E7D8-60CE2EF22BAD}"/>
              </a:ext>
            </a:extLst>
          </p:cNvPr>
          <p:cNvSpPr txBox="1"/>
          <p:nvPr/>
        </p:nvSpPr>
        <p:spPr>
          <a:xfrm>
            <a:off x="3564923" y="7110358"/>
            <a:ext cx="8248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Vai </a:t>
            </a:r>
            <a:r>
              <a:rPr lang="en-US" sz="36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trò</a:t>
            </a:r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 liệu càng nhiều và chất lượng, mô hình càng chính xác.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6" name="Picture 2" descr="Building a high-performance data and AI organization | MIT Technology Review" hidden="1">
            <a:extLst>
              <a:ext uri="{FF2B5EF4-FFF2-40B4-BE49-F238E27FC236}">
                <a16:creationId xmlns:a16="http://schemas.microsoft.com/office/drawing/2014/main" id="{BB7BC14F-85BD-B2F2-8146-F30828290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498" y="9065127"/>
            <a:ext cx="6991350" cy="492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 hidden="1">
            <a:extLst>
              <a:ext uri="{FF2B5EF4-FFF2-40B4-BE49-F238E27FC236}">
                <a16:creationId xmlns:a16="http://schemas.microsoft.com/office/drawing/2014/main" id="{DDCD571D-98CD-BF36-6C55-D5EEA4C10502}"/>
              </a:ext>
            </a:extLst>
          </p:cNvPr>
          <p:cNvSpPr txBox="1"/>
          <p:nvPr/>
        </p:nvSpPr>
        <p:spPr>
          <a:xfrm>
            <a:off x="3613381" y="8385058"/>
            <a:ext cx="82486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 nhãn (labeled):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 trong học có giám sát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Không nhãn (unlabeled):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 trong học không giám sát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Chuỗi thời gian, hình ảnh, văn bản, âm thanh, v.v.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Isosceles Triangle 15" hidden="1">
            <a:extLst>
              <a:ext uri="{FF2B5EF4-FFF2-40B4-BE49-F238E27FC236}">
                <a16:creationId xmlns:a16="http://schemas.microsoft.com/office/drawing/2014/main" id="{347C489E-4049-EFA4-5A44-D96AC1C46417}"/>
              </a:ext>
            </a:extLst>
          </p:cNvPr>
          <p:cNvSpPr/>
          <p:nvPr/>
        </p:nvSpPr>
        <p:spPr>
          <a:xfrm rot="19338512">
            <a:off x="-4742675" y="3169133"/>
            <a:ext cx="13227466" cy="7560612"/>
          </a:xfrm>
          <a:prstGeom prst="triangle">
            <a:avLst/>
          </a:prstGeom>
          <a:solidFill>
            <a:srgbClr val="FFA6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 hidden="1">
            <a:extLst>
              <a:ext uri="{FF2B5EF4-FFF2-40B4-BE49-F238E27FC236}">
                <a16:creationId xmlns:a16="http://schemas.microsoft.com/office/drawing/2014/main" id="{B3ADCDB7-124E-3118-F14D-6ADC8071660A}"/>
              </a:ext>
            </a:extLst>
          </p:cNvPr>
          <p:cNvSpPr/>
          <p:nvPr/>
        </p:nvSpPr>
        <p:spPr>
          <a:xfrm rot="1286125">
            <a:off x="9446072" y="7078478"/>
            <a:ext cx="15727744" cy="9349335"/>
          </a:xfrm>
          <a:prstGeom prst="triangle">
            <a:avLst/>
          </a:prstGeom>
          <a:solidFill>
            <a:srgbClr val="489F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 hidden="1">
            <a:extLst>
              <a:ext uri="{FF2B5EF4-FFF2-40B4-BE49-F238E27FC236}">
                <a16:creationId xmlns:a16="http://schemas.microsoft.com/office/drawing/2014/main" id="{E502199D-BAA1-C5C8-DE29-718732215248}"/>
              </a:ext>
            </a:extLst>
          </p:cNvPr>
          <p:cNvSpPr/>
          <p:nvPr/>
        </p:nvSpPr>
        <p:spPr>
          <a:xfrm rot="3793276">
            <a:off x="-4016195" y="-7968577"/>
            <a:ext cx="19297002" cy="17556140"/>
          </a:xfrm>
          <a:prstGeom prst="triangle">
            <a:avLst/>
          </a:prstGeom>
          <a:solidFill>
            <a:srgbClr val="EDE7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 hidden="1">
            <a:extLst>
              <a:ext uri="{FF2B5EF4-FFF2-40B4-BE49-F238E27FC236}">
                <a16:creationId xmlns:a16="http://schemas.microsoft.com/office/drawing/2014/main" id="{CA254429-7950-FDA0-5684-77F9FABFEE76}"/>
              </a:ext>
            </a:extLst>
          </p:cNvPr>
          <p:cNvSpPr/>
          <p:nvPr/>
        </p:nvSpPr>
        <p:spPr>
          <a:xfrm rot="2494289">
            <a:off x="8508835" y="-9932009"/>
            <a:ext cx="15727744" cy="9349335"/>
          </a:xfrm>
          <a:prstGeom prst="triangle">
            <a:avLst/>
          </a:prstGeom>
          <a:solidFill>
            <a:srgbClr val="82C0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1CF075-DDD4-36F4-5CD8-6CC7354575DB}"/>
              </a:ext>
            </a:extLst>
          </p:cNvPr>
          <p:cNvSpPr/>
          <p:nvPr/>
        </p:nvSpPr>
        <p:spPr>
          <a:xfrm>
            <a:off x="-513506" y="-118865"/>
            <a:ext cx="12793898" cy="6982854"/>
          </a:xfrm>
          <a:prstGeom prst="rect">
            <a:avLst/>
          </a:prstGeom>
          <a:solidFill>
            <a:srgbClr val="EDE7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E1761F-1585-3B02-0F45-0782CA6341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0203" y="2370541"/>
            <a:ext cx="1311593" cy="1311593"/>
          </a:xfrm>
          <a:prstGeom prst="rect">
            <a:avLst/>
          </a:prstGeom>
        </p:spPr>
      </p:pic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D6B6F181-A0B8-EF63-BB4A-D0C6865052C9}"/>
              </a:ext>
            </a:extLst>
          </p:cNvPr>
          <p:cNvSpPr txBox="1"/>
          <p:nvPr/>
        </p:nvSpPr>
        <p:spPr>
          <a:xfrm>
            <a:off x="1772937" y="-1129350"/>
            <a:ext cx="8332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TỔNG QUAN VỀ THU THẬP DỮ LIỆU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D57E03D0-6BB5-ED78-AAFF-F5544600EAD9}"/>
              </a:ext>
            </a:extLst>
          </p:cNvPr>
          <p:cNvSpPr txBox="1"/>
          <p:nvPr/>
        </p:nvSpPr>
        <p:spPr>
          <a:xfrm>
            <a:off x="4798429" y="-2202184"/>
            <a:ext cx="6400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Định </a:t>
            </a:r>
            <a:r>
              <a:rPr lang="en-US" sz="2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nghĩa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trình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thu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thập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xử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lý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huấn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luyện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hình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AI</a:t>
            </a:r>
          </a:p>
        </p:txBody>
      </p:sp>
      <p:sp>
        <p:nvSpPr>
          <p:cNvPr id="20" name="TextBox 19" hidden="1">
            <a:extLst>
              <a:ext uri="{FF2B5EF4-FFF2-40B4-BE49-F238E27FC236}">
                <a16:creationId xmlns:a16="http://schemas.microsoft.com/office/drawing/2014/main" id="{CA36C333-706B-834B-7127-74E1C126F58B}"/>
              </a:ext>
            </a:extLst>
          </p:cNvPr>
          <p:cNvSpPr txBox="1"/>
          <p:nvPr/>
        </p:nvSpPr>
        <p:spPr>
          <a:xfrm>
            <a:off x="4806064" y="-2202184"/>
            <a:ext cx="6400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Mục tiêu</a:t>
            </a:r>
            <a:r>
              <a:rPr lang="vi-VN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Cung cấp dữ liệu chất lượng để AI học và đưa ra dự đoán chính xác.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TextBox 6" hidden="1">
            <a:extLst>
              <a:ext uri="{FF2B5EF4-FFF2-40B4-BE49-F238E27FC236}">
                <a16:creationId xmlns:a16="http://schemas.microsoft.com/office/drawing/2014/main" id="{552397BA-BBEB-84B6-CB2C-10257B463DDB}"/>
              </a:ext>
            </a:extLst>
          </p:cNvPr>
          <p:cNvSpPr txBox="1"/>
          <p:nvPr/>
        </p:nvSpPr>
        <p:spPr>
          <a:xfrm>
            <a:off x="4711684" y="-1708161"/>
            <a:ext cx="64008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Nguồn dữ liệu</a:t>
            </a:r>
            <a:r>
              <a:rPr lang="vi-VN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Web, cảm biến, API, cơ sở dữ liệu, khảo sát, dữ liệu công khai,...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6F9A2E-3978-1C89-7061-0D4AE182EE41}"/>
              </a:ext>
            </a:extLst>
          </p:cNvPr>
          <p:cNvGrpSpPr/>
          <p:nvPr/>
        </p:nvGrpSpPr>
        <p:grpSpPr>
          <a:xfrm>
            <a:off x="-4232146" y="2739654"/>
            <a:ext cx="2896898" cy="3140990"/>
            <a:chOff x="745018" y="1609952"/>
            <a:chExt cx="3440520" cy="385834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0015672-E036-6786-AC7D-AD1A4C0FB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3099950" y="3442367"/>
              <a:ext cx="1085588" cy="108558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6EEAC39-26EB-4259-0810-DD8802FD9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369" y="2678532"/>
              <a:ext cx="2166698" cy="278976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E19D618-7975-5D79-F6D3-386FF148C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9866106">
              <a:off x="745018" y="1609952"/>
              <a:ext cx="2269896" cy="2269896"/>
            </a:xfrm>
            <a:prstGeom prst="rect">
              <a:avLst/>
            </a:prstGeom>
          </p:spPr>
        </p:pic>
      </p:grpSp>
      <p:sp>
        <p:nvSpPr>
          <p:cNvPr id="28" name="TextBox 27" hidden="1">
            <a:extLst>
              <a:ext uri="{FF2B5EF4-FFF2-40B4-BE49-F238E27FC236}">
                <a16:creationId xmlns:a16="http://schemas.microsoft.com/office/drawing/2014/main" id="{A20903CF-A62D-4DFD-B728-8E66A03B9861}"/>
              </a:ext>
            </a:extLst>
          </p:cNvPr>
          <p:cNvSpPr txBox="1"/>
          <p:nvPr/>
        </p:nvSpPr>
        <p:spPr>
          <a:xfrm>
            <a:off x="12869541" y="1768241"/>
            <a:ext cx="6400800" cy="4442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vi-VN" sz="3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bước chính</a:t>
            </a: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Xác định mục tiêu AI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Tìm và thu thập dữ liệu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Làm sạch &amp; chuẩn hóa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Gán nhãn (nếu cần)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Lưu trữ &amp; chuẩn bị huấn luyện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C090F2-F8C7-2308-8BC8-4AB7064E49E3}"/>
              </a:ext>
            </a:extLst>
          </p:cNvPr>
          <p:cNvSpPr txBox="1"/>
          <p:nvPr/>
        </p:nvSpPr>
        <p:spPr>
          <a:xfrm>
            <a:off x="1919622" y="-2174253"/>
            <a:ext cx="8039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PHƯƠNG PHÁP THU THẬP DỮ LIỆU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37A7EE-3B22-E68E-D6E3-400E7845DDF4}"/>
              </a:ext>
            </a:extLst>
          </p:cNvPr>
          <p:cNvSpPr txBox="1"/>
          <p:nvPr/>
        </p:nvSpPr>
        <p:spPr>
          <a:xfrm>
            <a:off x="-6108876" y="17917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PUBLIC DATASET:</a:t>
            </a:r>
          </a:p>
        </p:txBody>
      </p:sp>
      <p:sp>
        <p:nvSpPr>
          <p:cNvPr id="27" name="TextBox 26" hidden="1">
            <a:extLst>
              <a:ext uri="{FF2B5EF4-FFF2-40B4-BE49-F238E27FC236}">
                <a16:creationId xmlns:a16="http://schemas.microsoft.com/office/drawing/2014/main" id="{8EE819F9-FF7F-1E35-BCEB-4BDEED5E0C06}"/>
              </a:ext>
            </a:extLst>
          </p:cNvPr>
          <p:cNvSpPr txBox="1"/>
          <p:nvPr/>
        </p:nvSpPr>
        <p:spPr>
          <a:xfrm>
            <a:off x="3135247" y="7848652"/>
            <a:ext cx="7910906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Lấy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nguồn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mạng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4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miễn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phí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thường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vậy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dễ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tiếp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cận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nhanh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chóng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thường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sạch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hoặc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đánh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nhãn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trước</a:t>
            </a:r>
            <a:endParaRPr lang="en-US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hạn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chế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trong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việc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kiểm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soát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chất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lượng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/format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</a:t>
            </a:r>
          </a:p>
        </p:txBody>
      </p:sp>
      <p:pic>
        <p:nvPicPr>
          <p:cNvPr id="7170" name="Picture 2" descr="List of top open and public dataset providers" hidden="1">
            <a:extLst>
              <a:ext uri="{FF2B5EF4-FFF2-40B4-BE49-F238E27FC236}">
                <a16:creationId xmlns:a16="http://schemas.microsoft.com/office/drawing/2014/main" id="{BC7DD932-8525-84D7-FC8B-9A92BF9E2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139" y="8153394"/>
            <a:ext cx="750570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00912D9-F3CD-A6EB-7657-B4102765C68E}"/>
              </a:ext>
            </a:extLst>
          </p:cNvPr>
          <p:cNvSpPr txBox="1"/>
          <p:nvPr/>
        </p:nvSpPr>
        <p:spPr>
          <a:xfrm>
            <a:off x="-5956476" y="19441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PUBLIC DATASET: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C4B4F8-CCEB-FF5F-1891-D4F575022CD4}"/>
              </a:ext>
            </a:extLst>
          </p:cNvPr>
          <p:cNvSpPr txBox="1"/>
          <p:nvPr/>
        </p:nvSpPr>
        <p:spPr>
          <a:xfrm>
            <a:off x="-6436005" y="17917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WEB SCRAPING:</a:t>
            </a:r>
          </a:p>
        </p:txBody>
      </p:sp>
      <p:pic>
        <p:nvPicPr>
          <p:cNvPr id="20482" name="Picture 2" descr="Web Scraping&quot; nghĩa là gì: Định Nghĩa, Ví Dụ trong Tiếng Anh" hidden="1">
            <a:extLst>
              <a:ext uri="{FF2B5EF4-FFF2-40B4-BE49-F238E27FC236}">
                <a16:creationId xmlns:a16="http://schemas.microsoft.com/office/drawing/2014/main" id="{4FD79EFA-AB39-A2B4-F6E8-B50DC47C3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789" y="7857763"/>
            <a:ext cx="7111415" cy="372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 descr="An Introduction to Web Automation using Selenium Python | by  Maximinusjoshus | featurepreneur | Medium" hidden="1">
            <a:extLst>
              <a:ext uri="{FF2B5EF4-FFF2-40B4-BE49-F238E27FC236}">
                <a16:creationId xmlns:a16="http://schemas.microsoft.com/office/drawing/2014/main" id="{5610CD49-FB15-7EA9-6ABB-B7D36EFEC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750" y="7843829"/>
            <a:ext cx="3258132" cy="340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6" name="Picture 8" descr="The Pros and Cons of Playwright Automation Framework" hidden="1">
            <a:extLst>
              <a:ext uri="{FF2B5EF4-FFF2-40B4-BE49-F238E27FC236}">
                <a16:creationId xmlns:a16="http://schemas.microsoft.com/office/drawing/2014/main" id="{AA75B150-0F89-B596-2BF7-CCC863B447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6" r="14605"/>
          <a:stretch/>
        </p:blipFill>
        <p:spPr bwMode="auto">
          <a:xfrm>
            <a:off x="7534649" y="7641943"/>
            <a:ext cx="4323748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 hidden="1">
            <a:extLst>
              <a:ext uri="{FF2B5EF4-FFF2-40B4-BE49-F238E27FC236}">
                <a16:creationId xmlns:a16="http://schemas.microsoft.com/office/drawing/2014/main" id="{1D4AC035-5FAB-BFB7-A9E8-C9EAFC7C8BCD}"/>
              </a:ext>
            </a:extLst>
          </p:cNvPr>
          <p:cNvSpPr txBox="1"/>
          <p:nvPr/>
        </p:nvSpPr>
        <p:spPr>
          <a:xfrm>
            <a:off x="2998337" y="7115058"/>
            <a:ext cx="8866709" cy="3252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công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cụ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cào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websites</a:t>
            </a:r>
          </a:p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dược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đúng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với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số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lượng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lớn</a:t>
            </a:r>
            <a:endParaRPr lang="en-US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nguy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cơ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liên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quan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đến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vấn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đề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hợp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pháp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data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lấy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về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thường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chưa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tốt</a:t>
            </a:r>
            <a:endParaRPr lang="en-US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2E55C0-4D18-55EF-517D-6831828D3E17}"/>
              </a:ext>
            </a:extLst>
          </p:cNvPr>
          <p:cNvSpPr txBox="1"/>
          <p:nvPr/>
        </p:nvSpPr>
        <p:spPr>
          <a:xfrm>
            <a:off x="421995" y="-1009902"/>
            <a:ext cx="6192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6. CROWDSOURING:</a:t>
            </a:r>
          </a:p>
        </p:txBody>
      </p:sp>
      <p:pic>
        <p:nvPicPr>
          <p:cNvPr id="34" name="Picture 33" hidden="1">
            <a:extLst>
              <a:ext uri="{FF2B5EF4-FFF2-40B4-BE49-F238E27FC236}">
                <a16:creationId xmlns:a16="http://schemas.microsoft.com/office/drawing/2014/main" id="{D802D8B5-BBDD-C74B-B10F-E3F53BDE4F6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24988" y="7848652"/>
            <a:ext cx="6623182" cy="3314899"/>
          </a:xfrm>
          <a:prstGeom prst="rect">
            <a:avLst/>
          </a:prstGeom>
        </p:spPr>
      </p:pic>
      <p:sp>
        <p:nvSpPr>
          <p:cNvPr id="32" name="TextBox 31" hidden="1">
            <a:extLst>
              <a:ext uri="{FF2B5EF4-FFF2-40B4-BE49-F238E27FC236}">
                <a16:creationId xmlns:a16="http://schemas.microsoft.com/office/drawing/2014/main" id="{C0A38FC2-DC3E-D629-C520-E3AA5EEB4CB1}"/>
              </a:ext>
            </a:extLst>
          </p:cNvPr>
          <p:cNvSpPr txBox="1"/>
          <p:nvPr/>
        </p:nvSpPr>
        <p:spPr>
          <a:xfrm>
            <a:off x="11858397" y="2572785"/>
            <a:ext cx="7670083" cy="3376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marR="0" lvl="1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dựa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sự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phỏng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dựa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luật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địng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hoặc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AI model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khác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28650" marR="0" lvl="1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lượng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lớn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một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nhanh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chóng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28650" marR="0" lvl="1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sự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dạng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thực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tế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28650" marR="0" lvl="1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công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cụ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</a:p>
          <a:p>
            <a:pPr marL="1085850" marR="0" lvl="2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Unity, Unreal Engine</a:t>
            </a:r>
          </a:p>
          <a:p>
            <a:pPr marL="1085850" marR="0" lvl="2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GANs (StyleGAN, etc.)</a:t>
            </a:r>
          </a:p>
          <a:p>
            <a:pPr marL="1085850" marR="0" lvl="2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Text generation with GPT-based models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09389E-93BE-6459-B311-775B59643949}"/>
              </a:ext>
            </a:extLst>
          </p:cNvPr>
          <p:cNvSpPr txBox="1"/>
          <p:nvPr/>
        </p:nvSpPr>
        <p:spPr>
          <a:xfrm>
            <a:off x="-9658651" y="19441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 SIMULATED OR SYNTHETIC DATA:</a:t>
            </a:r>
          </a:p>
        </p:txBody>
      </p:sp>
      <p:pic>
        <p:nvPicPr>
          <p:cNvPr id="25602" name="Picture 2" descr="Top IoT Sensors in Today's Market: A Complete Guide" hidden="1">
            <a:extLst>
              <a:ext uri="{FF2B5EF4-FFF2-40B4-BE49-F238E27FC236}">
                <a16:creationId xmlns:a16="http://schemas.microsoft.com/office/drawing/2014/main" id="{DC51FFEC-CDAC-C340-8405-CCAFFFC5A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698" y="7968103"/>
            <a:ext cx="3577083" cy="193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 hidden="1">
            <a:extLst>
              <a:ext uri="{FF2B5EF4-FFF2-40B4-BE49-F238E27FC236}">
                <a16:creationId xmlns:a16="http://schemas.microsoft.com/office/drawing/2014/main" id="{23032EC3-3E0C-2866-7A8E-D4818384EA3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62775" y="7922207"/>
            <a:ext cx="3784995" cy="1983483"/>
          </a:xfrm>
          <a:prstGeom prst="rect">
            <a:avLst/>
          </a:prstGeom>
        </p:spPr>
      </p:pic>
      <p:sp>
        <p:nvSpPr>
          <p:cNvPr id="35" name="TextBox 34" hidden="1">
            <a:extLst>
              <a:ext uri="{FF2B5EF4-FFF2-40B4-BE49-F238E27FC236}">
                <a16:creationId xmlns:a16="http://schemas.microsoft.com/office/drawing/2014/main" id="{3EC29282-6B7B-425B-1E24-6617A04D7056}"/>
              </a:ext>
            </a:extLst>
          </p:cNvPr>
          <p:cNvSpPr txBox="1"/>
          <p:nvPr/>
        </p:nvSpPr>
        <p:spPr>
          <a:xfrm>
            <a:off x="3040768" y="7848652"/>
            <a:ext cx="1102995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bị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điện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tử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cảm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biến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bị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IoT</a:t>
            </a: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theo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thời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gian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thực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độ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chi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tiết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cao</a:t>
            </a:r>
            <a:endParaRPr lang="en-US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yêu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bị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độ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nhiễu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cao</a:t>
            </a:r>
            <a:endParaRPr lang="en-US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Công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cụ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marL="1257300" marR="0" lvl="2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MQTT (for IoT message transport)</a:t>
            </a:r>
          </a:p>
          <a:p>
            <a:pPr marL="1257300" marR="0" lvl="2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Raspberry Pi, Arduino</a:t>
            </a:r>
          </a:p>
        </p:txBody>
      </p:sp>
      <p:sp>
        <p:nvSpPr>
          <p:cNvPr id="33" name="TextBox 32" hidden="1">
            <a:extLst>
              <a:ext uri="{FF2B5EF4-FFF2-40B4-BE49-F238E27FC236}">
                <a16:creationId xmlns:a16="http://schemas.microsoft.com/office/drawing/2014/main" id="{F8A0BD76-DF17-9377-8ED6-DED17A43589D}"/>
              </a:ext>
            </a:extLst>
          </p:cNvPr>
          <p:cNvSpPr txBox="1"/>
          <p:nvPr/>
        </p:nvSpPr>
        <p:spPr>
          <a:xfrm>
            <a:off x="-6523404" y="17917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4. CAMERA/ IOT DEVICES/ SENSORS:</a:t>
            </a:r>
          </a:p>
        </p:txBody>
      </p:sp>
      <p:pic>
        <p:nvPicPr>
          <p:cNvPr id="40" name="Picture 39" hidden="1">
            <a:extLst>
              <a:ext uri="{FF2B5EF4-FFF2-40B4-BE49-F238E27FC236}">
                <a16:creationId xmlns:a16="http://schemas.microsoft.com/office/drawing/2014/main" id="{44497AB1-ED4B-9E93-180F-D36EE5321A4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10895" y="7350273"/>
            <a:ext cx="4414749" cy="3089800"/>
          </a:xfrm>
          <a:prstGeom prst="rect">
            <a:avLst/>
          </a:prstGeom>
        </p:spPr>
      </p:pic>
      <p:pic>
        <p:nvPicPr>
          <p:cNvPr id="44" name="Picture 43" hidden="1">
            <a:extLst>
              <a:ext uri="{FF2B5EF4-FFF2-40B4-BE49-F238E27FC236}">
                <a16:creationId xmlns:a16="http://schemas.microsoft.com/office/drawing/2014/main" id="{5574D90A-972F-96B4-FB95-74F8EB47230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210685" y="7350273"/>
            <a:ext cx="4981315" cy="3089800"/>
          </a:xfrm>
          <a:prstGeom prst="rect">
            <a:avLst/>
          </a:prstGeom>
        </p:spPr>
      </p:pic>
      <p:sp>
        <p:nvSpPr>
          <p:cNvPr id="43" name="TextBox 42" hidden="1">
            <a:extLst>
              <a:ext uri="{FF2B5EF4-FFF2-40B4-BE49-F238E27FC236}">
                <a16:creationId xmlns:a16="http://schemas.microsoft.com/office/drawing/2014/main" id="{AD301386-5E68-26A4-02C7-81BECE5D4183}"/>
              </a:ext>
            </a:extLst>
          </p:cNvPr>
          <p:cNvSpPr txBox="1"/>
          <p:nvPr/>
        </p:nvSpPr>
        <p:spPr>
          <a:xfrm>
            <a:off x="4234345" y="7934193"/>
            <a:ext cx="6505516" cy="1959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logs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hệ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thống</a:t>
            </a:r>
            <a:endParaRPr lang="en-US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marR="0" lvl="1" indent="-2857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sẵn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trong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hầu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hết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hệ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thống</a:t>
            </a:r>
            <a:endParaRPr lang="en-US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marR="0" lvl="1" indent="-2857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nhiễu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không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nhất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quán</a:t>
            </a:r>
            <a:endParaRPr lang="en-US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9698" name="Picture 2" descr="Crowdsourcing: Definition, How It Works, Types, and Examples" hidden="1">
            <a:extLst>
              <a:ext uri="{FF2B5EF4-FFF2-40B4-BE49-F238E27FC236}">
                <a16:creationId xmlns:a16="http://schemas.microsoft.com/office/drawing/2014/main" id="{56B33716-4D71-048C-0116-43341586F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95" y="7163849"/>
            <a:ext cx="6192356" cy="418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B4726E8-E720-FD70-120C-4F9B5E2D1A1A}"/>
              </a:ext>
            </a:extLst>
          </p:cNvPr>
          <p:cNvSpPr txBox="1"/>
          <p:nvPr/>
        </p:nvSpPr>
        <p:spPr>
          <a:xfrm>
            <a:off x="-8988352" y="1944104"/>
            <a:ext cx="6192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5. LOGS AND INTERNAL SYSTEM 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AFB5D9-62FE-2DA1-E9BF-0935AB0B4EA1}"/>
              </a:ext>
            </a:extLst>
          </p:cNvPr>
          <p:cNvSpPr txBox="1"/>
          <p:nvPr/>
        </p:nvSpPr>
        <p:spPr>
          <a:xfrm>
            <a:off x="3446877" y="8045914"/>
            <a:ext cx="841152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Thuê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công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việc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đánh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nhãn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phân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loại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,…)</a:t>
            </a:r>
          </a:p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sự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đánh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giá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con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endParaRPr lang="en-US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không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nhất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kiểm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lại</a:t>
            </a:r>
            <a:endParaRPr lang="en-US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7" name="Isosceles Triangle 36" hidden="1">
            <a:extLst>
              <a:ext uri="{FF2B5EF4-FFF2-40B4-BE49-F238E27FC236}">
                <a16:creationId xmlns:a16="http://schemas.microsoft.com/office/drawing/2014/main" id="{76C8D143-68D0-33E9-AC50-3A3F90993436}"/>
              </a:ext>
            </a:extLst>
          </p:cNvPr>
          <p:cNvSpPr/>
          <p:nvPr/>
        </p:nvSpPr>
        <p:spPr>
          <a:xfrm rot="1286125">
            <a:off x="6677211" y="1860461"/>
            <a:ext cx="15727744" cy="9349335"/>
          </a:xfrm>
          <a:prstGeom prst="triangle">
            <a:avLst/>
          </a:prstGeom>
          <a:solidFill>
            <a:srgbClr val="489F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 hidden="1">
            <a:extLst>
              <a:ext uri="{FF2B5EF4-FFF2-40B4-BE49-F238E27FC236}">
                <a16:creationId xmlns:a16="http://schemas.microsoft.com/office/drawing/2014/main" id="{65C1C392-3967-AFCA-BAC1-08C05971FA81}"/>
              </a:ext>
            </a:extLst>
          </p:cNvPr>
          <p:cNvSpPr/>
          <p:nvPr/>
        </p:nvSpPr>
        <p:spPr>
          <a:xfrm rot="2494289">
            <a:off x="-3229957" y="-8785631"/>
            <a:ext cx="26377357" cy="21616333"/>
          </a:xfrm>
          <a:prstGeom prst="triangle">
            <a:avLst/>
          </a:prstGeom>
          <a:solidFill>
            <a:srgbClr val="82C0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A408611-3322-FAD7-A66E-E18427592D4E}"/>
              </a:ext>
            </a:extLst>
          </p:cNvPr>
          <p:cNvSpPr/>
          <p:nvPr/>
        </p:nvSpPr>
        <p:spPr>
          <a:xfrm>
            <a:off x="-606486" y="-135710"/>
            <a:ext cx="12886878" cy="6982853"/>
          </a:xfrm>
          <a:prstGeom prst="rect">
            <a:avLst/>
          </a:prstGeom>
          <a:solidFill>
            <a:srgbClr val="82C0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 descr="A computer screen with graphics and a pie chart&#10;&#10;AI-generated content may be incorrect.">
            <a:extLst>
              <a:ext uri="{FF2B5EF4-FFF2-40B4-BE49-F238E27FC236}">
                <a16:creationId xmlns:a16="http://schemas.microsoft.com/office/drawing/2014/main" id="{FC0D77A5-D2A9-9620-8C58-2042E863206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099" y="-80124"/>
            <a:ext cx="1226883" cy="122688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0D28ED41-D356-7749-4C11-848786EBF93D}"/>
              </a:ext>
            </a:extLst>
          </p:cNvPr>
          <p:cNvSpPr txBox="1"/>
          <p:nvPr/>
        </p:nvSpPr>
        <p:spPr>
          <a:xfrm>
            <a:off x="5167962" y="167075"/>
            <a:ext cx="2617176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 SÁNH</a:t>
            </a:r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D1861E92-F04F-9755-B6C7-86606B09E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228847"/>
              </p:ext>
            </p:extLst>
          </p:nvPr>
        </p:nvGraphicFramePr>
        <p:xfrm>
          <a:off x="387327" y="8239355"/>
          <a:ext cx="10915649" cy="5333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130">
                  <a:extLst>
                    <a:ext uri="{9D8B030D-6E8A-4147-A177-3AD203B41FA5}">
                      <a16:colId xmlns:a16="http://schemas.microsoft.com/office/drawing/2014/main" val="3436748402"/>
                    </a:ext>
                  </a:extLst>
                </a:gridCol>
                <a:gridCol w="2183130">
                  <a:extLst>
                    <a:ext uri="{9D8B030D-6E8A-4147-A177-3AD203B41FA5}">
                      <a16:colId xmlns:a16="http://schemas.microsoft.com/office/drawing/2014/main" val="1519531715"/>
                    </a:ext>
                  </a:extLst>
                </a:gridCol>
                <a:gridCol w="2183130">
                  <a:extLst>
                    <a:ext uri="{9D8B030D-6E8A-4147-A177-3AD203B41FA5}">
                      <a16:colId xmlns:a16="http://schemas.microsoft.com/office/drawing/2014/main" val="567738395"/>
                    </a:ext>
                  </a:extLst>
                </a:gridCol>
                <a:gridCol w="1927181">
                  <a:extLst>
                    <a:ext uri="{9D8B030D-6E8A-4147-A177-3AD203B41FA5}">
                      <a16:colId xmlns:a16="http://schemas.microsoft.com/office/drawing/2014/main" val="947936665"/>
                    </a:ext>
                  </a:extLst>
                </a:gridCol>
                <a:gridCol w="2439078">
                  <a:extLst>
                    <a:ext uri="{9D8B030D-6E8A-4147-A177-3AD203B41FA5}">
                      <a16:colId xmlns:a16="http://schemas.microsoft.com/office/drawing/2014/main" val="2410231433"/>
                    </a:ext>
                  </a:extLst>
                </a:gridCol>
              </a:tblGrid>
              <a:tr h="58577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Common 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910590"/>
                  </a:ext>
                </a:extLst>
              </a:tr>
              <a:tr h="58577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Public 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Benchmarking, quick prototypes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409380"/>
                  </a:ext>
                </a:extLst>
              </a:tr>
              <a:tr h="8368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Web Scraping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Custom text/image collection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079973"/>
                  </a:ext>
                </a:extLst>
              </a:tr>
              <a:tr h="585775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User-Generated Data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Personalized AI, recommendation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34891"/>
                  </a:ext>
                </a:extLst>
              </a:tr>
              <a:tr h="3169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Simulated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Robotics, rare event modeling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71114650"/>
                  </a:ext>
                </a:extLst>
              </a:tr>
              <a:tr h="8368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IoT/Sensors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Low-Med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Smart devices, real-world modeling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249318"/>
                  </a:ext>
                </a:extLst>
              </a:tr>
              <a:tr h="58577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Logs/System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Medium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Medium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Anomaly detection, behavior models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80165875"/>
                  </a:ext>
                </a:extLst>
              </a:tr>
              <a:tr h="58577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Crowdsourcing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Data labeling, NLP, CV 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6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53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117AC-D29F-EAB4-1213-506B1F26F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05B572-E85F-D259-F1C8-F93925E15B9E}"/>
              </a:ext>
            </a:extLst>
          </p:cNvPr>
          <p:cNvSpPr/>
          <p:nvPr/>
        </p:nvSpPr>
        <p:spPr>
          <a:xfrm>
            <a:off x="0" y="0"/>
            <a:ext cx="12280392" cy="6949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5" name="extBox 4">
            <a:extLst>
              <a:ext uri="{FF2B5EF4-FFF2-40B4-BE49-F238E27FC236}">
                <a16:creationId xmlns:a16="http://schemas.microsoft.com/office/drawing/2014/main" id="{62C5B103-8F0B-99C0-7629-735E1BE2DF1B}"/>
              </a:ext>
            </a:extLst>
          </p:cNvPr>
          <p:cNvSpPr txBox="1"/>
          <p:nvPr/>
        </p:nvSpPr>
        <p:spPr>
          <a:xfrm>
            <a:off x="682371" y="1964509"/>
            <a:ext cx="109156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PHƯƠNG PHÁP CRAWL DỮ LIỆU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6700FC-0F9B-1DA5-9D3E-83B002C484DD}"/>
              </a:ext>
            </a:extLst>
          </p:cNvPr>
          <p:cNvSpPr/>
          <p:nvPr/>
        </p:nvSpPr>
        <p:spPr>
          <a:xfrm>
            <a:off x="0" y="-33413"/>
            <a:ext cx="12280392" cy="6982853"/>
          </a:xfrm>
          <a:prstGeom prst="rect">
            <a:avLst/>
          </a:prstGeom>
          <a:solidFill>
            <a:srgbClr val="FFA6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FBEEDC-AE1B-8DFC-3FF6-0A85D312F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058" y="2863721"/>
            <a:ext cx="1157292" cy="1157292"/>
          </a:xfrm>
          <a:prstGeom prst="rect">
            <a:avLst/>
          </a:prstGeom>
        </p:spPr>
      </p:pic>
      <p:sp>
        <p:nvSpPr>
          <p:cNvPr id="13" name="TextBox 12" hidden="1">
            <a:extLst>
              <a:ext uri="{FF2B5EF4-FFF2-40B4-BE49-F238E27FC236}">
                <a16:creationId xmlns:a16="http://schemas.microsoft.com/office/drawing/2014/main" id="{34BBAD13-3B4A-DAF2-65A5-B74FE3AF9DBF}"/>
              </a:ext>
            </a:extLst>
          </p:cNvPr>
          <p:cNvSpPr txBox="1"/>
          <p:nvPr/>
        </p:nvSpPr>
        <p:spPr>
          <a:xfrm>
            <a:off x="3564923" y="7110358"/>
            <a:ext cx="8248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Vai </a:t>
            </a:r>
            <a:r>
              <a:rPr lang="en-US" sz="36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trò</a:t>
            </a:r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 liệu càng nhiều và chất lượng, mô hình càng chính xác.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6" name="Picture 2" descr="Building a high-performance data and AI organization | MIT Technology Review" hidden="1">
            <a:extLst>
              <a:ext uri="{FF2B5EF4-FFF2-40B4-BE49-F238E27FC236}">
                <a16:creationId xmlns:a16="http://schemas.microsoft.com/office/drawing/2014/main" id="{F7C2F834-3873-CCCE-49B6-D804CBBD4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498" y="9065127"/>
            <a:ext cx="6991350" cy="492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 hidden="1">
            <a:extLst>
              <a:ext uri="{FF2B5EF4-FFF2-40B4-BE49-F238E27FC236}">
                <a16:creationId xmlns:a16="http://schemas.microsoft.com/office/drawing/2014/main" id="{F57B4A2B-9373-A1F2-87BB-2E9DAD43774B}"/>
              </a:ext>
            </a:extLst>
          </p:cNvPr>
          <p:cNvSpPr txBox="1"/>
          <p:nvPr/>
        </p:nvSpPr>
        <p:spPr>
          <a:xfrm>
            <a:off x="3613381" y="8385058"/>
            <a:ext cx="82486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 nhãn (labeled):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 trong học có giám sát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Không nhãn (unlabeled):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 trong học không giám sát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Chuỗi thời gian, hình ảnh, văn bản, âm thanh, v.v.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Isosceles Triangle 15" hidden="1">
            <a:extLst>
              <a:ext uri="{FF2B5EF4-FFF2-40B4-BE49-F238E27FC236}">
                <a16:creationId xmlns:a16="http://schemas.microsoft.com/office/drawing/2014/main" id="{F9EE2EC7-12F4-E2D3-FB18-BFE08B637986}"/>
              </a:ext>
            </a:extLst>
          </p:cNvPr>
          <p:cNvSpPr/>
          <p:nvPr/>
        </p:nvSpPr>
        <p:spPr>
          <a:xfrm rot="19338512">
            <a:off x="-4742675" y="3169133"/>
            <a:ext cx="13227466" cy="7560612"/>
          </a:xfrm>
          <a:prstGeom prst="triangle">
            <a:avLst/>
          </a:prstGeom>
          <a:solidFill>
            <a:srgbClr val="FFA6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 hidden="1">
            <a:extLst>
              <a:ext uri="{FF2B5EF4-FFF2-40B4-BE49-F238E27FC236}">
                <a16:creationId xmlns:a16="http://schemas.microsoft.com/office/drawing/2014/main" id="{6179FC0B-BAD6-DD07-11E2-8E4E4A24F3A2}"/>
              </a:ext>
            </a:extLst>
          </p:cNvPr>
          <p:cNvSpPr/>
          <p:nvPr/>
        </p:nvSpPr>
        <p:spPr>
          <a:xfrm rot="1286125">
            <a:off x="9446072" y="7078478"/>
            <a:ext cx="15727744" cy="9349335"/>
          </a:xfrm>
          <a:prstGeom prst="triangle">
            <a:avLst/>
          </a:prstGeom>
          <a:solidFill>
            <a:srgbClr val="489F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 hidden="1">
            <a:extLst>
              <a:ext uri="{FF2B5EF4-FFF2-40B4-BE49-F238E27FC236}">
                <a16:creationId xmlns:a16="http://schemas.microsoft.com/office/drawing/2014/main" id="{B90AFFCC-C299-B585-139F-2D7CFC1E1C21}"/>
              </a:ext>
            </a:extLst>
          </p:cNvPr>
          <p:cNvSpPr/>
          <p:nvPr/>
        </p:nvSpPr>
        <p:spPr>
          <a:xfrm rot="3793276">
            <a:off x="-4016195" y="-7968577"/>
            <a:ext cx="19297002" cy="17556140"/>
          </a:xfrm>
          <a:prstGeom prst="triangle">
            <a:avLst/>
          </a:prstGeom>
          <a:solidFill>
            <a:srgbClr val="EDE7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 hidden="1">
            <a:extLst>
              <a:ext uri="{FF2B5EF4-FFF2-40B4-BE49-F238E27FC236}">
                <a16:creationId xmlns:a16="http://schemas.microsoft.com/office/drawing/2014/main" id="{655508EE-D0D8-47FA-D195-44A1FE7E52B1}"/>
              </a:ext>
            </a:extLst>
          </p:cNvPr>
          <p:cNvSpPr/>
          <p:nvPr/>
        </p:nvSpPr>
        <p:spPr>
          <a:xfrm rot="2494289">
            <a:off x="8508835" y="-9932009"/>
            <a:ext cx="15727744" cy="9349335"/>
          </a:xfrm>
          <a:prstGeom prst="triangle">
            <a:avLst/>
          </a:prstGeom>
          <a:solidFill>
            <a:srgbClr val="82C0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AC2C0E-3E72-EBB0-123D-B6E1686AC9D9}"/>
              </a:ext>
            </a:extLst>
          </p:cNvPr>
          <p:cNvSpPr/>
          <p:nvPr/>
        </p:nvSpPr>
        <p:spPr>
          <a:xfrm>
            <a:off x="-513506" y="-118865"/>
            <a:ext cx="12793898" cy="6982854"/>
          </a:xfrm>
          <a:prstGeom prst="rect">
            <a:avLst/>
          </a:prstGeom>
          <a:solidFill>
            <a:srgbClr val="EDE7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C2DB4D-E142-CB0B-0582-D54E96FC1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0203" y="2370541"/>
            <a:ext cx="1311593" cy="1311593"/>
          </a:xfrm>
          <a:prstGeom prst="rect">
            <a:avLst/>
          </a:prstGeom>
        </p:spPr>
      </p:pic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32943FE7-6527-95A8-C28E-5EC3EE83233D}"/>
              </a:ext>
            </a:extLst>
          </p:cNvPr>
          <p:cNvSpPr txBox="1"/>
          <p:nvPr/>
        </p:nvSpPr>
        <p:spPr>
          <a:xfrm>
            <a:off x="1772937" y="-1129350"/>
            <a:ext cx="8332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TỔNG QUAN VỀ THU THẬP DỮ LIỆU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6D100CAE-AC11-0467-50EF-EDB965014583}"/>
              </a:ext>
            </a:extLst>
          </p:cNvPr>
          <p:cNvSpPr txBox="1"/>
          <p:nvPr/>
        </p:nvSpPr>
        <p:spPr>
          <a:xfrm>
            <a:off x="4798429" y="-2202184"/>
            <a:ext cx="6400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Định </a:t>
            </a:r>
            <a:r>
              <a:rPr lang="en-US" sz="2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nghĩa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trình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thu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thập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xử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lý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huấn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luyện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hình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AI</a:t>
            </a:r>
          </a:p>
        </p:txBody>
      </p:sp>
      <p:sp>
        <p:nvSpPr>
          <p:cNvPr id="20" name="TextBox 19" hidden="1">
            <a:extLst>
              <a:ext uri="{FF2B5EF4-FFF2-40B4-BE49-F238E27FC236}">
                <a16:creationId xmlns:a16="http://schemas.microsoft.com/office/drawing/2014/main" id="{39B02DE1-4C31-F139-1F13-C8F0750D32E6}"/>
              </a:ext>
            </a:extLst>
          </p:cNvPr>
          <p:cNvSpPr txBox="1"/>
          <p:nvPr/>
        </p:nvSpPr>
        <p:spPr>
          <a:xfrm>
            <a:off x="4806064" y="-2202184"/>
            <a:ext cx="6400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Mục tiêu</a:t>
            </a:r>
            <a:r>
              <a:rPr lang="vi-VN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Cung cấp dữ liệu chất lượng để AI học và đưa ra dự đoán chính xác.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TextBox 6" hidden="1">
            <a:extLst>
              <a:ext uri="{FF2B5EF4-FFF2-40B4-BE49-F238E27FC236}">
                <a16:creationId xmlns:a16="http://schemas.microsoft.com/office/drawing/2014/main" id="{7E4A699C-5DB7-C460-0B93-D046A1540BE4}"/>
              </a:ext>
            </a:extLst>
          </p:cNvPr>
          <p:cNvSpPr txBox="1"/>
          <p:nvPr/>
        </p:nvSpPr>
        <p:spPr>
          <a:xfrm>
            <a:off x="4711684" y="-1708161"/>
            <a:ext cx="64008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Nguồn dữ liệu</a:t>
            </a:r>
            <a:r>
              <a:rPr lang="vi-VN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Web, cảm biến, API, cơ sở dữ liệu, khảo sát, dữ liệu công khai,...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3E78D6-7D73-EDC3-3136-F6522D54139C}"/>
              </a:ext>
            </a:extLst>
          </p:cNvPr>
          <p:cNvGrpSpPr/>
          <p:nvPr/>
        </p:nvGrpSpPr>
        <p:grpSpPr>
          <a:xfrm>
            <a:off x="-4232146" y="2739654"/>
            <a:ext cx="2896898" cy="3140990"/>
            <a:chOff x="745018" y="1609952"/>
            <a:chExt cx="3440520" cy="385834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5093C31-97AF-4229-BC1D-644CE5A4F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3099950" y="3442367"/>
              <a:ext cx="1085588" cy="108558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C6EF256-0D31-C828-F7B7-C5F6CDBCC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369" y="2678532"/>
              <a:ext cx="2166698" cy="278976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4804186-0DF9-AD06-A3DD-25A41EC39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9866106">
              <a:off x="745018" y="1609952"/>
              <a:ext cx="2269896" cy="2269896"/>
            </a:xfrm>
            <a:prstGeom prst="rect">
              <a:avLst/>
            </a:prstGeom>
          </p:spPr>
        </p:pic>
      </p:grpSp>
      <p:sp>
        <p:nvSpPr>
          <p:cNvPr id="28" name="TextBox 27" hidden="1">
            <a:extLst>
              <a:ext uri="{FF2B5EF4-FFF2-40B4-BE49-F238E27FC236}">
                <a16:creationId xmlns:a16="http://schemas.microsoft.com/office/drawing/2014/main" id="{854E37BF-A190-FDAA-3903-AEA1EF34DDF4}"/>
              </a:ext>
            </a:extLst>
          </p:cNvPr>
          <p:cNvSpPr txBox="1"/>
          <p:nvPr/>
        </p:nvSpPr>
        <p:spPr>
          <a:xfrm>
            <a:off x="12869541" y="1768241"/>
            <a:ext cx="6400800" cy="4442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vi-VN" sz="3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bước chính</a:t>
            </a: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Xác định mục tiêu AI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Tìm và thu thập dữ liệu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Làm sạch &amp; chuẩn hóa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Gán nhãn (nếu cần)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Lưu trữ &amp; chuẩn bị huấn luyện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B2E38A-9F13-D9FB-5178-EAFCD556143C}"/>
              </a:ext>
            </a:extLst>
          </p:cNvPr>
          <p:cNvSpPr txBox="1"/>
          <p:nvPr/>
        </p:nvSpPr>
        <p:spPr>
          <a:xfrm>
            <a:off x="1919622" y="-2174253"/>
            <a:ext cx="8039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PHƯƠNG PHÁP THU THẬP DỮ LIỆU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131AD1-BE74-0759-F6F5-741FC8273E5F}"/>
              </a:ext>
            </a:extLst>
          </p:cNvPr>
          <p:cNvSpPr txBox="1"/>
          <p:nvPr/>
        </p:nvSpPr>
        <p:spPr>
          <a:xfrm>
            <a:off x="-6108876" y="17917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PUBLIC DATASET:</a:t>
            </a:r>
          </a:p>
        </p:txBody>
      </p:sp>
      <p:sp>
        <p:nvSpPr>
          <p:cNvPr id="27" name="TextBox 26" hidden="1">
            <a:extLst>
              <a:ext uri="{FF2B5EF4-FFF2-40B4-BE49-F238E27FC236}">
                <a16:creationId xmlns:a16="http://schemas.microsoft.com/office/drawing/2014/main" id="{6246FD33-8DC3-77BD-EFB0-108F86ABFCF2}"/>
              </a:ext>
            </a:extLst>
          </p:cNvPr>
          <p:cNvSpPr txBox="1"/>
          <p:nvPr/>
        </p:nvSpPr>
        <p:spPr>
          <a:xfrm>
            <a:off x="3135247" y="7848652"/>
            <a:ext cx="7910906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Lấy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nguồn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mạng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4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miễn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phí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thường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vậy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dễ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tiếp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cận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nhanh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chóng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thường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sạch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hoặc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đánh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nhãn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trước</a:t>
            </a:r>
            <a:endParaRPr lang="en-US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hạn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chế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trong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việc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kiểm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soát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chất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lượng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/format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</a:t>
            </a:r>
          </a:p>
        </p:txBody>
      </p:sp>
      <p:pic>
        <p:nvPicPr>
          <p:cNvPr id="7170" name="Picture 2" descr="List of top open and public dataset providers" hidden="1">
            <a:extLst>
              <a:ext uri="{FF2B5EF4-FFF2-40B4-BE49-F238E27FC236}">
                <a16:creationId xmlns:a16="http://schemas.microsoft.com/office/drawing/2014/main" id="{88621EB2-A6FF-0913-CB23-3B67E33B6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139" y="8153394"/>
            <a:ext cx="750570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82A6115-FF12-0B7D-C5EC-F454669DD93C}"/>
              </a:ext>
            </a:extLst>
          </p:cNvPr>
          <p:cNvSpPr txBox="1"/>
          <p:nvPr/>
        </p:nvSpPr>
        <p:spPr>
          <a:xfrm>
            <a:off x="-5956476" y="19441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PUBLIC DATASET: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1260E0-7A23-E3F7-F634-85D2CC76E350}"/>
              </a:ext>
            </a:extLst>
          </p:cNvPr>
          <p:cNvSpPr txBox="1"/>
          <p:nvPr/>
        </p:nvSpPr>
        <p:spPr>
          <a:xfrm>
            <a:off x="-6436005" y="17917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WEB SCRAPING:</a:t>
            </a:r>
          </a:p>
        </p:txBody>
      </p:sp>
      <p:pic>
        <p:nvPicPr>
          <p:cNvPr id="20482" name="Picture 2" descr="Web Scraping&quot; nghĩa là gì: Định Nghĩa, Ví Dụ trong Tiếng Anh" hidden="1">
            <a:extLst>
              <a:ext uri="{FF2B5EF4-FFF2-40B4-BE49-F238E27FC236}">
                <a16:creationId xmlns:a16="http://schemas.microsoft.com/office/drawing/2014/main" id="{454AE5B7-6D4B-0D03-60A0-674E2F047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789" y="7857763"/>
            <a:ext cx="7111415" cy="372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 descr="An Introduction to Web Automation using Selenium Python | by  Maximinusjoshus | featurepreneur | Medium" hidden="1">
            <a:extLst>
              <a:ext uri="{FF2B5EF4-FFF2-40B4-BE49-F238E27FC236}">
                <a16:creationId xmlns:a16="http://schemas.microsoft.com/office/drawing/2014/main" id="{B9D0DA19-2CC7-2A8E-86E4-5620C426B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750" y="7843829"/>
            <a:ext cx="3258132" cy="340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6" name="Picture 8" descr="The Pros and Cons of Playwright Automation Framework" hidden="1">
            <a:extLst>
              <a:ext uri="{FF2B5EF4-FFF2-40B4-BE49-F238E27FC236}">
                <a16:creationId xmlns:a16="http://schemas.microsoft.com/office/drawing/2014/main" id="{5C7CE2A2-7D0C-8059-64EB-FAB0CD23E2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6" r="14605"/>
          <a:stretch/>
        </p:blipFill>
        <p:spPr bwMode="auto">
          <a:xfrm>
            <a:off x="7534649" y="7641943"/>
            <a:ext cx="4323748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 hidden="1">
            <a:extLst>
              <a:ext uri="{FF2B5EF4-FFF2-40B4-BE49-F238E27FC236}">
                <a16:creationId xmlns:a16="http://schemas.microsoft.com/office/drawing/2014/main" id="{94E63988-01BF-4152-5598-BCA4F67EE402}"/>
              </a:ext>
            </a:extLst>
          </p:cNvPr>
          <p:cNvSpPr txBox="1"/>
          <p:nvPr/>
        </p:nvSpPr>
        <p:spPr>
          <a:xfrm>
            <a:off x="2998337" y="7115058"/>
            <a:ext cx="8866709" cy="3252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công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cụ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cào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websites</a:t>
            </a:r>
          </a:p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dược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đúng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với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số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lượng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lớn</a:t>
            </a:r>
            <a:endParaRPr lang="en-US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nguy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cơ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liên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quan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đến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vấn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đề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hợp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pháp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data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lấy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về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thường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chưa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tốt</a:t>
            </a:r>
            <a:endParaRPr lang="en-US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8FEF62-A18F-148B-4E1A-3127A78EA08D}"/>
              </a:ext>
            </a:extLst>
          </p:cNvPr>
          <p:cNvSpPr txBox="1"/>
          <p:nvPr/>
        </p:nvSpPr>
        <p:spPr>
          <a:xfrm>
            <a:off x="421995" y="-1009902"/>
            <a:ext cx="6192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6. CROWDSOURING:</a:t>
            </a:r>
          </a:p>
        </p:txBody>
      </p:sp>
      <p:pic>
        <p:nvPicPr>
          <p:cNvPr id="34" name="Picture 33" hidden="1">
            <a:extLst>
              <a:ext uri="{FF2B5EF4-FFF2-40B4-BE49-F238E27FC236}">
                <a16:creationId xmlns:a16="http://schemas.microsoft.com/office/drawing/2014/main" id="{4E8A837C-9381-3E80-830A-EFE82631DB3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24988" y="7848652"/>
            <a:ext cx="6623182" cy="3314899"/>
          </a:xfrm>
          <a:prstGeom prst="rect">
            <a:avLst/>
          </a:prstGeom>
        </p:spPr>
      </p:pic>
      <p:sp>
        <p:nvSpPr>
          <p:cNvPr id="32" name="TextBox 31" hidden="1">
            <a:extLst>
              <a:ext uri="{FF2B5EF4-FFF2-40B4-BE49-F238E27FC236}">
                <a16:creationId xmlns:a16="http://schemas.microsoft.com/office/drawing/2014/main" id="{EEBC2AAE-BB30-7C7A-C6E9-85F10D14B571}"/>
              </a:ext>
            </a:extLst>
          </p:cNvPr>
          <p:cNvSpPr txBox="1"/>
          <p:nvPr/>
        </p:nvSpPr>
        <p:spPr>
          <a:xfrm>
            <a:off x="11858397" y="2572785"/>
            <a:ext cx="7670083" cy="3376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marR="0" lvl="1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dựa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sự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phỏng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dựa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luật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địng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hoặc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AI model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khác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28650" marR="0" lvl="1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lượng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lớn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một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nhanh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chóng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28650" marR="0" lvl="1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sự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dạng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thực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tế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28650" marR="0" lvl="1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công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cụ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</a:p>
          <a:p>
            <a:pPr marL="1085850" marR="0" lvl="2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Unity, Unreal Engine</a:t>
            </a:r>
          </a:p>
          <a:p>
            <a:pPr marL="1085850" marR="0" lvl="2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GANs (StyleGAN, etc.)</a:t>
            </a:r>
          </a:p>
          <a:p>
            <a:pPr marL="1085850" marR="0" lvl="2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Text generation with GPT-based models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325CEC-B0B7-E275-F84C-F2608B12A5E9}"/>
              </a:ext>
            </a:extLst>
          </p:cNvPr>
          <p:cNvSpPr txBox="1"/>
          <p:nvPr/>
        </p:nvSpPr>
        <p:spPr>
          <a:xfrm>
            <a:off x="-9658651" y="19441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 SIMULATED OR SYNTHETIC DATA:</a:t>
            </a:r>
          </a:p>
        </p:txBody>
      </p:sp>
      <p:pic>
        <p:nvPicPr>
          <p:cNvPr id="25602" name="Picture 2" descr="Top IoT Sensors in Today's Market: A Complete Guide" hidden="1">
            <a:extLst>
              <a:ext uri="{FF2B5EF4-FFF2-40B4-BE49-F238E27FC236}">
                <a16:creationId xmlns:a16="http://schemas.microsoft.com/office/drawing/2014/main" id="{97EB57B2-B01C-3B3D-E995-15DDD5200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698" y="7968103"/>
            <a:ext cx="3577083" cy="193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 hidden="1">
            <a:extLst>
              <a:ext uri="{FF2B5EF4-FFF2-40B4-BE49-F238E27FC236}">
                <a16:creationId xmlns:a16="http://schemas.microsoft.com/office/drawing/2014/main" id="{C328A8CF-84F8-1FE3-007A-F4BA1DC9AC7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62775" y="7922207"/>
            <a:ext cx="3784995" cy="1983483"/>
          </a:xfrm>
          <a:prstGeom prst="rect">
            <a:avLst/>
          </a:prstGeom>
        </p:spPr>
      </p:pic>
      <p:sp>
        <p:nvSpPr>
          <p:cNvPr id="35" name="TextBox 34" hidden="1">
            <a:extLst>
              <a:ext uri="{FF2B5EF4-FFF2-40B4-BE49-F238E27FC236}">
                <a16:creationId xmlns:a16="http://schemas.microsoft.com/office/drawing/2014/main" id="{48D21A5E-7DE1-E348-1567-0B7EAA698D6D}"/>
              </a:ext>
            </a:extLst>
          </p:cNvPr>
          <p:cNvSpPr txBox="1"/>
          <p:nvPr/>
        </p:nvSpPr>
        <p:spPr>
          <a:xfrm>
            <a:off x="3040768" y="7848652"/>
            <a:ext cx="1102995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bị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điện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tử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cảm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biến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bị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IoT</a:t>
            </a: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theo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thời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gian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thực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độ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chi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tiết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cao</a:t>
            </a:r>
            <a:endParaRPr lang="en-US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yêu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bị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độ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nhiễu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cao</a:t>
            </a:r>
            <a:endParaRPr lang="en-US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Công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cụ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marL="1257300" marR="0" lvl="2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MQTT (for IoT message transport)</a:t>
            </a:r>
          </a:p>
          <a:p>
            <a:pPr marL="1257300" marR="0" lvl="2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Raspberry Pi, Arduino</a:t>
            </a:r>
          </a:p>
        </p:txBody>
      </p:sp>
      <p:sp>
        <p:nvSpPr>
          <p:cNvPr id="33" name="TextBox 32" hidden="1">
            <a:extLst>
              <a:ext uri="{FF2B5EF4-FFF2-40B4-BE49-F238E27FC236}">
                <a16:creationId xmlns:a16="http://schemas.microsoft.com/office/drawing/2014/main" id="{1C20D2DC-53F1-FAC3-C12E-344512D1705A}"/>
              </a:ext>
            </a:extLst>
          </p:cNvPr>
          <p:cNvSpPr txBox="1"/>
          <p:nvPr/>
        </p:nvSpPr>
        <p:spPr>
          <a:xfrm>
            <a:off x="-6523404" y="17917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4. CAMERA/ IOT DEVICES/ SENSORS:</a:t>
            </a:r>
          </a:p>
        </p:txBody>
      </p:sp>
      <p:pic>
        <p:nvPicPr>
          <p:cNvPr id="40" name="Picture 39" hidden="1">
            <a:extLst>
              <a:ext uri="{FF2B5EF4-FFF2-40B4-BE49-F238E27FC236}">
                <a16:creationId xmlns:a16="http://schemas.microsoft.com/office/drawing/2014/main" id="{6E6AFDD9-2E5F-6F21-7363-B5D871F85A7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10895" y="7350273"/>
            <a:ext cx="4414749" cy="3089800"/>
          </a:xfrm>
          <a:prstGeom prst="rect">
            <a:avLst/>
          </a:prstGeom>
        </p:spPr>
      </p:pic>
      <p:pic>
        <p:nvPicPr>
          <p:cNvPr id="44" name="Picture 43" hidden="1">
            <a:extLst>
              <a:ext uri="{FF2B5EF4-FFF2-40B4-BE49-F238E27FC236}">
                <a16:creationId xmlns:a16="http://schemas.microsoft.com/office/drawing/2014/main" id="{57B30899-5616-FCC1-7781-9740BA46967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210685" y="7350273"/>
            <a:ext cx="4981315" cy="3089800"/>
          </a:xfrm>
          <a:prstGeom prst="rect">
            <a:avLst/>
          </a:prstGeom>
        </p:spPr>
      </p:pic>
      <p:sp>
        <p:nvSpPr>
          <p:cNvPr id="43" name="TextBox 42" hidden="1">
            <a:extLst>
              <a:ext uri="{FF2B5EF4-FFF2-40B4-BE49-F238E27FC236}">
                <a16:creationId xmlns:a16="http://schemas.microsoft.com/office/drawing/2014/main" id="{11466974-871F-2B73-558E-8068B003BF54}"/>
              </a:ext>
            </a:extLst>
          </p:cNvPr>
          <p:cNvSpPr txBox="1"/>
          <p:nvPr/>
        </p:nvSpPr>
        <p:spPr>
          <a:xfrm>
            <a:off x="4234345" y="7934193"/>
            <a:ext cx="6505516" cy="1959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logs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hệ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thống</a:t>
            </a:r>
            <a:endParaRPr lang="en-US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marR="0" lvl="1" indent="-2857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sẵn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trong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hầu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hết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hệ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thống</a:t>
            </a:r>
            <a:endParaRPr lang="en-US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marR="0" lvl="1" indent="-2857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nhiễu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không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nhất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quán</a:t>
            </a:r>
            <a:endParaRPr lang="en-US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9698" name="Picture 2" descr="Crowdsourcing: Definition, How It Works, Types, and Examples" hidden="1">
            <a:extLst>
              <a:ext uri="{FF2B5EF4-FFF2-40B4-BE49-F238E27FC236}">
                <a16:creationId xmlns:a16="http://schemas.microsoft.com/office/drawing/2014/main" id="{861729EC-7911-8738-5C26-C2C4437E9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95" y="7163849"/>
            <a:ext cx="6192356" cy="418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 hidden="1">
            <a:extLst>
              <a:ext uri="{FF2B5EF4-FFF2-40B4-BE49-F238E27FC236}">
                <a16:creationId xmlns:a16="http://schemas.microsoft.com/office/drawing/2014/main" id="{7A34E4C2-B91A-EBDF-4043-3AC3F06EB309}"/>
              </a:ext>
            </a:extLst>
          </p:cNvPr>
          <p:cNvSpPr txBox="1"/>
          <p:nvPr/>
        </p:nvSpPr>
        <p:spPr>
          <a:xfrm>
            <a:off x="-8988352" y="1944104"/>
            <a:ext cx="6192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5. LOGS AND INTERNAL SYSTEM DATA</a:t>
            </a:r>
          </a:p>
        </p:txBody>
      </p:sp>
      <p:sp>
        <p:nvSpPr>
          <p:cNvPr id="38" name="TextBox 37" hidden="1">
            <a:extLst>
              <a:ext uri="{FF2B5EF4-FFF2-40B4-BE49-F238E27FC236}">
                <a16:creationId xmlns:a16="http://schemas.microsoft.com/office/drawing/2014/main" id="{98FCA9B8-A563-7DAD-F422-89131FC5FB26}"/>
              </a:ext>
            </a:extLst>
          </p:cNvPr>
          <p:cNvSpPr txBox="1"/>
          <p:nvPr/>
        </p:nvSpPr>
        <p:spPr>
          <a:xfrm>
            <a:off x="3446877" y="8045914"/>
            <a:ext cx="841152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Thuê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công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việc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đánh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nhãn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phân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loại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,…)</a:t>
            </a:r>
          </a:p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sự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đánh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giá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con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endParaRPr lang="en-US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không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nhất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kiểm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lại</a:t>
            </a:r>
            <a:endParaRPr lang="en-US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290CB9B7-A84E-2B11-B026-1751F6C7363D}"/>
              </a:ext>
            </a:extLst>
          </p:cNvPr>
          <p:cNvSpPr/>
          <p:nvPr/>
        </p:nvSpPr>
        <p:spPr>
          <a:xfrm rot="1286125">
            <a:off x="9553762" y="4573059"/>
            <a:ext cx="15727744" cy="9349335"/>
          </a:xfrm>
          <a:prstGeom prst="triangle">
            <a:avLst/>
          </a:prstGeom>
          <a:solidFill>
            <a:srgbClr val="489F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 hidden="1">
            <a:extLst>
              <a:ext uri="{FF2B5EF4-FFF2-40B4-BE49-F238E27FC236}">
                <a16:creationId xmlns:a16="http://schemas.microsoft.com/office/drawing/2014/main" id="{92D36445-D9DE-CD3B-9FA6-225F15101969}"/>
              </a:ext>
            </a:extLst>
          </p:cNvPr>
          <p:cNvSpPr/>
          <p:nvPr/>
        </p:nvSpPr>
        <p:spPr>
          <a:xfrm rot="2494289">
            <a:off x="-3229957" y="-8785631"/>
            <a:ext cx="26377357" cy="21616333"/>
          </a:xfrm>
          <a:prstGeom prst="triangle">
            <a:avLst/>
          </a:prstGeom>
          <a:solidFill>
            <a:srgbClr val="82C0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CF97B53-D6D8-F55C-93AA-1EEF961A5BCC}"/>
              </a:ext>
            </a:extLst>
          </p:cNvPr>
          <p:cNvSpPr/>
          <p:nvPr/>
        </p:nvSpPr>
        <p:spPr>
          <a:xfrm>
            <a:off x="-606486" y="-135710"/>
            <a:ext cx="12886878" cy="6982853"/>
          </a:xfrm>
          <a:prstGeom prst="rect">
            <a:avLst/>
          </a:prstGeom>
          <a:solidFill>
            <a:srgbClr val="82C0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C8C1D02C-3C78-F177-F808-3D67F31DA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973596"/>
              </p:ext>
            </p:extLst>
          </p:nvPr>
        </p:nvGraphicFramePr>
        <p:xfrm>
          <a:off x="481347" y="1163604"/>
          <a:ext cx="10915649" cy="4693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9953">
                  <a:extLst>
                    <a:ext uri="{9D8B030D-6E8A-4147-A177-3AD203B41FA5}">
                      <a16:colId xmlns:a16="http://schemas.microsoft.com/office/drawing/2014/main" val="3436748402"/>
                    </a:ext>
                  </a:extLst>
                </a:gridCol>
                <a:gridCol w="2066307">
                  <a:extLst>
                    <a:ext uri="{9D8B030D-6E8A-4147-A177-3AD203B41FA5}">
                      <a16:colId xmlns:a16="http://schemas.microsoft.com/office/drawing/2014/main" val="1519531715"/>
                    </a:ext>
                  </a:extLst>
                </a:gridCol>
                <a:gridCol w="2183130">
                  <a:extLst>
                    <a:ext uri="{9D8B030D-6E8A-4147-A177-3AD203B41FA5}">
                      <a16:colId xmlns:a16="http://schemas.microsoft.com/office/drawing/2014/main" val="567738395"/>
                    </a:ext>
                  </a:extLst>
                </a:gridCol>
                <a:gridCol w="1927181">
                  <a:extLst>
                    <a:ext uri="{9D8B030D-6E8A-4147-A177-3AD203B41FA5}">
                      <a16:colId xmlns:a16="http://schemas.microsoft.com/office/drawing/2014/main" val="947936665"/>
                    </a:ext>
                  </a:extLst>
                </a:gridCol>
                <a:gridCol w="2439078">
                  <a:extLst>
                    <a:ext uri="{9D8B030D-6E8A-4147-A177-3AD203B41FA5}">
                      <a16:colId xmlns:a16="http://schemas.microsoft.com/office/drawing/2014/main" val="2410231433"/>
                    </a:ext>
                  </a:extLst>
                </a:gridCol>
              </a:tblGrid>
              <a:tr h="58577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Common 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910590"/>
                  </a:ext>
                </a:extLst>
              </a:tr>
              <a:tr h="5857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Public 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Benchmarking, quick prototypes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409380"/>
                  </a:ext>
                </a:extLst>
              </a:tr>
              <a:tr h="83682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Web Scraping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Custom text/image collection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079973"/>
                  </a:ext>
                </a:extLst>
              </a:tr>
              <a:tr h="585775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User-Generated Data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Personalized AI, recommendation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34891"/>
                  </a:ext>
                </a:extLst>
              </a:tr>
              <a:tr h="31690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Simulated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Robotics, rare event modeling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71114650"/>
                  </a:ext>
                </a:extLst>
              </a:tr>
              <a:tr h="83682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IoT/Sensors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Low-Med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Smart devices, real-world modeling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249318"/>
                  </a:ext>
                </a:extLst>
              </a:tr>
              <a:tr h="5857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Logs/System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Medium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Medium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Anomaly detection, behavior models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80165875"/>
                  </a:ext>
                </a:extLst>
              </a:tr>
            </a:tbl>
          </a:graphicData>
        </a:graphic>
      </p:graphicFrame>
      <p:pic>
        <p:nvPicPr>
          <p:cNvPr id="46" name="Picture 45" descr="A computer screen with graphics and a pie chart&#10;&#10;AI-generated content may be incorrect.">
            <a:extLst>
              <a:ext uri="{FF2B5EF4-FFF2-40B4-BE49-F238E27FC236}">
                <a16:creationId xmlns:a16="http://schemas.microsoft.com/office/drawing/2014/main" id="{2296C544-75B7-5E7D-C66A-B8B90D7349E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099" y="-80124"/>
            <a:ext cx="1226883" cy="122688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A1683E7-D020-BBBE-2377-40C07A1B9AF4}"/>
              </a:ext>
            </a:extLst>
          </p:cNvPr>
          <p:cNvSpPr txBox="1"/>
          <p:nvPr/>
        </p:nvSpPr>
        <p:spPr>
          <a:xfrm>
            <a:off x="5167962" y="167075"/>
            <a:ext cx="2617176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 SÁNH</a:t>
            </a:r>
          </a:p>
        </p:txBody>
      </p:sp>
    </p:spTree>
    <p:extLst>
      <p:ext uri="{BB962C8B-B14F-4D97-AF65-F5344CB8AC3E}">
        <p14:creationId xmlns:p14="http://schemas.microsoft.com/office/powerpoint/2010/main" val="2028719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3A9F9-274C-AFF3-0B9A-5DE63567A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B287C4-6243-3903-9749-8CF9F87FC549}"/>
              </a:ext>
            </a:extLst>
          </p:cNvPr>
          <p:cNvSpPr/>
          <p:nvPr/>
        </p:nvSpPr>
        <p:spPr>
          <a:xfrm>
            <a:off x="0" y="0"/>
            <a:ext cx="12280392" cy="6949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5" name="extBox 4">
            <a:extLst>
              <a:ext uri="{FF2B5EF4-FFF2-40B4-BE49-F238E27FC236}">
                <a16:creationId xmlns:a16="http://schemas.microsoft.com/office/drawing/2014/main" id="{3CF2C692-6BA5-BC6E-4FFD-5AED323533EC}"/>
              </a:ext>
            </a:extLst>
          </p:cNvPr>
          <p:cNvSpPr txBox="1"/>
          <p:nvPr/>
        </p:nvSpPr>
        <p:spPr>
          <a:xfrm>
            <a:off x="682371" y="1964509"/>
            <a:ext cx="109156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PHƯƠNG PHÁP CRAWL DỮ LIỆU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20557F-CB4C-08F2-FCA5-2921D0DDEF1C}"/>
              </a:ext>
            </a:extLst>
          </p:cNvPr>
          <p:cNvSpPr/>
          <p:nvPr/>
        </p:nvSpPr>
        <p:spPr>
          <a:xfrm>
            <a:off x="0" y="-33413"/>
            <a:ext cx="12280392" cy="6982853"/>
          </a:xfrm>
          <a:prstGeom prst="rect">
            <a:avLst/>
          </a:prstGeom>
          <a:solidFill>
            <a:srgbClr val="FFA6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FAB944-C92A-2F4F-9C53-DC5004B2B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058" y="2863721"/>
            <a:ext cx="1157292" cy="1157292"/>
          </a:xfrm>
          <a:prstGeom prst="rect">
            <a:avLst/>
          </a:prstGeom>
        </p:spPr>
      </p:pic>
      <p:sp>
        <p:nvSpPr>
          <p:cNvPr id="13" name="TextBox 12" hidden="1">
            <a:extLst>
              <a:ext uri="{FF2B5EF4-FFF2-40B4-BE49-F238E27FC236}">
                <a16:creationId xmlns:a16="http://schemas.microsoft.com/office/drawing/2014/main" id="{5F1C5FA0-475F-D328-D72C-B897C1929A86}"/>
              </a:ext>
            </a:extLst>
          </p:cNvPr>
          <p:cNvSpPr txBox="1"/>
          <p:nvPr/>
        </p:nvSpPr>
        <p:spPr>
          <a:xfrm>
            <a:off x="3564923" y="7110358"/>
            <a:ext cx="8248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Vai </a:t>
            </a:r>
            <a:r>
              <a:rPr lang="en-US" sz="36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trò</a:t>
            </a:r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 liệu càng nhiều và chất lượng, mô hình càng chính xác.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6" name="Picture 2" descr="Building a high-performance data and AI organization | MIT Technology Review" hidden="1">
            <a:extLst>
              <a:ext uri="{FF2B5EF4-FFF2-40B4-BE49-F238E27FC236}">
                <a16:creationId xmlns:a16="http://schemas.microsoft.com/office/drawing/2014/main" id="{CFBD7642-FBA2-32C6-F331-1437F3A58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498" y="9065127"/>
            <a:ext cx="6991350" cy="492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 hidden="1">
            <a:extLst>
              <a:ext uri="{FF2B5EF4-FFF2-40B4-BE49-F238E27FC236}">
                <a16:creationId xmlns:a16="http://schemas.microsoft.com/office/drawing/2014/main" id="{00357F2A-9B7A-A9FD-BF0D-9A79815611E7}"/>
              </a:ext>
            </a:extLst>
          </p:cNvPr>
          <p:cNvSpPr txBox="1"/>
          <p:nvPr/>
        </p:nvSpPr>
        <p:spPr>
          <a:xfrm>
            <a:off x="3613381" y="8385058"/>
            <a:ext cx="82486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 nhãn (labeled):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 trong học có giám sát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Không nhãn (unlabeled):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 trong học không giám sát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Chuỗi thời gian, hình ảnh, văn bản, âm thanh, v.v.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Isosceles Triangle 15" hidden="1">
            <a:extLst>
              <a:ext uri="{FF2B5EF4-FFF2-40B4-BE49-F238E27FC236}">
                <a16:creationId xmlns:a16="http://schemas.microsoft.com/office/drawing/2014/main" id="{5B09377E-CC1C-9D5C-1736-24AEDAAE3E76}"/>
              </a:ext>
            </a:extLst>
          </p:cNvPr>
          <p:cNvSpPr/>
          <p:nvPr/>
        </p:nvSpPr>
        <p:spPr>
          <a:xfrm rot="19338512">
            <a:off x="-4742675" y="3169133"/>
            <a:ext cx="13227466" cy="7560612"/>
          </a:xfrm>
          <a:prstGeom prst="triangle">
            <a:avLst/>
          </a:prstGeom>
          <a:solidFill>
            <a:srgbClr val="FFA6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 hidden="1">
            <a:extLst>
              <a:ext uri="{FF2B5EF4-FFF2-40B4-BE49-F238E27FC236}">
                <a16:creationId xmlns:a16="http://schemas.microsoft.com/office/drawing/2014/main" id="{7740A081-D8AD-E640-7F84-117E5F4579A4}"/>
              </a:ext>
            </a:extLst>
          </p:cNvPr>
          <p:cNvSpPr/>
          <p:nvPr/>
        </p:nvSpPr>
        <p:spPr>
          <a:xfrm rot="1286125">
            <a:off x="9446072" y="7078478"/>
            <a:ext cx="15727744" cy="9349335"/>
          </a:xfrm>
          <a:prstGeom prst="triangle">
            <a:avLst/>
          </a:prstGeom>
          <a:solidFill>
            <a:srgbClr val="489F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 hidden="1">
            <a:extLst>
              <a:ext uri="{FF2B5EF4-FFF2-40B4-BE49-F238E27FC236}">
                <a16:creationId xmlns:a16="http://schemas.microsoft.com/office/drawing/2014/main" id="{80A5D5DA-7362-D9E4-CD6E-9A65707A4AFA}"/>
              </a:ext>
            </a:extLst>
          </p:cNvPr>
          <p:cNvSpPr/>
          <p:nvPr/>
        </p:nvSpPr>
        <p:spPr>
          <a:xfrm rot="3793276">
            <a:off x="-4016195" y="-7968577"/>
            <a:ext cx="19297002" cy="17556140"/>
          </a:xfrm>
          <a:prstGeom prst="triangle">
            <a:avLst/>
          </a:prstGeom>
          <a:solidFill>
            <a:srgbClr val="EDE7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 hidden="1">
            <a:extLst>
              <a:ext uri="{FF2B5EF4-FFF2-40B4-BE49-F238E27FC236}">
                <a16:creationId xmlns:a16="http://schemas.microsoft.com/office/drawing/2014/main" id="{CCBB56C5-CE56-F0D8-547C-1110D2DF0287}"/>
              </a:ext>
            </a:extLst>
          </p:cNvPr>
          <p:cNvSpPr/>
          <p:nvPr/>
        </p:nvSpPr>
        <p:spPr>
          <a:xfrm rot="2494289">
            <a:off x="8508835" y="-9932009"/>
            <a:ext cx="15727744" cy="9349335"/>
          </a:xfrm>
          <a:prstGeom prst="triangle">
            <a:avLst/>
          </a:prstGeom>
          <a:solidFill>
            <a:srgbClr val="82C0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AAEA75-79CC-4D8C-3751-74572BDF311A}"/>
              </a:ext>
            </a:extLst>
          </p:cNvPr>
          <p:cNvSpPr/>
          <p:nvPr/>
        </p:nvSpPr>
        <p:spPr>
          <a:xfrm>
            <a:off x="-513506" y="-118865"/>
            <a:ext cx="12793898" cy="6982854"/>
          </a:xfrm>
          <a:prstGeom prst="rect">
            <a:avLst/>
          </a:prstGeom>
          <a:solidFill>
            <a:srgbClr val="EDE7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551FF3-22C2-A95E-2B2D-6DECEBA97D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0203" y="2370541"/>
            <a:ext cx="1311593" cy="1311593"/>
          </a:xfrm>
          <a:prstGeom prst="rect">
            <a:avLst/>
          </a:prstGeom>
        </p:spPr>
      </p:pic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1A06F60D-E6BD-B876-8629-475EFDC9DAF7}"/>
              </a:ext>
            </a:extLst>
          </p:cNvPr>
          <p:cNvSpPr txBox="1"/>
          <p:nvPr/>
        </p:nvSpPr>
        <p:spPr>
          <a:xfrm>
            <a:off x="1772937" y="-1129350"/>
            <a:ext cx="8332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TỔNG QUAN VỀ THU THẬP DỮ LIỆU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371FE0FB-8538-ABC6-2293-81CDCC3DF2FD}"/>
              </a:ext>
            </a:extLst>
          </p:cNvPr>
          <p:cNvSpPr txBox="1"/>
          <p:nvPr/>
        </p:nvSpPr>
        <p:spPr>
          <a:xfrm>
            <a:off x="4798429" y="-2202184"/>
            <a:ext cx="6400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Định </a:t>
            </a:r>
            <a:r>
              <a:rPr lang="en-US" sz="2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nghĩa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trình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thu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thập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xử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lý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huấn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luyện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hình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AI</a:t>
            </a:r>
          </a:p>
        </p:txBody>
      </p:sp>
      <p:sp>
        <p:nvSpPr>
          <p:cNvPr id="20" name="TextBox 19" hidden="1">
            <a:extLst>
              <a:ext uri="{FF2B5EF4-FFF2-40B4-BE49-F238E27FC236}">
                <a16:creationId xmlns:a16="http://schemas.microsoft.com/office/drawing/2014/main" id="{FA800164-7AA9-1E86-7E4B-0A3E1207D091}"/>
              </a:ext>
            </a:extLst>
          </p:cNvPr>
          <p:cNvSpPr txBox="1"/>
          <p:nvPr/>
        </p:nvSpPr>
        <p:spPr>
          <a:xfrm>
            <a:off x="4806064" y="-2202184"/>
            <a:ext cx="6400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Mục tiêu</a:t>
            </a:r>
            <a:r>
              <a:rPr lang="vi-VN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Cung cấp dữ liệu chất lượng để AI học và đưa ra dự đoán chính xác.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TextBox 6" hidden="1">
            <a:extLst>
              <a:ext uri="{FF2B5EF4-FFF2-40B4-BE49-F238E27FC236}">
                <a16:creationId xmlns:a16="http://schemas.microsoft.com/office/drawing/2014/main" id="{D7382973-7914-BD9D-4FAA-0643AE032D39}"/>
              </a:ext>
            </a:extLst>
          </p:cNvPr>
          <p:cNvSpPr txBox="1"/>
          <p:nvPr/>
        </p:nvSpPr>
        <p:spPr>
          <a:xfrm>
            <a:off x="4711684" y="-1708161"/>
            <a:ext cx="64008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Nguồn dữ liệu</a:t>
            </a:r>
            <a:r>
              <a:rPr lang="vi-VN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Web, cảm biến, API, cơ sở dữ liệu, khảo sát, dữ liệu công khai,...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C70DF55-517C-2F1A-04EE-5E909BDFAF7C}"/>
              </a:ext>
            </a:extLst>
          </p:cNvPr>
          <p:cNvGrpSpPr/>
          <p:nvPr/>
        </p:nvGrpSpPr>
        <p:grpSpPr>
          <a:xfrm>
            <a:off x="-4232146" y="2739654"/>
            <a:ext cx="2896898" cy="3140990"/>
            <a:chOff x="745018" y="1609952"/>
            <a:chExt cx="3440520" cy="385834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FDC38D0-AF4A-AA11-455C-B79CA8F88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3099950" y="3442367"/>
              <a:ext cx="1085588" cy="108558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F348536-617C-AF34-E163-AD310028F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369" y="2678532"/>
              <a:ext cx="2166698" cy="278976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DF4B41F-62ED-A5D0-4190-65B587B1E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9866106">
              <a:off x="745018" y="1609952"/>
              <a:ext cx="2269896" cy="2269896"/>
            </a:xfrm>
            <a:prstGeom prst="rect">
              <a:avLst/>
            </a:prstGeom>
          </p:spPr>
        </p:pic>
      </p:grpSp>
      <p:sp>
        <p:nvSpPr>
          <p:cNvPr id="28" name="TextBox 27" hidden="1">
            <a:extLst>
              <a:ext uri="{FF2B5EF4-FFF2-40B4-BE49-F238E27FC236}">
                <a16:creationId xmlns:a16="http://schemas.microsoft.com/office/drawing/2014/main" id="{95CF8BE9-BB9A-B049-58C0-DEBCFB474E8E}"/>
              </a:ext>
            </a:extLst>
          </p:cNvPr>
          <p:cNvSpPr txBox="1"/>
          <p:nvPr/>
        </p:nvSpPr>
        <p:spPr>
          <a:xfrm>
            <a:off x="12869541" y="1768241"/>
            <a:ext cx="6400800" cy="4442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vi-VN" sz="3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bước chính</a:t>
            </a: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Xác định mục tiêu AI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Tìm và thu thập dữ liệu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Làm sạch &amp; chuẩn hóa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Gán nhãn (nếu cần)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Lưu trữ &amp; chuẩn bị huấn luyện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FD08E3-3786-6D5C-8EDE-E1E28CB01699}"/>
              </a:ext>
            </a:extLst>
          </p:cNvPr>
          <p:cNvSpPr txBox="1"/>
          <p:nvPr/>
        </p:nvSpPr>
        <p:spPr>
          <a:xfrm>
            <a:off x="1919622" y="-2174253"/>
            <a:ext cx="8039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PHƯƠNG PHÁP THU THẬP DỮ LIỆU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F9145F-6D02-F02B-EA98-2A3358592C8A}"/>
              </a:ext>
            </a:extLst>
          </p:cNvPr>
          <p:cNvSpPr txBox="1"/>
          <p:nvPr/>
        </p:nvSpPr>
        <p:spPr>
          <a:xfrm>
            <a:off x="-6108876" y="17917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PUBLIC DATASET:</a:t>
            </a:r>
          </a:p>
        </p:txBody>
      </p:sp>
      <p:sp>
        <p:nvSpPr>
          <p:cNvPr id="27" name="TextBox 26" hidden="1">
            <a:extLst>
              <a:ext uri="{FF2B5EF4-FFF2-40B4-BE49-F238E27FC236}">
                <a16:creationId xmlns:a16="http://schemas.microsoft.com/office/drawing/2014/main" id="{89F90AE0-4B15-62AC-5E74-192E3B0ABDC7}"/>
              </a:ext>
            </a:extLst>
          </p:cNvPr>
          <p:cNvSpPr txBox="1"/>
          <p:nvPr/>
        </p:nvSpPr>
        <p:spPr>
          <a:xfrm>
            <a:off x="3135247" y="7848652"/>
            <a:ext cx="7910906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Lấy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nguồn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mạng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4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miễn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phí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thường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vậy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dễ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tiếp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cận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nhanh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chóng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thường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sạch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hoặc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đánh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nhãn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trước</a:t>
            </a:r>
            <a:endParaRPr lang="en-US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hạn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chế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trong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việc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kiểm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soát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chất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lượng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/format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</a:t>
            </a:r>
          </a:p>
        </p:txBody>
      </p:sp>
      <p:pic>
        <p:nvPicPr>
          <p:cNvPr id="7170" name="Picture 2" descr="List of top open and public dataset providers" hidden="1">
            <a:extLst>
              <a:ext uri="{FF2B5EF4-FFF2-40B4-BE49-F238E27FC236}">
                <a16:creationId xmlns:a16="http://schemas.microsoft.com/office/drawing/2014/main" id="{14504206-4269-20F9-013D-24CC9E968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139" y="8153394"/>
            <a:ext cx="750570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B906C0E-8077-CD31-A010-C2D9B198A568}"/>
              </a:ext>
            </a:extLst>
          </p:cNvPr>
          <p:cNvSpPr txBox="1"/>
          <p:nvPr/>
        </p:nvSpPr>
        <p:spPr>
          <a:xfrm>
            <a:off x="-5956476" y="19441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PUBLIC DATASET: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ED6351-93BB-C649-BE60-562202F72280}"/>
              </a:ext>
            </a:extLst>
          </p:cNvPr>
          <p:cNvSpPr txBox="1"/>
          <p:nvPr/>
        </p:nvSpPr>
        <p:spPr>
          <a:xfrm>
            <a:off x="-6436005" y="17917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WEB SCRAPING:</a:t>
            </a:r>
          </a:p>
        </p:txBody>
      </p:sp>
      <p:pic>
        <p:nvPicPr>
          <p:cNvPr id="20482" name="Picture 2" descr="Web Scraping&quot; nghĩa là gì: Định Nghĩa, Ví Dụ trong Tiếng Anh" hidden="1">
            <a:extLst>
              <a:ext uri="{FF2B5EF4-FFF2-40B4-BE49-F238E27FC236}">
                <a16:creationId xmlns:a16="http://schemas.microsoft.com/office/drawing/2014/main" id="{38740E14-83F8-0936-B1F9-59A230C46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789" y="7857763"/>
            <a:ext cx="7111415" cy="372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 descr="An Introduction to Web Automation using Selenium Python | by  Maximinusjoshus | featurepreneur | Medium" hidden="1">
            <a:extLst>
              <a:ext uri="{FF2B5EF4-FFF2-40B4-BE49-F238E27FC236}">
                <a16:creationId xmlns:a16="http://schemas.microsoft.com/office/drawing/2014/main" id="{2C8E4DE3-14FE-A0A0-5C71-E7FE933AE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750" y="7843829"/>
            <a:ext cx="3258132" cy="340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6" name="Picture 8" descr="The Pros and Cons of Playwright Automation Framework" hidden="1">
            <a:extLst>
              <a:ext uri="{FF2B5EF4-FFF2-40B4-BE49-F238E27FC236}">
                <a16:creationId xmlns:a16="http://schemas.microsoft.com/office/drawing/2014/main" id="{0D3199B6-2B27-913A-CD31-9E6E1E3FCE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6" r="14605"/>
          <a:stretch/>
        </p:blipFill>
        <p:spPr bwMode="auto">
          <a:xfrm>
            <a:off x="7534649" y="7641943"/>
            <a:ext cx="4323748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 hidden="1">
            <a:extLst>
              <a:ext uri="{FF2B5EF4-FFF2-40B4-BE49-F238E27FC236}">
                <a16:creationId xmlns:a16="http://schemas.microsoft.com/office/drawing/2014/main" id="{933D5525-52D6-ED57-7598-7586C49DEBEE}"/>
              </a:ext>
            </a:extLst>
          </p:cNvPr>
          <p:cNvSpPr txBox="1"/>
          <p:nvPr/>
        </p:nvSpPr>
        <p:spPr>
          <a:xfrm>
            <a:off x="2998337" y="7115058"/>
            <a:ext cx="8866709" cy="3252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công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cụ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cào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websites</a:t>
            </a:r>
          </a:p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dược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đúng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với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số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lượng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lớn</a:t>
            </a:r>
            <a:endParaRPr lang="en-US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nguy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cơ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liên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quan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đến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vấn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đề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hợp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pháp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data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lấy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về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thường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chưa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tốt</a:t>
            </a:r>
            <a:endParaRPr lang="en-US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E9DEFF-A435-2A43-5C8B-2AEB076718FE}"/>
              </a:ext>
            </a:extLst>
          </p:cNvPr>
          <p:cNvSpPr txBox="1"/>
          <p:nvPr/>
        </p:nvSpPr>
        <p:spPr>
          <a:xfrm>
            <a:off x="421995" y="-1009902"/>
            <a:ext cx="6192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6. CROWDSOURING:</a:t>
            </a:r>
          </a:p>
        </p:txBody>
      </p:sp>
      <p:pic>
        <p:nvPicPr>
          <p:cNvPr id="34" name="Picture 33" hidden="1">
            <a:extLst>
              <a:ext uri="{FF2B5EF4-FFF2-40B4-BE49-F238E27FC236}">
                <a16:creationId xmlns:a16="http://schemas.microsoft.com/office/drawing/2014/main" id="{BB2707A6-BD00-D0F5-6ADE-D5CC523FAAF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24988" y="7848652"/>
            <a:ext cx="6623182" cy="3314899"/>
          </a:xfrm>
          <a:prstGeom prst="rect">
            <a:avLst/>
          </a:prstGeom>
        </p:spPr>
      </p:pic>
      <p:sp>
        <p:nvSpPr>
          <p:cNvPr id="32" name="TextBox 31" hidden="1">
            <a:extLst>
              <a:ext uri="{FF2B5EF4-FFF2-40B4-BE49-F238E27FC236}">
                <a16:creationId xmlns:a16="http://schemas.microsoft.com/office/drawing/2014/main" id="{EA2924B7-A764-DFCF-2D1F-715D5F39FE3D}"/>
              </a:ext>
            </a:extLst>
          </p:cNvPr>
          <p:cNvSpPr txBox="1"/>
          <p:nvPr/>
        </p:nvSpPr>
        <p:spPr>
          <a:xfrm>
            <a:off x="11858397" y="2572785"/>
            <a:ext cx="7670083" cy="3376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marR="0" lvl="1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dựa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sự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phỏng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dựa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luật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địng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hoặc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AI model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khác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28650" marR="0" lvl="1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lượng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lớn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một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nhanh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chóng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28650" marR="0" lvl="1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sự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dạng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thực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tế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28650" marR="0" lvl="1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công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cụ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</a:p>
          <a:p>
            <a:pPr marL="1085850" marR="0" lvl="2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Unity, Unreal Engine</a:t>
            </a:r>
          </a:p>
          <a:p>
            <a:pPr marL="1085850" marR="0" lvl="2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GANs (StyleGAN, etc.)</a:t>
            </a:r>
          </a:p>
          <a:p>
            <a:pPr marL="1085850" marR="0" lvl="2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Text generation with GPT-based models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8356E6-7F40-6C4E-C1F6-975FA9AC396F}"/>
              </a:ext>
            </a:extLst>
          </p:cNvPr>
          <p:cNvSpPr txBox="1"/>
          <p:nvPr/>
        </p:nvSpPr>
        <p:spPr>
          <a:xfrm>
            <a:off x="-9658651" y="19441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 SIMULATED OR SYNTHETIC DATA:</a:t>
            </a:r>
          </a:p>
        </p:txBody>
      </p:sp>
      <p:pic>
        <p:nvPicPr>
          <p:cNvPr id="25602" name="Picture 2" descr="Top IoT Sensors in Today's Market: A Complete Guide" hidden="1">
            <a:extLst>
              <a:ext uri="{FF2B5EF4-FFF2-40B4-BE49-F238E27FC236}">
                <a16:creationId xmlns:a16="http://schemas.microsoft.com/office/drawing/2014/main" id="{E6F4BE0A-76B0-A660-DAF1-AB080FA9A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698" y="7968103"/>
            <a:ext cx="3577083" cy="193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 hidden="1">
            <a:extLst>
              <a:ext uri="{FF2B5EF4-FFF2-40B4-BE49-F238E27FC236}">
                <a16:creationId xmlns:a16="http://schemas.microsoft.com/office/drawing/2014/main" id="{FBE5FB97-926D-7A4D-0213-B4110CEBD7E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62775" y="7922207"/>
            <a:ext cx="3784995" cy="1983483"/>
          </a:xfrm>
          <a:prstGeom prst="rect">
            <a:avLst/>
          </a:prstGeom>
        </p:spPr>
      </p:pic>
      <p:sp>
        <p:nvSpPr>
          <p:cNvPr id="35" name="TextBox 34" hidden="1">
            <a:extLst>
              <a:ext uri="{FF2B5EF4-FFF2-40B4-BE49-F238E27FC236}">
                <a16:creationId xmlns:a16="http://schemas.microsoft.com/office/drawing/2014/main" id="{460802BF-60E1-5856-5535-59C5CE9BBCF1}"/>
              </a:ext>
            </a:extLst>
          </p:cNvPr>
          <p:cNvSpPr txBox="1"/>
          <p:nvPr/>
        </p:nvSpPr>
        <p:spPr>
          <a:xfrm>
            <a:off x="3040768" y="7848652"/>
            <a:ext cx="1102995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bị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điện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tử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cảm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biến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bị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IoT</a:t>
            </a: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theo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thời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gian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thực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độ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chi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tiết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cao</a:t>
            </a:r>
            <a:endParaRPr lang="en-US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yêu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bị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độ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nhiễu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cao</a:t>
            </a:r>
            <a:endParaRPr lang="en-US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Công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cụ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marL="1257300" marR="0" lvl="2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MQTT (for IoT message transport)</a:t>
            </a:r>
          </a:p>
          <a:p>
            <a:pPr marL="1257300" marR="0" lvl="2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Raspberry Pi, Arduino</a:t>
            </a:r>
          </a:p>
        </p:txBody>
      </p:sp>
      <p:sp>
        <p:nvSpPr>
          <p:cNvPr id="33" name="TextBox 32" hidden="1">
            <a:extLst>
              <a:ext uri="{FF2B5EF4-FFF2-40B4-BE49-F238E27FC236}">
                <a16:creationId xmlns:a16="http://schemas.microsoft.com/office/drawing/2014/main" id="{C73BA644-76EF-644B-95C8-BA5B734B4B7E}"/>
              </a:ext>
            </a:extLst>
          </p:cNvPr>
          <p:cNvSpPr txBox="1"/>
          <p:nvPr/>
        </p:nvSpPr>
        <p:spPr>
          <a:xfrm>
            <a:off x="-6523404" y="17917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4. CAMERA/ IOT DEVICES/ SENSORS:</a:t>
            </a:r>
          </a:p>
        </p:txBody>
      </p:sp>
      <p:pic>
        <p:nvPicPr>
          <p:cNvPr id="40" name="Picture 39" hidden="1">
            <a:extLst>
              <a:ext uri="{FF2B5EF4-FFF2-40B4-BE49-F238E27FC236}">
                <a16:creationId xmlns:a16="http://schemas.microsoft.com/office/drawing/2014/main" id="{8B7E204C-4584-99CA-FB22-93BE4543A79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10895" y="7350273"/>
            <a:ext cx="4414749" cy="3089800"/>
          </a:xfrm>
          <a:prstGeom prst="rect">
            <a:avLst/>
          </a:prstGeom>
        </p:spPr>
      </p:pic>
      <p:pic>
        <p:nvPicPr>
          <p:cNvPr id="44" name="Picture 43" hidden="1">
            <a:extLst>
              <a:ext uri="{FF2B5EF4-FFF2-40B4-BE49-F238E27FC236}">
                <a16:creationId xmlns:a16="http://schemas.microsoft.com/office/drawing/2014/main" id="{B68BD849-6ADA-6C1B-6942-256CD0BFD77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210685" y="7350273"/>
            <a:ext cx="4981315" cy="3089800"/>
          </a:xfrm>
          <a:prstGeom prst="rect">
            <a:avLst/>
          </a:prstGeom>
        </p:spPr>
      </p:pic>
      <p:sp>
        <p:nvSpPr>
          <p:cNvPr id="43" name="TextBox 42" hidden="1">
            <a:extLst>
              <a:ext uri="{FF2B5EF4-FFF2-40B4-BE49-F238E27FC236}">
                <a16:creationId xmlns:a16="http://schemas.microsoft.com/office/drawing/2014/main" id="{9A11E511-3881-755D-7943-FFDAC9A8974E}"/>
              </a:ext>
            </a:extLst>
          </p:cNvPr>
          <p:cNvSpPr txBox="1"/>
          <p:nvPr/>
        </p:nvSpPr>
        <p:spPr>
          <a:xfrm>
            <a:off x="4234345" y="7934193"/>
            <a:ext cx="6505516" cy="1959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logs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hệ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thống</a:t>
            </a:r>
            <a:endParaRPr lang="en-US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marR="0" lvl="1" indent="-2857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sẵn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trong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hầu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hết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hệ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thống</a:t>
            </a:r>
            <a:endParaRPr lang="en-US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marR="0" lvl="1" indent="-2857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nhiễu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không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nhất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quán</a:t>
            </a:r>
            <a:endParaRPr lang="en-US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9698" name="Picture 2" descr="Crowdsourcing: Definition, How It Works, Types, and Examples" hidden="1">
            <a:extLst>
              <a:ext uri="{FF2B5EF4-FFF2-40B4-BE49-F238E27FC236}">
                <a16:creationId xmlns:a16="http://schemas.microsoft.com/office/drawing/2014/main" id="{330D3C94-5973-089C-8717-6BBDDCA32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95" y="7163849"/>
            <a:ext cx="6192356" cy="418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5F5E38D-B1F7-EAE7-2F8E-8FF65A5DED40}"/>
              </a:ext>
            </a:extLst>
          </p:cNvPr>
          <p:cNvSpPr txBox="1"/>
          <p:nvPr/>
        </p:nvSpPr>
        <p:spPr>
          <a:xfrm>
            <a:off x="-8988352" y="1944104"/>
            <a:ext cx="6192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5. LOGS AND INTERNAL SYSTEM DATA</a:t>
            </a:r>
          </a:p>
        </p:txBody>
      </p:sp>
      <p:sp>
        <p:nvSpPr>
          <p:cNvPr id="38" name="TextBox 37" hidden="1">
            <a:extLst>
              <a:ext uri="{FF2B5EF4-FFF2-40B4-BE49-F238E27FC236}">
                <a16:creationId xmlns:a16="http://schemas.microsoft.com/office/drawing/2014/main" id="{4DD07BF6-6DA6-E153-37E6-1FCEF5489C06}"/>
              </a:ext>
            </a:extLst>
          </p:cNvPr>
          <p:cNvSpPr txBox="1"/>
          <p:nvPr/>
        </p:nvSpPr>
        <p:spPr>
          <a:xfrm>
            <a:off x="3446877" y="8045914"/>
            <a:ext cx="841152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Thuê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công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việc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đánh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nhãn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phân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loại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,…)</a:t>
            </a:r>
          </a:p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sự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đánh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giá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con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endParaRPr lang="en-US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không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nhất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kiểm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lại</a:t>
            </a:r>
            <a:endParaRPr lang="en-US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7" name="Isosceles Triangle 36" hidden="1">
            <a:extLst>
              <a:ext uri="{FF2B5EF4-FFF2-40B4-BE49-F238E27FC236}">
                <a16:creationId xmlns:a16="http://schemas.microsoft.com/office/drawing/2014/main" id="{A77F6E5E-FCDB-8FF0-6FC3-B1287D2E4505}"/>
              </a:ext>
            </a:extLst>
          </p:cNvPr>
          <p:cNvSpPr/>
          <p:nvPr/>
        </p:nvSpPr>
        <p:spPr>
          <a:xfrm rot="1286125">
            <a:off x="6677211" y="1860461"/>
            <a:ext cx="15727744" cy="9349335"/>
          </a:xfrm>
          <a:prstGeom prst="triangle">
            <a:avLst/>
          </a:prstGeom>
          <a:solidFill>
            <a:srgbClr val="489F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 hidden="1">
            <a:extLst>
              <a:ext uri="{FF2B5EF4-FFF2-40B4-BE49-F238E27FC236}">
                <a16:creationId xmlns:a16="http://schemas.microsoft.com/office/drawing/2014/main" id="{3B2E3C82-9E71-5F17-0E9F-359EF43D979D}"/>
              </a:ext>
            </a:extLst>
          </p:cNvPr>
          <p:cNvSpPr/>
          <p:nvPr/>
        </p:nvSpPr>
        <p:spPr>
          <a:xfrm rot="2494289">
            <a:off x="-3229957" y="-8785631"/>
            <a:ext cx="26377357" cy="21616333"/>
          </a:xfrm>
          <a:prstGeom prst="triangle">
            <a:avLst/>
          </a:prstGeom>
          <a:solidFill>
            <a:srgbClr val="82C0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A60D07D-49DA-30B0-6762-9860E1E1FE82}"/>
              </a:ext>
            </a:extLst>
          </p:cNvPr>
          <p:cNvSpPr/>
          <p:nvPr/>
        </p:nvSpPr>
        <p:spPr>
          <a:xfrm>
            <a:off x="-606486" y="-135710"/>
            <a:ext cx="12886878" cy="6982853"/>
          </a:xfrm>
          <a:prstGeom prst="rect">
            <a:avLst/>
          </a:prstGeom>
          <a:solidFill>
            <a:srgbClr val="82C0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4F642956-7FB6-FCE8-8CEF-F248A893D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649818"/>
              </p:ext>
            </p:extLst>
          </p:nvPr>
        </p:nvGraphicFramePr>
        <p:xfrm>
          <a:off x="481347" y="8593104"/>
          <a:ext cx="10915649" cy="5333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9953">
                  <a:extLst>
                    <a:ext uri="{9D8B030D-6E8A-4147-A177-3AD203B41FA5}">
                      <a16:colId xmlns:a16="http://schemas.microsoft.com/office/drawing/2014/main" val="3436748402"/>
                    </a:ext>
                  </a:extLst>
                </a:gridCol>
                <a:gridCol w="2066307">
                  <a:extLst>
                    <a:ext uri="{9D8B030D-6E8A-4147-A177-3AD203B41FA5}">
                      <a16:colId xmlns:a16="http://schemas.microsoft.com/office/drawing/2014/main" val="1519531715"/>
                    </a:ext>
                  </a:extLst>
                </a:gridCol>
                <a:gridCol w="2183130">
                  <a:extLst>
                    <a:ext uri="{9D8B030D-6E8A-4147-A177-3AD203B41FA5}">
                      <a16:colId xmlns:a16="http://schemas.microsoft.com/office/drawing/2014/main" val="567738395"/>
                    </a:ext>
                  </a:extLst>
                </a:gridCol>
                <a:gridCol w="1927181">
                  <a:extLst>
                    <a:ext uri="{9D8B030D-6E8A-4147-A177-3AD203B41FA5}">
                      <a16:colId xmlns:a16="http://schemas.microsoft.com/office/drawing/2014/main" val="947936665"/>
                    </a:ext>
                  </a:extLst>
                </a:gridCol>
                <a:gridCol w="2439078">
                  <a:extLst>
                    <a:ext uri="{9D8B030D-6E8A-4147-A177-3AD203B41FA5}">
                      <a16:colId xmlns:a16="http://schemas.microsoft.com/office/drawing/2014/main" val="2410231433"/>
                    </a:ext>
                  </a:extLst>
                </a:gridCol>
              </a:tblGrid>
              <a:tr h="58577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Common 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910590"/>
                  </a:ext>
                </a:extLst>
              </a:tr>
              <a:tr h="5857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Public 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Benchmarking, quick prototypes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409380"/>
                  </a:ext>
                </a:extLst>
              </a:tr>
              <a:tr h="83682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Web Scraping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Custom text/image collection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079973"/>
                  </a:ext>
                </a:extLst>
              </a:tr>
              <a:tr h="585775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User-Generated Data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Personalized AI, recommendation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34891"/>
                  </a:ext>
                </a:extLst>
              </a:tr>
              <a:tr h="31690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Simulated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Robotics, rare event modeling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71114650"/>
                  </a:ext>
                </a:extLst>
              </a:tr>
              <a:tr h="83682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IoT/Sensors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Low-Med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Smart devices, real-world modeling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249318"/>
                  </a:ext>
                </a:extLst>
              </a:tr>
              <a:tr h="5857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Logs/System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Medium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Medium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Anomaly detection, behavior models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80165875"/>
                  </a:ext>
                </a:extLst>
              </a:tr>
              <a:tr h="5857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Crowdsourcing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Data labeling, NLP, CV 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6815"/>
                  </a:ext>
                </a:extLst>
              </a:tr>
            </a:tbl>
          </a:graphicData>
        </a:graphic>
      </p:graphicFrame>
      <p:pic>
        <p:nvPicPr>
          <p:cNvPr id="46" name="Picture 45" descr="A computer screen with graphics and a pie chart&#10;&#10;AI-generated content may be incorrect.">
            <a:extLst>
              <a:ext uri="{FF2B5EF4-FFF2-40B4-BE49-F238E27FC236}">
                <a16:creationId xmlns:a16="http://schemas.microsoft.com/office/drawing/2014/main" id="{62BC13E6-AB3A-7C8A-09A7-490CEAD7447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612" y="2742274"/>
            <a:ext cx="1226883" cy="122688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8FC81F89-3EE3-4940-4FAB-A00B9E1AE6E8}"/>
              </a:ext>
            </a:extLst>
          </p:cNvPr>
          <p:cNvSpPr txBox="1"/>
          <p:nvPr/>
        </p:nvSpPr>
        <p:spPr>
          <a:xfrm>
            <a:off x="5167962" y="-1469815"/>
            <a:ext cx="2617176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 SÁNH</a:t>
            </a: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991DC704-52F1-96BC-641A-1EBF00EC3A9B}"/>
              </a:ext>
            </a:extLst>
          </p:cNvPr>
          <p:cNvSpPr/>
          <p:nvPr/>
        </p:nvSpPr>
        <p:spPr>
          <a:xfrm rot="1286125">
            <a:off x="6829611" y="2012861"/>
            <a:ext cx="15727744" cy="9349335"/>
          </a:xfrm>
          <a:prstGeom prst="triangle">
            <a:avLst/>
          </a:prstGeom>
          <a:solidFill>
            <a:srgbClr val="489F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47910E67-15F0-A90E-4838-789E61DDF35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976546" y="-1919022"/>
            <a:ext cx="1377279" cy="137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846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3E942-F26C-5B8F-0A96-AB6EC3F21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72784C-B734-D4E1-F4DF-C21F193BA510}"/>
              </a:ext>
            </a:extLst>
          </p:cNvPr>
          <p:cNvSpPr/>
          <p:nvPr/>
        </p:nvSpPr>
        <p:spPr>
          <a:xfrm>
            <a:off x="0" y="0"/>
            <a:ext cx="12280392" cy="6949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5" name="extBox 4">
            <a:extLst>
              <a:ext uri="{FF2B5EF4-FFF2-40B4-BE49-F238E27FC236}">
                <a16:creationId xmlns:a16="http://schemas.microsoft.com/office/drawing/2014/main" id="{34A6E05C-34EF-4AA2-EE79-FC113CB2F34A}"/>
              </a:ext>
            </a:extLst>
          </p:cNvPr>
          <p:cNvSpPr txBox="1"/>
          <p:nvPr/>
        </p:nvSpPr>
        <p:spPr>
          <a:xfrm>
            <a:off x="682371" y="1964509"/>
            <a:ext cx="109156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PHƯƠNG PHÁP CRAWL DỮ LIỆU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B1052D-FC17-9D9D-5160-9A111B23F81A}"/>
              </a:ext>
            </a:extLst>
          </p:cNvPr>
          <p:cNvSpPr/>
          <p:nvPr/>
        </p:nvSpPr>
        <p:spPr>
          <a:xfrm>
            <a:off x="0" y="-33413"/>
            <a:ext cx="12280392" cy="6982853"/>
          </a:xfrm>
          <a:prstGeom prst="rect">
            <a:avLst/>
          </a:prstGeom>
          <a:solidFill>
            <a:srgbClr val="FFA6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280541-5CB6-3FD2-88D6-AC1A76C7F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058" y="2863721"/>
            <a:ext cx="1157292" cy="1157292"/>
          </a:xfrm>
          <a:prstGeom prst="rect">
            <a:avLst/>
          </a:prstGeom>
        </p:spPr>
      </p:pic>
      <p:sp>
        <p:nvSpPr>
          <p:cNvPr id="13" name="TextBox 12" hidden="1">
            <a:extLst>
              <a:ext uri="{FF2B5EF4-FFF2-40B4-BE49-F238E27FC236}">
                <a16:creationId xmlns:a16="http://schemas.microsoft.com/office/drawing/2014/main" id="{A00CF3C4-0E32-45AD-5293-7539B8F9D295}"/>
              </a:ext>
            </a:extLst>
          </p:cNvPr>
          <p:cNvSpPr txBox="1"/>
          <p:nvPr/>
        </p:nvSpPr>
        <p:spPr>
          <a:xfrm>
            <a:off x="3564923" y="7110358"/>
            <a:ext cx="8248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Vai </a:t>
            </a:r>
            <a:r>
              <a:rPr lang="en-US" sz="36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trò</a:t>
            </a:r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 liệu càng nhiều và chất lượng, mô hình càng chính xác.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6" name="Picture 2" descr="Building a high-performance data and AI organization | MIT Technology Review" hidden="1">
            <a:extLst>
              <a:ext uri="{FF2B5EF4-FFF2-40B4-BE49-F238E27FC236}">
                <a16:creationId xmlns:a16="http://schemas.microsoft.com/office/drawing/2014/main" id="{693154E5-8BC5-6E8A-D867-C64F61A89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498" y="9065127"/>
            <a:ext cx="6991350" cy="492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 hidden="1">
            <a:extLst>
              <a:ext uri="{FF2B5EF4-FFF2-40B4-BE49-F238E27FC236}">
                <a16:creationId xmlns:a16="http://schemas.microsoft.com/office/drawing/2014/main" id="{DA46D798-4E7B-F656-F31B-64999BFBEFA0}"/>
              </a:ext>
            </a:extLst>
          </p:cNvPr>
          <p:cNvSpPr txBox="1"/>
          <p:nvPr/>
        </p:nvSpPr>
        <p:spPr>
          <a:xfrm>
            <a:off x="3613381" y="8385058"/>
            <a:ext cx="82486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 nhãn (labeled):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 trong học có giám sát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Không nhãn (unlabeled):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 trong học không giám sát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Chuỗi thời gian, hình ảnh, văn bản, âm thanh, v.v.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Isosceles Triangle 15" hidden="1">
            <a:extLst>
              <a:ext uri="{FF2B5EF4-FFF2-40B4-BE49-F238E27FC236}">
                <a16:creationId xmlns:a16="http://schemas.microsoft.com/office/drawing/2014/main" id="{01C0F3FF-7B83-12FB-D736-337474EEA9B9}"/>
              </a:ext>
            </a:extLst>
          </p:cNvPr>
          <p:cNvSpPr/>
          <p:nvPr/>
        </p:nvSpPr>
        <p:spPr>
          <a:xfrm rot="19338512">
            <a:off x="-4742675" y="3169133"/>
            <a:ext cx="13227466" cy="7560612"/>
          </a:xfrm>
          <a:prstGeom prst="triangle">
            <a:avLst/>
          </a:prstGeom>
          <a:solidFill>
            <a:srgbClr val="FFA6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 hidden="1">
            <a:extLst>
              <a:ext uri="{FF2B5EF4-FFF2-40B4-BE49-F238E27FC236}">
                <a16:creationId xmlns:a16="http://schemas.microsoft.com/office/drawing/2014/main" id="{C8FBE3B3-DC99-13BE-BBF2-0E8CDAB0183E}"/>
              </a:ext>
            </a:extLst>
          </p:cNvPr>
          <p:cNvSpPr/>
          <p:nvPr/>
        </p:nvSpPr>
        <p:spPr>
          <a:xfrm rot="1286125">
            <a:off x="9446072" y="7078478"/>
            <a:ext cx="15727744" cy="9349335"/>
          </a:xfrm>
          <a:prstGeom prst="triangle">
            <a:avLst/>
          </a:prstGeom>
          <a:solidFill>
            <a:srgbClr val="489F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 hidden="1">
            <a:extLst>
              <a:ext uri="{FF2B5EF4-FFF2-40B4-BE49-F238E27FC236}">
                <a16:creationId xmlns:a16="http://schemas.microsoft.com/office/drawing/2014/main" id="{FC6E0FF7-E103-02F5-27FC-A4EA26467D46}"/>
              </a:ext>
            </a:extLst>
          </p:cNvPr>
          <p:cNvSpPr/>
          <p:nvPr/>
        </p:nvSpPr>
        <p:spPr>
          <a:xfrm rot="3793276">
            <a:off x="-4016195" y="-7968577"/>
            <a:ext cx="19297002" cy="17556140"/>
          </a:xfrm>
          <a:prstGeom prst="triangle">
            <a:avLst/>
          </a:prstGeom>
          <a:solidFill>
            <a:srgbClr val="EDE7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 hidden="1">
            <a:extLst>
              <a:ext uri="{FF2B5EF4-FFF2-40B4-BE49-F238E27FC236}">
                <a16:creationId xmlns:a16="http://schemas.microsoft.com/office/drawing/2014/main" id="{58E490DC-588F-C019-1918-E4723C2E1113}"/>
              </a:ext>
            </a:extLst>
          </p:cNvPr>
          <p:cNvSpPr/>
          <p:nvPr/>
        </p:nvSpPr>
        <p:spPr>
          <a:xfrm rot="2494289">
            <a:off x="8508835" y="-9932009"/>
            <a:ext cx="15727744" cy="9349335"/>
          </a:xfrm>
          <a:prstGeom prst="triangle">
            <a:avLst/>
          </a:prstGeom>
          <a:solidFill>
            <a:srgbClr val="82C0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D0D795-5002-BFC2-DF17-6AB71F29072F}"/>
              </a:ext>
            </a:extLst>
          </p:cNvPr>
          <p:cNvSpPr/>
          <p:nvPr/>
        </p:nvSpPr>
        <p:spPr>
          <a:xfrm>
            <a:off x="-513506" y="-118865"/>
            <a:ext cx="12793898" cy="6982854"/>
          </a:xfrm>
          <a:prstGeom prst="rect">
            <a:avLst/>
          </a:prstGeom>
          <a:solidFill>
            <a:srgbClr val="EDE7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139D9E-4E09-4F35-B829-2D514C599A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0203" y="2370541"/>
            <a:ext cx="1311593" cy="1311593"/>
          </a:xfrm>
          <a:prstGeom prst="rect">
            <a:avLst/>
          </a:prstGeom>
        </p:spPr>
      </p:pic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5A116614-2AED-976E-6AF8-7181C0F0F7BF}"/>
              </a:ext>
            </a:extLst>
          </p:cNvPr>
          <p:cNvSpPr txBox="1"/>
          <p:nvPr/>
        </p:nvSpPr>
        <p:spPr>
          <a:xfrm>
            <a:off x="1772937" y="-1129350"/>
            <a:ext cx="8332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TỔNG QUAN VỀ THU THẬP DỮ LIỆU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E6FB2424-6652-F2FA-916D-B33A01EC401D}"/>
              </a:ext>
            </a:extLst>
          </p:cNvPr>
          <p:cNvSpPr txBox="1"/>
          <p:nvPr/>
        </p:nvSpPr>
        <p:spPr>
          <a:xfrm>
            <a:off x="4798429" y="-2202184"/>
            <a:ext cx="6400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Định </a:t>
            </a:r>
            <a:r>
              <a:rPr lang="en-US" sz="2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nghĩa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trình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thu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thập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xử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lý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huấn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luyện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hình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AI</a:t>
            </a:r>
          </a:p>
        </p:txBody>
      </p:sp>
      <p:sp>
        <p:nvSpPr>
          <p:cNvPr id="20" name="TextBox 19" hidden="1">
            <a:extLst>
              <a:ext uri="{FF2B5EF4-FFF2-40B4-BE49-F238E27FC236}">
                <a16:creationId xmlns:a16="http://schemas.microsoft.com/office/drawing/2014/main" id="{BD5092A0-999B-5413-3741-99B09BA8F23A}"/>
              </a:ext>
            </a:extLst>
          </p:cNvPr>
          <p:cNvSpPr txBox="1"/>
          <p:nvPr/>
        </p:nvSpPr>
        <p:spPr>
          <a:xfrm>
            <a:off x="4806064" y="-2202184"/>
            <a:ext cx="6400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Mục tiêu</a:t>
            </a:r>
            <a:r>
              <a:rPr lang="vi-VN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Cung cấp dữ liệu chất lượng để AI học và đưa ra dự đoán chính xác.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TextBox 6" hidden="1">
            <a:extLst>
              <a:ext uri="{FF2B5EF4-FFF2-40B4-BE49-F238E27FC236}">
                <a16:creationId xmlns:a16="http://schemas.microsoft.com/office/drawing/2014/main" id="{6A02302D-77CC-7465-1DF0-0082B1C23BDB}"/>
              </a:ext>
            </a:extLst>
          </p:cNvPr>
          <p:cNvSpPr txBox="1"/>
          <p:nvPr/>
        </p:nvSpPr>
        <p:spPr>
          <a:xfrm>
            <a:off x="4711684" y="-1708161"/>
            <a:ext cx="64008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Nguồn dữ liệu</a:t>
            </a:r>
            <a:r>
              <a:rPr lang="vi-VN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Web, cảm biến, API, cơ sở dữ liệu, khảo sát, dữ liệu công khai,...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EF238E1-B2AC-C152-5036-0F40488416B8}"/>
              </a:ext>
            </a:extLst>
          </p:cNvPr>
          <p:cNvGrpSpPr/>
          <p:nvPr/>
        </p:nvGrpSpPr>
        <p:grpSpPr>
          <a:xfrm>
            <a:off x="-4232146" y="2739654"/>
            <a:ext cx="2896898" cy="3140990"/>
            <a:chOff x="745018" y="1609952"/>
            <a:chExt cx="3440520" cy="385834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E7B9936-16B0-7932-B51F-6A04FDC9F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3099950" y="3442367"/>
              <a:ext cx="1085588" cy="108558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188CD80-5E8C-497C-5903-932F680A3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369" y="2678532"/>
              <a:ext cx="2166698" cy="278976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DA9E78C-DCFC-C94E-E91A-1B8DA1C93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9866106">
              <a:off x="745018" y="1609952"/>
              <a:ext cx="2269896" cy="2269896"/>
            </a:xfrm>
            <a:prstGeom prst="rect">
              <a:avLst/>
            </a:prstGeom>
          </p:spPr>
        </p:pic>
      </p:grpSp>
      <p:sp>
        <p:nvSpPr>
          <p:cNvPr id="28" name="TextBox 27" hidden="1">
            <a:extLst>
              <a:ext uri="{FF2B5EF4-FFF2-40B4-BE49-F238E27FC236}">
                <a16:creationId xmlns:a16="http://schemas.microsoft.com/office/drawing/2014/main" id="{3B9BC53D-14E1-D9AD-96FB-D95580C2D53D}"/>
              </a:ext>
            </a:extLst>
          </p:cNvPr>
          <p:cNvSpPr txBox="1"/>
          <p:nvPr/>
        </p:nvSpPr>
        <p:spPr>
          <a:xfrm>
            <a:off x="12869541" y="1768241"/>
            <a:ext cx="6400800" cy="4442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vi-VN" sz="3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bước chính</a:t>
            </a: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Xác định mục tiêu AI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Tìm và thu thập dữ liệu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Làm sạch &amp; chuẩn hóa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Gán nhãn (nếu cần)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Lưu trữ &amp; chuẩn bị huấn luyện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828453-CC16-BDA7-5868-0B505121705F}"/>
              </a:ext>
            </a:extLst>
          </p:cNvPr>
          <p:cNvSpPr txBox="1"/>
          <p:nvPr/>
        </p:nvSpPr>
        <p:spPr>
          <a:xfrm>
            <a:off x="1919622" y="-2174253"/>
            <a:ext cx="8039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PHƯƠNG PHÁP THU THẬP DỮ LIỆU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67E85A-4C90-C0AA-2527-ED3BF2F75DE5}"/>
              </a:ext>
            </a:extLst>
          </p:cNvPr>
          <p:cNvSpPr txBox="1"/>
          <p:nvPr/>
        </p:nvSpPr>
        <p:spPr>
          <a:xfrm>
            <a:off x="-6108876" y="17917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PUBLIC DATASET:</a:t>
            </a:r>
          </a:p>
        </p:txBody>
      </p:sp>
      <p:sp>
        <p:nvSpPr>
          <p:cNvPr id="27" name="TextBox 26" hidden="1">
            <a:extLst>
              <a:ext uri="{FF2B5EF4-FFF2-40B4-BE49-F238E27FC236}">
                <a16:creationId xmlns:a16="http://schemas.microsoft.com/office/drawing/2014/main" id="{D17DEC9E-998F-986E-AA06-38E9CFBE28BC}"/>
              </a:ext>
            </a:extLst>
          </p:cNvPr>
          <p:cNvSpPr txBox="1"/>
          <p:nvPr/>
        </p:nvSpPr>
        <p:spPr>
          <a:xfrm>
            <a:off x="3135247" y="7848652"/>
            <a:ext cx="7910906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Lấy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nguồn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mạng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4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miễn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phí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thường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vậy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dễ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tiếp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cận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nhanh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chóng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thường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sạch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hoặc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đánh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nhãn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trước</a:t>
            </a:r>
            <a:endParaRPr lang="en-US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hạn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chế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trong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việc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kiểm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soát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chất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lượng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/format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</a:t>
            </a:r>
          </a:p>
        </p:txBody>
      </p:sp>
      <p:pic>
        <p:nvPicPr>
          <p:cNvPr id="7170" name="Picture 2" descr="List of top open and public dataset providers" hidden="1">
            <a:extLst>
              <a:ext uri="{FF2B5EF4-FFF2-40B4-BE49-F238E27FC236}">
                <a16:creationId xmlns:a16="http://schemas.microsoft.com/office/drawing/2014/main" id="{71AA49C9-C09C-3BBA-56A6-91BDA31CD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139" y="8153394"/>
            <a:ext cx="750570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3B24325-215C-11B6-84FC-BF73E9916E71}"/>
              </a:ext>
            </a:extLst>
          </p:cNvPr>
          <p:cNvSpPr txBox="1"/>
          <p:nvPr/>
        </p:nvSpPr>
        <p:spPr>
          <a:xfrm>
            <a:off x="-5956476" y="19441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PUBLIC DATASET: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C3E4F0-CC02-D06D-5A6F-616180DFB091}"/>
              </a:ext>
            </a:extLst>
          </p:cNvPr>
          <p:cNvSpPr txBox="1"/>
          <p:nvPr/>
        </p:nvSpPr>
        <p:spPr>
          <a:xfrm>
            <a:off x="-6436005" y="17917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WEB SCRAPING:</a:t>
            </a:r>
          </a:p>
        </p:txBody>
      </p:sp>
      <p:pic>
        <p:nvPicPr>
          <p:cNvPr id="20482" name="Picture 2" descr="Web Scraping&quot; nghĩa là gì: Định Nghĩa, Ví Dụ trong Tiếng Anh" hidden="1">
            <a:extLst>
              <a:ext uri="{FF2B5EF4-FFF2-40B4-BE49-F238E27FC236}">
                <a16:creationId xmlns:a16="http://schemas.microsoft.com/office/drawing/2014/main" id="{0267C5B7-AA97-5E7A-72F8-16FBDC5B0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789" y="7857763"/>
            <a:ext cx="7111415" cy="372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 descr="An Introduction to Web Automation using Selenium Python | by  Maximinusjoshus | featurepreneur | Medium" hidden="1">
            <a:extLst>
              <a:ext uri="{FF2B5EF4-FFF2-40B4-BE49-F238E27FC236}">
                <a16:creationId xmlns:a16="http://schemas.microsoft.com/office/drawing/2014/main" id="{C2116906-207F-990D-D37B-9E4B54E50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750" y="7843829"/>
            <a:ext cx="3258132" cy="340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6" name="Picture 8" descr="The Pros and Cons of Playwright Automation Framework" hidden="1">
            <a:extLst>
              <a:ext uri="{FF2B5EF4-FFF2-40B4-BE49-F238E27FC236}">
                <a16:creationId xmlns:a16="http://schemas.microsoft.com/office/drawing/2014/main" id="{BBA859F1-8C28-F9F0-7ACF-6686EA92D8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6" r="14605"/>
          <a:stretch/>
        </p:blipFill>
        <p:spPr bwMode="auto">
          <a:xfrm>
            <a:off x="7534649" y="7641943"/>
            <a:ext cx="4323748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 hidden="1">
            <a:extLst>
              <a:ext uri="{FF2B5EF4-FFF2-40B4-BE49-F238E27FC236}">
                <a16:creationId xmlns:a16="http://schemas.microsoft.com/office/drawing/2014/main" id="{1A4A03BA-E57D-59F9-469F-C4D1FD898EC2}"/>
              </a:ext>
            </a:extLst>
          </p:cNvPr>
          <p:cNvSpPr txBox="1"/>
          <p:nvPr/>
        </p:nvSpPr>
        <p:spPr>
          <a:xfrm>
            <a:off x="2998337" y="7115058"/>
            <a:ext cx="8866709" cy="3252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công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cụ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cào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websites</a:t>
            </a:r>
          </a:p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dược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đúng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với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số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lượng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lớn</a:t>
            </a:r>
            <a:endParaRPr lang="en-US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nguy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cơ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liên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quan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đến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vấn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đề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hợp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pháp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data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lấy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về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thường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chưa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tốt</a:t>
            </a:r>
            <a:endParaRPr lang="en-US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D1D0C6-5E2D-0593-1558-11B601924D2E}"/>
              </a:ext>
            </a:extLst>
          </p:cNvPr>
          <p:cNvSpPr txBox="1"/>
          <p:nvPr/>
        </p:nvSpPr>
        <p:spPr>
          <a:xfrm>
            <a:off x="421995" y="-1009902"/>
            <a:ext cx="6192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6. CROWDSOURING:</a:t>
            </a:r>
          </a:p>
        </p:txBody>
      </p:sp>
      <p:pic>
        <p:nvPicPr>
          <p:cNvPr id="34" name="Picture 33" hidden="1">
            <a:extLst>
              <a:ext uri="{FF2B5EF4-FFF2-40B4-BE49-F238E27FC236}">
                <a16:creationId xmlns:a16="http://schemas.microsoft.com/office/drawing/2014/main" id="{65C5868E-F5C1-ABC6-0183-7B589716A09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24988" y="7848652"/>
            <a:ext cx="6623182" cy="3314899"/>
          </a:xfrm>
          <a:prstGeom prst="rect">
            <a:avLst/>
          </a:prstGeom>
        </p:spPr>
      </p:pic>
      <p:sp>
        <p:nvSpPr>
          <p:cNvPr id="32" name="TextBox 31" hidden="1">
            <a:extLst>
              <a:ext uri="{FF2B5EF4-FFF2-40B4-BE49-F238E27FC236}">
                <a16:creationId xmlns:a16="http://schemas.microsoft.com/office/drawing/2014/main" id="{F58C9FC6-6119-0C92-1507-377B1848BE8C}"/>
              </a:ext>
            </a:extLst>
          </p:cNvPr>
          <p:cNvSpPr txBox="1"/>
          <p:nvPr/>
        </p:nvSpPr>
        <p:spPr>
          <a:xfrm>
            <a:off x="11858397" y="2572785"/>
            <a:ext cx="7670083" cy="3376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marR="0" lvl="1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dựa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sự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phỏng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dựa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luật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địng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hoặc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AI model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khác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28650" marR="0" lvl="1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lượng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lớn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một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nhanh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chóng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28650" marR="0" lvl="1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sự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dạng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thực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tế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28650" marR="0" lvl="1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công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cụ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</a:p>
          <a:p>
            <a:pPr marL="1085850" marR="0" lvl="2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Unity, Unreal Engine</a:t>
            </a:r>
          </a:p>
          <a:p>
            <a:pPr marL="1085850" marR="0" lvl="2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GANs (StyleGAN, etc.)</a:t>
            </a:r>
          </a:p>
          <a:p>
            <a:pPr marL="1085850" marR="0" lvl="2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Text generation with GPT-based models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B934EF-EC78-4594-5695-FDAB9229CF4C}"/>
              </a:ext>
            </a:extLst>
          </p:cNvPr>
          <p:cNvSpPr txBox="1"/>
          <p:nvPr/>
        </p:nvSpPr>
        <p:spPr>
          <a:xfrm>
            <a:off x="-9658651" y="19441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 SIMULATED OR SYNTHETIC DATA:</a:t>
            </a:r>
          </a:p>
        </p:txBody>
      </p:sp>
      <p:pic>
        <p:nvPicPr>
          <p:cNvPr id="25602" name="Picture 2" descr="Top IoT Sensors in Today's Market: A Complete Guide" hidden="1">
            <a:extLst>
              <a:ext uri="{FF2B5EF4-FFF2-40B4-BE49-F238E27FC236}">
                <a16:creationId xmlns:a16="http://schemas.microsoft.com/office/drawing/2014/main" id="{F670A4C9-582A-4345-46EB-A084B3974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698" y="7968103"/>
            <a:ext cx="3577083" cy="193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 hidden="1">
            <a:extLst>
              <a:ext uri="{FF2B5EF4-FFF2-40B4-BE49-F238E27FC236}">
                <a16:creationId xmlns:a16="http://schemas.microsoft.com/office/drawing/2014/main" id="{DB490632-481C-4A66-A554-258CB8B7D71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62775" y="7922207"/>
            <a:ext cx="3784995" cy="1983483"/>
          </a:xfrm>
          <a:prstGeom prst="rect">
            <a:avLst/>
          </a:prstGeom>
        </p:spPr>
      </p:pic>
      <p:sp>
        <p:nvSpPr>
          <p:cNvPr id="35" name="TextBox 34" hidden="1">
            <a:extLst>
              <a:ext uri="{FF2B5EF4-FFF2-40B4-BE49-F238E27FC236}">
                <a16:creationId xmlns:a16="http://schemas.microsoft.com/office/drawing/2014/main" id="{2E04BD5A-F1A9-A159-035C-D58334DDC666}"/>
              </a:ext>
            </a:extLst>
          </p:cNvPr>
          <p:cNvSpPr txBox="1"/>
          <p:nvPr/>
        </p:nvSpPr>
        <p:spPr>
          <a:xfrm>
            <a:off x="3040768" y="7848652"/>
            <a:ext cx="1102995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bị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điện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tử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cảm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biến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bị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IoT</a:t>
            </a: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theo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thời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gian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thực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độ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chi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tiết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cao</a:t>
            </a:r>
            <a:endParaRPr lang="en-US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yêu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bị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độ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nhiễu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cao</a:t>
            </a:r>
            <a:endParaRPr lang="en-US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Công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cụ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marL="1257300" marR="0" lvl="2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MQTT (for IoT message transport)</a:t>
            </a:r>
          </a:p>
          <a:p>
            <a:pPr marL="1257300" marR="0" lvl="2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Raspberry Pi, Arduino</a:t>
            </a:r>
          </a:p>
        </p:txBody>
      </p:sp>
      <p:sp>
        <p:nvSpPr>
          <p:cNvPr id="33" name="TextBox 32" hidden="1">
            <a:extLst>
              <a:ext uri="{FF2B5EF4-FFF2-40B4-BE49-F238E27FC236}">
                <a16:creationId xmlns:a16="http://schemas.microsoft.com/office/drawing/2014/main" id="{DF082C73-247C-F7B1-C50A-1B228A7F2A23}"/>
              </a:ext>
            </a:extLst>
          </p:cNvPr>
          <p:cNvSpPr txBox="1"/>
          <p:nvPr/>
        </p:nvSpPr>
        <p:spPr>
          <a:xfrm>
            <a:off x="-6523404" y="17917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4. CAMERA/ IOT DEVICES/ SENSORS:</a:t>
            </a:r>
          </a:p>
        </p:txBody>
      </p:sp>
      <p:pic>
        <p:nvPicPr>
          <p:cNvPr id="40" name="Picture 39" hidden="1">
            <a:extLst>
              <a:ext uri="{FF2B5EF4-FFF2-40B4-BE49-F238E27FC236}">
                <a16:creationId xmlns:a16="http://schemas.microsoft.com/office/drawing/2014/main" id="{B960453C-CD83-D2DE-D48B-B8D6F03D47E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10895" y="7350273"/>
            <a:ext cx="4414749" cy="3089800"/>
          </a:xfrm>
          <a:prstGeom prst="rect">
            <a:avLst/>
          </a:prstGeom>
        </p:spPr>
      </p:pic>
      <p:pic>
        <p:nvPicPr>
          <p:cNvPr id="44" name="Picture 43" hidden="1">
            <a:extLst>
              <a:ext uri="{FF2B5EF4-FFF2-40B4-BE49-F238E27FC236}">
                <a16:creationId xmlns:a16="http://schemas.microsoft.com/office/drawing/2014/main" id="{826911CB-CE4B-A125-D65F-DD6C09ACA67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210685" y="7350273"/>
            <a:ext cx="4981315" cy="3089800"/>
          </a:xfrm>
          <a:prstGeom prst="rect">
            <a:avLst/>
          </a:prstGeom>
        </p:spPr>
      </p:pic>
      <p:sp>
        <p:nvSpPr>
          <p:cNvPr id="43" name="TextBox 42" hidden="1">
            <a:extLst>
              <a:ext uri="{FF2B5EF4-FFF2-40B4-BE49-F238E27FC236}">
                <a16:creationId xmlns:a16="http://schemas.microsoft.com/office/drawing/2014/main" id="{A56EB0AD-52D5-5E12-FE70-43DBF5FCB847}"/>
              </a:ext>
            </a:extLst>
          </p:cNvPr>
          <p:cNvSpPr txBox="1"/>
          <p:nvPr/>
        </p:nvSpPr>
        <p:spPr>
          <a:xfrm>
            <a:off x="4234345" y="7934193"/>
            <a:ext cx="6505516" cy="1959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logs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hệ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thống</a:t>
            </a:r>
            <a:endParaRPr lang="en-US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marR="0" lvl="1" indent="-2857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sẵn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trong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hầu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hết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hệ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thống</a:t>
            </a:r>
            <a:endParaRPr lang="en-US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marR="0" lvl="1" indent="-2857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nhiễu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không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nhất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quán</a:t>
            </a:r>
            <a:endParaRPr lang="en-US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9698" name="Picture 2" descr="Crowdsourcing: Definition, How It Works, Types, and Examples" hidden="1">
            <a:extLst>
              <a:ext uri="{FF2B5EF4-FFF2-40B4-BE49-F238E27FC236}">
                <a16:creationId xmlns:a16="http://schemas.microsoft.com/office/drawing/2014/main" id="{FEC30015-064F-ECA0-6A1C-68BB0739A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95" y="7163849"/>
            <a:ext cx="6192356" cy="418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4269459-23F2-E93C-B6EF-9423759431F3}"/>
              </a:ext>
            </a:extLst>
          </p:cNvPr>
          <p:cNvSpPr txBox="1"/>
          <p:nvPr/>
        </p:nvSpPr>
        <p:spPr>
          <a:xfrm>
            <a:off x="-8988352" y="1944104"/>
            <a:ext cx="6192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5. LOGS AND INTERNAL SYSTEM DATA</a:t>
            </a:r>
          </a:p>
        </p:txBody>
      </p:sp>
      <p:sp>
        <p:nvSpPr>
          <p:cNvPr id="38" name="TextBox 37" hidden="1">
            <a:extLst>
              <a:ext uri="{FF2B5EF4-FFF2-40B4-BE49-F238E27FC236}">
                <a16:creationId xmlns:a16="http://schemas.microsoft.com/office/drawing/2014/main" id="{57C87BED-7CE3-17F0-0DB1-C76E57DA5344}"/>
              </a:ext>
            </a:extLst>
          </p:cNvPr>
          <p:cNvSpPr txBox="1"/>
          <p:nvPr/>
        </p:nvSpPr>
        <p:spPr>
          <a:xfrm>
            <a:off x="3446877" y="8045914"/>
            <a:ext cx="841152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Thuê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công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việc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đánh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nhãn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phân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loại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,…)</a:t>
            </a:r>
          </a:p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sự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đánh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giá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con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endParaRPr lang="en-US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không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nhất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kiểm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lại</a:t>
            </a:r>
            <a:endParaRPr lang="en-US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7" name="Isosceles Triangle 36" hidden="1">
            <a:extLst>
              <a:ext uri="{FF2B5EF4-FFF2-40B4-BE49-F238E27FC236}">
                <a16:creationId xmlns:a16="http://schemas.microsoft.com/office/drawing/2014/main" id="{138FD523-033D-B2CD-C444-579127880E91}"/>
              </a:ext>
            </a:extLst>
          </p:cNvPr>
          <p:cNvSpPr/>
          <p:nvPr/>
        </p:nvSpPr>
        <p:spPr>
          <a:xfrm rot="1286125">
            <a:off x="6677211" y="1860461"/>
            <a:ext cx="15727744" cy="9349335"/>
          </a:xfrm>
          <a:prstGeom prst="triangle">
            <a:avLst/>
          </a:prstGeom>
          <a:solidFill>
            <a:srgbClr val="489F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 hidden="1">
            <a:extLst>
              <a:ext uri="{FF2B5EF4-FFF2-40B4-BE49-F238E27FC236}">
                <a16:creationId xmlns:a16="http://schemas.microsoft.com/office/drawing/2014/main" id="{B01A8838-FEDD-AA86-04D3-47990F630258}"/>
              </a:ext>
            </a:extLst>
          </p:cNvPr>
          <p:cNvSpPr/>
          <p:nvPr/>
        </p:nvSpPr>
        <p:spPr>
          <a:xfrm rot="2494289">
            <a:off x="-3229957" y="-8785631"/>
            <a:ext cx="26377357" cy="21616333"/>
          </a:xfrm>
          <a:prstGeom prst="triangle">
            <a:avLst/>
          </a:prstGeom>
          <a:solidFill>
            <a:srgbClr val="82C0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2A24F82-F29A-B90C-5E4C-D927D906EF05}"/>
              </a:ext>
            </a:extLst>
          </p:cNvPr>
          <p:cNvSpPr/>
          <p:nvPr/>
        </p:nvSpPr>
        <p:spPr>
          <a:xfrm>
            <a:off x="-606486" y="-135710"/>
            <a:ext cx="12886878" cy="6982853"/>
          </a:xfrm>
          <a:prstGeom prst="rect">
            <a:avLst/>
          </a:prstGeom>
          <a:solidFill>
            <a:srgbClr val="82C0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621862CA-2B6D-0832-4CFE-0101D59ABC22}"/>
              </a:ext>
            </a:extLst>
          </p:cNvPr>
          <p:cNvGraphicFramePr>
            <a:graphicFrameLocks noGrp="1"/>
          </p:cNvGraphicFramePr>
          <p:nvPr/>
        </p:nvGraphicFramePr>
        <p:xfrm>
          <a:off x="481347" y="8593104"/>
          <a:ext cx="10915649" cy="5333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9953">
                  <a:extLst>
                    <a:ext uri="{9D8B030D-6E8A-4147-A177-3AD203B41FA5}">
                      <a16:colId xmlns:a16="http://schemas.microsoft.com/office/drawing/2014/main" val="3436748402"/>
                    </a:ext>
                  </a:extLst>
                </a:gridCol>
                <a:gridCol w="2066307">
                  <a:extLst>
                    <a:ext uri="{9D8B030D-6E8A-4147-A177-3AD203B41FA5}">
                      <a16:colId xmlns:a16="http://schemas.microsoft.com/office/drawing/2014/main" val="1519531715"/>
                    </a:ext>
                  </a:extLst>
                </a:gridCol>
                <a:gridCol w="2183130">
                  <a:extLst>
                    <a:ext uri="{9D8B030D-6E8A-4147-A177-3AD203B41FA5}">
                      <a16:colId xmlns:a16="http://schemas.microsoft.com/office/drawing/2014/main" val="567738395"/>
                    </a:ext>
                  </a:extLst>
                </a:gridCol>
                <a:gridCol w="1927181">
                  <a:extLst>
                    <a:ext uri="{9D8B030D-6E8A-4147-A177-3AD203B41FA5}">
                      <a16:colId xmlns:a16="http://schemas.microsoft.com/office/drawing/2014/main" val="947936665"/>
                    </a:ext>
                  </a:extLst>
                </a:gridCol>
                <a:gridCol w="2439078">
                  <a:extLst>
                    <a:ext uri="{9D8B030D-6E8A-4147-A177-3AD203B41FA5}">
                      <a16:colId xmlns:a16="http://schemas.microsoft.com/office/drawing/2014/main" val="2410231433"/>
                    </a:ext>
                  </a:extLst>
                </a:gridCol>
              </a:tblGrid>
              <a:tr h="58577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Common 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910590"/>
                  </a:ext>
                </a:extLst>
              </a:tr>
              <a:tr h="5857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Public 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Benchmarking, quick prototypes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409380"/>
                  </a:ext>
                </a:extLst>
              </a:tr>
              <a:tr h="83682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Web Scraping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Custom text/image collection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079973"/>
                  </a:ext>
                </a:extLst>
              </a:tr>
              <a:tr h="585775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User-Generated Data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Personalized AI, recommendation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34891"/>
                  </a:ext>
                </a:extLst>
              </a:tr>
              <a:tr h="31690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Simulated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Robotics, rare event modeling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71114650"/>
                  </a:ext>
                </a:extLst>
              </a:tr>
              <a:tr h="83682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IoT/Sensors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Low-Med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Smart devices, real-world modeling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249318"/>
                  </a:ext>
                </a:extLst>
              </a:tr>
              <a:tr h="5857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Logs/System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Medium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Medium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Anomaly detection, behavior models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80165875"/>
                  </a:ext>
                </a:extLst>
              </a:tr>
              <a:tr h="5857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Crowdsourcing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Data labeling, NLP, CV 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6815"/>
                  </a:ext>
                </a:extLst>
              </a:tr>
            </a:tbl>
          </a:graphicData>
        </a:graphic>
      </p:graphicFrame>
      <p:pic>
        <p:nvPicPr>
          <p:cNvPr id="46" name="Picture 45" descr="A computer screen with graphics and a pie chart&#10;&#10;AI-generated content may be incorrect.">
            <a:extLst>
              <a:ext uri="{FF2B5EF4-FFF2-40B4-BE49-F238E27FC236}">
                <a16:creationId xmlns:a16="http://schemas.microsoft.com/office/drawing/2014/main" id="{C85F0BF1-E7CC-28A5-1986-794CBC8288B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612" y="8991612"/>
            <a:ext cx="1226883" cy="122688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86E8664F-B7F9-531D-8718-C4DCE1795034}"/>
              </a:ext>
            </a:extLst>
          </p:cNvPr>
          <p:cNvSpPr txBox="1"/>
          <p:nvPr/>
        </p:nvSpPr>
        <p:spPr>
          <a:xfrm>
            <a:off x="5167962" y="-1469815"/>
            <a:ext cx="2617176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 SÁNH</a:t>
            </a: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896F6363-9B5F-C990-1AAB-880A51D05E7D}"/>
              </a:ext>
            </a:extLst>
          </p:cNvPr>
          <p:cNvSpPr/>
          <p:nvPr/>
        </p:nvSpPr>
        <p:spPr>
          <a:xfrm rot="1286125">
            <a:off x="6829611" y="2012861"/>
            <a:ext cx="15727744" cy="9349335"/>
          </a:xfrm>
          <a:prstGeom prst="triangle">
            <a:avLst/>
          </a:prstGeom>
          <a:solidFill>
            <a:srgbClr val="489F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F3826EED-5D2B-D0A4-4650-954CD3E75C9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976546" y="2786080"/>
            <a:ext cx="1377279" cy="137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56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373DC-15E4-9FEC-FCF9-841DAD3B3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12E31A-6794-62BC-F6D7-2E5A7FDCFAEF}"/>
              </a:ext>
            </a:extLst>
          </p:cNvPr>
          <p:cNvSpPr/>
          <p:nvPr/>
        </p:nvSpPr>
        <p:spPr>
          <a:xfrm>
            <a:off x="0" y="0"/>
            <a:ext cx="12280392" cy="6949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5" name="extBox 4">
            <a:extLst>
              <a:ext uri="{FF2B5EF4-FFF2-40B4-BE49-F238E27FC236}">
                <a16:creationId xmlns:a16="http://schemas.microsoft.com/office/drawing/2014/main" id="{4DB3288F-3586-BAB2-E9B3-5156C5D22C17}"/>
              </a:ext>
            </a:extLst>
          </p:cNvPr>
          <p:cNvSpPr txBox="1"/>
          <p:nvPr/>
        </p:nvSpPr>
        <p:spPr>
          <a:xfrm>
            <a:off x="682371" y="1964509"/>
            <a:ext cx="109156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PHƯƠNG PHÁP CRAWL DỮ LIỆU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E21C32-EFC8-F12F-B4D3-FA7E665B4231}"/>
              </a:ext>
            </a:extLst>
          </p:cNvPr>
          <p:cNvSpPr/>
          <p:nvPr/>
        </p:nvSpPr>
        <p:spPr>
          <a:xfrm>
            <a:off x="0" y="-33413"/>
            <a:ext cx="12280392" cy="6982853"/>
          </a:xfrm>
          <a:prstGeom prst="rect">
            <a:avLst/>
          </a:prstGeom>
          <a:solidFill>
            <a:srgbClr val="FFA6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B31FDE-FB26-142F-DAA0-63C3A8FA5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058" y="2863721"/>
            <a:ext cx="1157292" cy="1157292"/>
          </a:xfrm>
          <a:prstGeom prst="rect">
            <a:avLst/>
          </a:prstGeom>
        </p:spPr>
      </p:pic>
      <p:sp>
        <p:nvSpPr>
          <p:cNvPr id="13" name="TextBox 12" hidden="1">
            <a:extLst>
              <a:ext uri="{FF2B5EF4-FFF2-40B4-BE49-F238E27FC236}">
                <a16:creationId xmlns:a16="http://schemas.microsoft.com/office/drawing/2014/main" id="{9B57A177-8D99-B467-F4D4-F2D36089026C}"/>
              </a:ext>
            </a:extLst>
          </p:cNvPr>
          <p:cNvSpPr txBox="1"/>
          <p:nvPr/>
        </p:nvSpPr>
        <p:spPr>
          <a:xfrm>
            <a:off x="3564923" y="7110358"/>
            <a:ext cx="8248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Vai </a:t>
            </a:r>
            <a:r>
              <a:rPr lang="en-US" sz="36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trò</a:t>
            </a:r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 liệu càng nhiều và chất lượng, mô hình càng chính xác.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6" name="Picture 2" descr="Building a high-performance data and AI organization | MIT Technology Review" hidden="1">
            <a:extLst>
              <a:ext uri="{FF2B5EF4-FFF2-40B4-BE49-F238E27FC236}">
                <a16:creationId xmlns:a16="http://schemas.microsoft.com/office/drawing/2014/main" id="{229B3B12-B43B-7DDD-7BB7-57B6E858D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498" y="9065127"/>
            <a:ext cx="6991350" cy="492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 hidden="1">
            <a:extLst>
              <a:ext uri="{FF2B5EF4-FFF2-40B4-BE49-F238E27FC236}">
                <a16:creationId xmlns:a16="http://schemas.microsoft.com/office/drawing/2014/main" id="{48C6701F-0C65-3B15-48DD-624309ABE6E8}"/>
              </a:ext>
            </a:extLst>
          </p:cNvPr>
          <p:cNvSpPr txBox="1"/>
          <p:nvPr/>
        </p:nvSpPr>
        <p:spPr>
          <a:xfrm>
            <a:off x="3613381" y="8385058"/>
            <a:ext cx="82486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 nhãn (labeled):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 trong học có giám sát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Không nhãn (unlabeled):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 trong học không giám sát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Chuỗi thời gian, hình ảnh, văn bản, âm thanh, v.v.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Isosceles Triangle 15" hidden="1">
            <a:extLst>
              <a:ext uri="{FF2B5EF4-FFF2-40B4-BE49-F238E27FC236}">
                <a16:creationId xmlns:a16="http://schemas.microsoft.com/office/drawing/2014/main" id="{C1115BD3-F5A9-6E08-9749-4714026C3835}"/>
              </a:ext>
            </a:extLst>
          </p:cNvPr>
          <p:cNvSpPr/>
          <p:nvPr/>
        </p:nvSpPr>
        <p:spPr>
          <a:xfrm rot="19338512">
            <a:off x="-4742675" y="3169133"/>
            <a:ext cx="13227466" cy="7560612"/>
          </a:xfrm>
          <a:prstGeom prst="triangle">
            <a:avLst/>
          </a:prstGeom>
          <a:solidFill>
            <a:srgbClr val="FFA6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 hidden="1">
            <a:extLst>
              <a:ext uri="{FF2B5EF4-FFF2-40B4-BE49-F238E27FC236}">
                <a16:creationId xmlns:a16="http://schemas.microsoft.com/office/drawing/2014/main" id="{C9554B15-A374-D62F-E24F-095CD8AA2B60}"/>
              </a:ext>
            </a:extLst>
          </p:cNvPr>
          <p:cNvSpPr/>
          <p:nvPr/>
        </p:nvSpPr>
        <p:spPr>
          <a:xfrm rot="1286125">
            <a:off x="9446072" y="7078478"/>
            <a:ext cx="15727744" cy="9349335"/>
          </a:xfrm>
          <a:prstGeom prst="triangle">
            <a:avLst/>
          </a:prstGeom>
          <a:solidFill>
            <a:srgbClr val="489F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 hidden="1">
            <a:extLst>
              <a:ext uri="{FF2B5EF4-FFF2-40B4-BE49-F238E27FC236}">
                <a16:creationId xmlns:a16="http://schemas.microsoft.com/office/drawing/2014/main" id="{0DC2DCE6-F18A-2371-1ABA-3D7FF30ED40C}"/>
              </a:ext>
            </a:extLst>
          </p:cNvPr>
          <p:cNvSpPr/>
          <p:nvPr/>
        </p:nvSpPr>
        <p:spPr>
          <a:xfrm rot="3793276">
            <a:off x="-4016195" y="-7968577"/>
            <a:ext cx="19297002" cy="17556140"/>
          </a:xfrm>
          <a:prstGeom prst="triangle">
            <a:avLst/>
          </a:prstGeom>
          <a:solidFill>
            <a:srgbClr val="EDE7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 hidden="1">
            <a:extLst>
              <a:ext uri="{FF2B5EF4-FFF2-40B4-BE49-F238E27FC236}">
                <a16:creationId xmlns:a16="http://schemas.microsoft.com/office/drawing/2014/main" id="{B03912DF-389D-3BF2-A093-C51E48DFFA0A}"/>
              </a:ext>
            </a:extLst>
          </p:cNvPr>
          <p:cNvSpPr/>
          <p:nvPr/>
        </p:nvSpPr>
        <p:spPr>
          <a:xfrm rot="2494289">
            <a:off x="8508835" y="-9932009"/>
            <a:ext cx="15727744" cy="9349335"/>
          </a:xfrm>
          <a:prstGeom prst="triangle">
            <a:avLst/>
          </a:prstGeom>
          <a:solidFill>
            <a:srgbClr val="82C0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F07911-A1A9-4FC2-AFDD-4B36E26C7284}"/>
              </a:ext>
            </a:extLst>
          </p:cNvPr>
          <p:cNvSpPr/>
          <p:nvPr/>
        </p:nvSpPr>
        <p:spPr>
          <a:xfrm>
            <a:off x="-513506" y="-118865"/>
            <a:ext cx="12793898" cy="6982854"/>
          </a:xfrm>
          <a:prstGeom prst="rect">
            <a:avLst/>
          </a:prstGeom>
          <a:solidFill>
            <a:srgbClr val="EDE7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59B0F3-3FE4-6590-8EAC-587232A7B5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0203" y="2370541"/>
            <a:ext cx="1311593" cy="1311593"/>
          </a:xfrm>
          <a:prstGeom prst="rect">
            <a:avLst/>
          </a:prstGeom>
        </p:spPr>
      </p:pic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E6ED9661-51CA-130C-CCE1-CC53C0D48323}"/>
              </a:ext>
            </a:extLst>
          </p:cNvPr>
          <p:cNvSpPr txBox="1"/>
          <p:nvPr/>
        </p:nvSpPr>
        <p:spPr>
          <a:xfrm>
            <a:off x="1772937" y="-1129350"/>
            <a:ext cx="8332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TỔNG QUAN VỀ THU THẬP DỮ LIỆU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0D4C1EBF-34B0-EB5A-B5D5-E02EAEC6C209}"/>
              </a:ext>
            </a:extLst>
          </p:cNvPr>
          <p:cNvSpPr txBox="1"/>
          <p:nvPr/>
        </p:nvSpPr>
        <p:spPr>
          <a:xfrm>
            <a:off x="4798429" y="-2202184"/>
            <a:ext cx="6400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Định </a:t>
            </a:r>
            <a:r>
              <a:rPr lang="en-US" sz="2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nghĩa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trình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thu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thập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xử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lý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huấn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luyện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hình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AI</a:t>
            </a:r>
          </a:p>
        </p:txBody>
      </p:sp>
      <p:sp>
        <p:nvSpPr>
          <p:cNvPr id="20" name="TextBox 19" hidden="1">
            <a:extLst>
              <a:ext uri="{FF2B5EF4-FFF2-40B4-BE49-F238E27FC236}">
                <a16:creationId xmlns:a16="http://schemas.microsoft.com/office/drawing/2014/main" id="{21B1CCD7-B5E1-6CA5-8CFE-6F449AFC4951}"/>
              </a:ext>
            </a:extLst>
          </p:cNvPr>
          <p:cNvSpPr txBox="1"/>
          <p:nvPr/>
        </p:nvSpPr>
        <p:spPr>
          <a:xfrm>
            <a:off x="4806064" y="-2202184"/>
            <a:ext cx="6400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Mục tiêu</a:t>
            </a:r>
            <a:r>
              <a:rPr lang="vi-VN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Cung cấp dữ liệu chất lượng để AI học và đưa ra dự đoán chính xác.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TextBox 6" hidden="1">
            <a:extLst>
              <a:ext uri="{FF2B5EF4-FFF2-40B4-BE49-F238E27FC236}">
                <a16:creationId xmlns:a16="http://schemas.microsoft.com/office/drawing/2014/main" id="{20B6A24F-8AD7-5E5F-D8A6-CF93501C2C1C}"/>
              </a:ext>
            </a:extLst>
          </p:cNvPr>
          <p:cNvSpPr txBox="1"/>
          <p:nvPr/>
        </p:nvSpPr>
        <p:spPr>
          <a:xfrm>
            <a:off x="4711684" y="-1708161"/>
            <a:ext cx="64008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Nguồn dữ liệu</a:t>
            </a:r>
            <a:r>
              <a:rPr lang="vi-VN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Web, cảm biến, API, cơ sở dữ liệu, khảo sát, dữ liệu công khai,...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870A6F3-E0D0-81DF-3C58-63074B8F394F}"/>
              </a:ext>
            </a:extLst>
          </p:cNvPr>
          <p:cNvGrpSpPr/>
          <p:nvPr/>
        </p:nvGrpSpPr>
        <p:grpSpPr>
          <a:xfrm>
            <a:off x="-4232146" y="2739654"/>
            <a:ext cx="2896898" cy="3140990"/>
            <a:chOff x="745018" y="1609952"/>
            <a:chExt cx="3440520" cy="385834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D1479C2-F2B8-054A-748D-E36D7DCD1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3099950" y="3442367"/>
              <a:ext cx="1085588" cy="108558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287F039-09D6-1AF7-A4CC-6F22998A9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369" y="2678532"/>
              <a:ext cx="2166698" cy="278976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E538F2C-B7AC-AD9F-3399-3A5F2D405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9866106">
              <a:off x="745018" y="1609952"/>
              <a:ext cx="2269896" cy="2269896"/>
            </a:xfrm>
            <a:prstGeom prst="rect">
              <a:avLst/>
            </a:prstGeom>
          </p:spPr>
        </p:pic>
      </p:grpSp>
      <p:sp>
        <p:nvSpPr>
          <p:cNvPr id="28" name="TextBox 27" hidden="1">
            <a:extLst>
              <a:ext uri="{FF2B5EF4-FFF2-40B4-BE49-F238E27FC236}">
                <a16:creationId xmlns:a16="http://schemas.microsoft.com/office/drawing/2014/main" id="{48290070-6F14-2B94-15C6-33B6C6851891}"/>
              </a:ext>
            </a:extLst>
          </p:cNvPr>
          <p:cNvSpPr txBox="1"/>
          <p:nvPr/>
        </p:nvSpPr>
        <p:spPr>
          <a:xfrm>
            <a:off x="12869541" y="1768241"/>
            <a:ext cx="6400800" cy="4442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vi-VN" sz="3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bước chính</a:t>
            </a: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Xác định mục tiêu AI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Tìm và thu thập dữ liệu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Làm sạch &amp; chuẩn hóa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Gán nhãn (nếu cần)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Lưu trữ &amp; chuẩn bị huấn luyện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66AE5A-FA9F-911B-E902-B6BFF44A308D}"/>
              </a:ext>
            </a:extLst>
          </p:cNvPr>
          <p:cNvSpPr txBox="1"/>
          <p:nvPr/>
        </p:nvSpPr>
        <p:spPr>
          <a:xfrm>
            <a:off x="1919622" y="-2174253"/>
            <a:ext cx="8039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PHƯƠNG PHÁP THU THẬP DỮ LIỆU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8C2F3A-651B-CC3F-583B-15DBB21BF47B}"/>
              </a:ext>
            </a:extLst>
          </p:cNvPr>
          <p:cNvSpPr txBox="1"/>
          <p:nvPr/>
        </p:nvSpPr>
        <p:spPr>
          <a:xfrm>
            <a:off x="-6108876" y="17917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PUBLIC DATASET:</a:t>
            </a:r>
          </a:p>
        </p:txBody>
      </p:sp>
      <p:sp>
        <p:nvSpPr>
          <p:cNvPr id="27" name="TextBox 26" hidden="1">
            <a:extLst>
              <a:ext uri="{FF2B5EF4-FFF2-40B4-BE49-F238E27FC236}">
                <a16:creationId xmlns:a16="http://schemas.microsoft.com/office/drawing/2014/main" id="{5B96AD1F-F4F7-5C53-1403-C4A1546AFC26}"/>
              </a:ext>
            </a:extLst>
          </p:cNvPr>
          <p:cNvSpPr txBox="1"/>
          <p:nvPr/>
        </p:nvSpPr>
        <p:spPr>
          <a:xfrm>
            <a:off x="3135247" y="7848652"/>
            <a:ext cx="7910906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Lấy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nguồn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mạng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4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miễn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phí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thường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vậy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dễ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tiếp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cận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nhanh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chóng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thường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sạch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hoặc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đánh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nhãn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trước</a:t>
            </a:r>
            <a:endParaRPr lang="en-US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hạn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chế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trong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việc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kiểm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soát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chất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lượng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/format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</a:t>
            </a:r>
          </a:p>
        </p:txBody>
      </p:sp>
      <p:pic>
        <p:nvPicPr>
          <p:cNvPr id="7170" name="Picture 2" descr="List of top open and public dataset providers" hidden="1">
            <a:extLst>
              <a:ext uri="{FF2B5EF4-FFF2-40B4-BE49-F238E27FC236}">
                <a16:creationId xmlns:a16="http://schemas.microsoft.com/office/drawing/2014/main" id="{3CD6D268-93DB-E7F4-8F66-EA25912F1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139" y="8153394"/>
            <a:ext cx="750570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9DEF333-A32C-8682-3915-C35712540077}"/>
              </a:ext>
            </a:extLst>
          </p:cNvPr>
          <p:cNvSpPr txBox="1"/>
          <p:nvPr/>
        </p:nvSpPr>
        <p:spPr>
          <a:xfrm>
            <a:off x="-5956476" y="19441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PUBLIC DATASET: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17A641-1740-2FA4-992D-C14F5E480453}"/>
              </a:ext>
            </a:extLst>
          </p:cNvPr>
          <p:cNvSpPr txBox="1"/>
          <p:nvPr/>
        </p:nvSpPr>
        <p:spPr>
          <a:xfrm>
            <a:off x="-6436005" y="17917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WEB SCRAPING:</a:t>
            </a:r>
          </a:p>
        </p:txBody>
      </p:sp>
      <p:pic>
        <p:nvPicPr>
          <p:cNvPr id="20482" name="Picture 2" descr="Web Scraping&quot; nghĩa là gì: Định Nghĩa, Ví Dụ trong Tiếng Anh" hidden="1">
            <a:extLst>
              <a:ext uri="{FF2B5EF4-FFF2-40B4-BE49-F238E27FC236}">
                <a16:creationId xmlns:a16="http://schemas.microsoft.com/office/drawing/2014/main" id="{0B167D77-2310-1689-A7A4-10517DC41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789" y="7857763"/>
            <a:ext cx="7111415" cy="372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 descr="An Introduction to Web Automation using Selenium Python | by  Maximinusjoshus | featurepreneur | Medium" hidden="1">
            <a:extLst>
              <a:ext uri="{FF2B5EF4-FFF2-40B4-BE49-F238E27FC236}">
                <a16:creationId xmlns:a16="http://schemas.microsoft.com/office/drawing/2014/main" id="{4B8C05B6-9293-74B4-340F-A537F0B90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750" y="7843829"/>
            <a:ext cx="3258132" cy="340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6" name="Picture 8" descr="The Pros and Cons of Playwright Automation Framework" hidden="1">
            <a:extLst>
              <a:ext uri="{FF2B5EF4-FFF2-40B4-BE49-F238E27FC236}">
                <a16:creationId xmlns:a16="http://schemas.microsoft.com/office/drawing/2014/main" id="{8A61C109-63D5-20DE-454A-26C1089D9F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6" r="14605"/>
          <a:stretch/>
        </p:blipFill>
        <p:spPr bwMode="auto">
          <a:xfrm>
            <a:off x="7534649" y="7641943"/>
            <a:ext cx="4323748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 hidden="1">
            <a:extLst>
              <a:ext uri="{FF2B5EF4-FFF2-40B4-BE49-F238E27FC236}">
                <a16:creationId xmlns:a16="http://schemas.microsoft.com/office/drawing/2014/main" id="{C596A51A-97A5-76D9-7408-A0B61F963550}"/>
              </a:ext>
            </a:extLst>
          </p:cNvPr>
          <p:cNvSpPr txBox="1"/>
          <p:nvPr/>
        </p:nvSpPr>
        <p:spPr>
          <a:xfrm>
            <a:off x="2998337" y="7115058"/>
            <a:ext cx="8866709" cy="3252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công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cụ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cào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websites</a:t>
            </a:r>
          </a:p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dược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đúng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với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số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lượng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lớn</a:t>
            </a:r>
            <a:endParaRPr lang="en-US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nguy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cơ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liên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quan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đến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vấn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đề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hợp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pháp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data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lấy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về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thường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chưa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tốt</a:t>
            </a:r>
            <a:endParaRPr lang="en-US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FCBBD8-A7CA-CF9A-498B-1E73773E4D94}"/>
              </a:ext>
            </a:extLst>
          </p:cNvPr>
          <p:cNvSpPr txBox="1"/>
          <p:nvPr/>
        </p:nvSpPr>
        <p:spPr>
          <a:xfrm>
            <a:off x="421995" y="-1009902"/>
            <a:ext cx="6192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6. CROWDSOURING:</a:t>
            </a:r>
          </a:p>
        </p:txBody>
      </p:sp>
      <p:pic>
        <p:nvPicPr>
          <p:cNvPr id="34" name="Picture 33" hidden="1">
            <a:extLst>
              <a:ext uri="{FF2B5EF4-FFF2-40B4-BE49-F238E27FC236}">
                <a16:creationId xmlns:a16="http://schemas.microsoft.com/office/drawing/2014/main" id="{FD546756-8713-D539-4B6A-AE3DC65468D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24988" y="7848652"/>
            <a:ext cx="6623182" cy="3314899"/>
          </a:xfrm>
          <a:prstGeom prst="rect">
            <a:avLst/>
          </a:prstGeom>
        </p:spPr>
      </p:pic>
      <p:sp>
        <p:nvSpPr>
          <p:cNvPr id="32" name="TextBox 31" hidden="1">
            <a:extLst>
              <a:ext uri="{FF2B5EF4-FFF2-40B4-BE49-F238E27FC236}">
                <a16:creationId xmlns:a16="http://schemas.microsoft.com/office/drawing/2014/main" id="{53887D46-67CD-94A1-205E-F23705182CA7}"/>
              </a:ext>
            </a:extLst>
          </p:cNvPr>
          <p:cNvSpPr txBox="1"/>
          <p:nvPr/>
        </p:nvSpPr>
        <p:spPr>
          <a:xfrm>
            <a:off x="11858397" y="2572785"/>
            <a:ext cx="7670083" cy="3376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marR="0" lvl="1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dựa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sự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phỏng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dựa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luật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địng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hoặc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AI model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khác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28650" marR="0" lvl="1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lượng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lớn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một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nhanh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chóng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28650" marR="0" lvl="1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sự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dạng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thực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tế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28650" marR="0" lvl="1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công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cụ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</a:p>
          <a:p>
            <a:pPr marL="1085850" marR="0" lvl="2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Unity, Unreal Engine</a:t>
            </a:r>
          </a:p>
          <a:p>
            <a:pPr marL="1085850" marR="0" lvl="2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GANs (StyleGAN, etc.)</a:t>
            </a:r>
          </a:p>
          <a:p>
            <a:pPr marL="1085850" marR="0" lvl="2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Text generation with GPT-based models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B679E8-FBD6-B1AE-3A7F-0290DFDA83CF}"/>
              </a:ext>
            </a:extLst>
          </p:cNvPr>
          <p:cNvSpPr txBox="1"/>
          <p:nvPr/>
        </p:nvSpPr>
        <p:spPr>
          <a:xfrm>
            <a:off x="-9658651" y="19441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 SIMULATED OR SYNTHETIC DATA:</a:t>
            </a:r>
          </a:p>
        </p:txBody>
      </p:sp>
      <p:pic>
        <p:nvPicPr>
          <p:cNvPr id="25602" name="Picture 2" descr="Top IoT Sensors in Today's Market: A Complete Guide" hidden="1">
            <a:extLst>
              <a:ext uri="{FF2B5EF4-FFF2-40B4-BE49-F238E27FC236}">
                <a16:creationId xmlns:a16="http://schemas.microsoft.com/office/drawing/2014/main" id="{26AF5226-C894-E950-95AE-CE3B2A575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698" y="7968103"/>
            <a:ext cx="3577083" cy="193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 hidden="1">
            <a:extLst>
              <a:ext uri="{FF2B5EF4-FFF2-40B4-BE49-F238E27FC236}">
                <a16:creationId xmlns:a16="http://schemas.microsoft.com/office/drawing/2014/main" id="{E867D29A-BF0E-C278-C064-07711F8352C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62775" y="7922207"/>
            <a:ext cx="3784995" cy="1983483"/>
          </a:xfrm>
          <a:prstGeom prst="rect">
            <a:avLst/>
          </a:prstGeom>
        </p:spPr>
      </p:pic>
      <p:sp>
        <p:nvSpPr>
          <p:cNvPr id="35" name="TextBox 34" hidden="1">
            <a:extLst>
              <a:ext uri="{FF2B5EF4-FFF2-40B4-BE49-F238E27FC236}">
                <a16:creationId xmlns:a16="http://schemas.microsoft.com/office/drawing/2014/main" id="{55F8860D-C582-BAA6-D88F-9567825DFF9F}"/>
              </a:ext>
            </a:extLst>
          </p:cNvPr>
          <p:cNvSpPr txBox="1"/>
          <p:nvPr/>
        </p:nvSpPr>
        <p:spPr>
          <a:xfrm>
            <a:off x="3040768" y="7848652"/>
            <a:ext cx="1102995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bị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điện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tử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cảm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biến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bị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IoT</a:t>
            </a: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theo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thời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gian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thực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độ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chi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tiết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cao</a:t>
            </a:r>
            <a:endParaRPr lang="en-US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yêu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bị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độ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nhiễu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cao</a:t>
            </a:r>
            <a:endParaRPr lang="en-US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Công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cụ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marL="1257300" marR="0" lvl="2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MQTT (for IoT message transport)</a:t>
            </a:r>
          </a:p>
          <a:p>
            <a:pPr marL="1257300" marR="0" lvl="2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Raspberry Pi, Arduino</a:t>
            </a:r>
          </a:p>
        </p:txBody>
      </p:sp>
      <p:sp>
        <p:nvSpPr>
          <p:cNvPr id="33" name="TextBox 32" hidden="1">
            <a:extLst>
              <a:ext uri="{FF2B5EF4-FFF2-40B4-BE49-F238E27FC236}">
                <a16:creationId xmlns:a16="http://schemas.microsoft.com/office/drawing/2014/main" id="{57D649FA-C4A5-9650-4123-F8A07055F816}"/>
              </a:ext>
            </a:extLst>
          </p:cNvPr>
          <p:cNvSpPr txBox="1"/>
          <p:nvPr/>
        </p:nvSpPr>
        <p:spPr>
          <a:xfrm>
            <a:off x="-6523404" y="17917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4. CAMERA/ IOT DEVICES/ SENSORS:</a:t>
            </a:r>
          </a:p>
        </p:txBody>
      </p:sp>
      <p:pic>
        <p:nvPicPr>
          <p:cNvPr id="40" name="Picture 39" hidden="1">
            <a:extLst>
              <a:ext uri="{FF2B5EF4-FFF2-40B4-BE49-F238E27FC236}">
                <a16:creationId xmlns:a16="http://schemas.microsoft.com/office/drawing/2014/main" id="{5E411EBF-C767-F053-38F4-AE1B43BF436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10895" y="7350273"/>
            <a:ext cx="4414749" cy="3089800"/>
          </a:xfrm>
          <a:prstGeom prst="rect">
            <a:avLst/>
          </a:prstGeom>
        </p:spPr>
      </p:pic>
      <p:pic>
        <p:nvPicPr>
          <p:cNvPr id="44" name="Picture 43" hidden="1">
            <a:extLst>
              <a:ext uri="{FF2B5EF4-FFF2-40B4-BE49-F238E27FC236}">
                <a16:creationId xmlns:a16="http://schemas.microsoft.com/office/drawing/2014/main" id="{7C445CD3-A510-3C30-AA5A-1454A41C3AD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210685" y="7350273"/>
            <a:ext cx="4981315" cy="3089800"/>
          </a:xfrm>
          <a:prstGeom prst="rect">
            <a:avLst/>
          </a:prstGeom>
        </p:spPr>
      </p:pic>
      <p:sp>
        <p:nvSpPr>
          <p:cNvPr id="43" name="TextBox 42" hidden="1">
            <a:extLst>
              <a:ext uri="{FF2B5EF4-FFF2-40B4-BE49-F238E27FC236}">
                <a16:creationId xmlns:a16="http://schemas.microsoft.com/office/drawing/2014/main" id="{87726E07-0E97-EF18-3D32-1D3DA0C3CCA7}"/>
              </a:ext>
            </a:extLst>
          </p:cNvPr>
          <p:cNvSpPr txBox="1"/>
          <p:nvPr/>
        </p:nvSpPr>
        <p:spPr>
          <a:xfrm>
            <a:off x="4234345" y="7934193"/>
            <a:ext cx="6505516" cy="1959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logs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hệ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thống</a:t>
            </a:r>
            <a:endParaRPr lang="en-US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marR="0" lvl="1" indent="-2857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sẵn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trong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hầu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hết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hệ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thống</a:t>
            </a:r>
            <a:endParaRPr lang="en-US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marR="0" lvl="1" indent="-2857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nhiễu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không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nhất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quán</a:t>
            </a:r>
            <a:endParaRPr lang="en-US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9698" name="Picture 2" descr="Crowdsourcing: Definition, How It Works, Types, and Examples" hidden="1">
            <a:extLst>
              <a:ext uri="{FF2B5EF4-FFF2-40B4-BE49-F238E27FC236}">
                <a16:creationId xmlns:a16="http://schemas.microsoft.com/office/drawing/2014/main" id="{F249C9DE-9EBD-E617-9601-D37D45147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95" y="7163849"/>
            <a:ext cx="6192356" cy="418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8A19E9E-37E2-6C93-E9B7-2CC7CA0422C4}"/>
              </a:ext>
            </a:extLst>
          </p:cNvPr>
          <p:cNvSpPr txBox="1"/>
          <p:nvPr/>
        </p:nvSpPr>
        <p:spPr>
          <a:xfrm>
            <a:off x="-8988352" y="1944104"/>
            <a:ext cx="6192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5. LOGS AND INTERNAL SYSTEM DATA</a:t>
            </a:r>
          </a:p>
        </p:txBody>
      </p:sp>
      <p:sp>
        <p:nvSpPr>
          <p:cNvPr id="38" name="TextBox 37" hidden="1">
            <a:extLst>
              <a:ext uri="{FF2B5EF4-FFF2-40B4-BE49-F238E27FC236}">
                <a16:creationId xmlns:a16="http://schemas.microsoft.com/office/drawing/2014/main" id="{8AACA060-3668-FDD8-0ED8-51AC381B2E23}"/>
              </a:ext>
            </a:extLst>
          </p:cNvPr>
          <p:cNvSpPr txBox="1"/>
          <p:nvPr/>
        </p:nvSpPr>
        <p:spPr>
          <a:xfrm>
            <a:off x="3446877" y="8045914"/>
            <a:ext cx="841152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Thuê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công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việc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đánh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nhãn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phân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loại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,…)</a:t>
            </a:r>
          </a:p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sự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đánh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giá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con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endParaRPr lang="en-US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không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nhất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kiểm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lại</a:t>
            </a:r>
            <a:endParaRPr lang="en-US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7" name="Isosceles Triangle 36" hidden="1">
            <a:extLst>
              <a:ext uri="{FF2B5EF4-FFF2-40B4-BE49-F238E27FC236}">
                <a16:creationId xmlns:a16="http://schemas.microsoft.com/office/drawing/2014/main" id="{604504A9-EFE0-C8A4-9ED8-BAE5D84860BC}"/>
              </a:ext>
            </a:extLst>
          </p:cNvPr>
          <p:cNvSpPr/>
          <p:nvPr/>
        </p:nvSpPr>
        <p:spPr>
          <a:xfrm rot="1286125">
            <a:off x="6677211" y="1860461"/>
            <a:ext cx="15727744" cy="9349335"/>
          </a:xfrm>
          <a:prstGeom prst="triangle">
            <a:avLst/>
          </a:prstGeom>
          <a:solidFill>
            <a:srgbClr val="489F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 hidden="1">
            <a:extLst>
              <a:ext uri="{FF2B5EF4-FFF2-40B4-BE49-F238E27FC236}">
                <a16:creationId xmlns:a16="http://schemas.microsoft.com/office/drawing/2014/main" id="{1B5297F3-18A0-D499-5D07-E4E85B6C2B84}"/>
              </a:ext>
            </a:extLst>
          </p:cNvPr>
          <p:cNvSpPr/>
          <p:nvPr/>
        </p:nvSpPr>
        <p:spPr>
          <a:xfrm rot="2494289">
            <a:off x="-3229957" y="-8785631"/>
            <a:ext cx="26377357" cy="21616333"/>
          </a:xfrm>
          <a:prstGeom prst="triangle">
            <a:avLst/>
          </a:prstGeom>
          <a:solidFill>
            <a:srgbClr val="82C0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512F9E6-A0BD-E221-0655-A5D8953F3217}"/>
              </a:ext>
            </a:extLst>
          </p:cNvPr>
          <p:cNvSpPr/>
          <p:nvPr/>
        </p:nvSpPr>
        <p:spPr>
          <a:xfrm>
            <a:off x="-606486" y="-135710"/>
            <a:ext cx="12886878" cy="6982853"/>
          </a:xfrm>
          <a:prstGeom prst="rect">
            <a:avLst/>
          </a:prstGeom>
          <a:solidFill>
            <a:srgbClr val="82C0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A computer screen with graphics and a pie chart&#10;&#10;AI-generated content may be incorrect.">
            <a:extLst>
              <a:ext uri="{FF2B5EF4-FFF2-40B4-BE49-F238E27FC236}">
                <a16:creationId xmlns:a16="http://schemas.microsoft.com/office/drawing/2014/main" id="{063B50B8-35AB-9ECC-A638-7AE21292853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612" y="8991612"/>
            <a:ext cx="1226883" cy="122688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9E17186D-2E15-32B1-EA63-E9A7A796ACB4}"/>
              </a:ext>
            </a:extLst>
          </p:cNvPr>
          <p:cNvSpPr txBox="1"/>
          <p:nvPr/>
        </p:nvSpPr>
        <p:spPr>
          <a:xfrm>
            <a:off x="5167962" y="-1469815"/>
            <a:ext cx="2617176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 SÁNH</a:t>
            </a:r>
          </a:p>
        </p:txBody>
      </p:sp>
      <p:pic>
        <p:nvPicPr>
          <p:cNvPr id="50" name="Picture 49" hidden="1">
            <a:extLst>
              <a:ext uri="{FF2B5EF4-FFF2-40B4-BE49-F238E27FC236}">
                <a16:creationId xmlns:a16="http://schemas.microsoft.com/office/drawing/2014/main" id="{08A2C7FA-9BA8-2B1E-D1BD-DA7002CB5CB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976546" y="2786080"/>
            <a:ext cx="1377279" cy="1377279"/>
          </a:xfrm>
          <a:prstGeom prst="rect">
            <a:avLst/>
          </a:prstGeom>
        </p:spPr>
      </p:pic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259F7582-A4EB-3BC7-6B74-B25B5F1E73B4}"/>
              </a:ext>
            </a:extLst>
          </p:cNvPr>
          <p:cNvSpPr/>
          <p:nvPr/>
        </p:nvSpPr>
        <p:spPr>
          <a:xfrm rot="1286125">
            <a:off x="-9069853" y="-8348844"/>
            <a:ext cx="33269630" cy="18385855"/>
          </a:xfrm>
          <a:prstGeom prst="triangle">
            <a:avLst/>
          </a:prstGeom>
          <a:solidFill>
            <a:srgbClr val="489F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8D15C56-8A6A-A526-B082-94F3DE504C41}"/>
              </a:ext>
            </a:extLst>
          </p:cNvPr>
          <p:cNvSpPr/>
          <p:nvPr/>
        </p:nvSpPr>
        <p:spPr>
          <a:xfrm>
            <a:off x="-606486" y="-135710"/>
            <a:ext cx="12886878" cy="6993710"/>
          </a:xfrm>
          <a:prstGeom prst="rect">
            <a:avLst/>
          </a:prstGeom>
          <a:solidFill>
            <a:srgbClr val="489F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34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34081-3774-D7ED-2A5E-114523AA9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58959E-F5E5-E603-14B3-9EA1BEBC074C}"/>
              </a:ext>
            </a:extLst>
          </p:cNvPr>
          <p:cNvSpPr/>
          <p:nvPr/>
        </p:nvSpPr>
        <p:spPr>
          <a:xfrm>
            <a:off x="0" y="0"/>
            <a:ext cx="12280392" cy="6949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5" name="extBox 4">
            <a:extLst>
              <a:ext uri="{FF2B5EF4-FFF2-40B4-BE49-F238E27FC236}">
                <a16:creationId xmlns:a16="http://schemas.microsoft.com/office/drawing/2014/main" id="{71D2BCBE-5703-B40B-5BA2-D2562DDFC757}"/>
              </a:ext>
            </a:extLst>
          </p:cNvPr>
          <p:cNvSpPr txBox="1"/>
          <p:nvPr/>
        </p:nvSpPr>
        <p:spPr>
          <a:xfrm>
            <a:off x="682371" y="1964509"/>
            <a:ext cx="109156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PHƯƠNG PHÁP CRAWL DỮ LIỆU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7436AA-1787-0731-1B7B-5041179DF89D}"/>
              </a:ext>
            </a:extLst>
          </p:cNvPr>
          <p:cNvSpPr/>
          <p:nvPr/>
        </p:nvSpPr>
        <p:spPr>
          <a:xfrm>
            <a:off x="0" y="-33413"/>
            <a:ext cx="12280392" cy="6982853"/>
          </a:xfrm>
          <a:prstGeom prst="rect">
            <a:avLst/>
          </a:prstGeom>
          <a:solidFill>
            <a:srgbClr val="FFA6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423B68-5712-CE27-DF32-0208C103F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058" y="2863721"/>
            <a:ext cx="1157292" cy="1157292"/>
          </a:xfrm>
          <a:prstGeom prst="rect">
            <a:avLst/>
          </a:prstGeom>
        </p:spPr>
      </p:pic>
      <p:sp>
        <p:nvSpPr>
          <p:cNvPr id="13" name="TextBox 12" hidden="1">
            <a:extLst>
              <a:ext uri="{FF2B5EF4-FFF2-40B4-BE49-F238E27FC236}">
                <a16:creationId xmlns:a16="http://schemas.microsoft.com/office/drawing/2014/main" id="{10B8C042-1E15-144C-6D81-D4557E311284}"/>
              </a:ext>
            </a:extLst>
          </p:cNvPr>
          <p:cNvSpPr txBox="1"/>
          <p:nvPr/>
        </p:nvSpPr>
        <p:spPr>
          <a:xfrm>
            <a:off x="3564923" y="7110358"/>
            <a:ext cx="8248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Vai </a:t>
            </a:r>
            <a:r>
              <a:rPr lang="en-US" sz="36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trò</a:t>
            </a:r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 liệu càng nhiều và chất lượng, mô hình càng chính xác.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6" name="Picture 2" descr="Building a high-performance data and AI organization | MIT Technology Review" hidden="1">
            <a:extLst>
              <a:ext uri="{FF2B5EF4-FFF2-40B4-BE49-F238E27FC236}">
                <a16:creationId xmlns:a16="http://schemas.microsoft.com/office/drawing/2014/main" id="{998A0CFF-07BC-8A72-E692-C51E76074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498" y="9065127"/>
            <a:ext cx="6991350" cy="492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 hidden="1">
            <a:extLst>
              <a:ext uri="{FF2B5EF4-FFF2-40B4-BE49-F238E27FC236}">
                <a16:creationId xmlns:a16="http://schemas.microsoft.com/office/drawing/2014/main" id="{8A159839-2F61-6F7A-D95E-E1B47F8D52F6}"/>
              </a:ext>
            </a:extLst>
          </p:cNvPr>
          <p:cNvSpPr txBox="1"/>
          <p:nvPr/>
        </p:nvSpPr>
        <p:spPr>
          <a:xfrm>
            <a:off x="3613381" y="8385058"/>
            <a:ext cx="82486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 nhãn (labeled):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 trong học có giám sát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Không nhãn (unlabeled):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 trong học không giám sát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Chuỗi thời gian, hình ảnh, văn bản, âm thanh, v.v.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Isosceles Triangle 15" hidden="1">
            <a:extLst>
              <a:ext uri="{FF2B5EF4-FFF2-40B4-BE49-F238E27FC236}">
                <a16:creationId xmlns:a16="http://schemas.microsoft.com/office/drawing/2014/main" id="{A58B7856-EB77-47A5-E567-C4D60D990918}"/>
              </a:ext>
            </a:extLst>
          </p:cNvPr>
          <p:cNvSpPr/>
          <p:nvPr/>
        </p:nvSpPr>
        <p:spPr>
          <a:xfrm rot="19338512">
            <a:off x="-4742675" y="3169133"/>
            <a:ext cx="13227466" cy="7560612"/>
          </a:xfrm>
          <a:prstGeom prst="triangle">
            <a:avLst/>
          </a:prstGeom>
          <a:solidFill>
            <a:srgbClr val="FFA6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 hidden="1">
            <a:extLst>
              <a:ext uri="{FF2B5EF4-FFF2-40B4-BE49-F238E27FC236}">
                <a16:creationId xmlns:a16="http://schemas.microsoft.com/office/drawing/2014/main" id="{3D70F5DC-E5EE-D2C7-ABAE-44973AB010D6}"/>
              </a:ext>
            </a:extLst>
          </p:cNvPr>
          <p:cNvSpPr/>
          <p:nvPr/>
        </p:nvSpPr>
        <p:spPr>
          <a:xfrm rot="1286125">
            <a:off x="9446072" y="7078478"/>
            <a:ext cx="15727744" cy="9349335"/>
          </a:xfrm>
          <a:prstGeom prst="triangle">
            <a:avLst/>
          </a:prstGeom>
          <a:solidFill>
            <a:srgbClr val="489F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 hidden="1">
            <a:extLst>
              <a:ext uri="{FF2B5EF4-FFF2-40B4-BE49-F238E27FC236}">
                <a16:creationId xmlns:a16="http://schemas.microsoft.com/office/drawing/2014/main" id="{87795A3D-3931-4448-1F91-FF504DB52BA9}"/>
              </a:ext>
            </a:extLst>
          </p:cNvPr>
          <p:cNvSpPr/>
          <p:nvPr/>
        </p:nvSpPr>
        <p:spPr>
          <a:xfrm rot="3793276">
            <a:off x="-4016195" y="-7968577"/>
            <a:ext cx="19297002" cy="17556140"/>
          </a:xfrm>
          <a:prstGeom prst="triangle">
            <a:avLst/>
          </a:prstGeom>
          <a:solidFill>
            <a:srgbClr val="EDE7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 hidden="1">
            <a:extLst>
              <a:ext uri="{FF2B5EF4-FFF2-40B4-BE49-F238E27FC236}">
                <a16:creationId xmlns:a16="http://schemas.microsoft.com/office/drawing/2014/main" id="{18709F0F-22CC-A128-93FA-4FCBF4FD99A0}"/>
              </a:ext>
            </a:extLst>
          </p:cNvPr>
          <p:cNvSpPr/>
          <p:nvPr/>
        </p:nvSpPr>
        <p:spPr>
          <a:xfrm rot="2494289">
            <a:off x="8508835" y="-9932009"/>
            <a:ext cx="15727744" cy="9349335"/>
          </a:xfrm>
          <a:prstGeom prst="triangle">
            <a:avLst/>
          </a:prstGeom>
          <a:solidFill>
            <a:srgbClr val="82C0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098318-FE4B-4112-E586-CA2B13F69656}"/>
              </a:ext>
            </a:extLst>
          </p:cNvPr>
          <p:cNvSpPr/>
          <p:nvPr/>
        </p:nvSpPr>
        <p:spPr>
          <a:xfrm>
            <a:off x="-513506" y="-118865"/>
            <a:ext cx="12793898" cy="6982854"/>
          </a:xfrm>
          <a:prstGeom prst="rect">
            <a:avLst/>
          </a:prstGeom>
          <a:solidFill>
            <a:srgbClr val="EDE7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3C4F88-A085-6B1A-4D66-1F9B9BEBE6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0203" y="2370541"/>
            <a:ext cx="1311593" cy="1311593"/>
          </a:xfrm>
          <a:prstGeom prst="rect">
            <a:avLst/>
          </a:prstGeom>
        </p:spPr>
      </p:pic>
      <p:sp>
        <p:nvSpPr>
          <p:cNvPr id="8" name="TextBox 7" hidden="1">
            <a:extLst>
              <a:ext uri="{FF2B5EF4-FFF2-40B4-BE49-F238E27FC236}">
                <a16:creationId xmlns:a16="http://schemas.microsoft.com/office/drawing/2014/main" id="{AD096D30-D447-18F7-FF32-E53486790D22}"/>
              </a:ext>
            </a:extLst>
          </p:cNvPr>
          <p:cNvSpPr txBox="1"/>
          <p:nvPr/>
        </p:nvSpPr>
        <p:spPr>
          <a:xfrm>
            <a:off x="1772937" y="-1129350"/>
            <a:ext cx="8332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TỔNG QUAN VỀ THU THẬP DỮ LIỆU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FC6CE031-0C2A-C3C1-E6CA-51D488624294}"/>
              </a:ext>
            </a:extLst>
          </p:cNvPr>
          <p:cNvSpPr txBox="1"/>
          <p:nvPr/>
        </p:nvSpPr>
        <p:spPr>
          <a:xfrm>
            <a:off x="4798429" y="-2202184"/>
            <a:ext cx="6400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Định </a:t>
            </a:r>
            <a:r>
              <a:rPr lang="en-US" sz="2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nghĩa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trình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thu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thập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xử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lý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huấn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luyện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hình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AI</a:t>
            </a:r>
          </a:p>
        </p:txBody>
      </p:sp>
      <p:sp>
        <p:nvSpPr>
          <p:cNvPr id="20" name="TextBox 19" hidden="1">
            <a:extLst>
              <a:ext uri="{FF2B5EF4-FFF2-40B4-BE49-F238E27FC236}">
                <a16:creationId xmlns:a16="http://schemas.microsoft.com/office/drawing/2014/main" id="{E139B938-5BFD-1A7B-A5B4-BDAB0CDB2B44}"/>
              </a:ext>
            </a:extLst>
          </p:cNvPr>
          <p:cNvSpPr txBox="1"/>
          <p:nvPr/>
        </p:nvSpPr>
        <p:spPr>
          <a:xfrm>
            <a:off x="4806064" y="-2202184"/>
            <a:ext cx="6400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Mục tiêu</a:t>
            </a:r>
            <a:r>
              <a:rPr lang="vi-VN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Cung cấp dữ liệu chất lượng để AI học và đưa ra dự đoán chính xác.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TextBox 6" hidden="1">
            <a:extLst>
              <a:ext uri="{FF2B5EF4-FFF2-40B4-BE49-F238E27FC236}">
                <a16:creationId xmlns:a16="http://schemas.microsoft.com/office/drawing/2014/main" id="{61DCBE82-1FEB-3CFA-5FC2-CDC0558B06FB}"/>
              </a:ext>
            </a:extLst>
          </p:cNvPr>
          <p:cNvSpPr txBox="1"/>
          <p:nvPr/>
        </p:nvSpPr>
        <p:spPr>
          <a:xfrm>
            <a:off x="4711684" y="-1708161"/>
            <a:ext cx="64008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Nguồn dữ liệu</a:t>
            </a:r>
            <a:r>
              <a:rPr lang="vi-VN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Web, cảm biến, API, cơ sở dữ liệu, khảo sát, dữ liệu công khai,...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8B9A6E-F49E-DD9B-5D41-548304913C47}"/>
              </a:ext>
            </a:extLst>
          </p:cNvPr>
          <p:cNvGrpSpPr/>
          <p:nvPr/>
        </p:nvGrpSpPr>
        <p:grpSpPr>
          <a:xfrm>
            <a:off x="-4232146" y="2739654"/>
            <a:ext cx="2896898" cy="3140990"/>
            <a:chOff x="745018" y="1609952"/>
            <a:chExt cx="3440520" cy="385834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917AFA5-8B2B-4EB9-7C54-5A217F01F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3099950" y="3442367"/>
              <a:ext cx="1085588" cy="108558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5DB7CD3-980A-4FA6-410A-9A3E34EF5A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369" y="2678532"/>
              <a:ext cx="2166698" cy="278976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36EE817-92E6-3B27-0AC0-A7B308001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9866106">
              <a:off x="745018" y="1609952"/>
              <a:ext cx="2269896" cy="2269896"/>
            </a:xfrm>
            <a:prstGeom prst="rect">
              <a:avLst/>
            </a:prstGeom>
          </p:spPr>
        </p:pic>
      </p:grpSp>
      <p:sp>
        <p:nvSpPr>
          <p:cNvPr id="28" name="TextBox 27" hidden="1">
            <a:extLst>
              <a:ext uri="{FF2B5EF4-FFF2-40B4-BE49-F238E27FC236}">
                <a16:creationId xmlns:a16="http://schemas.microsoft.com/office/drawing/2014/main" id="{88D944FF-EDED-8106-CA5F-E79B68DED308}"/>
              </a:ext>
            </a:extLst>
          </p:cNvPr>
          <p:cNvSpPr txBox="1"/>
          <p:nvPr/>
        </p:nvSpPr>
        <p:spPr>
          <a:xfrm>
            <a:off x="12869541" y="1768241"/>
            <a:ext cx="6400800" cy="4442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vi-VN" sz="3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bước chính</a:t>
            </a: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Xác định mục tiêu AI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Tìm và thu thập dữ liệu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Làm sạch &amp; chuẩn hóa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Gán nhãn (nếu cần)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Lưu trữ &amp; chuẩn bị huấn luyện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C1E643-8F7D-D23B-777F-CB3C72B63D3B}"/>
              </a:ext>
            </a:extLst>
          </p:cNvPr>
          <p:cNvSpPr txBox="1"/>
          <p:nvPr/>
        </p:nvSpPr>
        <p:spPr>
          <a:xfrm>
            <a:off x="1919622" y="-2174253"/>
            <a:ext cx="8039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PHƯƠNG PHÁP THU THẬP DỮ LIỆU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77E83B-5F21-260A-907B-64A6241DF310}"/>
              </a:ext>
            </a:extLst>
          </p:cNvPr>
          <p:cNvSpPr txBox="1"/>
          <p:nvPr/>
        </p:nvSpPr>
        <p:spPr>
          <a:xfrm>
            <a:off x="-6108876" y="17917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PUBLIC DATASET:</a:t>
            </a:r>
          </a:p>
        </p:txBody>
      </p:sp>
      <p:sp>
        <p:nvSpPr>
          <p:cNvPr id="27" name="TextBox 26" hidden="1">
            <a:extLst>
              <a:ext uri="{FF2B5EF4-FFF2-40B4-BE49-F238E27FC236}">
                <a16:creationId xmlns:a16="http://schemas.microsoft.com/office/drawing/2014/main" id="{1325B9B1-99C0-33DF-C4FC-897737A83C9E}"/>
              </a:ext>
            </a:extLst>
          </p:cNvPr>
          <p:cNvSpPr txBox="1"/>
          <p:nvPr/>
        </p:nvSpPr>
        <p:spPr>
          <a:xfrm>
            <a:off x="3135247" y="7848652"/>
            <a:ext cx="7910906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Lấy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nguồn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mạng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4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miễn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phí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thường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vậy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dễ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tiếp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cận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nhanh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chóng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thường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sạch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hoặc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đánh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nhãn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trước</a:t>
            </a:r>
            <a:endParaRPr lang="en-US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hạn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chế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trong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việc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kiểm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soát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chất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lượng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/format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</a:t>
            </a:r>
          </a:p>
        </p:txBody>
      </p:sp>
      <p:pic>
        <p:nvPicPr>
          <p:cNvPr id="7170" name="Picture 2" descr="List of top open and public dataset providers" hidden="1">
            <a:extLst>
              <a:ext uri="{FF2B5EF4-FFF2-40B4-BE49-F238E27FC236}">
                <a16:creationId xmlns:a16="http://schemas.microsoft.com/office/drawing/2014/main" id="{6BC76CEC-EAF8-654A-67F0-49ED9BB17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139" y="8153394"/>
            <a:ext cx="750570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DF7EE48-D390-9003-3163-920518207543}"/>
              </a:ext>
            </a:extLst>
          </p:cNvPr>
          <p:cNvSpPr txBox="1"/>
          <p:nvPr/>
        </p:nvSpPr>
        <p:spPr>
          <a:xfrm>
            <a:off x="-5956476" y="19441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PUBLIC DATASET: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8BFDC9-00E7-208F-998E-40F8D0404AA9}"/>
              </a:ext>
            </a:extLst>
          </p:cNvPr>
          <p:cNvSpPr txBox="1"/>
          <p:nvPr/>
        </p:nvSpPr>
        <p:spPr>
          <a:xfrm>
            <a:off x="-6436005" y="17917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WEB SCRAPING:</a:t>
            </a:r>
          </a:p>
        </p:txBody>
      </p:sp>
      <p:pic>
        <p:nvPicPr>
          <p:cNvPr id="20482" name="Picture 2" descr="Web Scraping&quot; nghĩa là gì: Định Nghĩa, Ví Dụ trong Tiếng Anh" hidden="1">
            <a:extLst>
              <a:ext uri="{FF2B5EF4-FFF2-40B4-BE49-F238E27FC236}">
                <a16:creationId xmlns:a16="http://schemas.microsoft.com/office/drawing/2014/main" id="{E303E88C-1321-5821-56F5-4B921502F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789" y="7857763"/>
            <a:ext cx="7111415" cy="372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 descr="An Introduction to Web Automation using Selenium Python | by  Maximinusjoshus | featurepreneur | Medium" hidden="1">
            <a:extLst>
              <a:ext uri="{FF2B5EF4-FFF2-40B4-BE49-F238E27FC236}">
                <a16:creationId xmlns:a16="http://schemas.microsoft.com/office/drawing/2014/main" id="{765AB3EF-26A3-6D06-5C43-B86AB979B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750" y="7843829"/>
            <a:ext cx="3258132" cy="340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6" name="Picture 8" descr="The Pros and Cons of Playwright Automation Framework" hidden="1">
            <a:extLst>
              <a:ext uri="{FF2B5EF4-FFF2-40B4-BE49-F238E27FC236}">
                <a16:creationId xmlns:a16="http://schemas.microsoft.com/office/drawing/2014/main" id="{A1CDE53F-1D81-8B63-4DE3-A8661EBD4B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6" r="14605"/>
          <a:stretch/>
        </p:blipFill>
        <p:spPr bwMode="auto">
          <a:xfrm>
            <a:off x="7534649" y="7641943"/>
            <a:ext cx="4323748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 hidden="1">
            <a:extLst>
              <a:ext uri="{FF2B5EF4-FFF2-40B4-BE49-F238E27FC236}">
                <a16:creationId xmlns:a16="http://schemas.microsoft.com/office/drawing/2014/main" id="{BC591C76-19F6-7172-CCAA-6EF211CE8212}"/>
              </a:ext>
            </a:extLst>
          </p:cNvPr>
          <p:cNvSpPr txBox="1"/>
          <p:nvPr/>
        </p:nvSpPr>
        <p:spPr>
          <a:xfrm>
            <a:off x="2998337" y="7115058"/>
            <a:ext cx="8866709" cy="3252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công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cụ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cào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websites</a:t>
            </a:r>
          </a:p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dược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đúng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với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số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lượng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lớn</a:t>
            </a:r>
            <a:endParaRPr lang="en-US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nguy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cơ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liên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quan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đến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vấn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đề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hợp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pháp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data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lấy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về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thường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chưa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tốt</a:t>
            </a:r>
            <a:endParaRPr lang="en-US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4C7AD9-FB43-2E41-ACC8-EF4C7AE748E9}"/>
              </a:ext>
            </a:extLst>
          </p:cNvPr>
          <p:cNvSpPr txBox="1"/>
          <p:nvPr/>
        </p:nvSpPr>
        <p:spPr>
          <a:xfrm>
            <a:off x="421995" y="-1009902"/>
            <a:ext cx="6192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6. CROWDSOURING:</a:t>
            </a:r>
          </a:p>
        </p:txBody>
      </p:sp>
      <p:pic>
        <p:nvPicPr>
          <p:cNvPr id="34" name="Picture 33" hidden="1">
            <a:extLst>
              <a:ext uri="{FF2B5EF4-FFF2-40B4-BE49-F238E27FC236}">
                <a16:creationId xmlns:a16="http://schemas.microsoft.com/office/drawing/2014/main" id="{DE9EE0DD-7545-ADB4-2078-ADCDD9734E3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24988" y="7848652"/>
            <a:ext cx="6623182" cy="3314899"/>
          </a:xfrm>
          <a:prstGeom prst="rect">
            <a:avLst/>
          </a:prstGeom>
        </p:spPr>
      </p:pic>
      <p:sp>
        <p:nvSpPr>
          <p:cNvPr id="32" name="TextBox 31" hidden="1">
            <a:extLst>
              <a:ext uri="{FF2B5EF4-FFF2-40B4-BE49-F238E27FC236}">
                <a16:creationId xmlns:a16="http://schemas.microsoft.com/office/drawing/2014/main" id="{C3DF2532-DA53-F18E-AEDF-509A239D4B09}"/>
              </a:ext>
            </a:extLst>
          </p:cNvPr>
          <p:cNvSpPr txBox="1"/>
          <p:nvPr/>
        </p:nvSpPr>
        <p:spPr>
          <a:xfrm>
            <a:off x="11858397" y="2572785"/>
            <a:ext cx="7670083" cy="3376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marR="0" lvl="1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dựa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sự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phỏng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dựa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luật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địng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hoặc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AI model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khác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28650" marR="0" lvl="1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lượng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lớn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một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nhanh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chóng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28650" marR="0" lvl="1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sự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dạng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thực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tế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28650" marR="0" lvl="1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công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cụ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</a:p>
          <a:p>
            <a:pPr marL="1085850" marR="0" lvl="2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Unity, Unreal Engine</a:t>
            </a:r>
          </a:p>
          <a:p>
            <a:pPr marL="1085850" marR="0" lvl="2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GANs (StyleGAN, etc.)</a:t>
            </a:r>
          </a:p>
          <a:p>
            <a:pPr marL="1085850" marR="0" lvl="2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Text generation with GPT-based models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ED02A6-FA5D-7DF1-1E8F-79AB0FA05A16}"/>
              </a:ext>
            </a:extLst>
          </p:cNvPr>
          <p:cNvSpPr txBox="1"/>
          <p:nvPr/>
        </p:nvSpPr>
        <p:spPr>
          <a:xfrm>
            <a:off x="-9658651" y="19441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 SIMULATED OR SYNTHETIC DATA:</a:t>
            </a:r>
          </a:p>
        </p:txBody>
      </p:sp>
      <p:pic>
        <p:nvPicPr>
          <p:cNvPr id="25602" name="Picture 2" descr="Top IoT Sensors in Today's Market: A Complete Guide" hidden="1">
            <a:extLst>
              <a:ext uri="{FF2B5EF4-FFF2-40B4-BE49-F238E27FC236}">
                <a16:creationId xmlns:a16="http://schemas.microsoft.com/office/drawing/2014/main" id="{5D850DE0-5042-2CF5-B33C-89B89AEFE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698" y="7968103"/>
            <a:ext cx="3577083" cy="193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 hidden="1">
            <a:extLst>
              <a:ext uri="{FF2B5EF4-FFF2-40B4-BE49-F238E27FC236}">
                <a16:creationId xmlns:a16="http://schemas.microsoft.com/office/drawing/2014/main" id="{B88A3ADE-35EB-029A-3F76-E65BD7C452F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62775" y="7922207"/>
            <a:ext cx="3784995" cy="1983483"/>
          </a:xfrm>
          <a:prstGeom prst="rect">
            <a:avLst/>
          </a:prstGeom>
        </p:spPr>
      </p:pic>
      <p:sp>
        <p:nvSpPr>
          <p:cNvPr id="35" name="TextBox 34" hidden="1">
            <a:extLst>
              <a:ext uri="{FF2B5EF4-FFF2-40B4-BE49-F238E27FC236}">
                <a16:creationId xmlns:a16="http://schemas.microsoft.com/office/drawing/2014/main" id="{D8D48C1F-5D77-6125-AD52-ECBE3A17B46F}"/>
              </a:ext>
            </a:extLst>
          </p:cNvPr>
          <p:cNvSpPr txBox="1"/>
          <p:nvPr/>
        </p:nvSpPr>
        <p:spPr>
          <a:xfrm>
            <a:off x="3040768" y="7848652"/>
            <a:ext cx="1102995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bị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điện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tử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cảm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biến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bị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IoT</a:t>
            </a: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theo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thời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gian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thực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độ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chi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tiết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cao</a:t>
            </a:r>
            <a:endParaRPr lang="en-US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yêu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bị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độ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nhiễu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cao</a:t>
            </a:r>
            <a:endParaRPr lang="en-US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marR="0" lvl="1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Công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cụ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marL="1257300" marR="0" lvl="2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MQTT (for IoT message transport)</a:t>
            </a:r>
          </a:p>
          <a:p>
            <a:pPr marL="1257300" marR="0" lvl="2" indent="-3429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Raspberry Pi, Arduino</a:t>
            </a:r>
          </a:p>
        </p:txBody>
      </p:sp>
      <p:sp>
        <p:nvSpPr>
          <p:cNvPr id="33" name="TextBox 32" hidden="1">
            <a:extLst>
              <a:ext uri="{FF2B5EF4-FFF2-40B4-BE49-F238E27FC236}">
                <a16:creationId xmlns:a16="http://schemas.microsoft.com/office/drawing/2014/main" id="{DED59728-8937-ABC2-DDC2-AFC78FAB0FEB}"/>
              </a:ext>
            </a:extLst>
          </p:cNvPr>
          <p:cNvSpPr txBox="1"/>
          <p:nvPr/>
        </p:nvSpPr>
        <p:spPr>
          <a:xfrm>
            <a:off x="-6523404" y="1791704"/>
            <a:ext cx="542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4. CAMERA/ IOT DEVICES/ SENSORS:</a:t>
            </a:r>
          </a:p>
        </p:txBody>
      </p:sp>
      <p:pic>
        <p:nvPicPr>
          <p:cNvPr id="40" name="Picture 39" hidden="1">
            <a:extLst>
              <a:ext uri="{FF2B5EF4-FFF2-40B4-BE49-F238E27FC236}">
                <a16:creationId xmlns:a16="http://schemas.microsoft.com/office/drawing/2014/main" id="{910B1482-7532-7284-6C13-8F577353A2E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10895" y="7350273"/>
            <a:ext cx="4414749" cy="3089800"/>
          </a:xfrm>
          <a:prstGeom prst="rect">
            <a:avLst/>
          </a:prstGeom>
        </p:spPr>
      </p:pic>
      <p:pic>
        <p:nvPicPr>
          <p:cNvPr id="44" name="Picture 43" hidden="1">
            <a:extLst>
              <a:ext uri="{FF2B5EF4-FFF2-40B4-BE49-F238E27FC236}">
                <a16:creationId xmlns:a16="http://schemas.microsoft.com/office/drawing/2014/main" id="{8755EC37-7161-4F94-16F2-4B431F3A9DE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210685" y="7350273"/>
            <a:ext cx="4981315" cy="3089800"/>
          </a:xfrm>
          <a:prstGeom prst="rect">
            <a:avLst/>
          </a:prstGeom>
        </p:spPr>
      </p:pic>
      <p:sp>
        <p:nvSpPr>
          <p:cNvPr id="43" name="TextBox 42" hidden="1">
            <a:extLst>
              <a:ext uri="{FF2B5EF4-FFF2-40B4-BE49-F238E27FC236}">
                <a16:creationId xmlns:a16="http://schemas.microsoft.com/office/drawing/2014/main" id="{9C04A12E-4918-F143-8216-B362BBB18D9B}"/>
              </a:ext>
            </a:extLst>
          </p:cNvPr>
          <p:cNvSpPr txBox="1"/>
          <p:nvPr/>
        </p:nvSpPr>
        <p:spPr>
          <a:xfrm>
            <a:off x="4234345" y="7934193"/>
            <a:ext cx="6505516" cy="1959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logs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hệ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thống</a:t>
            </a:r>
            <a:endParaRPr lang="en-US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marR="0" lvl="1" indent="-2857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sẵn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trong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hầu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hết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hệ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thống</a:t>
            </a:r>
            <a:endParaRPr lang="en-US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marR="0" lvl="1" indent="-2857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nhiễu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không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nhất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quán</a:t>
            </a:r>
            <a:endParaRPr lang="en-US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9698" name="Picture 2" descr="Crowdsourcing: Definition, How It Works, Types, and Examples" hidden="1">
            <a:extLst>
              <a:ext uri="{FF2B5EF4-FFF2-40B4-BE49-F238E27FC236}">
                <a16:creationId xmlns:a16="http://schemas.microsoft.com/office/drawing/2014/main" id="{338AA9B5-DC77-3DFA-6885-26D679F23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95" y="7163849"/>
            <a:ext cx="6192356" cy="418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5471849-B0FA-83B5-B1CC-C3DDD3698B1E}"/>
              </a:ext>
            </a:extLst>
          </p:cNvPr>
          <p:cNvSpPr txBox="1"/>
          <p:nvPr/>
        </p:nvSpPr>
        <p:spPr>
          <a:xfrm>
            <a:off x="-8988352" y="1944104"/>
            <a:ext cx="6192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5. LOGS AND INTERNAL SYSTEM DATA</a:t>
            </a:r>
          </a:p>
        </p:txBody>
      </p:sp>
      <p:sp>
        <p:nvSpPr>
          <p:cNvPr id="38" name="TextBox 37" hidden="1">
            <a:extLst>
              <a:ext uri="{FF2B5EF4-FFF2-40B4-BE49-F238E27FC236}">
                <a16:creationId xmlns:a16="http://schemas.microsoft.com/office/drawing/2014/main" id="{2A009822-68CB-6400-485B-D40607F06D95}"/>
              </a:ext>
            </a:extLst>
          </p:cNvPr>
          <p:cNvSpPr txBox="1"/>
          <p:nvPr/>
        </p:nvSpPr>
        <p:spPr>
          <a:xfrm>
            <a:off x="3446877" y="8045914"/>
            <a:ext cx="841152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Thuê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công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việc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đánh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nhãn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phân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loại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,…)</a:t>
            </a:r>
          </a:p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sự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đánh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giá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con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endParaRPr lang="en-US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914400" marR="0" lvl="1" indent="-45720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không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nhất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cần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kiểm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</a:t>
            </a:r>
            <a:r>
              <a:rPr lang="en-US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lại</a:t>
            </a:r>
            <a:endParaRPr lang="en-US" sz="2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7" name="Isosceles Triangle 36" hidden="1">
            <a:extLst>
              <a:ext uri="{FF2B5EF4-FFF2-40B4-BE49-F238E27FC236}">
                <a16:creationId xmlns:a16="http://schemas.microsoft.com/office/drawing/2014/main" id="{9FE8E26C-AA2A-4A39-7EED-C4DDE65211C4}"/>
              </a:ext>
            </a:extLst>
          </p:cNvPr>
          <p:cNvSpPr/>
          <p:nvPr/>
        </p:nvSpPr>
        <p:spPr>
          <a:xfrm rot="1286125">
            <a:off x="6677211" y="1860461"/>
            <a:ext cx="15727744" cy="9349335"/>
          </a:xfrm>
          <a:prstGeom prst="triangle">
            <a:avLst/>
          </a:prstGeom>
          <a:solidFill>
            <a:srgbClr val="489F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 hidden="1">
            <a:extLst>
              <a:ext uri="{FF2B5EF4-FFF2-40B4-BE49-F238E27FC236}">
                <a16:creationId xmlns:a16="http://schemas.microsoft.com/office/drawing/2014/main" id="{A6F23F6B-1D89-3A39-5BBE-06ED6860520D}"/>
              </a:ext>
            </a:extLst>
          </p:cNvPr>
          <p:cNvSpPr/>
          <p:nvPr/>
        </p:nvSpPr>
        <p:spPr>
          <a:xfrm rot="2494289">
            <a:off x="-3229957" y="-8785631"/>
            <a:ext cx="26377357" cy="21616333"/>
          </a:xfrm>
          <a:prstGeom prst="triangle">
            <a:avLst/>
          </a:prstGeom>
          <a:solidFill>
            <a:srgbClr val="82C0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1756E59-6CBC-EBB9-A3FD-59BB2C361C99}"/>
              </a:ext>
            </a:extLst>
          </p:cNvPr>
          <p:cNvSpPr/>
          <p:nvPr/>
        </p:nvSpPr>
        <p:spPr>
          <a:xfrm>
            <a:off x="-606486" y="-135710"/>
            <a:ext cx="12886878" cy="6982853"/>
          </a:xfrm>
          <a:prstGeom prst="rect">
            <a:avLst/>
          </a:prstGeom>
          <a:solidFill>
            <a:srgbClr val="82C0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A computer screen with graphics and a pie chart&#10;&#10;AI-generated content may be incorrect.">
            <a:extLst>
              <a:ext uri="{FF2B5EF4-FFF2-40B4-BE49-F238E27FC236}">
                <a16:creationId xmlns:a16="http://schemas.microsoft.com/office/drawing/2014/main" id="{0F491DD1-3C4D-0486-49C5-1237A8212FC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612" y="8991612"/>
            <a:ext cx="1226883" cy="122688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6E91DCC-3C10-9CC4-93A7-BEEF956052A3}"/>
              </a:ext>
            </a:extLst>
          </p:cNvPr>
          <p:cNvSpPr txBox="1"/>
          <p:nvPr/>
        </p:nvSpPr>
        <p:spPr>
          <a:xfrm>
            <a:off x="5167962" y="-1469815"/>
            <a:ext cx="2617176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 SÁNH</a:t>
            </a:r>
          </a:p>
        </p:txBody>
      </p:sp>
      <p:pic>
        <p:nvPicPr>
          <p:cNvPr id="50" name="Picture 49" hidden="1">
            <a:extLst>
              <a:ext uri="{FF2B5EF4-FFF2-40B4-BE49-F238E27FC236}">
                <a16:creationId xmlns:a16="http://schemas.microsoft.com/office/drawing/2014/main" id="{A9EFB0A9-E013-B951-3004-67131740134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976546" y="2786080"/>
            <a:ext cx="1377279" cy="1377279"/>
          </a:xfrm>
          <a:prstGeom prst="rect">
            <a:avLst/>
          </a:prstGeom>
        </p:spPr>
      </p:pic>
      <p:sp>
        <p:nvSpPr>
          <p:cNvPr id="47" name="Isosceles Triangle 46" hidden="1">
            <a:extLst>
              <a:ext uri="{FF2B5EF4-FFF2-40B4-BE49-F238E27FC236}">
                <a16:creationId xmlns:a16="http://schemas.microsoft.com/office/drawing/2014/main" id="{D64A4A83-B5B8-2EF8-3DE3-DF185813CC60}"/>
              </a:ext>
            </a:extLst>
          </p:cNvPr>
          <p:cNvSpPr/>
          <p:nvPr/>
        </p:nvSpPr>
        <p:spPr>
          <a:xfrm rot="1286125">
            <a:off x="-9069853" y="-8348844"/>
            <a:ext cx="33269630" cy="18385855"/>
          </a:xfrm>
          <a:prstGeom prst="triangle">
            <a:avLst/>
          </a:prstGeom>
          <a:solidFill>
            <a:srgbClr val="489F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9B7D3B-0866-67B1-65C2-1823C5DA5AF7}"/>
              </a:ext>
            </a:extLst>
          </p:cNvPr>
          <p:cNvSpPr/>
          <p:nvPr/>
        </p:nvSpPr>
        <p:spPr>
          <a:xfrm>
            <a:off x="-606486" y="-67855"/>
            <a:ext cx="12886878" cy="6993710"/>
          </a:xfrm>
          <a:prstGeom prst="rect">
            <a:avLst/>
          </a:prstGeom>
          <a:solidFill>
            <a:srgbClr val="489F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5D20B2D6-71CB-065C-BAAA-4142D33AC21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501905" y="1964034"/>
            <a:ext cx="2692372" cy="269237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6BE6F121-10D3-32E0-E00A-0066968CA421}"/>
              </a:ext>
            </a:extLst>
          </p:cNvPr>
          <p:cNvSpPr txBox="1"/>
          <p:nvPr/>
        </p:nvSpPr>
        <p:spPr>
          <a:xfrm>
            <a:off x="5516437" y="2705725"/>
            <a:ext cx="37862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DỰ ÁN</a:t>
            </a:r>
          </a:p>
        </p:txBody>
      </p:sp>
    </p:spTree>
    <p:extLst>
      <p:ext uri="{BB962C8B-B14F-4D97-AF65-F5344CB8AC3E}">
        <p14:creationId xmlns:p14="http://schemas.microsoft.com/office/powerpoint/2010/main" val="121916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B5577-A5DE-867B-68FD-AD3C04F21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33628F-74AC-81CA-3CC1-2A4FCEB132EC}"/>
              </a:ext>
            </a:extLst>
          </p:cNvPr>
          <p:cNvSpPr/>
          <p:nvPr/>
        </p:nvSpPr>
        <p:spPr>
          <a:xfrm>
            <a:off x="0" y="0"/>
            <a:ext cx="12280392" cy="6949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5" name="extBox 4">
            <a:extLst>
              <a:ext uri="{FF2B5EF4-FFF2-40B4-BE49-F238E27FC236}">
                <a16:creationId xmlns:a16="http://schemas.microsoft.com/office/drawing/2014/main" id="{391E44F5-E63D-2EE1-DA91-34B1B1592838}"/>
              </a:ext>
            </a:extLst>
          </p:cNvPr>
          <p:cNvSpPr txBox="1"/>
          <p:nvPr/>
        </p:nvSpPr>
        <p:spPr>
          <a:xfrm>
            <a:off x="682371" y="1964509"/>
            <a:ext cx="109156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PHƯƠNG PHÁP THU THẬP DỮ LIỆU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64F4508-A3A1-4447-259E-67194F73DF3A}"/>
              </a:ext>
            </a:extLst>
          </p:cNvPr>
          <p:cNvSpPr/>
          <p:nvPr/>
        </p:nvSpPr>
        <p:spPr>
          <a:xfrm rot="18516793">
            <a:off x="-9002107" y="2307527"/>
            <a:ext cx="22896255" cy="14239374"/>
          </a:xfrm>
          <a:prstGeom prst="triangle">
            <a:avLst/>
          </a:prstGeom>
          <a:solidFill>
            <a:srgbClr val="FFA6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9F417272-74C4-10D8-F4AE-FB1A879159D1}"/>
              </a:ext>
            </a:extLst>
          </p:cNvPr>
          <p:cNvSpPr/>
          <p:nvPr/>
        </p:nvSpPr>
        <p:spPr>
          <a:xfrm rot="1286125">
            <a:off x="15140903" y="6851561"/>
            <a:ext cx="15727744" cy="9349335"/>
          </a:xfrm>
          <a:prstGeom prst="triangle">
            <a:avLst/>
          </a:prstGeom>
          <a:solidFill>
            <a:srgbClr val="489F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16A855DF-F58A-45D8-3FA2-CCB6B9AD0D08}"/>
              </a:ext>
            </a:extLst>
          </p:cNvPr>
          <p:cNvSpPr/>
          <p:nvPr/>
        </p:nvSpPr>
        <p:spPr>
          <a:xfrm rot="3793276">
            <a:off x="-11967090" y="-8856445"/>
            <a:ext cx="14092662" cy="7564781"/>
          </a:xfrm>
          <a:prstGeom prst="triangle">
            <a:avLst/>
          </a:prstGeom>
          <a:solidFill>
            <a:srgbClr val="EDE7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1BACEB49-2DB4-81C7-98CA-DF6128D3018D}"/>
              </a:ext>
            </a:extLst>
          </p:cNvPr>
          <p:cNvSpPr/>
          <p:nvPr/>
        </p:nvSpPr>
        <p:spPr>
          <a:xfrm rot="2494289">
            <a:off x="8550286" y="-11638384"/>
            <a:ext cx="15727744" cy="9349335"/>
          </a:xfrm>
          <a:prstGeom prst="triangle">
            <a:avLst/>
          </a:prstGeom>
          <a:solidFill>
            <a:srgbClr val="82C0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F57C2B-FB7C-471D-401D-CB7C5077D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339086">
            <a:off x="124016" y="242814"/>
            <a:ext cx="2088890" cy="20888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0810F7-977D-38D6-DFCC-48D7AF91F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94769">
            <a:off x="9886705" y="225430"/>
            <a:ext cx="2123658" cy="212365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41CE8A0-7107-D09F-0DA9-6B60C9E0FB79}"/>
              </a:ext>
            </a:extLst>
          </p:cNvPr>
          <p:cNvSpPr/>
          <p:nvPr/>
        </p:nvSpPr>
        <p:spPr>
          <a:xfrm>
            <a:off x="0" y="4991100"/>
            <a:ext cx="12280392" cy="3619500"/>
          </a:xfrm>
          <a:prstGeom prst="rect">
            <a:avLst/>
          </a:prstGeom>
          <a:solidFill>
            <a:srgbClr val="FFA6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11A5E5-13C5-5BA4-60C9-5825ED2F3278}"/>
              </a:ext>
            </a:extLst>
          </p:cNvPr>
          <p:cNvSpPr txBox="1"/>
          <p:nvPr/>
        </p:nvSpPr>
        <p:spPr>
          <a:xfrm>
            <a:off x="1630680" y="-808045"/>
            <a:ext cx="8332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TRONG AI LÀ GÌ?</a:t>
            </a:r>
          </a:p>
        </p:txBody>
      </p:sp>
    </p:spTree>
    <p:extLst>
      <p:ext uri="{BB962C8B-B14F-4D97-AF65-F5344CB8AC3E}">
        <p14:creationId xmlns:p14="http://schemas.microsoft.com/office/powerpoint/2010/main" val="3543853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021A0-A37B-E342-5042-8F42334A1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A40FE9-8034-1042-E56F-1A1EC5B10290}"/>
              </a:ext>
            </a:extLst>
          </p:cNvPr>
          <p:cNvSpPr/>
          <p:nvPr/>
        </p:nvSpPr>
        <p:spPr>
          <a:xfrm>
            <a:off x="0" y="0"/>
            <a:ext cx="12280392" cy="6949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5" name="extBox 4">
            <a:extLst>
              <a:ext uri="{FF2B5EF4-FFF2-40B4-BE49-F238E27FC236}">
                <a16:creationId xmlns:a16="http://schemas.microsoft.com/office/drawing/2014/main" id="{FEAFCC7B-D091-5F76-8E93-36D49B303B46}"/>
              </a:ext>
            </a:extLst>
          </p:cNvPr>
          <p:cNvSpPr txBox="1"/>
          <p:nvPr/>
        </p:nvSpPr>
        <p:spPr>
          <a:xfrm>
            <a:off x="682371" y="1964509"/>
            <a:ext cx="109156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PHƯƠNG PHÁP CRAWL DỮ LIỆU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9988853F-5CDF-47E2-1ECD-3F5CEA30DE5B}"/>
              </a:ext>
            </a:extLst>
          </p:cNvPr>
          <p:cNvSpPr/>
          <p:nvPr/>
        </p:nvSpPr>
        <p:spPr>
          <a:xfrm rot="18516793">
            <a:off x="-8278207" y="6597329"/>
            <a:ext cx="22896255" cy="14239374"/>
          </a:xfrm>
          <a:prstGeom prst="triangle">
            <a:avLst/>
          </a:prstGeom>
          <a:solidFill>
            <a:srgbClr val="FFA6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C6AB2B42-0BC1-4553-7212-F9E6962919E1}"/>
              </a:ext>
            </a:extLst>
          </p:cNvPr>
          <p:cNvSpPr/>
          <p:nvPr/>
        </p:nvSpPr>
        <p:spPr>
          <a:xfrm rot="1286125">
            <a:off x="15140903" y="6851561"/>
            <a:ext cx="15727744" cy="9349335"/>
          </a:xfrm>
          <a:prstGeom prst="triangle">
            <a:avLst/>
          </a:prstGeom>
          <a:solidFill>
            <a:srgbClr val="489F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8B4DEE85-11C5-214F-4735-982933DFCE57}"/>
              </a:ext>
            </a:extLst>
          </p:cNvPr>
          <p:cNvSpPr/>
          <p:nvPr/>
        </p:nvSpPr>
        <p:spPr>
          <a:xfrm rot="3793276">
            <a:off x="-11967090" y="-8856445"/>
            <a:ext cx="14092662" cy="7564781"/>
          </a:xfrm>
          <a:prstGeom prst="triangle">
            <a:avLst/>
          </a:prstGeom>
          <a:solidFill>
            <a:srgbClr val="EDE7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1802DE5E-5165-4D2E-28F2-633606ADAAB9}"/>
              </a:ext>
            </a:extLst>
          </p:cNvPr>
          <p:cNvSpPr/>
          <p:nvPr/>
        </p:nvSpPr>
        <p:spPr>
          <a:xfrm rot="2494289">
            <a:off x="8550286" y="-11638384"/>
            <a:ext cx="15727744" cy="9349335"/>
          </a:xfrm>
          <a:prstGeom prst="triangle">
            <a:avLst/>
          </a:prstGeom>
          <a:solidFill>
            <a:srgbClr val="82C0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08BFA7-F2B4-CD19-8285-AB7BE57447E7}"/>
              </a:ext>
            </a:extLst>
          </p:cNvPr>
          <p:cNvSpPr/>
          <p:nvPr/>
        </p:nvSpPr>
        <p:spPr>
          <a:xfrm>
            <a:off x="0" y="-33413"/>
            <a:ext cx="12280392" cy="8644013"/>
          </a:xfrm>
          <a:prstGeom prst="rect">
            <a:avLst/>
          </a:prstGeom>
          <a:solidFill>
            <a:srgbClr val="FFA6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C53E4D-466F-4B9C-3DE9-077D2A27D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339086">
            <a:off x="124016" y="-2649329"/>
            <a:ext cx="2088890" cy="20888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3E014F-FB77-51F9-A1CE-7F67D3680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62" y="328608"/>
            <a:ext cx="1157292" cy="11572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91C341-9E47-85D7-F7F6-ECA7425486DD}"/>
              </a:ext>
            </a:extLst>
          </p:cNvPr>
          <p:cNvSpPr txBox="1"/>
          <p:nvPr/>
        </p:nvSpPr>
        <p:spPr>
          <a:xfrm>
            <a:off x="1630680" y="-986203"/>
            <a:ext cx="8332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TRONG AI LÀ GÌ?</a:t>
            </a:r>
          </a:p>
        </p:txBody>
      </p:sp>
      <p:pic>
        <p:nvPicPr>
          <p:cNvPr id="13" name="Picture 2" descr="Building a high-performance data and AI organization | MIT Technology Review">
            <a:extLst>
              <a:ext uri="{FF2B5EF4-FFF2-40B4-BE49-F238E27FC236}">
                <a16:creationId xmlns:a16="http://schemas.microsoft.com/office/drawing/2014/main" id="{EC91544C-7286-28CE-7E8D-C6B886501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498" y="9430795"/>
            <a:ext cx="6991350" cy="492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705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0F49A-C1C9-E3CB-18BB-BF8773F0C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6D812B-0577-BFF6-0258-07AA6E56BD78}"/>
              </a:ext>
            </a:extLst>
          </p:cNvPr>
          <p:cNvSpPr/>
          <p:nvPr/>
        </p:nvSpPr>
        <p:spPr>
          <a:xfrm>
            <a:off x="0" y="0"/>
            <a:ext cx="12280392" cy="6949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5" name="extBox 4">
            <a:extLst>
              <a:ext uri="{FF2B5EF4-FFF2-40B4-BE49-F238E27FC236}">
                <a16:creationId xmlns:a16="http://schemas.microsoft.com/office/drawing/2014/main" id="{BFD66AD3-889A-4A66-8CC7-70EDB27DEF3F}"/>
              </a:ext>
            </a:extLst>
          </p:cNvPr>
          <p:cNvSpPr txBox="1"/>
          <p:nvPr/>
        </p:nvSpPr>
        <p:spPr>
          <a:xfrm>
            <a:off x="682371" y="1964509"/>
            <a:ext cx="109156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PHƯƠNG PHÁP CRAWL DỮ LIỆU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E50EFE4-2EDE-3B48-04C5-78F92301C5CD}"/>
              </a:ext>
            </a:extLst>
          </p:cNvPr>
          <p:cNvSpPr/>
          <p:nvPr/>
        </p:nvSpPr>
        <p:spPr>
          <a:xfrm rot="18516793">
            <a:off x="-8278207" y="6597329"/>
            <a:ext cx="22896255" cy="14239374"/>
          </a:xfrm>
          <a:prstGeom prst="triangle">
            <a:avLst/>
          </a:prstGeom>
          <a:solidFill>
            <a:srgbClr val="FFA6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7F85DA0E-2061-B40B-698E-5A17A8147BF0}"/>
              </a:ext>
            </a:extLst>
          </p:cNvPr>
          <p:cNvSpPr/>
          <p:nvPr/>
        </p:nvSpPr>
        <p:spPr>
          <a:xfrm rot="1286125">
            <a:off x="15140903" y="6851561"/>
            <a:ext cx="15727744" cy="9349335"/>
          </a:xfrm>
          <a:prstGeom prst="triangle">
            <a:avLst/>
          </a:prstGeom>
          <a:solidFill>
            <a:srgbClr val="489F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55B7E71E-330B-9CBD-8CFD-87829D6EB38B}"/>
              </a:ext>
            </a:extLst>
          </p:cNvPr>
          <p:cNvSpPr/>
          <p:nvPr/>
        </p:nvSpPr>
        <p:spPr>
          <a:xfrm rot="3793276">
            <a:off x="-11967090" y="-8856445"/>
            <a:ext cx="14092662" cy="7564781"/>
          </a:xfrm>
          <a:prstGeom prst="triangle">
            <a:avLst/>
          </a:prstGeom>
          <a:solidFill>
            <a:srgbClr val="EDE7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D67E5874-D7A0-0298-1D1F-30004BAC4C15}"/>
              </a:ext>
            </a:extLst>
          </p:cNvPr>
          <p:cNvSpPr/>
          <p:nvPr/>
        </p:nvSpPr>
        <p:spPr>
          <a:xfrm rot="2494289">
            <a:off x="8550286" y="-11638384"/>
            <a:ext cx="15727744" cy="9349335"/>
          </a:xfrm>
          <a:prstGeom prst="triangle">
            <a:avLst/>
          </a:prstGeom>
          <a:solidFill>
            <a:srgbClr val="82C0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31EB94-91D8-2CAF-9E31-39A02A37EBD5}"/>
              </a:ext>
            </a:extLst>
          </p:cNvPr>
          <p:cNvSpPr/>
          <p:nvPr/>
        </p:nvSpPr>
        <p:spPr>
          <a:xfrm>
            <a:off x="0" y="-33413"/>
            <a:ext cx="12280392" cy="8644013"/>
          </a:xfrm>
          <a:prstGeom prst="rect">
            <a:avLst/>
          </a:prstGeom>
          <a:solidFill>
            <a:srgbClr val="FFA6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B68D34-77C5-8DCC-AF15-956880EA8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339086">
            <a:off x="124016" y="-2649329"/>
            <a:ext cx="2088890" cy="20888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D75A62-893F-721E-AA37-D5A8F338A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62" y="328608"/>
            <a:ext cx="1157292" cy="11572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69A3CE-5DE8-0284-3328-2066DFC2E0F3}"/>
              </a:ext>
            </a:extLst>
          </p:cNvPr>
          <p:cNvSpPr txBox="1"/>
          <p:nvPr/>
        </p:nvSpPr>
        <p:spPr>
          <a:xfrm>
            <a:off x="1630680" y="488520"/>
            <a:ext cx="8332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TRONG AI LÀ GÌ?</a:t>
            </a:r>
          </a:p>
        </p:txBody>
      </p:sp>
      <p:pic>
        <p:nvPicPr>
          <p:cNvPr id="16" name="Picture 2" descr="Building a high-performance data and AI organization | MIT Technology Review">
            <a:extLst>
              <a:ext uri="{FF2B5EF4-FFF2-40B4-BE49-F238E27FC236}">
                <a16:creationId xmlns:a16="http://schemas.microsoft.com/office/drawing/2014/main" id="{3A981EAF-F444-E5A8-1520-D1AC1106D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498" y="1642126"/>
            <a:ext cx="6991350" cy="492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AAE764-9112-FA37-BDD7-C98C78EEBDCC}"/>
              </a:ext>
            </a:extLst>
          </p:cNvPr>
          <p:cNvSpPr txBox="1"/>
          <p:nvPr/>
        </p:nvSpPr>
        <p:spPr>
          <a:xfrm>
            <a:off x="14188167" y="1804102"/>
            <a:ext cx="82486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3600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(dữ liệu)</a:t>
            </a:r>
            <a:r>
              <a:rPr lang="en-US" sz="3600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là thông tin đầu vào giúp huấn luyện, kiểm thử và đánh giá mô hình AI.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 yếu tố cốt lõi quyết định chất lượng mô hình.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15064BC-343E-301E-8878-486C3FF996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-2205768" y="3442367"/>
            <a:ext cx="1085588" cy="10855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24525CF-F2C1-04AE-ABDA-B368C3FAF6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29349" y="2678532"/>
            <a:ext cx="2166698" cy="27897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67D71F2-BB85-8A2A-7CC5-399F6C11B0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9866106">
            <a:off x="-4560700" y="1609952"/>
            <a:ext cx="2269896" cy="226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968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AA9DD-BD58-07D1-C301-9A3BF8801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8487C6-210A-BC4B-6BB7-EA185F918F1E}"/>
              </a:ext>
            </a:extLst>
          </p:cNvPr>
          <p:cNvSpPr/>
          <p:nvPr/>
        </p:nvSpPr>
        <p:spPr>
          <a:xfrm>
            <a:off x="0" y="0"/>
            <a:ext cx="12280392" cy="6949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5" name="extBox 4">
            <a:extLst>
              <a:ext uri="{FF2B5EF4-FFF2-40B4-BE49-F238E27FC236}">
                <a16:creationId xmlns:a16="http://schemas.microsoft.com/office/drawing/2014/main" id="{7B1E5073-5767-2BA0-7A25-D3ACF3A373AD}"/>
              </a:ext>
            </a:extLst>
          </p:cNvPr>
          <p:cNvSpPr txBox="1"/>
          <p:nvPr/>
        </p:nvSpPr>
        <p:spPr>
          <a:xfrm>
            <a:off x="682371" y="1964509"/>
            <a:ext cx="109156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PHƯƠNG PHÁP CRAWL DỮ LIỆU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8C951354-2273-CBE3-1EDA-A9FC299268B3}"/>
              </a:ext>
            </a:extLst>
          </p:cNvPr>
          <p:cNvSpPr/>
          <p:nvPr/>
        </p:nvSpPr>
        <p:spPr>
          <a:xfrm rot="18516793">
            <a:off x="-8278207" y="6597329"/>
            <a:ext cx="22896255" cy="14239374"/>
          </a:xfrm>
          <a:prstGeom prst="triangle">
            <a:avLst/>
          </a:prstGeom>
          <a:solidFill>
            <a:srgbClr val="FFA6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0A5FFDCB-37D1-7609-AFDF-622599A59FA1}"/>
              </a:ext>
            </a:extLst>
          </p:cNvPr>
          <p:cNvSpPr/>
          <p:nvPr/>
        </p:nvSpPr>
        <p:spPr>
          <a:xfrm rot="1286125">
            <a:off x="15140903" y="6851561"/>
            <a:ext cx="15727744" cy="9349335"/>
          </a:xfrm>
          <a:prstGeom prst="triangle">
            <a:avLst/>
          </a:prstGeom>
          <a:solidFill>
            <a:srgbClr val="489F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81BCA739-189B-7F6A-3C22-0FE380062C4F}"/>
              </a:ext>
            </a:extLst>
          </p:cNvPr>
          <p:cNvSpPr/>
          <p:nvPr/>
        </p:nvSpPr>
        <p:spPr>
          <a:xfrm rot="3793276">
            <a:off x="-11967090" y="-8856445"/>
            <a:ext cx="14092662" cy="7564781"/>
          </a:xfrm>
          <a:prstGeom prst="triangle">
            <a:avLst/>
          </a:prstGeom>
          <a:solidFill>
            <a:srgbClr val="EDE7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626B4522-4E1E-9A2B-4E7A-D7068852D2BF}"/>
              </a:ext>
            </a:extLst>
          </p:cNvPr>
          <p:cNvSpPr/>
          <p:nvPr/>
        </p:nvSpPr>
        <p:spPr>
          <a:xfrm rot="2494289">
            <a:off x="8550286" y="-11638384"/>
            <a:ext cx="15727744" cy="9349335"/>
          </a:xfrm>
          <a:prstGeom prst="triangle">
            <a:avLst/>
          </a:prstGeom>
          <a:solidFill>
            <a:srgbClr val="82C0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BBFA4D-3913-992B-BA4E-55EDA22ADF96}"/>
              </a:ext>
            </a:extLst>
          </p:cNvPr>
          <p:cNvSpPr/>
          <p:nvPr/>
        </p:nvSpPr>
        <p:spPr>
          <a:xfrm>
            <a:off x="0" y="-33413"/>
            <a:ext cx="12280392" cy="6982853"/>
          </a:xfrm>
          <a:prstGeom prst="rect">
            <a:avLst/>
          </a:prstGeom>
          <a:solidFill>
            <a:srgbClr val="FFA6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394FA1-F87A-D718-58D4-4D92C087B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339086">
            <a:off x="124016" y="-2649329"/>
            <a:ext cx="2088890" cy="20888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CDBD3E-D067-E5C5-01B4-EB9A963C6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362" y="328608"/>
            <a:ext cx="1157292" cy="11572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DC99F8-136F-4B74-B7A0-A9425F7E9E93}"/>
              </a:ext>
            </a:extLst>
          </p:cNvPr>
          <p:cNvSpPr txBox="1"/>
          <p:nvPr/>
        </p:nvSpPr>
        <p:spPr>
          <a:xfrm>
            <a:off x="1630680" y="488520"/>
            <a:ext cx="8332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TRONG AI LÀ GÌ?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52736F-6799-E3BB-9227-B4BE2792D72F}"/>
              </a:ext>
            </a:extLst>
          </p:cNvPr>
          <p:cNvSpPr txBox="1"/>
          <p:nvPr/>
        </p:nvSpPr>
        <p:spPr>
          <a:xfrm>
            <a:off x="4743450" y="2266950"/>
            <a:ext cx="5619750" cy="3238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B09FDE-E21A-A0DC-4A8A-9E1A15550783}"/>
              </a:ext>
            </a:extLst>
          </p:cNvPr>
          <p:cNvSpPr txBox="1"/>
          <p:nvPr/>
        </p:nvSpPr>
        <p:spPr>
          <a:xfrm>
            <a:off x="3517853" y="1507590"/>
            <a:ext cx="82486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3600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(dữ liệu)</a:t>
            </a:r>
            <a:r>
              <a:rPr lang="en-US" sz="3600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là thông tin đầu vào giúp huấn luyện, kiểm thử và đánh giá mô hình AI.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 yếu tố cốt lõi quyết định chất lượng mô hình.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vi-VN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 liệu càng nhiều và chất lượng, mô hình càng chính xác.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4272229-0EE7-6B8D-FCAB-250955C0A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382223" y="3442367"/>
            <a:ext cx="1085588" cy="10855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838E5A-A22E-0425-8FE0-B80E1F2183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42" y="2678532"/>
            <a:ext cx="2166698" cy="27897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93AD72C-85FF-BCD5-E101-612B23B1AE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9866106">
            <a:off x="27291" y="1609952"/>
            <a:ext cx="2269896" cy="2269896"/>
          </a:xfrm>
          <a:prstGeom prst="rect">
            <a:avLst/>
          </a:prstGeom>
        </p:spPr>
      </p:pic>
      <p:pic>
        <p:nvPicPr>
          <p:cNvPr id="26" name="Picture 2" descr="Building a high-performance data and AI organization | MIT Technology Review">
            <a:extLst>
              <a:ext uri="{FF2B5EF4-FFF2-40B4-BE49-F238E27FC236}">
                <a16:creationId xmlns:a16="http://schemas.microsoft.com/office/drawing/2014/main" id="{6FBD4551-7848-ACCC-0398-573F575E9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498" y="9065127"/>
            <a:ext cx="6991350" cy="492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634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AC1CCBD-8C8F-BE54-C4F5-B8D41A4CD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FFF5A6-35C9-F3C7-84FC-22C3CD09A676}"/>
              </a:ext>
            </a:extLst>
          </p:cNvPr>
          <p:cNvSpPr/>
          <p:nvPr/>
        </p:nvSpPr>
        <p:spPr>
          <a:xfrm>
            <a:off x="0" y="0"/>
            <a:ext cx="12280392" cy="6949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5" name="extBox 4">
            <a:extLst>
              <a:ext uri="{FF2B5EF4-FFF2-40B4-BE49-F238E27FC236}">
                <a16:creationId xmlns:a16="http://schemas.microsoft.com/office/drawing/2014/main" id="{951C1B58-FEFE-AF01-ED7F-AEA73A8D3BED}"/>
              </a:ext>
            </a:extLst>
          </p:cNvPr>
          <p:cNvSpPr txBox="1"/>
          <p:nvPr/>
        </p:nvSpPr>
        <p:spPr>
          <a:xfrm>
            <a:off x="682371" y="1964509"/>
            <a:ext cx="109156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PHƯƠNG PHÁP CRAWL DỮ LIỆU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B57AF04-E63C-E073-44AC-D0B84B971E1E}"/>
              </a:ext>
            </a:extLst>
          </p:cNvPr>
          <p:cNvSpPr/>
          <p:nvPr/>
        </p:nvSpPr>
        <p:spPr>
          <a:xfrm rot="18516793">
            <a:off x="-8278207" y="6597329"/>
            <a:ext cx="22896255" cy="14239374"/>
          </a:xfrm>
          <a:prstGeom prst="triangle">
            <a:avLst/>
          </a:prstGeom>
          <a:solidFill>
            <a:srgbClr val="FFA6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C70CBC3-D1C8-AD2F-BF1E-42EFE444C8E6}"/>
              </a:ext>
            </a:extLst>
          </p:cNvPr>
          <p:cNvSpPr/>
          <p:nvPr/>
        </p:nvSpPr>
        <p:spPr>
          <a:xfrm rot="1286125">
            <a:off x="15140903" y="6851561"/>
            <a:ext cx="15727744" cy="9349335"/>
          </a:xfrm>
          <a:prstGeom prst="triangle">
            <a:avLst/>
          </a:prstGeom>
          <a:solidFill>
            <a:srgbClr val="489F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A19C6431-BABD-0B2C-B19D-9B0E55301133}"/>
              </a:ext>
            </a:extLst>
          </p:cNvPr>
          <p:cNvSpPr/>
          <p:nvPr/>
        </p:nvSpPr>
        <p:spPr>
          <a:xfrm rot="3793276">
            <a:off x="-11967090" y="-8856445"/>
            <a:ext cx="14092662" cy="7564781"/>
          </a:xfrm>
          <a:prstGeom prst="triangle">
            <a:avLst/>
          </a:prstGeom>
          <a:solidFill>
            <a:srgbClr val="EDE7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776996F-9DA6-B08A-7DAF-740D96820F98}"/>
              </a:ext>
            </a:extLst>
          </p:cNvPr>
          <p:cNvSpPr/>
          <p:nvPr/>
        </p:nvSpPr>
        <p:spPr>
          <a:xfrm rot="2494289">
            <a:off x="8550286" y="-11638384"/>
            <a:ext cx="15727744" cy="9349335"/>
          </a:xfrm>
          <a:prstGeom prst="triangle">
            <a:avLst/>
          </a:prstGeom>
          <a:solidFill>
            <a:srgbClr val="82C0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A2ADAB-73F6-C106-D002-2449473C76B2}"/>
              </a:ext>
            </a:extLst>
          </p:cNvPr>
          <p:cNvSpPr/>
          <p:nvPr/>
        </p:nvSpPr>
        <p:spPr>
          <a:xfrm>
            <a:off x="0" y="-33413"/>
            <a:ext cx="12280392" cy="6982853"/>
          </a:xfrm>
          <a:prstGeom prst="rect">
            <a:avLst/>
          </a:prstGeom>
          <a:solidFill>
            <a:srgbClr val="FFA6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AE4C23-1D54-810D-0735-B2197F74E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339086">
            <a:off x="124016" y="-2649329"/>
            <a:ext cx="2088890" cy="20888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385120-DD6C-CD3A-F19A-41BA5CB34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362" y="328608"/>
            <a:ext cx="1157292" cy="11572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7674AF-47EA-16F7-C56F-60992E77556A}"/>
              </a:ext>
            </a:extLst>
          </p:cNvPr>
          <p:cNvSpPr txBox="1"/>
          <p:nvPr/>
        </p:nvSpPr>
        <p:spPr>
          <a:xfrm>
            <a:off x="1630680" y="488520"/>
            <a:ext cx="8332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TRONG AI LÀ GÌ?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3C457A-345B-1030-4D36-B1F8214391A9}"/>
              </a:ext>
            </a:extLst>
          </p:cNvPr>
          <p:cNvSpPr txBox="1"/>
          <p:nvPr/>
        </p:nvSpPr>
        <p:spPr>
          <a:xfrm>
            <a:off x="4743450" y="2266950"/>
            <a:ext cx="5619750" cy="3238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24BB54-21B6-B5C6-C33E-87EE2EE5FB4E}"/>
              </a:ext>
            </a:extLst>
          </p:cNvPr>
          <p:cNvSpPr txBox="1"/>
          <p:nvPr/>
        </p:nvSpPr>
        <p:spPr>
          <a:xfrm>
            <a:off x="3613381" y="1583293"/>
            <a:ext cx="82486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 nhãn (labeled):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 trong học có giám sát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Không nhãn (unlabeled):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 trong học không giám sát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Chuỗi thời gian, hình ảnh, văn bản, âm thanh, v.v.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313D89F-F6F3-09FA-9705-5C114FA469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382223" y="3442367"/>
            <a:ext cx="1085588" cy="10855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0299AB-A392-0BF4-7897-FEA5EEC638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42" y="2678532"/>
            <a:ext cx="2166698" cy="27897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7281A95-C51F-A317-6AC0-8EF6946153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9866106">
            <a:off x="27291" y="1609952"/>
            <a:ext cx="2269896" cy="2269896"/>
          </a:xfrm>
          <a:prstGeom prst="rect">
            <a:avLst/>
          </a:prstGeom>
        </p:spPr>
      </p:pic>
      <p:pic>
        <p:nvPicPr>
          <p:cNvPr id="26" name="Picture 2" descr="Building a high-performance data and AI organization | MIT Technology Review">
            <a:extLst>
              <a:ext uri="{FF2B5EF4-FFF2-40B4-BE49-F238E27FC236}">
                <a16:creationId xmlns:a16="http://schemas.microsoft.com/office/drawing/2014/main" id="{FDA86201-5F3D-8EA1-75D2-187C03D0C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498" y="9065127"/>
            <a:ext cx="6991350" cy="492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57F2739-6962-D931-28EA-993AAD896A98}"/>
              </a:ext>
            </a:extLst>
          </p:cNvPr>
          <p:cNvSpPr txBox="1"/>
          <p:nvPr/>
        </p:nvSpPr>
        <p:spPr>
          <a:xfrm>
            <a:off x="3613381" y="8473055"/>
            <a:ext cx="82486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3600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(dữ liệu)</a:t>
            </a:r>
            <a:r>
              <a:rPr lang="en-US" sz="3600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là thông tin đầu vào giúp huấn luyện, kiểm thử và đánh giá mô hình AI.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 yếu tố cốt lõi quyết định chất lượng mô hình.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40892-A112-0919-3DD1-375DE971BB03}"/>
              </a:ext>
            </a:extLst>
          </p:cNvPr>
          <p:cNvSpPr txBox="1"/>
          <p:nvPr/>
        </p:nvSpPr>
        <p:spPr>
          <a:xfrm>
            <a:off x="13189440" y="2387087"/>
            <a:ext cx="8248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Vai </a:t>
            </a:r>
            <a:r>
              <a:rPr lang="en-US" sz="36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trò</a:t>
            </a:r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 liệu càng nhiều và chất lượng, mô hình càng chính xác.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808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3359C80-407C-55B5-33D5-72393D335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299515-DA09-A316-CE16-7200D8C268A4}"/>
              </a:ext>
            </a:extLst>
          </p:cNvPr>
          <p:cNvSpPr/>
          <p:nvPr/>
        </p:nvSpPr>
        <p:spPr>
          <a:xfrm>
            <a:off x="0" y="0"/>
            <a:ext cx="12280392" cy="6949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5" name="extBox 4">
            <a:extLst>
              <a:ext uri="{FF2B5EF4-FFF2-40B4-BE49-F238E27FC236}">
                <a16:creationId xmlns:a16="http://schemas.microsoft.com/office/drawing/2014/main" id="{16E5FEA5-003D-B472-B705-51F278B90689}"/>
              </a:ext>
            </a:extLst>
          </p:cNvPr>
          <p:cNvSpPr txBox="1"/>
          <p:nvPr/>
        </p:nvSpPr>
        <p:spPr>
          <a:xfrm>
            <a:off x="682371" y="1964509"/>
            <a:ext cx="109156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PHƯƠNG PHÁP CRAWL DỮ LIỆU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E1951EB9-3CFB-027B-9C78-47EB38456BE3}"/>
              </a:ext>
            </a:extLst>
          </p:cNvPr>
          <p:cNvSpPr/>
          <p:nvPr/>
        </p:nvSpPr>
        <p:spPr>
          <a:xfrm rot="18516793">
            <a:off x="-8278207" y="6597329"/>
            <a:ext cx="22896255" cy="14239374"/>
          </a:xfrm>
          <a:prstGeom prst="triangle">
            <a:avLst/>
          </a:prstGeom>
          <a:solidFill>
            <a:srgbClr val="FFA6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47C5EC81-088B-FBAF-1363-587A8B519CC2}"/>
              </a:ext>
            </a:extLst>
          </p:cNvPr>
          <p:cNvSpPr/>
          <p:nvPr/>
        </p:nvSpPr>
        <p:spPr>
          <a:xfrm rot="1286125">
            <a:off x="15140903" y="6851561"/>
            <a:ext cx="15727744" cy="9349335"/>
          </a:xfrm>
          <a:prstGeom prst="triangle">
            <a:avLst/>
          </a:prstGeom>
          <a:solidFill>
            <a:srgbClr val="489F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85E5AC0C-9C83-2494-2956-587EA37E8BA8}"/>
              </a:ext>
            </a:extLst>
          </p:cNvPr>
          <p:cNvSpPr/>
          <p:nvPr/>
        </p:nvSpPr>
        <p:spPr>
          <a:xfrm rot="3793276">
            <a:off x="-11967090" y="-8856445"/>
            <a:ext cx="14092662" cy="7564781"/>
          </a:xfrm>
          <a:prstGeom prst="triangle">
            <a:avLst/>
          </a:prstGeom>
          <a:solidFill>
            <a:srgbClr val="EDE7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1AFE563A-2EE9-077F-4783-D063D8AE72CD}"/>
              </a:ext>
            </a:extLst>
          </p:cNvPr>
          <p:cNvSpPr/>
          <p:nvPr/>
        </p:nvSpPr>
        <p:spPr>
          <a:xfrm rot="2494289">
            <a:off x="8550286" y="-11638384"/>
            <a:ext cx="15727744" cy="9349335"/>
          </a:xfrm>
          <a:prstGeom prst="triangle">
            <a:avLst/>
          </a:prstGeom>
          <a:solidFill>
            <a:srgbClr val="82C0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2051A5-3280-C63E-C1A2-945DF06876E0}"/>
              </a:ext>
            </a:extLst>
          </p:cNvPr>
          <p:cNvSpPr/>
          <p:nvPr/>
        </p:nvSpPr>
        <p:spPr>
          <a:xfrm>
            <a:off x="0" y="-33413"/>
            <a:ext cx="12280392" cy="6982853"/>
          </a:xfrm>
          <a:prstGeom prst="rect">
            <a:avLst/>
          </a:prstGeom>
          <a:solidFill>
            <a:srgbClr val="FFA6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A86415-BD4B-22DF-F3B0-60C17A5A6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339086">
            <a:off x="124016" y="-2649329"/>
            <a:ext cx="2088890" cy="20888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EE8904-B96B-A8CE-FB93-CF150144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362" y="328608"/>
            <a:ext cx="1157292" cy="11572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9DC65D-27F6-B37A-1103-7E3DDB6ED719}"/>
              </a:ext>
            </a:extLst>
          </p:cNvPr>
          <p:cNvSpPr txBox="1"/>
          <p:nvPr/>
        </p:nvSpPr>
        <p:spPr>
          <a:xfrm>
            <a:off x="1630680" y="488520"/>
            <a:ext cx="8332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TRONG AI LÀ GÌ?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582BAE5-08DA-E6D8-CAE2-08FCB057B2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382223" y="3442367"/>
            <a:ext cx="1085588" cy="10855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6246ED8-860D-7A2C-77A2-E4FCA7B2FB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42" y="2678532"/>
            <a:ext cx="2166698" cy="27897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909C831-D4C3-3251-ABC0-58A5C8B767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9866106">
            <a:off x="27291" y="1609952"/>
            <a:ext cx="2269896" cy="2269896"/>
          </a:xfrm>
          <a:prstGeom prst="rect">
            <a:avLst/>
          </a:prstGeom>
        </p:spPr>
      </p:pic>
      <p:pic>
        <p:nvPicPr>
          <p:cNvPr id="26" name="Picture 2" descr="Building a high-performance data and AI organization | MIT Technology Review">
            <a:extLst>
              <a:ext uri="{FF2B5EF4-FFF2-40B4-BE49-F238E27FC236}">
                <a16:creationId xmlns:a16="http://schemas.microsoft.com/office/drawing/2014/main" id="{6687B6BF-2149-8812-B007-6F7571A07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498" y="9065127"/>
            <a:ext cx="6991350" cy="492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D8A354-15AF-5CBB-A2C9-7BA3E695A611}"/>
              </a:ext>
            </a:extLst>
          </p:cNvPr>
          <p:cNvSpPr txBox="1"/>
          <p:nvPr/>
        </p:nvSpPr>
        <p:spPr>
          <a:xfrm>
            <a:off x="3613381" y="8385058"/>
            <a:ext cx="82486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 nhãn (labeled):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 trong học có giám sát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Không nhãn (unlabeled): </a:t>
            </a: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 trong học không giám sát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Chuỗi thời gian, hình ảnh, văn bản, âm thanh, v.v.</a:t>
            </a: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83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10450</Words>
  <Application>Microsoft Office PowerPoint</Application>
  <PresentationFormat>Widescreen</PresentationFormat>
  <Paragraphs>1234</Paragraphs>
  <Slides>38</Slides>
  <Notes>32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Aptos</vt:lpstr>
      <vt:lpstr>Aptos Display</vt:lpstr>
      <vt:lpstr>Arial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Huyy Chau</dc:creator>
  <cp:lastModifiedBy>Huyy Chau</cp:lastModifiedBy>
  <cp:revision>22</cp:revision>
  <dcterms:created xsi:type="dcterms:W3CDTF">2025-06-01T05:31:57Z</dcterms:created>
  <dcterms:modified xsi:type="dcterms:W3CDTF">2025-06-02T06:29:24Z</dcterms:modified>
</cp:coreProperties>
</file>