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4" r:id="rId1"/>
  </p:sldMasterIdLst>
  <p:notesMasterIdLst>
    <p:notesMasterId r:id="rId37"/>
  </p:notesMasterIdLst>
  <p:sldIdLst>
    <p:sldId id="256" r:id="rId2"/>
    <p:sldId id="257" r:id="rId3"/>
    <p:sldId id="258" r:id="rId4"/>
    <p:sldId id="259" r:id="rId5"/>
    <p:sldId id="260" r:id="rId6"/>
    <p:sldId id="283" r:id="rId7"/>
    <p:sldId id="261" r:id="rId8"/>
    <p:sldId id="284" r:id="rId9"/>
    <p:sldId id="285" r:id="rId10"/>
    <p:sldId id="286" r:id="rId11"/>
    <p:sldId id="287"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90" r:id="rId29"/>
    <p:sldId id="289" r:id="rId30"/>
    <p:sldId id="291" r:id="rId31"/>
    <p:sldId id="278" r:id="rId32"/>
    <p:sldId id="279" r:id="rId33"/>
    <p:sldId id="280" r:id="rId34"/>
    <p:sldId id="281" r:id="rId35"/>
    <p:sldId id="282"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80"/>
    <p:restoredTop sz="94626"/>
  </p:normalViewPr>
  <p:slideViewPr>
    <p:cSldViewPr snapToGrid="0">
      <p:cViewPr varScale="1">
        <p:scale>
          <a:sx n="121" d="100"/>
          <a:sy n="121" d="100"/>
        </p:scale>
        <p:origin x="856"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5" name="Google Shape;2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4" name="Google Shape;2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2" name="Google Shape;27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1" name="Google Shape;28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9" name="Google Shape;28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8" name="Google Shape;29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6" name="Google Shape;3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2a74e8a23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2a74e8a234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7" name="Google Shape;317;g22a74e8a234_1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22</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2a74e8a234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2a74e8a234_1_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5" name="Google Shape;325;g22a74e8a234_1_7: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23</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2a74e8a234_1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2a74e8a234_1_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2" name="Google Shape;332;g22a74e8a234_1_14: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24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2a74e8a234_1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2a74e8a234_1_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9" name="Google Shape;339;g22a74e8a234_1_21: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25</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a74e8a234_1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a74e8a234_1_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7" name="Google Shape;347;g22a74e8a234_1_28: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26</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3" name="Google Shape;3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4" name="Google Shape;36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3" name="Google Shape;37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2" name="Google Shape;38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1" name="Google Shape;39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0" name="Google Shape;40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1" name="Google Shape;19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 name="Google Shape;2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9" name="Google Shape;2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8" name="Google Shape;2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8" name="Google Shape;23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6" name="Google Shape;24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691680" y="2348880"/>
            <a:ext cx="5257800" cy="158343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691680" y="4739190"/>
            <a:ext cx="5257800" cy="36004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1800"/>
              <a:buFont typeface="Calibri"/>
              <a:buNone/>
              <a:defRPr sz="1800"/>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8" name="Google Shape;18;p2"/>
          <p:cNvSpPr txBox="1"/>
          <p:nvPr/>
        </p:nvSpPr>
        <p:spPr>
          <a:xfrm>
            <a:off x="1691680" y="3932312"/>
            <a:ext cx="525780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600" b="0" i="0" u="none" strike="noStrike" cap="none">
                <a:solidFill>
                  <a:schemeClr val="dk1"/>
                </a:solidFill>
                <a:latin typeface="Arial"/>
                <a:ea typeface="Arial"/>
                <a:cs typeface="Arial"/>
                <a:sym typeface="Arial"/>
              </a:rPr>
              <a:t>INSE 6120 – Cryptographic Protocols and Network Security</a:t>
            </a:r>
            <a:br>
              <a:rPr lang="en-CA" sz="1600" b="0" i="0" u="none" strike="noStrike" cap="none">
                <a:solidFill>
                  <a:schemeClr val="dk1"/>
                </a:solidFill>
                <a:latin typeface="Arial"/>
                <a:ea typeface="Arial"/>
                <a:cs typeface="Arial"/>
                <a:sym typeface="Arial"/>
              </a:rPr>
            </a:br>
            <a:r>
              <a:rPr lang="en-CA" sz="1600" b="0" i="0" u="none" strike="noStrike" cap="none">
                <a:solidFill>
                  <a:schemeClr val="dk1"/>
                </a:solidFill>
                <a:latin typeface="Arial"/>
                <a:ea typeface="Arial"/>
                <a:cs typeface="Arial"/>
                <a:sym typeface="Arial"/>
              </a:rPr>
              <a:t>Winter 2023</a:t>
            </a:r>
            <a:endParaRPr sz="1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d Slide">
  <p:cSld name="End Slide">
    <p:bg>
      <p:bgPr>
        <a:blipFill>
          <a:blip r:embed="rId2">
            <a:alphaModFix/>
          </a:blip>
          <a:stretch>
            <a:fillRect/>
          </a:stretch>
        </a:blip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6_Taxonomy">
  <p:cSld name="6_Taxonomy">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9" name="Google Shape;79;p12"/>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80" name="Google Shape;80;p12"/>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7_Solutions">
  <p:cSld name="7_Solutions">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3"/>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86" name="Google Shape;86;p13"/>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87" name="Google Shape;87;p13"/>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Gaps">
  <p:cSld name="8_Gaps">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93" name="Google Shape;93;p14"/>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94" name="Google Shape;94;p14"/>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8_Conclusions">
  <p:cSld name="8_Conclusions">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5"/>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00" name="Google Shape;100;p15"/>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101" name="Google Shape;101;p15"/>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5"/>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5"/>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Blank" type="blank">
  <p:cSld name="BLANK">
    <p:bg>
      <p:bgPr>
        <a:blipFill>
          <a:blip r:embed="rId2">
            <a:alphaModFix/>
          </a:blip>
          <a:stretch>
            <a:fillRect/>
          </a:stretch>
        </a:blip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5"/>
        <p:cNvGrpSpPr/>
        <p:nvPr/>
      </p:nvGrpSpPr>
      <p:grpSpPr>
        <a:xfrm>
          <a:off x="0" y="0"/>
          <a:ext cx="0" cy="0"/>
          <a:chOff x="0" y="0"/>
          <a:chExt cx="0" cy="0"/>
        </a:xfrm>
      </p:grpSpPr>
      <p:sp>
        <p:nvSpPr>
          <p:cNvPr id="106" name="Google Shape;106;p17"/>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8" name="Google Shape;108;p1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8"/>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8"/>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9"/>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0" name="Google Shape;120;p19"/>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9"/>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0"/>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0"/>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20"/>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0"/>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Outline">
  <p:cSld name="1_Outline">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2" name="Google Shape;22;p3"/>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23" name="Google Shape;23;p3"/>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1"/>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3" name="Google Shape;133;p21"/>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21"/>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5" name="Google Shape;135;p21"/>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21"/>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1"/>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2"/>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2"/>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44"/>
        <p:cNvGrpSpPr/>
        <p:nvPr/>
      </p:nvGrpSpPr>
      <p:grpSpPr>
        <a:xfrm>
          <a:off x="0" y="0"/>
          <a:ext cx="0" cy="0"/>
          <a:chOff x="0" y="0"/>
          <a:chExt cx="0" cy="0"/>
        </a:xfrm>
      </p:grpSpPr>
      <p:sp>
        <p:nvSpPr>
          <p:cNvPr id="145" name="Google Shape;145;p23"/>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3"/>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24"/>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1" name="Google Shape;151;p24"/>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2" name="Google Shape;152;p24"/>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5"/>
          <p:cNvSpPr>
            <a:spLocks noGrp="1"/>
          </p:cNvSpPr>
          <p:nvPr>
            <p:ph type="pic" idx="2"/>
          </p:nvPr>
        </p:nvSpPr>
        <p:spPr>
          <a:xfrm>
            <a:off x="3887788" y="987425"/>
            <a:ext cx="4629150" cy="4873625"/>
          </a:xfrm>
          <a:prstGeom prst="rect">
            <a:avLst/>
          </a:prstGeom>
          <a:noFill/>
          <a:ln>
            <a:noFill/>
          </a:ln>
        </p:spPr>
      </p:sp>
      <p:sp>
        <p:nvSpPr>
          <p:cNvPr id="158" name="Google Shape;158;p25"/>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9" name="Google Shape;159;p25"/>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5"/>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26"/>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6"/>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27"/>
          <p:cNvSpPr txBox="1">
            <a:spLocks noGrp="1"/>
          </p:cNvSpPr>
          <p:nvPr>
            <p:ph type="body" idx="1"/>
          </p:nvPr>
        </p:nvSpPr>
        <p:spPr>
          <a:xfrm rot="5400000">
            <a:off x="604044" y="389731"/>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27"/>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7"/>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Background">
  <p:cSld name="2_Background">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marR="0" lvl="1" indent="-355600" algn="l">
              <a:lnSpc>
                <a:spcPct val="90000"/>
              </a:lnSpc>
              <a:spcBef>
                <a:spcPts val="500"/>
              </a:spcBef>
              <a:spcAft>
                <a:spcPts val="0"/>
              </a:spcAft>
              <a:buClr>
                <a:schemeClr val="dk1"/>
              </a:buClr>
              <a:buSzPts val="2000"/>
              <a:buFont typeface="Arial"/>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9" name="Google Shape;29;p4"/>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30" name="Google Shape;30;p4"/>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Problem Statment" type="obj">
  <p:cSld name="OBJECT">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b="1"/>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6" name="Google Shape;36;p5"/>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37" name="Google Shape;37;p5"/>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Literature Review">
  <p:cSld name="4_Literature Review">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3" name="Google Shape;43;p6"/>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44" name="Google Shape;44;p6"/>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Methodology">
  <p:cSld name="5_Methodology">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0" name="Google Shape;50;p7"/>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51" name="Google Shape;51;p7"/>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Results">
  <p:cSld name="6_Result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7" name="Google Shape;57;p8"/>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58" name="Google Shape;58;p8"/>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7_Discussions">
  <p:cSld name="7_Discussions">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4" name="Google Shape;64;p9"/>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65" name="Google Shape;65;p9"/>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9_References">
  <p:cSld name="9_References">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a:lvl1pPr>
            <a:lvl2pPr marL="914400" lvl="1" indent="-355600" algn="l">
              <a:lnSpc>
                <a:spcPct val="90000"/>
              </a:lnSpc>
              <a:spcBef>
                <a:spcPts val="500"/>
              </a:spcBef>
              <a:spcAft>
                <a:spcPts val="0"/>
              </a:spcAft>
              <a:buClr>
                <a:schemeClr val="dk1"/>
              </a:buClr>
              <a:buSzPts val="20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1" name="Google Shape;71;p10"/>
          <p:cNvCxnSpPr/>
          <p:nvPr/>
        </p:nvCxnSpPr>
        <p:spPr>
          <a:xfrm>
            <a:off x="685800" y="1196752"/>
            <a:ext cx="7829550" cy="0"/>
          </a:xfrm>
          <a:prstGeom prst="straightConnector1">
            <a:avLst/>
          </a:prstGeom>
          <a:noFill/>
          <a:ln w="9525" cap="flat" cmpd="sng">
            <a:solidFill>
              <a:schemeClr val="accent2"/>
            </a:solidFill>
            <a:prstDash val="solid"/>
            <a:miter lim="800000"/>
            <a:headEnd type="none" w="sm" len="sm"/>
            <a:tailEnd type="none" w="sm" len="sm"/>
          </a:ln>
        </p:spPr>
      </p:cxnSp>
      <p:sp>
        <p:nvSpPr>
          <p:cNvPr id="72" name="Google Shape;72;p10"/>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3" name="Google Shape;13;p1"/>
          <p:cNvSpPr txBox="1">
            <a:spLocks noGrp="1"/>
          </p:cNvSpPr>
          <p:nvPr>
            <p:ph type="ftr" idx="11"/>
          </p:nvPr>
        </p:nvSpPr>
        <p:spPr>
          <a:xfrm>
            <a:off x="628650" y="6356350"/>
            <a:ext cx="623386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4" name="Google Shape;14;p1"/>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1400" b="1"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1400" b="1"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1400" b="1"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1400" b="1"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1400" b="1" i="0" u="none" strike="noStrike" cap="none">
                <a:solidFill>
                  <a:schemeClr val="dk1"/>
                </a:solidFill>
                <a:latin typeface="Arial"/>
                <a:ea typeface="Arial"/>
                <a:cs typeface="Arial"/>
                <a:sym typeface="Arial"/>
              </a:defRPr>
            </a:lvl5pPr>
            <a:lvl6pPr marL="0" marR="0" lvl="5" indent="0" algn="l" rtl="0">
              <a:spcBef>
                <a:spcPts val="0"/>
              </a:spcBef>
              <a:spcAft>
                <a:spcPts val="0"/>
              </a:spcAft>
              <a:buNone/>
              <a:defRPr sz="1400" b="1" i="0" u="none" strike="noStrike" cap="none">
                <a:solidFill>
                  <a:schemeClr val="dk1"/>
                </a:solidFill>
                <a:latin typeface="Arial"/>
                <a:ea typeface="Arial"/>
                <a:cs typeface="Arial"/>
                <a:sym typeface="Arial"/>
              </a:defRPr>
            </a:lvl6pPr>
            <a:lvl7pPr marL="0" marR="0" lvl="6" indent="0" algn="l" rtl="0">
              <a:spcBef>
                <a:spcPts val="0"/>
              </a:spcBef>
              <a:spcAft>
                <a:spcPts val="0"/>
              </a:spcAft>
              <a:buNone/>
              <a:defRPr sz="1400" b="1" i="0" u="none" strike="noStrike" cap="none">
                <a:solidFill>
                  <a:schemeClr val="dk1"/>
                </a:solidFill>
                <a:latin typeface="Arial"/>
                <a:ea typeface="Arial"/>
                <a:cs typeface="Arial"/>
                <a:sym typeface="Arial"/>
              </a:defRPr>
            </a:lvl7pPr>
            <a:lvl8pPr marL="0" marR="0" lvl="7" indent="0" algn="l" rtl="0">
              <a:spcBef>
                <a:spcPts val="0"/>
              </a:spcBef>
              <a:spcAft>
                <a:spcPts val="0"/>
              </a:spcAft>
              <a:buNone/>
              <a:defRPr sz="1400" b="1" i="0" u="none" strike="noStrike" cap="none">
                <a:solidFill>
                  <a:schemeClr val="dk1"/>
                </a:solidFill>
                <a:latin typeface="Arial"/>
                <a:ea typeface="Arial"/>
                <a:cs typeface="Arial"/>
                <a:sym typeface="Arial"/>
              </a:defRPr>
            </a:lvl8pPr>
            <a:lvl9pPr marL="0" marR="0" lvl="8" indent="0" algn="l" rtl="0">
              <a:spcBef>
                <a:spcPts val="0"/>
              </a:spcBef>
              <a:spcAft>
                <a:spcPts val="0"/>
              </a:spcAft>
              <a:buNone/>
              <a:defRPr sz="14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lightning.networ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bitcoin.org/bitcoin.pdf"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ctrTitle"/>
          </p:nvPr>
        </p:nvSpPr>
        <p:spPr>
          <a:xfrm>
            <a:off x="1943100" y="1736022"/>
            <a:ext cx="5257800" cy="158343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CA" sz="4400" dirty="0">
                <a:latin typeface="Calibri" panose="020F0502020204030204" pitchFamily="34" charset="0"/>
                <a:ea typeface="Calibri" panose="020F0502020204030204" pitchFamily="34" charset="0"/>
                <a:cs typeface="Calibri" panose="020F0502020204030204" pitchFamily="34" charset="0"/>
                <a:sym typeface="Arial"/>
              </a:rPr>
              <a:t>Blockchain and its Applications </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9" name="Google Shape;179;p28"/>
          <p:cNvSpPr txBox="1">
            <a:spLocks noGrp="1"/>
          </p:cNvSpPr>
          <p:nvPr>
            <p:ph type="subTitle" idx="1"/>
          </p:nvPr>
        </p:nvSpPr>
        <p:spPr>
          <a:xfrm>
            <a:off x="1943100" y="4941168"/>
            <a:ext cx="5257800" cy="149812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400"/>
              <a:buFont typeface="Calibri"/>
              <a:buNone/>
            </a:pPr>
            <a:endParaRPr sz="1400" dirty="0"/>
          </a:p>
          <a:p>
            <a:pPr marL="0" lvl="0" indent="0" algn="ctr" rtl="0">
              <a:lnSpc>
                <a:spcPct val="90000"/>
              </a:lnSpc>
              <a:spcBef>
                <a:spcPts val="1000"/>
              </a:spcBef>
              <a:spcAft>
                <a:spcPts val="0"/>
              </a:spcAft>
              <a:buClr>
                <a:schemeClr val="dk1"/>
              </a:buClr>
              <a:buSzPts val="1400"/>
              <a:buFont typeface="Calibri"/>
              <a:buNone/>
            </a:pPr>
            <a:r>
              <a:rPr lang="en-CA" sz="1400" dirty="0"/>
              <a:t>Submitted by-</a:t>
            </a:r>
            <a:endParaRPr dirty="0"/>
          </a:p>
          <a:p>
            <a:pPr marL="0" lvl="0" indent="0" algn="ctr" rtl="0">
              <a:lnSpc>
                <a:spcPct val="90000"/>
              </a:lnSpc>
              <a:spcBef>
                <a:spcPts val="1000"/>
              </a:spcBef>
              <a:spcAft>
                <a:spcPts val="0"/>
              </a:spcAft>
              <a:buClr>
                <a:schemeClr val="dk1"/>
              </a:buClr>
              <a:buSzPts val="1400"/>
              <a:buFont typeface="Calibri"/>
              <a:buNone/>
            </a:pPr>
            <a:r>
              <a:rPr lang="en-CA" sz="1400" dirty="0" err="1"/>
              <a:t>Tanmya</a:t>
            </a:r>
            <a:r>
              <a:rPr lang="en-CA" sz="1400" dirty="0"/>
              <a:t> Rampal, </a:t>
            </a:r>
            <a:r>
              <a:rPr lang="en-CA" sz="1400" dirty="0" err="1"/>
              <a:t>Manbir</a:t>
            </a:r>
            <a:r>
              <a:rPr lang="en-CA" sz="1400" dirty="0"/>
              <a:t> Singh, Money Saxena, Gurpreet Kaur, Ashish Singh, </a:t>
            </a:r>
            <a:r>
              <a:rPr lang="en-CA" sz="1400" dirty="0" err="1"/>
              <a:t>Jagmandeep</a:t>
            </a:r>
            <a:r>
              <a:rPr lang="en-CA" sz="1400" dirty="0"/>
              <a:t> Singh , Jaskaran Singh </a:t>
            </a:r>
            <a:endParaRPr sz="1400" dirty="0"/>
          </a:p>
          <a:p>
            <a:pPr marL="0" lvl="0" indent="0" algn="ctr" rtl="0">
              <a:lnSpc>
                <a:spcPct val="90000"/>
              </a:lnSpc>
              <a:spcBef>
                <a:spcPts val="1000"/>
              </a:spcBef>
              <a:spcAft>
                <a:spcPts val="0"/>
              </a:spcAft>
              <a:buClr>
                <a:schemeClr val="dk1"/>
              </a:buClr>
              <a:buSzPts val="1400"/>
              <a:buNone/>
            </a:pPr>
            <a:endParaRPr sz="1400"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2401-A193-8A5A-FCF5-507D012110AB}"/>
              </a:ext>
            </a:extLst>
          </p:cNvPr>
          <p:cNvSpPr>
            <a:spLocks noGrp="1"/>
          </p:cNvSpPr>
          <p:nvPr>
            <p:ph type="title"/>
          </p:nvPr>
        </p:nvSpPr>
        <p:spPr/>
        <p:txBody>
          <a:bodyPr/>
          <a:lstStyle/>
          <a:p>
            <a:r>
              <a:rPr lang="en-US" dirty="0"/>
              <a:t>Application of Blockchain</a:t>
            </a:r>
          </a:p>
        </p:txBody>
      </p:sp>
      <p:sp>
        <p:nvSpPr>
          <p:cNvPr id="3" name="Text Placeholder 2">
            <a:extLst>
              <a:ext uri="{FF2B5EF4-FFF2-40B4-BE49-F238E27FC236}">
                <a16:creationId xmlns:a16="http://schemas.microsoft.com/office/drawing/2014/main" id="{B7168921-8092-D72F-9B0D-307ADAC99644}"/>
              </a:ext>
            </a:extLst>
          </p:cNvPr>
          <p:cNvSpPr>
            <a:spLocks noGrp="1"/>
          </p:cNvSpPr>
          <p:nvPr>
            <p:ph type="body" idx="1"/>
          </p:nvPr>
        </p:nvSpPr>
        <p:spPr/>
        <p:txBody>
          <a:bodyPr>
            <a:normAutofit fontScale="77500" lnSpcReduction="20000"/>
          </a:bodyPr>
          <a:lstStyle/>
          <a:p>
            <a:pPr marL="76200" indent="0">
              <a:buNone/>
            </a:pPr>
            <a:r>
              <a:rPr lang="en-US" b="1" dirty="0"/>
              <a:t>Technical Implications of Follow my Vote </a:t>
            </a:r>
          </a:p>
          <a:p>
            <a:pPr marL="76200" indent="0">
              <a:buNone/>
            </a:pPr>
            <a:endParaRPr lang="en-US" dirty="0">
              <a:latin typeface="Calibri" panose="020F0502020204030204" pitchFamily="34" charset="0"/>
              <a:cs typeface="Calibri" panose="020F0502020204030204" pitchFamily="34" charset="0"/>
            </a:endParaRPr>
          </a:p>
          <a:p>
            <a:pPr>
              <a:buFont typeface="+mj-lt"/>
              <a:buAutoNum type="arabicPeriod"/>
            </a:pPr>
            <a:r>
              <a:rPr lang="en-IN" dirty="0">
                <a:effectLst/>
                <a:latin typeface="Calibri" panose="020F0502020204030204" pitchFamily="34" charset="0"/>
                <a:cs typeface="Calibri" panose="020F0502020204030204" pitchFamily="34" charset="0"/>
              </a:rPr>
              <a:t>Use of Blockchain: Follow My Vote uses blockchain technology, which is a decentralized, secure, and transparent system that allows for the creation of immutable records of all voting activities. </a:t>
            </a:r>
          </a:p>
          <a:p>
            <a:pPr>
              <a:buFont typeface="+mj-lt"/>
              <a:buAutoNum type="arabicPeriod"/>
            </a:pPr>
            <a:r>
              <a:rPr lang="en-IN" dirty="0">
                <a:effectLst/>
                <a:latin typeface="Calibri" panose="020F0502020204030204" pitchFamily="34" charset="0"/>
                <a:cs typeface="Calibri" panose="020F0502020204030204" pitchFamily="34" charset="0"/>
              </a:rPr>
              <a:t>Encryption: Follow My Vote uses encryption to secure all voting data and ensure that only authorized personnel can access it. This helps to prevent hacking and unauthorized access to sensitive information.</a:t>
            </a:r>
          </a:p>
          <a:p>
            <a:pPr>
              <a:buFont typeface="+mj-lt"/>
              <a:buAutoNum type="arabicPeriod"/>
            </a:pPr>
            <a:r>
              <a:rPr lang="en-IN" dirty="0">
                <a:effectLst/>
                <a:latin typeface="Calibri" panose="020F0502020204030204" pitchFamily="34" charset="0"/>
                <a:cs typeface="Calibri" panose="020F0502020204030204" pitchFamily="34" charset="0"/>
              </a:rPr>
              <a:t>Digital Signatures: Follow My Vote uses digital signatures to ensure the integrity of the voting process. Digital signatures are unique identifiers that are assigned to each vote and can be used to verify the authenticity of the vote.</a:t>
            </a:r>
          </a:p>
          <a:p>
            <a:pPr>
              <a:buFont typeface="+mj-lt"/>
              <a:buAutoNum type="arabicPeriod"/>
            </a:pPr>
            <a:r>
              <a:rPr lang="en-IN" dirty="0">
                <a:effectLst/>
                <a:latin typeface="Calibri" panose="020F0502020204030204" pitchFamily="34" charset="0"/>
                <a:cs typeface="Calibri" panose="020F0502020204030204" pitchFamily="34" charset="0"/>
              </a:rPr>
              <a:t>Verification: Follow My Vote allows for the verification of votes, ensuring that only valid votes are counted. This is achieved by using a cryptographic algorithm that ensures the authenticity and integrity of each vote.</a:t>
            </a:r>
          </a:p>
          <a:p>
            <a:pPr>
              <a:buFont typeface="+mj-lt"/>
              <a:buAutoNum type="arabicPeriod"/>
            </a:pPr>
            <a:r>
              <a:rPr lang="en-IN" dirty="0">
                <a:effectLst/>
                <a:latin typeface="Calibri" panose="020F0502020204030204" pitchFamily="34" charset="0"/>
                <a:cs typeface="Calibri" panose="020F0502020204030204" pitchFamily="34" charset="0"/>
              </a:rPr>
              <a:t>Decentralized System: Follow My Vote is a decentralized system, which means that there is no single point of failure or control. This makes the system more resilient to attacks and ensures that the integrity of the voting process is maintained.</a:t>
            </a:r>
          </a:p>
          <a:p>
            <a:pPr marL="76200" indent="0">
              <a:buNone/>
            </a:pPr>
            <a:endParaRPr lang="en-US" dirty="0"/>
          </a:p>
        </p:txBody>
      </p:sp>
      <p:sp>
        <p:nvSpPr>
          <p:cNvPr id="4" name="Slide Number Placeholder 3">
            <a:extLst>
              <a:ext uri="{FF2B5EF4-FFF2-40B4-BE49-F238E27FC236}">
                <a16:creationId xmlns:a16="http://schemas.microsoft.com/office/drawing/2014/main" id="{178B3CF9-7813-710C-3FC5-D905D9431BE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CA" smtClean="0"/>
              <a:t>10</a:t>
            </a:fld>
            <a:endParaRPr lang="en-CA"/>
          </a:p>
        </p:txBody>
      </p:sp>
    </p:spTree>
    <p:extLst>
      <p:ext uri="{BB962C8B-B14F-4D97-AF65-F5344CB8AC3E}">
        <p14:creationId xmlns:p14="http://schemas.microsoft.com/office/powerpoint/2010/main" val="22610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9B14-7C01-8DC6-AB49-39023D887030}"/>
              </a:ext>
            </a:extLst>
          </p:cNvPr>
          <p:cNvSpPr>
            <a:spLocks noGrp="1"/>
          </p:cNvSpPr>
          <p:nvPr>
            <p:ph type="title"/>
          </p:nvPr>
        </p:nvSpPr>
        <p:spPr/>
        <p:txBody>
          <a:bodyPr/>
          <a:lstStyle/>
          <a:p>
            <a:r>
              <a:rPr lang="en-US" dirty="0"/>
              <a:t>Application of Blockchain</a:t>
            </a:r>
          </a:p>
        </p:txBody>
      </p:sp>
      <p:sp>
        <p:nvSpPr>
          <p:cNvPr id="3" name="Text Placeholder 2">
            <a:extLst>
              <a:ext uri="{FF2B5EF4-FFF2-40B4-BE49-F238E27FC236}">
                <a16:creationId xmlns:a16="http://schemas.microsoft.com/office/drawing/2014/main" id="{1C7F3396-04E4-9A47-A5DE-ECC4F58578C0}"/>
              </a:ext>
            </a:extLst>
          </p:cNvPr>
          <p:cNvSpPr>
            <a:spLocks noGrp="1"/>
          </p:cNvSpPr>
          <p:nvPr>
            <p:ph type="body" idx="1"/>
          </p:nvPr>
        </p:nvSpPr>
        <p:spPr/>
        <p:txBody>
          <a:bodyPr>
            <a:normAutofit fontScale="85000" lnSpcReduction="20000"/>
          </a:bodyPr>
          <a:lstStyle/>
          <a:p>
            <a:pPr marL="76200" indent="0">
              <a:buNone/>
            </a:pPr>
            <a:r>
              <a:rPr lang="en-GB" b="1" dirty="0">
                <a:effectLst/>
                <a:latin typeface="Calibri" panose="020F0502020204030204" pitchFamily="34" charset="0"/>
                <a:ea typeface="Times New Roman" panose="02020603050405020304" pitchFamily="18" charset="0"/>
                <a:cs typeface="Calibri" panose="020F0502020204030204" pitchFamily="34" charset="0"/>
              </a:rPr>
              <a:t>Impact of Follow My Vote on Voter Turnout and Election Results</a:t>
            </a:r>
          </a:p>
          <a:p>
            <a:pPr marL="76200" indent="0">
              <a:buNone/>
            </a:pPr>
            <a:endParaRPr lang="en-US" dirty="0">
              <a:latin typeface="Calibri" panose="020F0502020204030204" pitchFamily="34" charset="0"/>
              <a:cs typeface="Calibri" panose="020F0502020204030204" pitchFamily="34" charset="0"/>
            </a:endParaRPr>
          </a:p>
          <a:p>
            <a:pPr>
              <a:buFont typeface="+mj-lt"/>
              <a:buAutoNum type="arabicPeriod"/>
            </a:pPr>
            <a:r>
              <a:rPr lang="en-IN" dirty="0">
                <a:effectLst/>
                <a:latin typeface="Calibri" panose="020F0502020204030204" pitchFamily="34" charset="0"/>
                <a:cs typeface="Calibri" panose="020F0502020204030204" pitchFamily="34" charset="0"/>
              </a:rPr>
              <a:t>Increased Voter Turnout: Follow My Vote can increase voter turnout by making the voting process more accessible and convenient. The ability to vote remotely from any location with an internet connection can help overcome many barriers that prevent some people from participating in traditional voting methods.</a:t>
            </a:r>
          </a:p>
          <a:p>
            <a:pPr>
              <a:buFont typeface="+mj-lt"/>
              <a:buAutoNum type="arabicPeriod"/>
            </a:pPr>
            <a:r>
              <a:rPr lang="en-IN" dirty="0">
                <a:effectLst/>
                <a:latin typeface="Calibri" panose="020F0502020204030204" pitchFamily="34" charset="0"/>
                <a:cs typeface="Calibri" panose="020F0502020204030204" pitchFamily="34" charset="0"/>
              </a:rPr>
              <a:t>Improved Voter Confidence: Follow My Vote can improve voter confidence in the election process by providing a transparent and secure system. Voters can verify that their vote was recorded accurately and that the results are tamper-proof.</a:t>
            </a:r>
          </a:p>
          <a:p>
            <a:pPr>
              <a:buFont typeface="+mj-lt"/>
              <a:buAutoNum type="arabicPeriod"/>
            </a:pPr>
            <a:r>
              <a:rPr lang="en-IN" dirty="0">
                <a:effectLst/>
                <a:latin typeface="Calibri" panose="020F0502020204030204" pitchFamily="34" charset="0"/>
                <a:cs typeface="Calibri" panose="020F0502020204030204" pitchFamily="34" charset="0"/>
              </a:rPr>
              <a:t>Reduced Costs: Follow My Vote can reduce the costs associated with traditional voting methods, such as staffing polling stations, printing ballots, and transportation of ballot boxes. This can free up resources for other essential services and public projects.</a:t>
            </a:r>
          </a:p>
          <a:p>
            <a:pPr>
              <a:buFont typeface="+mj-lt"/>
              <a:buAutoNum type="arabicPeriod"/>
            </a:pPr>
            <a:r>
              <a:rPr lang="en-IN" dirty="0">
                <a:effectLst/>
                <a:latin typeface="Calibri" panose="020F0502020204030204" pitchFamily="34" charset="0"/>
                <a:cs typeface="Calibri" panose="020F0502020204030204" pitchFamily="34" charset="0"/>
              </a:rPr>
              <a:t>Faster Election Results: Follow My Vote can produce faster election results since the votes are tallied automatically and almost instantly. This can help to reduce the uncertainty that often surrounds election results.</a:t>
            </a:r>
          </a:p>
          <a:p>
            <a:endParaRPr lang="en-US" dirty="0"/>
          </a:p>
        </p:txBody>
      </p:sp>
      <p:sp>
        <p:nvSpPr>
          <p:cNvPr id="4" name="Slide Number Placeholder 3">
            <a:extLst>
              <a:ext uri="{FF2B5EF4-FFF2-40B4-BE49-F238E27FC236}">
                <a16:creationId xmlns:a16="http://schemas.microsoft.com/office/drawing/2014/main" id="{F1CA0B67-1B0A-1BF1-3E1A-34465E493BA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CA" smtClean="0"/>
              <a:t>11</a:t>
            </a:fld>
            <a:endParaRPr lang="en-CA"/>
          </a:p>
        </p:txBody>
      </p:sp>
    </p:spTree>
    <p:extLst>
      <p:ext uri="{BB962C8B-B14F-4D97-AF65-F5344CB8AC3E}">
        <p14:creationId xmlns:p14="http://schemas.microsoft.com/office/powerpoint/2010/main" val="404176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Applications of Blockchain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31" name="Google Shape;231;p34"/>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CA" b="1" dirty="0">
                <a:latin typeface="Calibri" panose="020F0502020204030204" pitchFamily="34" charset="0"/>
                <a:ea typeface="Calibri" panose="020F0502020204030204" pitchFamily="34" charset="0"/>
                <a:cs typeface="Calibri" panose="020F0502020204030204" pitchFamily="34" charset="0"/>
              </a:rPr>
              <a:t>3. Non-Fungible Tokens – NFTs and Metaverse.</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r>
              <a:rPr lang="en-CA" b="0" i="0" dirty="0">
                <a:latin typeface="Calibri" panose="020F0502020204030204" pitchFamily="34" charset="0"/>
                <a:ea typeface="Calibri" panose="020F0502020204030204" pitchFamily="34" charset="0"/>
                <a:cs typeface="Calibri" panose="020F0502020204030204" pitchFamily="34" charset="0"/>
                <a:sym typeface="Arial"/>
              </a:rPr>
              <a:t>NFTs, or non-fungible tokens, are unique digital assets that are verified using blockchain technology. Unlike traditional cryptocurrencies, which are interchangeable, each NFT is one-of-a-kind and cannot be replicated. </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r>
              <a:rPr lang="en-CA" b="0" i="0" dirty="0">
                <a:latin typeface="Calibri" panose="020F0502020204030204" pitchFamily="34" charset="0"/>
                <a:ea typeface="Calibri" panose="020F0502020204030204" pitchFamily="34" charset="0"/>
                <a:cs typeface="Calibri" panose="020F0502020204030204" pitchFamily="34" charset="0"/>
                <a:sym typeface="Arial"/>
              </a:rPr>
              <a:t>The ownership and authenticity of an NFT are recorded on the blockchain, making it transparent and secure</a:t>
            </a:r>
            <a:r>
              <a:rPr lang="en-CA" b="0" i="0" dirty="0">
                <a:latin typeface="Arial"/>
                <a:ea typeface="Arial"/>
                <a:cs typeface="Arial"/>
                <a:sym typeface="Arial"/>
              </a:rPr>
              <a:t>.</a:t>
            </a:r>
            <a:br>
              <a:rPr lang="en-CA" dirty="0"/>
            </a:br>
            <a:endParaRPr dirty="0"/>
          </a:p>
        </p:txBody>
      </p:sp>
      <p:sp>
        <p:nvSpPr>
          <p:cNvPr id="232" name="Google Shape;232;p34"/>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33" name="Google Shape;233;p34"/>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NFTs</a:t>
            </a:r>
            <a:endParaRPr/>
          </a:p>
        </p:txBody>
      </p:sp>
      <p:sp>
        <p:nvSpPr>
          <p:cNvPr id="234" name="Google Shape;234;p34"/>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12</a:t>
            </a:fld>
            <a:endParaRPr/>
          </a:p>
        </p:txBody>
      </p:sp>
      <p:pic>
        <p:nvPicPr>
          <p:cNvPr id="235" name="Google Shape;235;p34" descr="Diagram&#10;&#10;Description automatically generated"/>
          <p:cNvPicPr preferRelativeResize="0"/>
          <p:nvPr/>
        </p:nvPicPr>
        <p:blipFill rotWithShape="1">
          <a:blip r:embed="rId3">
            <a:alphaModFix/>
          </a:blip>
          <a:srcRect/>
          <a:stretch/>
        </p:blipFill>
        <p:spPr>
          <a:xfrm>
            <a:off x="2562560" y="3933056"/>
            <a:ext cx="4018880" cy="21933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NFTs gained notoriety with the October 2017 launch of </a:t>
            </a:r>
            <a:r>
              <a:rPr lang="en-CA" dirty="0" err="1">
                <a:latin typeface="Calibri" panose="020F0502020204030204" pitchFamily="34" charset="0"/>
                <a:ea typeface="Calibri" panose="020F0502020204030204" pitchFamily="34" charset="0"/>
                <a:cs typeface="Calibri" panose="020F0502020204030204" pitchFamily="34" charset="0"/>
                <a:sym typeface="Arial"/>
              </a:rPr>
              <a:t>CryptoPunks</a:t>
            </a:r>
            <a:r>
              <a:rPr lang="en-CA" dirty="0">
                <a:latin typeface="Calibri" panose="020F0502020204030204" pitchFamily="34" charset="0"/>
                <a:ea typeface="Calibri" panose="020F0502020204030204" pitchFamily="34" charset="0"/>
                <a:cs typeface="Calibri" panose="020F0502020204030204" pitchFamily="34" charset="0"/>
                <a:sym typeface="Arial"/>
              </a:rPr>
              <a:t> and the subsequent record-breaking sale of Mike Winkelmann's art for almost USD 70 million. Since then, NFTs have seen steady growth, with artists and collectors taking notice.</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From being a niche within blockchain communities to having global sales reaching up to USD 1.2 billion by July 2021, their market has expanded significantly.</a:t>
            </a: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b="1" dirty="0">
                <a:latin typeface="Calibri" panose="020F0502020204030204" pitchFamily="34" charset="0"/>
                <a:ea typeface="Calibri" panose="020F0502020204030204" pitchFamily="34" charset="0"/>
                <a:cs typeface="Calibri" panose="020F0502020204030204" pitchFamily="34" charset="0"/>
                <a:sym typeface="Arial"/>
              </a:rPr>
              <a:t>Metaverse</a:t>
            </a:r>
            <a:r>
              <a:rPr lang="en-CA" dirty="0">
                <a:latin typeface="Calibri" panose="020F0502020204030204" pitchFamily="34" charset="0"/>
                <a:ea typeface="Calibri" panose="020F0502020204030204" pitchFamily="34" charset="0"/>
                <a:cs typeface="Calibri" panose="020F0502020204030204" pitchFamily="34" charset="0"/>
                <a:sym typeface="Arial"/>
              </a:rPr>
              <a:t>- Blockchain based technology which enables people to interact with virtual avatars in a simulated world.</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1" name="Google Shape;241;p35"/>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42" name="Google Shape;242;p35"/>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43" name="Google Shape;243;p35"/>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Properties of NFT</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9" name="Google Shape;249;p36"/>
          <p:cNvSpPr txBox="1">
            <a:spLocks noGrp="1"/>
          </p:cNvSpPr>
          <p:nvPr>
            <p:ph type="body" idx="1"/>
          </p:nvPr>
        </p:nvSpPr>
        <p:spPr>
          <a:xfrm>
            <a:off x="685800" y="1658467"/>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1. </a:t>
            </a:r>
            <a:r>
              <a:rPr lang="en-CA" b="1" dirty="0">
                <a:latin typeface="Calibri" panose="020F0502020204030204" pitchFamily="34" charset="0"/>
                <a:ea typeface="Calibri" panose="020F0502020204030204" pitchFamily="34" charset="0"/>
                <a:cs typeface="Calibri" panose="020F0502020204030204" pitchFamily="34" charset="0"/>
                <a:sym typeface="Arial"/>
              </a:rPr>
              <a:t>Uniqueness</a:t>
            </a:r>
            <a:r>
              <a:rPr lang="en-CA" dirty="0">
                <a:latin typeface="Calibri" panose="020F0502020204030204" pitchFamily="34" charset="0"/>
                <a:ea typeface="Calibri" panose="020F0502020204030204" pitchFamily="34" charset="0"/>
                <a:cs typeface="Calibri" panose="020F0502020204030204" pitchFamily="34" charset="0"/>
                <a:sym typeface="Arial"/>
              </a:rPr>
              <a:t>- NFT’s can exist as digital or physical entities and possess unique properties.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2</a:t>
            </a:r>
            <a:r>
              <a:rPr lang="en-CA" b="1" dirty="0">
                <a:latin typeface="Calibri" panose="020F0502020204030204" pitchFamily="34" charset="0"/>
                <a:ea typeface="Calibri" panose="020F0502020204030204" pitchFamily="34" charset="0"/>
                <a:cs typeface="Calibri" panose="020F0502020204030204" pitchFamily="34" charset="0"/>
                <a:sym typeface="Arial"/>
              </a:rPr>
              <a:t>. Immutability- </a:t>
            </a:r>
            <a:r>
              <a:rPr lang="en-CA" dirty="0">
                <a:latin typeface="Calibri" panose="020F0502020204030204" pitchFamily="34" charset="0"/>
                <a:ea typeface="Calibri" panose="020F0502020204030204" pitchFamily="34" charset="0"/>
                <a:cs typeface="Calibri" panose="020F0502020204030204" pitchFamily="34" charset="0"/>
                <a:sym typeface="Arial"/>
              </a:rPr>
              <a:t>This property guarantees that no person has power to alter, delete or erase record data.</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3. </a:t>
            </a:r>
            <a:r>
              <a:rPr lang="en-CA" b="1" dirty="0">
                <a:latin typeface="Calibri" panose="020F0502020204030204" pitchFamily="34" charset="0"/>
                <a:ea typeface="Calibri" panose="020F0502020204030204" pitchFamily="34" charset="0"/>
                <a:cs typeface="Calibri" panose="020F0502020204030204" pitchFamily="34" charset="0"/>
                <a:sym typeface="Arial"/>
              </a:rPr>
              <a:t>Non-Interchangeability-</a:t>
            </a:r>
            <a:r>
              <a:rPr lang="en-CA" dirty="0">
                <a:latin typeface="Calibri" panose="020F0502020204030204" pitchFamily="34" charset="0"/>
                <a:ea typeface="Calibri" panose="020F0502020204030204" pitchFamily="34" charset="0"/>
                <a:cs typeface="Calibri" panose="020F0502020204030204" pitchFamily="34" charset="0"/>
                <a:sym typeface="Arial"/>
              </a:rPr>
              <a:t> NFT’s cannot be substituted for another item even if there is a high degree of similarity between them.</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endParaRPr dirty="0">
              <a:latin typeface="Arial"/>
              <a:ea typeface="Arial"/>
              <a:cs typeface="Arial"/>
              <a:sym typeface="Arial"/>
            </a:endParaRPr>
          </a:p>
        </p:txBody>
      </p:sp>
      <p:sp>
        <p:nvSpPr>
          <p:cNvPr id="250" name="Google Shape;250;p36"/>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51" name="Google Shape;251;p36"/>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52" name="Google Shape;252;p36"/>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NFT Applications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8" name="Google Shape;258;p37"/>
          <p:cNvSpPr txBox="1">
            <a:spLocks noGrp="1"/>
          </p:cNvSpPr>
          <p:nvPr>
            <p:ph type="body" idx="1"/>
          </p:nvPr>
        </p:nvSpPr>
        <p:spPr>
          <a:xfrm>
            <a:off x="685800" y="1498352"/>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1. </a:t>
            </a:r>
            <a:r>
              <a:rPr lang="en-CA" b="1" dirty="0">
                <a:latin typeface="Calibri" panose="020F0502020204030204" pitchFamily="34" charset="0"/>
                <a:ea typeface="Calibri" panose="020F0502020204030204" pitchFamily="34" charset="0"/>
                <a:cs typeface="Calibri" panose="020F0502020204030204" pitchFamily="34" charset="0"/>
                <a:sym typeface="Arial"/>
              </a:rPr>
              <a:t>Digital Art </a:t>
            </a:r>
            <a:r>
              <a:rPr lang="en-CA" dirty="0">
                <a:latin typeface="Calibri" panose="020F0502020204030204" pitchFamily="34" charset="0"/>
                <a:ea typeface="Calibri" panose="020F0502020204030204" pitchFamily="34" charset="0"/>
                <a:cs typeface="Calibri" panose="020F0502020204030204" pitchFamily="34" charset="0"/>
                <a:sym typeface="Arial"/>
              </a:rPr>
              <a:t>– Digital art refers to creative content created in digital medium such as music, films and paintings etc. Digital art uses NFT’s to generate a unique hash that sets each piece apart from others.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2. </a:t>
            </a:r>
            <a:r>
              <a:rPr lang="en-CA" b="1" dirty="0">
                <a:latin typeface="Calibri" panose="020F0502020204030204" pitchFamily="34" charset="0"/>
                <a:ea typeface="Calibri" panose="020F0502020204030204" pitchFamily="34" charset="0"/>
                <a:cs typeface="Calibri" panose="020F0502020204030204" pitchFamily="34" charset="0"/>
                <a:sym typeface="Arial"/>
              </a:rPr>
              <a:t>Licenses and Certification </a:t>
            </a:r>
            <a:r>
              <a:rPr lang="en-CA" dirty="0">
                <a:latin typeface="Calibri" panose="020F0502020204030204" pitchFamily="34" charset="0"/>
                <a:ea typeface="Calibri" panose="020F0502020204030204" pitchFamily="34" charset="0"/>
                <a:cs typeface="Calibri" panose="020F0502020204030204" pitchFamily="34" charset="0"/>
                <a:sym typeface="Arial"/>
              </a:rPr>
              <a:t>– NFT’s are an efficient way for companies to verify important documents ultimately improving their administrative operations. NFT’s verify authenticity relieving the institutes issuing licenses and certifications</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76200" algn="l" rtl="0">
              <a:lnSpc>
                <a:spcPct val="90000"/>
              </a:lnSpc>
              <a:spcBef>
                <a:spcPts val="1000"/>
              </a:spcBef>
              <a:spcAft>
                <a:spcPts val="0"/>
              </a:spcAft>
              <a:buClr>
                <a:schemeClr val="dk1"/>
              </a:buClr>
              <a:buSzPts val="2400"/>
              <a:buNone/>
            </a:pPr>
            <a:endParaRPr dirty="0">
              <a:latin typeface="Arial"/>
              <a:ea typeface="Arial"/>
              <a:cs typeface="Arial"/>
              <a:sym typeface="Arial"/>
            </a:endParaRPr>
          </a:p>
        </p:txBody>
      </p:sp>
      <p:sp>
        <p:nvSpPr>
          <p:cNvPr id="259" name="Google Shape;259;p37"/>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60" name="Google Shape;260;p37"/>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61" name="Google Shape;261;p37"/>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a:spLocks noGrp="1"/>
          </p:cNvSpPr>
          <p:nvPr>
            <p:ph type="body" idx="1"/>
          </p:nvPr>
        </p:nvSpPr>
        <p:spPr>
          <a:xfrm>
            <a:off x="685800" y="1556792"/>
            <a:ext cx="7829550" cy="4752528"/>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3. </a:t>
            </a:r>
            <a:r>
              <a:rPr lang="en-CA" b="1" dirty="0">
                <a:latin typeface="Calibri" panose="020F0502020204030204" pitchFamily="34" charset="0"/>
                <a:ea typeface="Calibri" panose="020F0502020204030204" pitchFamily="34" charset="0"/>
                <a:cs typeface="Calibri" panose="020F0502020204030204" pitchFamily="34" charset="0"/>
                <a:sym typeface="Arial"/>
              </a:rPr>
              <a:t>Boosting gaming potential </a:t>
            </a:r>
            <a:r>
              <a:rPr lang="en-CA" dirty="0">
                <a:latin typeface="Calibri" panose="020F0502020204030204" pitchFamily="34" charset="0"/>
                <a:ea typeface="Calibri" panose="020F0502020204030204" pitchFamily="34" charset="0"/>
                <a:cs typeface="Calibri" panose="020F0502020204030204" pitchFamily="34" charset="0"/>
                <a:sym typeface="Arial"/>
              </a:rPr>
              <a:t>– NFT’s have many benefits for gamers and game developers, including providing ownership data for in game objects facilitating economic system within games.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4.</a:t>
            </a:r>
            <a:r>
              <a:rPr lang="en-CA" b="1" dirty="0">
                <a:latin typeface="Calibri" panose="020F0502020204030204" pitchFamily="34" charset="0"/>
                <a:ea typeface="Calibri" panose="020F0502020204030204" pitchFamily="34" charset="0"/>
                <a:cs typeface="Calibri" panose="020F0502020204030204" pitchFamily="34" charset="0"/>
                <a:sym typeface="Arial"/>
              </a:rPr>
              <a:t> Sports </a:t>
            </a:r>
            <a:r>
              <a:rPr lang="en-CA" dirty="0">
                <a:latin typeface="Calibri" panose="020F0502020204030204" pitchFamily="34" charset="0"/>
                <a:ea typeface="Calibri" panose="020F0502020204030204" pitchFamily="34" charset="0"/>
                <a:cs typeface="Calibri" panose="020F0502020204030204" pitchFamily="34" charset="0"/>
                <a:sym typeface="Arial"/>
              </a:rPr>
              <a:t>– NFT’s have become a must have in the sports industry with a short time, boxing, basketball and baseball had become three of the top sports with expensive NFT’s- Golden State Warriors became America’s first American sports team.</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76200" algn="l" rtl="0">
              <a:lnSpc>
                <a:spcPct val="90000"/>
              </a:lnSpc>
              <a:spcBef>
                <a:spcPts val="1000"/>
              </a:spcBef>
              <a:spcAft>
                <a:spcPts val="0"/>
              </a:spcAft>
              <a:buClr>
                <a:schemeClr val="dk1"/>
              </a:buClr>
              <a:buSzPts val="2400"/>
              <a:buNone/>
            </a:pPr>
            <a:endParaRPr dirty="0">
              <a:latin typeface="Arial"/>
              <a:ea typeface="Arial"/>
              <a:cs typeface="Arial"/>
              <a:sym typeface="Arial"/>
            </a:endParaRPr>
          </a:p>
        </p:txBody>
      </p:sp>
      <p:sp>
        <p:nvSpPr>
          <p:cNvPr id="267" name="Google Shape;267;p38"/>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68" name="Google Shape;268;p38"/>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69" name="Google Shape;269;p38"/>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9"/>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Application of NFT’s in Metaverse</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75" name="Google Shape;275;p39"/>
          <p:cNvSpPr txBox="1">
            <a:spLocks noGrp="1"/>
          </p:cNvSpPr>
          <p:nvPr>
            <p:ph type="body" idx="1"/>
          </p:nvPr>
        </p:nvSpPr>
        <p:spPr>
          <a:xfrm>
            <a:off x="685800" y="1507031"/>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1</a:t>
            </a:r>
            <a:r>
              <a:rPr lang="en-CA" b="1" dirty="0">
                <a:latin typeface="Calibri" panose="020F0502020204030204" pitchFamily="34" charset="0"/>
                <a:ea typeface="Calibri" panose="020F0502020204030204" pitchFamily="34" charset="0"/>
                <a:cs typeface="Calibri" panose="020F0502020204030204" pitchFamily="34" charset="0"/>
                <a:sym typeface="Arial"/>
              </a:rPr>
              <a:t>. Identity- </a:t>
            </a:r>
            <a:r>
              <a:rPr lang="en-CA" dirty="0">
                <a:latin typeface="Calibri" panose="020F0502020204030204" pitchFamily="34" charset="0"/>
                <a:ea typeface="Calibri" panose="020F0502020204030204" pitchFamily="34" charset="0"/>
                <a:cs typeface="Calibri" panose="020F0502020204030204" pitchFamily="34" charset="0"/>
                <a:sym typeface="Arial"/>
              </a:rPr>
              <a:t>Identity is used in the Metaverse for authentication and must be unique and resistant to fraudulence.</a:t>
            </a: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1.1  </a:t>
            </a:r>
            <a:r>
              <a:rPr lang="en-CA" b="1" dirty="0">
                <a:latin typeface="Calibri" panose="020F0502020204030204" pitchFamily="34" charset="0"/>
                <a:ea typeface="Calibri" panose="020F0502020204030204" pitchFamily="34" charset="0"/>
                <a:cs typeface="Calibri" panose="020F0502020204030204" pitchFamily="34" charset="0"/>
                <a:sym typeface="Arial"/>
              </a:rPr>
              <a:t>Avatars</a:t>
            </a:r>
            <a:r>
              <a:rPr lang="en-CA" dirty="0">
                <a:latin typeface="Calibri" panose="020F0502020204030204" pitchFamily="34" charset="0"/>
                <a:ea typeface="Calibri" panose="020F0502020204030204" pitchFamily="34" charset="0"/>
                <a:cs typeface="Calibri" panose="020F0502020204030204" pitchFamily="34" charset="0"/>
                <a:sym typeface="Arial"/>
              </a:rPr>
              <a:t>- Profile Photo requires avatars to stand out among thousands of others in order to be recognized in the Metaverse. NFT’s can give these objects uniqueness.</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1.2 </a:t>
            </a:r>
            <a:r>
              <a:rPr lang="en-CA" b="1" dirty="0">
                <a:latin typeface="Calibri" panose="020F0502020204030204" pitchFamily="34" charset="0"/>
                <a:ea typeface="Calibri" panose="020F0502020204030204" pitchFamily="34" charset="0"/>
                <a:cs typeface="Calibri" panose="020F0502020204030204" pitchFamily="34" charset="0"/>
                <a:sym typeface="Arial"/>
              </a:rPr>
              <a:t>Identity</a:t>
            </a:r>
            <a:r>
              <a:rPr lang="en-CA" dirty="0">
                <a:latin typeface="Calibri" panose="020F0502020204030204" pitchFamily="34" charset="0"/>
                <a:ea typeface="Calibri" panose="020F0502020204030204" pitchFamily="34" charset="0"/>
                <a:cs typeface="Calibri" panose="020F0502020204030204" pitchFamily="34" charset="0"/>
                <a:sym typeface="Arial"/>
              </a:rPr>
              <a:t> – Every entity in the Metaverse including users and objects requires a unique identifier. The metaverse allow users to link their real identities with their NFT based identities.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76" name="Google Shape;276;p39"/>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77" name="Google Shape;277;p39"/>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78" name="Google Shape;278;p39"/>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0"/>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2. </a:t>
            </a:r>
            <a:r>
              <a:rPr lang="en-CA" b="1" dirty="0">
                <a:latin typeface="Calibri" panose="020F0502020204030204" pitchFamily="34" charset="0"/>
                <a:ea typeface="Calibri" panose="020F0502020204030204" pitchFamily="34" charset="0"/>
                <a:cs typeface="Calibri" panose="020F0502020204030204" pitchFamily="34" charset="0"/>
                <a:sym typeface="Arial"/>
              </a:rPr>
              <a:t>Digital asset- </a:t>
            </a:r>
            <a:r>
              <a:rPr lang="en-CA" dirty="0">
                <a:latin typeface="Calibri" panose="020F0502020204030204" pitchFamily="34" charset="0"/>
                <a:ea typeface="Calibri" panose="020F0502020204030204" pitchFamily="34" charset="0"/>
                <a:cs typeface="Calibri" panose="020F0502020204030204" pitchFamily="34" charset="0"/>
                <a:sym typeface="Arial"/>
              </a:rPr>
              <a:t>It is critical to protect and represent digital assets that exists only in the metaverse, without a physical twin.</a:t>
            </a: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2.1- </a:t>
            </a:r>
            <a:r>
              <a:rPr lang="en-CA" b="1" dirty="0">
                <a:latin typeface="Calibri" panose="020F0502020204030204" pitchFamily="34" charset="0"/>
                <a:ea typeface="Calibri" panose="020F0502020204030204" pitchFamily="34" charset="0"/>
                <a:cs typeface="Calibri" panose="020F0502020204030204" pitchFamily="34" charset="0"/>
                <a:sym typeface="Arial"/>
              </a:rPr>
              <a:t>Digital Items- </a:t>
            </a:r>
            <a:r>
              <a:rPr lang="en-CA" dirty="0">
                <a:latin typeface="Calibri" panose="020F0502020204030204" pitchFamily="34" charset="0"/>
                <a:ea typeface="Calibri" panose="020F0502020204030204" pitchFamily="34" charset="0"/>
                <a:cs typeface="Calibri" panose="020F0502020204030204" pitchFamily="34" charset="0"/>
                <a:sym typeface="Arial"/>
              </a:rPr>
              <a:t>in order to assign any digital item in Metaverse to a virtual group or person, an assignation mechanism must be put in place which guarantees ownership and security.</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dirty="0">
                <a:latin typeface="Calibri" panose="020F0502020204030204" pitchFamily="34" charset="0"/>
                <a:ea typeface="Calibri" panose="020F0502020204030204" pitchFamily="34" charset="0"/>
                <a:cs typeface="Calibri" panose="020F0502020204030204" pitchFamily="34" charset="0"/>
                <a:sym typeface="Arial"/>
              </a:rPr>
              <a:t>2.2 </a:t>
            </a:r>
            <a:r>
              <a:rPr lang="en-CA" b="1" dirty="0">
                <a:latin typeface="Calibri" panose="020F0502020204030204" pitchFamily="34" charset="0"/>
                <a:ea typeface="Calibri" panose="020F0502020204030204" pitchFamily="34" charset="0"/>
                <a:cs typeface="Calibri" panose="020F0502020204030204" pitchFamily="34" charset="0"/>
                <a:sym typeface="Arial"/>
              </a:rPr>
              <a:t>Metaverse Land </a:t>
            </a:r>
            <a:r>
              <a:rPr lang="en-CA" dirty="0">
                <a:latin typeface="Calibri" panose="020F0502020204030204" pitchFamily="34" charset="0"/>
                <a:ea typeface="Calibri" panose="020F0502020204030204" pitchFamily="34" charset="0"/>
                <a:cs typeface="Calibri" panose="020F0502020204030204" pitchFamily="34" charset="0"/>
                <a:sym typeface="Arial"/>
              </a:rPr>
              <a:t>– NFT’s are land documents that can be used to prove ownership, transfer property ownership and more.</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84" name="Google Shape;284;p40"/>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85" name="Google Shape;285;p40"/>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86" name="Google Shape;286;p40"/>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Challenges Faced by NFT’s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2" name="Google Shape;292;p41"/>
          <p:cNvSpPr txBox="1">
            <a:spLocks noGrp="1"/>
          </p:cNvSpPr>
          <p:nvPr>
            <p:ph type="body" idx="1"/>
          </p:nvPr>
        </p:nvSpPr>
        <p:spPr>
          <a:xfrm>
            <a:off x="685800" y="1484784"/>
            <a:ext cx="7829550" cy="4824536"/>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b="1" dirty="0">
                <a:latin typeface="Calibri" panose="020F0502020204030204" pitchFamily="34" charset="0"/>
                <a:ea typeface="Calibri" panose="020F0502020204030204" pitchFamily="34" charset="0"/>
                <a:cs typeface="Calibri" panose="020F0502020204030204" pitchFamily="34" charset="0"/>
                <a:sym typeface="Arial"/>
              </a:rPr>
              <a:t>Cyber Security- </a:t>
            </a:r>
            <a:r>
              <a:rPr lang="en-CA" dirty="0">
                <a:latin typeface="Calibri" panose="020F0502020204030204" pitchFamily="34" charset="0"/>
                <a:ea typeface="Calibri" panose="020F0502020204030204" pitchFamily="34" charset="0"/>
                <a:cs typeface="Calibri" panose="020F0502020204030204" pitchFamily="34" charset="0"/>
                <a:sym typeface="Arial"/>
              </a:rPr>
              <a:t>With high growth rate of NFT transactions in digital world, cyber security has become more of a priority. Malicious actors may create fake NFT’s under famous artists.</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7620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b="1" dirty="0">
                <a:latin typeface="Calibri" panose="020F0502020204030204" pitchFamily="34" charset="0"/>
                <a:ea typeface="Calibri" panose="020F0502020204030204" pitchFamily="34" charset="0"/>
                <a:cs typeface="Calibri" panose="020F0502020204030204" pitchFamily="34" charset="0"/>
                <a:sym typeface="Arial"/>
              </a:rPr>
              <a:t>Intellectual Property Rights- </a:t>
            </a:r>
            <a:r>
              <a:rPr lang="en-CA" dirty="0">
                <a:latin typeface="Calibri" panose="020F0502020204030204" pitchFamily="34" charset="0"/>
                <a:ea typeface="Calibri" panose="020F0502020204030204" pitchFamily="34" charset="0"/>
                <a:cs typeface="Calibri" panose="020F0502020204030204" pitchFamily="34" charset="0"/>
                <a:sym typeface="Arial"/>
              </a:rPr>
              <a:t>Before Purchasing anything made from NFT seller, it is essential to confirm their ownership rights. Sometimes people have taken photos or made reproduction of NFT’s which could lead to disputes about ownership.</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93" name="Google Shape;293;p41"/>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94" name="Google Shape;294;p41"/>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95" name="Google Shape;295;p41"/>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628650" y="548680"/>
            <a:ext cx="7829550" cy="74374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Introduction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85" name="Google Shape;185;p29"/>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chemeClr val="dk1"/>
              </a:buClr>
              <a:buSzPts val="2400"/>
              <a:buNone/>
            </a:pPr>
            <a:endParaRPr b="0" i="0" dirty="0">
              <a:latin typeface="Arial"/>
              <a:ea typeface="Arial"/>
              <a:cs typeface="Arial"/>
              <a:sym typeface="Arial"/>
            </a:endParaRPr>
          </a:p>
          <a:p>
            <a:pPr marL="228600" lvl="0" indent="-228600" algn="just" rtl="0">
              <a:lnSpc>
                <a:spcPct val="90000"/>
              </a:lnSpc>
              <a:spcBef>
                <a:spcPts val="1000"/>
              </a:spcBef>
              <a:spcAft>
                <a:spcPts val="0"/>
              </a:spcAft>
              <a:buClr>
                <a:schemeClr val="dk1"/>
              </a:buClr>
              <a:buSzPts val="2400"/>
              <a:buChar char="•"/>
            </a:pPr>
            <a:r>
              <a:rPr lang="en-CA" b="0" i="0" dirty="0">
                <a:latin typeface="Calibri" panose="020F0502020204030204" pitchFamily="34" charset="0"/>
                <a:ea typeface="Calibri" panose="020F0502020204030204" pitchFamily="34" charset="0"/>
                <a:cs typeface="Calibri" panose="020F0502020204030204" pitchFamily="34" charset="0"/>
                <a:sym typeface="Arial"/>
              </a:rPr>
              <a:t>Blockchain is a decentralized digital ledger technology that enables secure, transparent, and tamper-proof record-keeping. It allows participants in a network to maintain a shared database that can be accessed and updated without the need for a central authority. </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b="0" i="0" dirty="0">
                <a:latin typeface="Calibri" panose="020F0502020204030204" pitchFamily="34" charset="0"/>
                <a:ea typeface="Calibri" panose="020F0502020204030204" pitchFamily="34" charset="0"/>
                <a:cs typeface="Calibri" panose="020F0502020204030204" pitchFamily="34" charset="0"/>
                <a:sym typeface="Arial"/>
              </a:rPr>
              <a:t>Transactions are verified and recorded in a permanent and immutable way, making it difficult for any single entity to manipulate the data. This technology has the potential to transform industries ranging from finance and healthcare to supply chain management and voting systems.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br>
              <a:rPr lang="en-CA" dirty="0"/>
            </a:br>
            <a:r>
              <a:rPr lang="en-CA" dirty="0"/>
              <a:t> </a:t>
            </a:r>
            <a:endParaRPr dirty="0"/>
          </a:p>
        </p:txBody>
      </p:sp>
      <p:sp>
        <p:nvSpPr>
          <p:cNvPr id="186" name="Google Shape;186;p29"/>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187" name="Google Shape;187;p29"/>
          <p:cNvSpPr txBox="1">
            <a:spLocks noGrp="1"/>
          </p:cNvSpPr>
          <p:nvPr>
            <p:ph type="ftr" idx="11"/>
          </p:nvPr>
        </p:nvSpPr>
        <p:spPr>
          <a:xfrm>
            <a:off x="685800" y="6356350"/>
            <a:ext cx="6032698"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Introduction</a:t>
            </a:r>
            <a:endParaRPr/>
          </a:p>
        </p:txBody>
      </p:sp>
      <p:sp>
        <p:nvSpPr>
          <p:cNvPr id="188" name="Google Shape;188;p29"/>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CA" b="1" dirty="0">
                <a:latin typeface="Calibri" panose="020F0502020204030204" pitchFamily="34" charset="0"/>
                <a:ea typeface="Calibri" panose="020F0502020204030204" pitchFamily="34" charset="0"/>
                <a:cs typeface="Calibri" panose="020F0502020204030204" pitchFamily="34" charset="0"/>
                <a:sym typeface="Arial"/>
              </a:rPr>
              <a:t>Security and Privacy- </a:t>
            </a:r>
            <a:r>
              <a:rPr lang="en-CA" dirty="0">
                <a:latin typeface="Calibri" panose="020F0502020204030204" pitchFamily="34" charset="0"/>
                <a:ea typeface="Calibri" panose="020F0502020204030204" pitchFamily="34" charset="0"/>
                <a:cs typeface="Calibri" panose="020F0502020204030204" pitchFamily="34" charset="0"/>
                <a:sym typeface="Arial"/>
              </a:rPr>
              <a:t>NFT’s face a number of challenges but Data Integrity and security must remain at the top making privacy and security for NFT’s a major challenge. Many NFT transactions rely on Ethereum platform which offers pseudo-anonymity but not total anonymity.</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7620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sym typeface="Arial"/>
            </a:endParaRPr>
          </a:p>
          <a:p>
            <a:pPr marL="228600" lvl="0" indent="-228600" algn="just" rtl="0">
              <a:lnSpc>
                <a:spcPct val="90000"/>
              </a:lnSpc>
              <a:spcBef>
                <a:spcPts val="1000"/>
              </a:spcBef>
              <a:spcAft>
                <a:spcPts val="0"/>
              </a:spcAft>
              <a:buClr>
                <a:schemeClr val="dk1"/>
              </a:buClr>
              <a:buSzPts val="2400"/>
              <a:buChar char="•"/>
            </a:pPr>
            <a:r>
              <a:rPr lang="en-CA" b="1" dirty="0">
                <a:latin typeface="Calibri" panose="020F0502020204030204" pitchFamily="34" charset="0"/>
                <a:ea typeface="Calibri" panose="020F0502020204030204" pitchFamily="34" charset="0"/>
                <a:cs typeface="Calibri" panose="020F0502020204030204" pitchFamily="34" charset="0"/>
                <a:sym typeface="Arial"/>
              </a:rPr>
              <a:t>Environment</a:t>
            </a:r>
            <a:r>
              <a:rPr lang="en-CA" dirty="0">
                <a:latin typeface="Calibri" panose="020F0502020204030204" pitchFamily="34" charset="0"/>
                <a:ea typeface="Calibri" panose="020F0502020204030204" pitchFamily="34" charset="0"/>
                <a:cs typeface="Calibri" panose="020F0502020204030204" pitchFamily="34" charset="0"/>
                <a:sym typeface="Arial"/>
              </a:rPr>
              <a:t>- The environmental consequences are significant for example Ethereum alone is estimated to consume 44.94 Terawatt-hours annually of electricity.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01" name="Google Shape;301;p42"/>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02" name="Google Shape;302;p42"/>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03" name="Google Shape;303;p42"/>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3"/>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Applications of Blockchain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43"/>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CA" b="1" dirty="0">
                <a:latin typeface="Calibri" panose="020F0502020204030204" pitchFamily="34" charset="0"/>
                <a:ea typeface="Calibri" panose="020F0502020204030204" pitchFamily="34" charset="0"/>
                <a:cs typeface="Calibri" panose="020F0502020204030204" pitchFamily="34" charset="0"/>
              </a:rPr>
              <a:t>4. Healthcare</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r>
              <a:rPr lang="en-CA" b="0" i="0" dirty="0">
                <a:latin typeface="Calibri" panose="020F0502020204030204" pitchFamily="34" charset="0"/>
                <a:ea typeface="Calibri" panose="020F0502020204030204" pitchFamily="34" charset="0"/>
                <a:cs typeface="Calibri" panose="020F0502020204030204" pitchFamily="34" charset="0"/>
                <a:sym typeface="Arial"/>
              </a:rPr>
              <a:t>Blockchain technology has the potential to revolutionize healthcare by enabling secure and transparent sharing of medical data between patients, providers, and other stakeholders.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br>
              <a:rPr lang="en-CA" dirty="0"/>
            </a:br>
            <a:endParaRPr dirty="0"/>
          </a:p>
          <a:p>
            <a:pPr marL="685800" lvl="1" indent="-101600" algn="l" rtl="0">
              <a:lnSpc>
                <a:spcPct val="90000"/>
              </a:lnSpc>
              <a:spcBef>
                <a:spcPts val="500"/>
              </a:spcBef>
              <a:spcAft>
                <a:spcPts val="0"/>
              </a:spcAft>
              <a:buClr>
                <a:schemeClr val="dk1"/>
              </a:buClr>
              <a:buSzPts val="2000"/>
              <a:buNone/>
            </a:pPr>
            <a:endParaRPr dirty="0"/>
          </a:p>
        </p:txBody>
      </p:sp>
      <p:sp>
        <p:nvSpPr>
          <p:cNvPr id="310" name="Google Shape;310;p43"/>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11" name="Google Shape;311;p43"/>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Healthcare</a:t>
            </a:r>
            <a:endParaRPr/>
          </a:p>
        </p:txBody>
      </p:sp>
      <p:sp>
        <p:nvSpPr>
          <p:cNvPr id="312" name="Google Shape;312;p43"/>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21</a:t>
            </a:fld>
            <a:endParaRPr/>
          </a:p>
        </p:txBody>
      </p:sp>
      <p:pic>
        <p:nvPicPr>
          <p:cNvPr id="313" name="Google Shape;313;p43" descr="Diagram&#10;&#10;Description automatically generated"/>
          <p:cNvPicPr preferRelativeResize="0"/>
          <p:nvPr/>
        </p:nvPicPr>
        <p:blipFill rotWithShape="1">
          <a:blip r:embed="rId3">
            <a:alphaModFix/>
          </a:blip>
          <a:srcRect/>
          <a:stretch/>
        </p:blipFill>
        <p:spPr>
          <a:xfrm>
            <a:off x="1367644" y="3068960"/>
            <a:ext cx="6408712" cy="32403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685800" y="381000"/>
            <a:ext cx="7829400" cy="7437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CA" b="1" dirty="0">
                <a:latin typeface="Calibri" panose="020F0502020204030204" pitchFamily="34" charset="0"/>
                <a:ea typeface="Calibri" panose="020F0502020204030204" pitchFamily="34" charset="0"/>
                <a:cs typeface="Calibri" panose="020F0502020204030204" pitchFamily="34" charset="0"/>
              </a:rPr>
              <a:t>Application of Blockchain in Healthcare</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320" name="Google Shape;320;p44"/>
          <p:cNvSpPr txBox="1">
            <a:spLocks noGrp="1"/>
          </p:cNvSpPr>
          <p:nvPr>
            <p:ph type="body" idx="1"/>
          </p:nvPr>
        </p:nvSpPr>
        <p:spPr>
          <a:xfrm>
            <a:off x="685800" y="1268760"/>
            <a:ext cx="7829400" cy="5040600"/>
          </a:xfrm>
          <a:prstGeom prst="rect">
            <a:avLst/>
          </a:prstGeom>
        </p:spPr>
        <p:txBody>
          <a:bodyPr spcFirstLastPara="1" wrap="square" lIns="91425" tIns="45700" rIns="91425" bIns="45700" anchor="t" anchorCtr="0">
            <a:noAutofit/>
          </a:bodyPr>
          <a:lstStyle/>
          <a:p>
            <a:pPr marL="457200" lvl="0" indent="-317500" algn="just" rtl="0">
              <a:lnSpc>
                <a:spcPct val="115000"/>
              </a:lnSpc>
              <a:spcBef>
                <a:spcPts val="0"/>
              </a:spcBef>
              <a:spcAft>
                <a:spcPts val="0"/>
              </a:spcAft>
              <a:buSzPts val="1400"/>
              <a:buFont typeface="Arial"/>
              <a:buChar char="●"/>
            </a:pPr>
            <a:r>
              <a:rPr lang="en-CA" sz="1400" b="1" dirty="0">
                <a:latin typeface="Calibri" panose="020F0502020204030204" pitchFamily="34" charset="0"/>
                <a:ea typeface="Calibri" panose="020F0502020204030204" pitchFamily="34" charset="0"/>
                <a:cs typeface="Calibri" panose="020F0502020204030204" pitchFamily="34" charset="0"/>
                <a:sym typeface="Arial"/>
              </a:rPr>
              <a:t>Patient data management: </a:t>
            </a: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The most important application of blockchain technology is patient medical data management. Anybody entering a hospital must ensure that the data they provide, such as their social security number or credit card information, is protected. The only way to ensure that hackers won't have access to such crucial personal information is for a healthcare provider to use blockchain-enabled encryption.</a:t>
            </a: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457200" lvl="0" indent="-317500" algn="just" rtl="0">
              <a:lnSpc>
                <a:spcPct val="115000"/>
              </a:lnSpc>
              <a:spcBef>
                <a:spcPts val="0"/>
              </a:spcBef>
              <a:spcAft>
                <a:spcPts val="0"/>
              </a:spcAft>
              <a:buSzPts val="1400"/>
              <a:buFont typeface="Arial"/>
              <a:buChar char="●"/>
            </a:pPr>
            <a:r>
              <a:rPr lang="en-CA" sz="1400" b="1" dirty="0">
                <a:latin typeface="Calibri" panose="020F0502020204030204" pitchFamily="34" charset="0"/>
                <a:ea typeface="Calibri" panose="020F0502020204030204" pitchFamily="34" charset="0"/>
                <a:cs typeface="Calibri" panose="020F0502020204030204" pitchFamily="34" charset="0"/>
                <a:sym typeface="Arial"/>
              </a:rPr>
              <a:t>Increasing the flow of information between patients and providers</a:t>
            </a: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None/>
            </a:pP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Blockchain technology ensures that patient data is saved over a database dispersed over a network of nodes, providing a decentralized approach. This means that whenever a node updates data, the network as a whole updates the data as well, making it easier for doctors and other healthcare professionals to communicate updated information.</a:t>
            </a: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On a blockchain, all patient data is continuously valid, verifiable, up-to-date, and time-stamped. As a result, healthcare service providers may analyze and act on the information at hand with speed and ease, especially while handling medical emergencies.</a:t>
            </a:r>
            <a:endParaRPr sz="1400" dirty="0">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321" name="Google Shape;321;p44"/>
          <p:cNvSpPr txBox="1">
            <a:spLocks noGrp="1"/>
          </p:cNvSpPr>
          <p:nvPr>
            <p:ph type="sldNum" idx="12"/>
          </p:nvPr>
        </p:nvSpPr>
        <p:spPr>
          <a:xfrm>
            <a:off x="7956376" y="6356350"/>
            <a:ext cx="5589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a:spLocks noGrp="1"/>
          </p:cNvSpPr>
          <p:nvPr>
            <p:ph type="body" idx="1"/>
          </p:nvPr>
        </p:nvSpPr>
        <p:spPr>
          <a:xfrm>
            <a:off x="685800" y="1268760"/>
            <a:ext cx="7829400" cy="5040600"/>
          </a:xfrm>
          <a:prstGeom prst="rect">
            <a:avLst/>
          </a:prstGeom>
        </p:spPr>
        <p:txBody>
          <a:bodyPr spcFirstLastPara="1" wrap="square" lIns="91425" tIns="45700" rIns="91425" bIns="45700" anchor="t" anchorCtr="0">
            <a:normAutofit/>
          </a:bodyPr>
          <a:lstStyle/>
          <a:p>
            <a:pPr marL="457200" lvl="0" indent="-317500" algn="just" rtl="0">
              <a:lnSpc>
                <a:spcPct val="115000"/>
              </a:lnSpc>
              <a:spcBef>
                <a:spcPts val="0"/>
              </a:spcBef>
              <a:spcAft>
                <a:spcPts val="0"/>
              </a:spcAft>
              <a:buSzPts val="1400"/>
              <a:buFont typeface="Arial"/>
              <a:buChar char="●"/>
            </a:pPr>
            <a:r>
              <a:rPr lang="en-CA" sz="1400" b="1" dirty="0">
                <a:latin typeface="Calibri" panose="020F0502020204030204" pitchFamily="34" charset="0"/>
                <a:ea typeface="Calibri" panose="020F0502020204030204" pitchFamily="34" charset="0"/>
                <a:cs typeface="Calibri" panose="020F0502020204030204" pitchFamily="34" charset="0"/>
                <a:sym typeface="Arial"/>
              </a:rPr>
              <a:t>Control of Healthcare Transactions</a:t>
            </a: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Hospitals and specialty clinics handle numerous patient payments and claims around-the-clock, in addition to sending internal requests for past-due patient payments. When competent hackers and rogue employees gained access to this kind of data in the past, it opened the door for all kinds of trouble.</a:t>
            </a: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Most of these procedures can be streamlined with blockchain technology to lower the likelihood of claim denials and payment issues. There is no opportunity for human mistake or time lags because all database modifications are visible in real-time to the network of users, including all stakeholders, and any incorrect entries that could result in underpayments are reported right away.</a:t>
            </a: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457200" lvl="0" indent="-317500" algn="just" rtl="0">
              <a:lnSpc>
                <a:spcPct val="115000"/>
              </a:lnSpc>
              <a:spcBef>
                <a:spcPts val="0"/>
              </a:spcBef>
              <a:spcAft>
                <a:spcPts val="0"/>
              </a:spcAft>
              <a:buSzPts val="1400"/>
              <a:buFont typeface="Arial"/>
              <a:buChar char="●"/>
            </a:pPr>
            <a:r>
              <a:rPr lang="en-CA" sz="1400" b="1" dirty="0">
                <a:latin typeface="Calibri" panose="020F0502020204030204" pitchFamily="34" charset="0"/>
                <a:ea typeface="Calibri" panose="020F0502020204030204" pitchFamily="34" charset="0"/>
                <a:cs typeface="Calibri" panose="020F0502020204030204" pitchFamily="34" charset="0"/>
                <a:sym typeface="Arial"/>
              </a:rPr>
              <a:t>Monitoring Medical Credentials</a:t>
            </a: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Patients everywhere need to feel secure in their doctor's qualifications, their ability to back up their claims, the locations of their prior employment, and their degree of expertise. One of the applications of blockchain in healthcare is the verification of medical credentials. With the help of this technology, all provider data may be kept in a single database.</a:t>
            </a:r>
            <a:endParaRPr sz="2700" dirty="0">
              <a:latin typeface="Calibri" panose="020F0502020204030204" pitchFamily="34" charset="0"/>
              <a:ea typeface="Calibri" panose="020F0502020204030204" pitchFamily="34" charset="0"/>
              <a:cs typeface="Calibri" panose="020F0502020204030204" pitchFamily="34" charset="0"/>
            </a:endParaRPr>
          </a:p>
        </p:txBody>
      </p:sp>
      <p:sp>
        <p:nvSpPr>
          <p:cNvPr id="328" name="Google Shape;328;p45"/>
          <p:cNvSpPr txBox="1">
            <a:spLocks noGrp="1"/>
          </p:cNvSpPr>
          <p:nvPr>
            <p:ph type="sldNum" idx="12"/>
          </p:nvPr>
        </p:nvSpPr>
        <p:spPr>
          <a:xfrm>
            <a:off x="7956376" y="6356350"/>
            <a:ext cx="5589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6"/>
          <p:cNvSpPr txBox="1">
            <a:spLocks noGrp="1"/>
          </p:cNvSpPr>
          <p:nvPr>
            <p:ph type="body" idx="1"/>
          </p:nvPr>
        </p:nvSpPr>
        <p:spPr>
          <a:xfrm>
            <a:off x="685800" y="1268760"/>
            <a:ext cx="7829400" cy="5040600"/>
          </a:xfrm>
          <a:prstGeom prst="rect">
            <a:avLst/>
          </a:prstGeom>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The blockchain will also assist in confirming the legitimacy of these credentials. Also, organizations hiring medical professionals at any level require a proven technique to verify all the credentials provided by job prospects without requiring additional bureaucracy.</a:t>
            </a: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Blockchain is useful for tracking the credentials and experience of medical professionals, much as it is used to trace the provenance of medical supplies and equipment.</a:t>
            </a: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457200" lvl="0" indent="-317500" algn="just" rtl="0">
              <a:lnSpc>
                <a:spcPct val="115000"/>
              </a:lnSpc>
              <a:spcBef>
                <a:spcPts val="0"/>
              </a:spcBef>
              <a:spcAft>
                <a:spcPts val="0"/>
              </a:spcAft>
              <a:buSzPts val="1400"/>
              <a:buFont typeface="Arial"/>
              <a:buChar char="●"/>
            </a:pPr>
            <a:r>
              <a:rPr lang="en-CA" sz="1400" b="1" dirty="0">
                <a:latin typeface="Calibri" panose="020F0502020204030204" pitchFamily="34" charset="0"/>
                <a:ea typeface="Calibri" panose="020F0502020204030204" pitchFamily="34" charset="0"/>
                <a:cs typeface="Calibri" panose="020F0502020204030204" pitchFamily="34" charset="0"/>
                <a:sym typeface="Arial"/>
              </a:rPr>
              <a:t>Adaptation to wearable Internet of Things devices</a:t>
            </a: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The ability of blockchain developments to be employed with wearable internet of things (IoT) devices is one of its most impressive features. It enables both patients and doctors to more effectively monitor medical records. Blockchain can offer a simple authentication process and safe platform for integrating data from wearables like activity, health, or fitness trackers.</a:t>
            </a: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This protected, often updated data is accessible to both doctors and patients, making it simpler to track changes or patients' progress. As the use of wearable technology grows, blockchain healthcare app development should be at the top of the list.</a:t>
            </a:r>
            <a:endParaRPr sz="2700" dirty="0">
              <a:latin typeface="Calibri" panose="020F0502020204030204" pitchFamily="34" charset="0"/>
              <a:ea typeface="Calibri" panose="020F0502020204030204" pitchFamily="34" charset="0"/>
              <a:cs typeface="Calibri" panose="020F0502020204030204" pitchFamily="34" charset="0"/>
            </a:endParaRPr>
          </a:p>
        </p:txBody>
      </p:sp>
      <p:sp>
        <p:nvSpPr>
          <p:cNvPr id="335" name="Google Shape;335;p46"/>
          <p:cNvSpPr txBox="1">
            <a:spLocks noGrp="1"/>
          </p:cNvSpPr>
          <p:nvPr>
            <p:ph type="sldNum" idx="12"/>
          </p:nvPr>
        </p:nvSpPr>
        <p:spPr>
          <a:xfrm>
            <a:off x="7956376" y="6356350"/>
            <a:ext cx="5589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7"/>
          <p:cNvSpPr txBox="1">
            <a:spLocks noGrp="1"/>
          </p:cNvSpPr>
          <p:nvPr>
            <p:ph type="title"/>
          </p:nvPr>
        </p:nvSpPr>
        <p:spPr>
          <a:xfrm>
            <a:off x="685800" y="381000"/>
            <a:ext cx="7829400" cy="743700"/>
          </a:xfrm>
          <a:prstGeom prst="rect">
            <a:avLst/>
          </a:prstGeom>
        </p:spPr>
        <p:txBody>
          <a:bodyPr spcFirstLastPara="1" wrap="square" lIns="91425" tIns="45700" rIns="91425" bIns="45700" anchor="ctr" anchorCtr="0">
            <a:noAutofit/>
          </a:bodyPr>
          <a:lstStyle/>
          <a:p>
            <a:pPr marL="0" lvl="0" indent="0" algn="just" rtl="0">
              <a:lnSpc>
                <a:spcPct val="115000"/>
              </a:lnSpc>
              <a:spcBef>
                <a:spcPts val="0"/>
              </a:spcBef>
              <a:spcAft>
                <a:spcPts val="0"/>
              </a:spcAft>
              <a:buClr>
                <a:schemeClr val="dk1"/>
              </a:buClr>
              <a:buSzPts val="1100"/>
              <a:buFont typeface="Arial"/>
              <a:buNone/>
            </a:pPr>
            <a:r>
              <a:rPr lang="en-CA" b="1" dirty="0">
                <a:latin typeface="Calibri" panose="020F0502020204030204" pitchFamily="34" charset="0"/>
                <a:ea typeface="Calibri" panose="020F0502020204030204" pitchFamily="34" charset="0"/>
                <a:cs typeface="Calibri" panose="020F0502020204030204" pitchFamily="34" charset="0"/>
              </a:rPr>
              <a:t>Challenges of blockchain in healthcare</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342" name="Google Shape;342;p47"/>
          <p:cNvSpPr txBox="1">
            <a:spLocks noGrp="1"/>
          </p:cNvSpPr>
          <p:nvPr>
            <p:ph type="body" idx="1"/>
          </p:nvPr>
        </p:nvSpPr>
        <p:spPr>
          <a:xfrm>
            <a:off x="685800" y="1268760"/>
            <a:ext cx="7829400" cy="5040600"/>
          </a:xfrm>
          <a:prstGeom prst="rect">
            <a:avLst/>
          </a:prstGeom>
        </p:spPr>
        <p:txBody>
          <a:bodyPr spcFirstLastPara="1" wrap="square" lIns="91425" tIns="45700" rIns="91425" bIns="45700" anchor="t" anchorCtr="0">
            <a:normAutofit/>
          </a:bodyPr>
          <a:lstStyle/>
          <a:p>
            <a:pPr marL="457200" lvl="0" indent="-317500" algn="just" rtl="0">
              <a:lnSpc>
                <a:spcPct val="115000"/>
              </a:lnSpc>
              <a:spcBef>
                <a:spcPts val="0"/>
              </a:spcBef>
              <a:spcAft>
                <a:spcPts val="0"/>
              </a:spcAft>
              <a:buSzPts val="1400"/>
              <a:buFont typeface="Arial"/>
              <a:buChar char="●"/>
            </a:pPr>
            <a:r>
              <a:rPr lang="en-CA" sz="1400" b="1" dirty="0">
                <a:latin typeface="Calibri" panose="020F0502020204030204" pitchFamily="34" charset="0"/>
                <a:ea typeface="Calibri" panose="020F0502020204030204" pitchFamily="34" charset="0"/>
                <a:cs typeface="Calibri" panose="020F0502020204030204" pitchFamily="34" charset="0"/>
                <a:sym typeface="Arial"/>
              </a:rPr>
              <a:t>Absence of technical expertise</a:t>
            </a: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It's no secret that the majority of healthcare professionals haven't yet purchased hardware and software tailored to the blockchain. Nonetheless, the majority of consumers are still unfamiliar with the technology's inner workings. Because most people still largely identify blockchain with cryptocurrency, some people are still dubious about its potential use in their industry.</a:t>
            </a: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Healthcare service providers must be strategic in obtaining these technologies and educating their staff on how to use them if they want institutions to gain from blockchain technology. Additionally, individuals utilizing blockchain in healthcare must come up with novel ways to deploy improvements without adding to the workload of already overworked healthcare professionals.</a:t>
            </a: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457200" lvl="0" indent="-317500" algn="just" rtl="0">
              <a:lnSpc>
                <a:spcPct val="115000"/>
              </a:lnSpc>
              <a:spcBef>
                <a:spcPts val="0"/>
              </a:spcBef>
              <a:spcAft>
                <a:spcPts val="0"/>
              </a:spcAft>
              <a:buSzPts val="1400"/>
              <a:buFont typeface="Arial"/>
              <a:buChar char="●"/>
            </a:pPr>
            <a:r>
              <a:rPr lang="en-CA" sz="1400" b="1" dirty="0">
                <a:latin typeface="Calibri" panose="020F0502020204030204" pitchFamily="34" charset="0"/>
                <a:ea typeface="Calibri" panose="020F0502020204030204" pitchFamily="34" charset="0"/>
                <a:cs typeface="Calibri" panose="020F0502020204030204" pitchFamily="34" charset="0"/>
                <a:sym typeface="Arial"/>
              </a:rPr>
              <a:t>Lack of Government Involvement</a:t>
            </a: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The majority of hospitals are controlled by the government, but governments continue to be slow to accept new technologies. As choices won't be made by a third party or a centralized authority due to blockchain decentralized structure, there is a dread of the unknown. Also, because it is still in its infancy, the industry's lack of standardization may make it difficult for it to be adopted, which would limit the opportunity to fully utilize its potential.</a:t>
            </a:r>
            <a:endParaRPr sz="1700" dirty="0">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343" name="Google Shape;343;p47"/>
          <p:cNvSpPr txBox="1">
            <a:spLocks noGrp="1"/>
          </p:cNvSpPr>
          <p:nvPr>
            <p:ph type="sldNum" idx="12"/>
          </p:nvPr>
        </p:nvSpPr>
        <p:spPr>
          <a:xfrm>
            <a:off x="7956376" y="6356350"/>
            <a:ext cx="5589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8"/>
          <p:cNvSpPr txBox="1">
            <a:spLocks noGrp="1"/>
          </p:cNvSpPr>
          <p:nvPr>
            <p:ph type="body" idx="1"/>
          </p:nvPr>
        </p:nvSpPr>
        <p:spPr>
          <a:xfrm>
            <a:off x="685800" y="1268760"/>
            <a:ext cx="7829400" cy="5040600"/>
          </a:xfrm>
          <a:prstGeom prst="rect">
            <a:avLst/>
          </a:prstGeom>
        </p:spPr>
        <p:txBody>
          <a:bodyPr spcFirstLastPara="1" wrap="square" lIns="91425" tIns="45700" rIns="91425" bIns="45700" anchor="t" anchorCtr="0">
            <a:normAutofit/>
          </a:bodyPr>
          <a:lstStyle/>
          <a:p>
            <a:pPr marL="457200" lvl="0" indent="-317500" algn="just" rtl="0">
              <a:lnSpc>
                <a:spcPct val="115000"/>
              </a:lnSpc>
              <a:spcBef>
                <a:spcPts val="0"/>
              </a:spcBef>
              <a:spcAft>
                <a:spcPts val="0"/>
              </a:spcAft>
              <a:buSzPts val="1400"/>
              <a:buFont typeface="Arial"/>
              <a:buChar char="●"/>
            </a:pPr>
            <a:r>
              <a:rPr lang="en-CA" sz="1400" b="1" dirty="0">
                <a:latin typeface="Calibri" panose="020F0502020204030204" pitchFamily="34" charset="0"/>
                <a:ea typeface="Calibri" panose="020F0502020204030204" pitchFamily="34" charset="0"/>
                <a:cs typeface="Calibri" panose="020F0502020204030204" pitchFamily="34" charset="0"/>
                <a:sym typeface="Arial"/>
              </a:rPr>
              <a:t>Reticence to Use Paperless Techniques</a:t>
            </a:r>
            <a:endParaRPr sz="1400" b="1"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Most doctors and professionals still prefer to keep their medical records using the outdated filing systems since they become so accustomed to keeping paper data. Paperwork is still required by drug stores and patients who don't know any better since it's convenient. In particular, the advantages of automating file records and the possibilities for collaborative practices with other practitioners and service providers, as well as the usage of blockchain, must be made clear to doctors.</a:t>
            </a: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endParaRPr sz="14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0" algn="just" rtl="0">
              <a:lnSpc>
                <a:spcPct val="115000"/>
              </a:lnSpc>
              <a:spcBef>
                <a:spcPts val="0"/>
              </a:spcBef>
              <a:spcAft>
                <a:spcPts val="0"/>
              </a:spcAft>
              <a:buClr>
                <a:schemeClr val="dk1"/>
              </a:buClr>
              <a:buSzPts val="1100"/>
              <a:buFont typeface="Arial"/>
              <a:buNone/>
            </a:pPr>
            <a:r>
              <a:rPr lang="en-CA" sz="1400" dirty="0">
                <a:latin typeface="Calibri" panose="020F0502020204030204" pitchFamily="34" charset="0"/>
                <a:ea typeface="Calibri" panose="020F0502020204030204" pitchFamily="34" charset="0"/>
                <a:cs typeface="Calibri" panose="020F0502020204030204" pitchFamily="34" charset="0"/>
                <a:sym typeface="Arial"/>
              </a:rPr>
              <a:t>The new technology demands that all institutions involved in medical research and patient care be brought on board and ready to adopt them. The ability for blockchain to accommodate huge data sets like CAT scans and MRI images into a single transaction is of the utmost importance. </a:t>
            </a:r>
            <a:endParaRPr sz="2700" dirty="0">
              <a:latin typeface="Calibri" panose="020F0502020204030204" pitchFamily="34" charset="0"/>
              <a:ea typeface="Calibri" panose="020F0502020204030204" pitchFamily="34" charset="0"/>
              <a:cs typeface="Calibri" panose="020F0502020204030204" pitchFamily="34" charset="0"/>
            </a:endParaRPr>
          </a:p>
        </p:txBody>
      </p:sp>
      <p:sp>
        <p:nvSpPr>
          <p:cNvPr id="350" name="Google Shape;350;p48"/>
          <p:cNvSpPr txBox="1">
            <a:spLocks noGrp="1"/>
          </p:cNvSpPr>
          <p:nvPr>
            <p:ph type="sldNum" idx="12"/>
          </p:nvPr>
        </p:nvSpPr>
        <p:spPr>
          <a:xfrm>
            <a:off x="7956376" y="6356350"/>
            <a:ext cx="5589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9"/>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Applications of Blockchain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49"/>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CA" b="1" dirty="0">
                <a:latin typeface="Calibri" panose="020F0502020204030204" pitchFamily="34" charset="0"/>
                <a:ea typeface="Calibri" panose="020F0502020204030204" pitchFamily="34" charset="0"/>
                <a:cs typeface="Calibri" panose="020F0502020204030204" pitchFamily="34" charset="0"/>
              </a:rPr>
              <a:t>Decentralized Application – </a:t>
            </a:r>
            <a:r>
              <a:rPr lang="en-CA" b="1" dirty="0" err="1">
                <a:latin typeface="Calibri" panose="020F0502020204030204" pitchFamily="34" charset="0"/>
                <a:ea typeface="Calibri" panose="020F0502020204030204" pitchFamily="34" charset="0"/>
                <a:cs typeface="Calibri" panose="020F0502020204030204" pitchFamily="34" charset="0"/>
              </a:rPr>
              <a:t>dApps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2400"/>
              <a:buNone/>
            </a:pPr>
            <a:r>
              <a:rPr lang="en-CA" dirty="0" err="1">
                <a:latin typeface="Calibri" panose="020F0502020204030204" pitchFamily="34" charset="0"/>
                <a:ea typeface="Calibri" panose="020F0502020204030204" pitchFamily="34" charset="0"/>
                <a:cs typeface="Calibri" panose="020F0502020204030204" pitchFamily="34" charset="0"/>
              </a:rPr>
              <a:t>dApps</a:t>
            </a:r>
            <a:r>
              <a:rPr lang="en-CA" dirty="0">
                <a:latin typeface="Calibri" panose="020F0502020204030204" pitchFamily="34" charset="0"/>
                <a:ea typeface="Calibri" panose="020F0502020204030204" pitchFamily="34" charset="0"/>
                <a:cs typeface="Calibri" panose="020F0502020204030204" pitchFamily="34" charset="0"/>
              </a:rPr>
              <a:t> </a:t>
            </a:r>
            <a:r>
              <a:rPr lang="en-CA" b="0" i="0" dirty="0">
                <a:latin typeface="Calibri" panose="020F0502020204030204" pitchFamily="34" charset="0"/>
                <a:ea typeface="Calibri" panose="020F0502020204030204" pitchFamily="34" charset="0"/>
                <a:cs typeface="Calibri" panose="020F0502020204030204" pitchFamily="34" charset="0"/>
                <a:sym typeface="Arial"/>
              </a:rPr>
              <a:t>operate on a decentralized network, such as a blockchain. Unlike traditional apps that rely on a central server, </a:t>
            </a:r>
            <a:r>
              <a:rPr lang="en-CA" b="0" i="0" dirty="0" err="1">
                <a:latin typeface="Calibri" panose="020F0502020204030204" pitchFamily="34" charset="0"/>
                <a:ea typeface="Calibri" panose="020F0502020204030204" pitchFamily="34" charset="0"/>
                <a:cs typeface="Calibri" panose="020F0502020204030204" pitchFamily="34" charset="0"/>
                <a:sym typeface="Arial"/>
              </a:rPr>
              <a:t>dApps</a:t>
            </a:r>
            <a:r>
              <a:rPr lang="en-CA" b="0" i="0" dirty="0">
                <a:latin typeface="Calibri" panose="020F0502020204030204" pitchFamily="34" charset="0"/>
                <a:ea typeface="Calibri" panose="020F0502020204030204" pitchFamily="34" charset="0"/>
                <a:cs typeface="Calibri" panose="020F0502020204030204" pitchFamily="34" charset="0"/>
                <a:sym typeface="Arial"/>
              </a:rPr>
              <a:t> use a distributed network of nodes to store and process data. This makes them more secure, transparent, and resistant to censorship or tampering. Some examples can be Lightning Network, Counterparty and </a:t>
            </a:r>
            <a:r>
              <a:rPr lang="en-CA" b="0" i="0" dirty="0" err="1">
                <a:latin typeface="Calibri" panose="020F0502020204030204" pitchFamily="34" charset="0"/>
                <a:ea typeface="Calibri" panose="020F0502020204030204" pitchFamily="34" charset="0"/>
                <a:cs typeface="Calibri" panose="020F0502020204030204" pitchFamily="34" charset="0"/>
                <a:sym typeface="Arial"/>
              </a:rPr>
              <a:t>OpenBazaar</a:t>
            </a:r>
            <a:r>
              <a:rPr lang="en-CA" b="0" i="0" dirty="0">
                <a:latin typeface="Calibri" panose="020F0502020204030204" pitchFamily="34" charset="0"/>
                <a:ea typeface="Calibri" panose="020F0502020204030204" pitchFamily="34" charset="0"/>
                <a:cs typeface="Calibri" panose="020F0502020204030204" pitchFamily="34" charset="0"/>
                <a:sym typeface="Arial"/>
              </a:rPr>
              <a:t>.</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57" name="Google Shape;357;p49"/>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58" name="Google Shape;358;p49"/>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dApps</a:t>
            </a:r>
            <a:endParaRPr/>
          </a:p>
        </p:txBody>
      </p:sp>
      <p:sp>
        <p:nvSpPr>
          <p:cNvPr id="359" name="Google Shape;359;p49"/>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27</a:t>
            </a:fld>
            <a:endParaRPr/>
          </a:p>
        </p:txBody>
      </p:sp>
      <p:sp>
        <p:nvSpPr>
          <p:cNvPr id="360" name="Google Shape;360;p49"/>
          <p:cNvSpPr/>
          <p:nvPr/>
        </p:nvSpPr>
        <p:spPr>
          <a:xfrm>
            <a:off x="0" y="0"/>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pic>
        <p:nvPicPr>
          <p:cNvPr id="361" name="Google Shape;361;p49" descr="Traditional firms are opening up to blockchain and its decentralised apps |  LSE Business Review"/>
          <p:cNvPicPr preferRelativeResize="0"/>
          <p:nvPr/>
        </p:nvPicPr>
        <p:blipFill rotWithShape="1">
          <a:blip r:embed="rId3">
            <a:alphaModFix/>
          </a:blip>
          <a:srcRect/>
          <a:stretch/>
        </p:blipFill>
        <p:spPr>
          <a:xfrm>
            <a:off x="1975346" y="3723531"/>
            <a:ext cx="5193308" cy="258578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C9AB-CCAB-D978-E7B0-E48ABFBB2680}"/>
              </a:ext>
            </a:extLst>
          </p:cNvPr>
          <p:cNvSpPr>
            <a:spLocks noGrp="1"/>
          </p:cNvSpPr>
          <p:nvPr>
            <p:ph type="title"/>
          </p:nvPr>
        </p:nvSpPr>
        <p:spPr/>
        <p:txBody>
          <a:bodyPr/>
          <a:lstStyle/>
          <a:p>
            <a:r>
              <a:rPr lang="en-US" dirty="0"/>
              <a:t>OpenBazaar</a:t>
            </a:r>
          </a:p>
        </p:txBody>
      </p:sp>
      <p:sp>
        <p:nvSpPr>
          <p:cNvPr id="3" name="Content Placeholder 2">
            <a:extLst>
              <a:ext uri="{FF2B5EF4-FFF2-40B4-BE49-F238E27FC236}">
                <a16:creationId xmlns:a16="http://schemas.microsoft.com/office/drawing/2014/main" id="{8D3F27CB-B22F-B197-BC64-F7BCFDAC1EDB}"/>
              </a:ext>
            </a:extLst>
          </p:cNvPr>
          <p:cNvSpPr>
            <a:spLocks noGrp="1"/>
          </p:cNvSpPr>
          <p:nvPr>
            <p:ph idx="1"/>
          </p:nvPr>
        </p:nvSpPr>
        <p:spPr/>
        <p:txBody>
          <a:bodyPr>
            <a:normAutofit/>
          </a:bodyPr>
          <a:lstStyle/>
          <a:p>
            <a:pPr algn="l"/>
            <a:r>
              <a:rPr lang="en-CA" sz="2200" b="0" i="0" dirty="0">
                <a:solidFill>
                  <a:schemeClr val="tx1"/>
                </a:solidFill>
                <a:effectLst/>
                <a:latin typeface="Calibri" panose="020F0502020204030204" pitchFamily="34" charset="0"/>
                <a:cs typeface="Calibri" panose="020F0502020204030204" pitchFamily="34" charset="0"/>
              </a:rPr>
              <a:t>OpenBazaar is a decentralized marketplace that allows buyers and sellers to trade goods and services directly with each other, without relying on a centralized intermediary. It is built on blockchain technology and uses cryptocurrencies as its native payment method.</a:t>
            </a:r>
          </a:p>
          <a:p>
            <a:pPr algn="l"/>
            <a:r>
              <a:rPr lang="en-CA" sz="2200" b="0" i="0" dirty="0">
                <a:solidFill>
                  <a:schemeClr val="tx1"/>
                </a:solidFill>
                <a:effectLst/>
                <a:latin typeface="Calibri" panose="020F0502020204030204" pitchFamily="34" charset="0"/>
                <a:cs typeface="Calibri" panose="020F0502020204030204" pitchFamily="34" charset="0"/>
              </a:rPr>
              <a:t>OpenBazaar provides a platform for individuals and small businesses to sell products and services globally, without the need for a third-party platform or fees. It enables secure, private, and censorship-resistant transactions, ensuring that users have complete control over their data and transactions.</a:t>
            </a:r>
          </a:p>
          <a:p>
            <a:pPr algn="l"/>
            <a:r>
              <a:rPr lang="en-CA" sz="2200" b="0" i="0" dirty="0">
                <a:solidFill>
                  <a:schemeClr val="tx1"/>
                </a:solidFill>
                <a:effectLst/>
                <a:latin typeface="Calibri" panose="020F0502020204030204" pitchFamily="34" charset="0"/>
                <a:cs typeface="Calibri" panose="020F0502020204030204" pitchFamily="34" charset="0"/>
              </a:rPr>
              <a:t>Overall, OpenBazaar aims to create a more equitable and accessible marketplace for everyone, while also promoting the principles of decentralization and peer-to-peer trading.</a:t>
            </a:r>
          </a:p>
          <a:p>
            <a:pPr marL="76200" indent="0">
              <a:buNone/>
            </a:pPr>
            <a:r>
              <a:rPr lang="en-US" sz="2200" b="0" u="sng" dirty="0">
                <a:solidFill>
                  <a:schemeClr val="tx1"/>
                </a:solidFill>
                <a:latin typeface="Calibri" panose="020F0502020204030204" pitchFamily="34" charset="0"/>
                <a:cs typeface="Calibri" panose="020F0502020204030204" pitchFamily="34" charset="0"/>
              </a:rPr>
              <a:t>https://</a:t>
            </a:r>
            <a:r>
              <a:rPr lang="en-US" sz="2200" b="0" u="sng" dirty="0" err="1">
                <a:solidFill>
                  <a:schemeClr val="tx1"/>
                </a:solidFill>
                <a:latin typeface="Calibri" panose="020F0502020204030204" pitchFamily="34" charset="0"/>
                <a:cs typeface="Calibri" panose="020F0502020204030204" pitchFamily="34" charset="0"/>
              </a:rPr>
              <a:t>openbazaar.org</a:t>
            </a:r>
            <a:r>
              <a:rPr lang="en-US" sz="2200" b="0" u="sng" dirty="0">
                <a:solidFill>
                  <a:schemeClr val="tx1"/>
                </a:solidFill>
                <a:latin typeface="Calibri" panose="020F0502020204030204" pitchFamily="34" charset="0"/>
                <a:cs typeface="Calibri" panose="020F0502020204030204" pitchFamily="34" charset="0"/>
              </a:rPr>
              <a:t>/</a:t>
            </a:r>
          </a:p>
        </p:txBody>
      </p:sp>
      <p:sp>
        <p:nvSpPr>
          <p:cNvPr id="4" name="Date Placeholder 3">
            <a:extLst>
              <a:ext uri="{FF2B5EF4-FFF2-40B4-BE49-F238E27FC236}">
                <a16:creationId xmlns:a16="http://schemas.microsoft.com/office/drawing/2014/main" id="{6569CAEA-93D1-8DF5-F269-C2DC409D47C6}"/>
              </a:ext>
            </a:extLst>
          </p:cNvPr>
          <p:cNvSpPr>
            <a:spLocks noGrp="1"/>
          </p:cNvSpPr>
          <p:nvPr>
            <p:ph type="dt" sz="half" idx="10"/>
          </p:nvPr>
        </p:nvSpPr>
        <p:spPr/>
        <p:txBody>
          <a:bodyPr/>
          <a:lstStyle/>
          <a:p>
            <a:fld id="{9C215E4B-2CCE-4417-9F0B-964C20DCD5A9}" type="datetime1">
              <a:rPr lang="en-CA" smtClean="0"/>
              <a:t>2023-04-11</a:t>
            </a:fld>
            <a:endParaRPr lang="en-CA" dirty="0"/>
          </a:p>
        </p:txBody>
      </p:sp>
      <p:sp>
        <p:nvSpPr>
          <p:cNvPr id="5" name="Footer Placeholder 4">
            <a:extLst>
              <a:ext uri="{FF2B5EF4-FFF2-40B4-BE49-F238E27FC236}">
                <a16:creationId xmlns:a16="http://schemas.microsoft.com/office/drawing/2014/main" id="{B3404FE8-1519-7A98-0F62-FC270D3F40CD}"/>
              </a:ext>
            </a:extLst>
          </p:cNvPr>
          <p:cNvSpPr>
            <a:spLocks noGrp="1"/>
          </p:cNvSpPr>
          <p:nvPr>
            <p:ph type="ftr" sz="quarter" idx="11"/>
          </p:nvPr>
        </p:nvSpPr>
        <p:spPr/>
        <p:txBody>
          <a:bodyPr/>
          <a:lstStyle/>
          <a:p>
            <a:r>
              <a:rPr lang="en-CA" dirty="0"/>
              <a:t>Blockchain and its applications – dApps : OpenBazaar</a:t>
            </a:r>
          </a:p>
        </p:txBody>
      </p:sp>
      <p:sp>
        <p:nvSpPr>
          <p:cNvPr id="6" name="Slide Number Placeholder 5">
            <a:extLst>
              <a:ext uri="{FF2B5EF4-FFF2-40B4-BE49-F238E27FC236}">
                <a16:creationId xmlns:a16="http://schemas.microsoft.com/office/drawing/2014/main" id="{3F2814E0-DF95-DF78-79E2-47CAF2938E04}"/>
              </a:ext>
            </a:extLst>
          </p:cNvPr>
          <p:cNvSpPr>
            <a:spLocks noGrp="1"/>
          </p:cNvSpPr>
          <p:nvPr>
            <p:ph type="sldNum" sz="quarter" idx="12"/>
          </p:nvPr>
        </p:nvSpPr>
        <p:spPr/>
        <p:txBody>
          <a:bodyPr/>
          <a:lstStyle/>
          <a:p>
            <a:fld id="{23901D39-8587-404E-9756-17DD15D1753A}" type="slidenum">
              <a:rPr lang="en-CA" smtClean="0"/>
              <a:pPr/>
              <a:t>28</a:t>
            </a:fld>
            <a:endParaRPr lang="en-CA" dirty="0"/>
          </a:p>
        </p:txBody>
      </p:sp>
    </p:spTree>
    <p:extLst>
      <p:ext uri="{BB962C8B-B14F-4D97-AF65-F5344CB8AC3E}">
        <p14:creationId xmlns:p14="http://schemas.microsoft.com/office/powerpoint/2010/main" val="874333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0ABE-9B4A-36A5-988B-7C399935199A}"/>
              </a:ext>
            </a:extLst>
          </p:cNvPr>
          <p:cNvSpPr>
            <a:spLocks noGrp="1"/>
          </p:cNvSpPr>
          <p:nvPr>
            <p:ph type="title"/>
          </p:nvPr>
        </p:nvSpPr>
        <p:spPr/>
        <p:txBody>
          <a:bodyPr/>
          <a:lstStyle/>
          <a:p>
            <a:r>
              <a:rPr lang="en-US" dirty="0"/>
              <a:t>Lightning Network and Counterparty</a:t>
            </a:r>
          </a:p>
        </p:txBody>
      </p:sp>
      <p:sp>
        <p:nvSpPr>
          <p:cNvPr id="3" name="Content Placeholder 2">
            <a:extLst>
              <a:ext uri="{FF2B5EF4-FFF2-40B4-BE49-F238E27FC236}">
                <a16:creationId xmlns:a16="http://schemas.microsoft.com/office/drawing/2014/main" id="{176579E4-8A77-C06F-C54D-01961D3A4452}"/>
              </a:ext>
            </a:extLst>
          </p:cNvPr>
          <p:cNvSpPr>
            <a:spLocks noGrp="1"/>
          </p:cNvSpPr>
          <p:nvPr>
            <p:ph idx="1"/>
          </p:nvPr>
        </p:nvSpPr>
        <p:spPr/>
        <p:txBody>
          <a:bodyPr>
            <a:normAutofit/>
          </a:bodyPr>
          <a:lstStyle/>
          <a:p>
            <a:pPr algn="just"/>
            <a:r>
              <a:rPr lang="en-CA" sz="2200" b="0" i="0" dirty="0">
                <a:solidFill>
                  <a:srgbClr val="333333"/>
                </a:solidFill>
                <a:effectLst/>
                <a:latin typeface="Calibri" panose="020F0502020204030204" pitchFamily="34" charset="0"/>
                <a:cs typeface="Calibri" panose="020F0502020204030204" pitchFamily="34" charset="0"/>
              </a:rPr>
              <a:t>The Lightning Network is dependent upon the underlying technology of the blockchain. By using real Bitcoin/blockchain transactions and using its native smart-contract scripting language, it is possible to create a secure network of participants which can transact at high volume and high speed.</a:t>
            </a:r>
          </a:p>
          <a:p>
            <a:pPr algn="just"/>
            <a:r>
              <a:rPr lang="en-CA" sz="2200" b="0" i="0" dirty="0">
                <a:solidFill>
                  <a:schemeClr val="tx1"/>
                </a:solidFill>
                <a:effectLst/>
                <a:latin typeface="Calibri" panose="020F0502020204030204" pitchFamily="34" charset="0"/>
                <a:cs typeface="Calibri" panose="020F0502020204030204" pitchFamily="34" charset="0"/>
              </a:rPr>
              <a:t>Counterparty is a decentralized platform on top of Bitcoin blockchain for creating and trading custom digital assets without relying on a centralized exchange. Users can create their own tokens representing anything and trade them peer-to-peer without intermediaries.</a:t>
            </a:r>
          </a:p>
          <a:p>
            <a:pPr marL="76200" indent="0" algn="just">
              <a:buNone/>
            </a:pPr>
            <a:endParaRPr lang="en-CA" sz="1800" b="0" i="0" dirty="0">
              <a:solidFill>
                <a:schemeClr val="tx1"/>
              </a:solidFill>
              <a:effectLst/>
              <a:latin typeface="Calibri" panose="020F0502020204030204" pitchFamily="34" charset="0"/>
              <a:cs typeface="Calibri" panose="020F0502020204030204" pitchFamily="34" charset="0"/>
            </a:endParaRPr>
          </a:p>
          <a:p>
            <a:pPr marL="76200" indent="0" algn="l">
              <a:buNone/>
            </a:pPr>
            <a:r>
              <a:rPr lang="en-CA" sz="2000" b="0" i="0" dirty="0">
                <a:solidFill>
                  <a:schemeClr val="tx1"/>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https://lightning.network/</a:t>
            </a:r>
            <a:endParaRPr lang="en-CA" sz="2000" b="0" i="0" dirty="0">
              <a:solidFill>
                <a:schemeClr val="tx1"/>
              </a:solidFill>
              <a:effectLst/>
              <a:latin typeface="Calibri" panose="020F0502020204030204" pitchFamily="34" charset="0"/>
              <a:cs typeface="Calibri" panose="020F0502020204030204" pitchFamily="34" charset="0"/>
            </a:endParaRPr>
          </a:p>
          <a:p>
            <a:pPr marL="76200" indent="0" algn="l">
              <a:buNone/>
            </a:pPr>
            <a:r>
              <a:rPr lang="en-CA" sz="2000" b="0" i="0" u="sng" dirty="0">
                <a:solidFill>
                  <a:schemeClr val="tx1"/>
                </a:solidFill>
                <a:effectLst/>
                <a:latin typeface="Calibri" panose="020F0502020204030204" pitchFamily="34" charset="0"/>
                <a:cs typeface="Calibri" panose="020F0502020204030204" pitchFamily="34" charset="0"/>
              </a:rPr>
              <a:t>https://</a:t>
            </a:r>
            <a:r>
              <a:rPr lang="en-CA" sz="2000" b="0" i="0" u="sng" dirty="0" err="1">
                <a:solidFill>
                  <a:schemeClr val="tx1"/>
                </a:solidFill>
                <a:effectLst/>
                <a:latin typeface="Calibri" panose="020F0502020204030204" pitchFamily="34" charset="0"/>
                <a:cs typeface="Calibri" panose="020F0502020204030204" pitchFamily="34" charset="0"/>
              </a:rPr>
              <a:t>counterparty.io</a:t>
            </a:r>
            <a:r>
              <a:rPr lang="en-CA" sz="2000" b="0" i="0" u="sng" dirty="0">
                <a:solidFill>
                  <a:schemeClr val="tx1"/>
                </a:solidFill>
                <a:effectLst/>
                <a:latin typeface="Calibri" panose="020F0502020204030204" pitchFamily="34" charset="0"/>
                <a:cs typeface="Calibri" panose="020F0502020204030204" pitchFamily="34" charset="0"/>
              </a:rPr>
              <a:t>/</a:t>
            </a:r>
            <a:br>
              <a:rPr lang="en-CA" b="0" i="0" dirty="0">
                <a:solidFill>
                  <a:srgbClr val="333333"/>
                </a:solidFill>
                <a:effectLst/>
                <a:latin typeface="-apple-system-headline"/>
              </a:rPr>
            </a:br>
            <a:endParaRPr lang="en-CA" b="0" i="0" dirty="0">
              <a:solidFill>
                <a:srgbClr val="333333"/>
              </a:solidFill>
              <a:effectLst/>
              <a:latin typeface="-apple-system-headline"/>
            </a:endParaRPr>
          </a:p>
        </p:txBody>
      </p:sp>
      <p:sp>
        <p:nvSpPr>
          <p:cNvPr id="4" name="Date Placeholder 3">
            <a:extLst>
              <a:ext uri="{FF2B5EF4-FFF2-40B4-BE49-F238E27FC236}">
                <a16:creationId xmlns:a16="http://schemas.microsoft.com/office/drawing/2014/main" id="{E014F93E-853F-0F29-7C9F-DBE8BD47E212}"/>
              </a:ext>
            </a:extLst>
          </p:cNvPr>
          <p:cNvSpPr>
            <a:spLocks noGrp="1"/>
          </p:cNvSpPr>
          <p:nvPr>
            <p:ph type="dt" sz="half" idx="10"/>
          </p:nvPr>
        </p:nvSpPr>
        <p:spPr/>
        <p:txBody>
          <a:bodyPr/>
          <a:lstStyle/>
          <a:p>
            <a:fld id="{9C215E4B-2CCE-4417-9F0B-964C20DCD5A9}" type="datetime1">
              <a:rPr lang="en-CA" smtClean="0"/>
              <a:t>2023-04-11</a:t>
            </a:fld>
            <a:endParaRPr lang="en-CA" dirty="0"/>
          </a:p>
        </p:txBody>
      </p:sp>
      <p:sp>
        <p:nvSpPr>
          <p:cNvPr id="5" name="Footer Placeholder 4">
            <a:extLst>
              <a:ext uri="{FF2B5EF4-FFF2-40B4-BE49-F238E27FC236}">
                <a16:creationId xmlns:a16="http://schemas.microsoft.com/office/drawing/2014/main" id="{E0716DED-9641-9475-0974-B207A7E51769}"/>
              </a:ext>
            </a:extLst>
          </p:cNvPr>
          <p:cNvSpPr>
            <a:spLocks noGrp="1"/>
          </p:cNvSpPr>
          <p:nvPr>
            <p:ph type="ftr" sz="quarter" idx="11"/>
          </p:nvPr>
        </p:nvSpPr>
        <p:spPr/>
        <p:txBody>
          <a:bodyPr/>
          <a:lstStyle/>
          <a:p>
            <a:r>
              <a:rPr lang="en-CA" dirty="0"/>
              <a:t>Blockchain and its applications – dApps : Lightning Network</a:t>
            </a:r>
          </a:p>
        </p:txBody>
      </p:sp>
      <p:sp>
        <p:nvSpPr>
          <p:cNvPr id="6" name="Slide Number Placeholder 5">
            <a:extLst>
              <a:ext uri="{FF2B5EF4-FFF2-40B4-BE49-F238E27FC236}">
                <a16:creationId xmlns:a16="http://schemas.microsoft.com/office/drawing/2014/main" id="{AE5ABA08-35DA-349C-C3BA-1DDDD3EF01B1}"/>
              </a:ext>
            </a:extLst>
          </p:cNvPr>
          <p:cNvSpPr>
            <a:spLocks noGrp="1"/>
          </p:cNvSpPr>
          <p:nvPr>
            <p:ph type="sldNum" sz="quarter" idx="12"/>
          </p:nvPr>
        </p:nvSpPr>
        <p:spPr/>
        <p:txBody>
          <a:bodyPr/>
          <a:lstStyle/>
          <a:p>
            <a:fld id="{23901D39-8587-404E-9756-17DD15D1753A}" type="slidenum">
              <a:rPr lang="en-CA" smtClean="0"/>
              <a:pPr/>
              <a:t>29</a:t>
            </a:fld>
            <a:endParaRPr lang="en-CA" dirty="0"/>
          </a:p>
        </p:txBody>
      </p:sp>
    </p:spTree>
    <p:extLst>
      <p:ext uri="{BB962C8B-B14F-4D97-AF65-F5344CB8AC3E}">
        <p14:creationId xmlns:p14="http://schemas.microsoft.com/office/powerpoint/2010/main" val="264239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How does Blockchain Work?</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94" name="Google Shape;194;p30"/>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195" name="Google Shape;195;p30"/>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Working of Blockchain</a:t>
            </a:r>
            <a:endParaRPr/>
          </a:p>
        </p:txBody>
      </p:sp>
      <p:sp>
        <p:nvSpPr>
          <p:cNvPr id="196" name="Google Shape;196;p30"/>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3</a:t>
            </a:fld>
            <a:endParaRPr/>
          </a:p>
        </p:txBody>
      </p:sp>
      <p:pic>
        <p:nvPicPr>
          <p:cNvPr id="197" name="Google Shape;197;p30" descr="How does a blockchain work? — Bitpanda Academy"/>
          <p:cNvPicPr preferRelativeResize="0">
            <a:picLocks noGrp="1"/>
          </p:cNvPicPr>
          <p:nvPr>
            <p:ph type="body" idx="1"/>
          </p:nvPr>
        </p:nvPicPr>
        <p:blipFill rotWithShape="1">
          <a:blip r:embed="rId3">
            <a:alphaModFix/>
          </a:blip>
          <a:srcRect l="11312" t="16760" r="3362" b="3193"/>
          <a:stretch/>
        </p:blipFill>
        <p:spPr>
          <a:xfrm>
            <a:off x="395537" y="1412776"/>
            <a:ext cx="8372252" cy="46085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5F52-A9E8-41F6-92AF-4A0CC18FBF12}"/>
              </a:ext>
            </a:extLst>
          </p:cNvPr>
          <p:cNvSpPr>
            <a:spLocks noGrp="1"/>
          </p:cNvSpPr>
          <p:nvPr>
            <p:ph type="title"/>
          </p:nvPr>
        </p:nvSpPr>
        <p:spPr/>
        <p:txBody>
          <a:bodyPr>
            <a:normAutofit/>
          </a:bodyPr>
          <a:lstStyle/>
          <a:p>
            <a:r>
              <a:rPr lang="en-US" sz="3200" dirty="0"/>
              <a:t>Challenges of Blockchain in dApps</a:t>
            </a:r>
          </a:p>
        </p:txBody>
      </p:sp>
      <p:sp>
        <p:nvSpPr>
          <p:cNvPr id="3" name="Content Placeholder 2">
            <a:extLst>
              <a:ext uri="{FF2B5EF4-FFF2-40B4-BE49-F238E27FC236}">
                <a16:creationId xmlns:a16="http://schemas.microsoft.com/office/drawing/2014/main" id="{DEAC44EC-2F11-C2EE-E149-C5C276009118}"/>
              </a:ext>
            </a:extLst>
          </p:cNvPr>
          <p:cNvSpPr>
            <a:spLocks noGrp="1"/>
          </p:cNvSpPr>
          <p:nvPr>
            <p:ph idx="1"/>
          </p:nvPr>
        </p:nvSpPr>
        <p:spPr/>
        <p:txBody>
          <a:bodyPr>
            <a:normAutofit/>
          </a:bodyPr>
          <a:lstStyle/>
          <a:p>
            <a:r>
              <a:rPr lang="en-CA" sz="2000" i="0" dirty="0">
                <a:solidFill>
                  <a:schemeClr val="tx1"/>
                </a:solidFill>
                <a:effectLst/>
                <a:latin typeface="Calibri" panose="020F0502020204030204" pitchFamily="34" charset="0"/>
                <a:cs typeface="Calibri" panose="020F0502020204030204" pitchFamily="34" charset="0"/>
              </a:rPr>
              <a:t>Scalability</a:t>
            </a:r>
            <a:r>
              <a:rPr lang="en-CA" sz="2000" b="0" i="0" dirty="0">
                <a:solidFill>
                  <a:schemeClr val="tx1"/>
                </a:solidFill>
                <a:effectLst/>
                <a:latin typeface="Calibri" panose="020F0502020204030204" pitchFamily="34" charset="0"/>
                <a:cs typeface="Calibri" panose="020F0502020204030204" pitchFamily="34" charset="0"/>
              </a:rPr>
              <a:t> - Limited Transaction processing capabilities</a:t>
            </a:r>
          </a:p>
          <a:p>
            <a:r>
              <a:rPr lang="en-CA" sz="2000" i="0" dirty="0">
                <a:solidFill>
                  <a:schemeClr val="tx1"/>
                </a:solidFill>
                <a:effectLst/>
                <a:latin typeface="Calibri" panose="020F0502020204030204" pitchFamily="34" charset="0"/>
                <a:cs typeface="Calibri" panose="020F0502020204030204" pitchFamily="34" charset="0"/>
              </a:rPr>
              <a:t>User experience </a:t>
            </a:r>
            <a:r>
              <a:rPr lang="en-CA" sz="2000" b="0" i="0" dirty="0">
                <a:solidFill>
                  <a:schemeClr val="tx1"/>
                </a:solidFill>
                <a:effectLst/>
                <a:latin typeface="Calibri" panose="020F0502020204030204" pitchFamily="34" charset="0"/>
                <a:cs typeface="Calibri" panose="020F0502020204030204" pitchFamily="34" charset="0"/>
              </a:rPr>
              <a:t>- dApps are often challenging for users to navigate.</a:t>
            </a:r>
          </a:p>
          <a:p>
            <a:r>
              <a:rPr lang="en-CA" sz="2000" i="0" dirty="0">
                <a:solidFill>
                  <a:schemeClr val="tx1"/>
                </a:solidFill>
                <a:effectLst/>
                <a:latin typeface="Calibri" panose="020F0502020204030204" pitchFamily="34" charset="0"/>
                <a:cs typeface="Calibri" panose="020F0502020204030204" pitchFamily="34" charset="0"/>
              </a:rPr>
              <a:t>Security</a:t>
            </a:r>
            <a:r>
              <a:rPr lang="en-CA" sz="2000" b="0" i="0" dirty="0">
                <a:solidFill>
                  <a:schemeClr val="tx1"/>
                </a:solidFill>
                <a:effectLst/>
                <a:latin typeface="Calibri" panose="020F0502020204030204" pitchFamily="34" charset="0"/>
                <a:cs typeface="Calibri" panose="020F0502020204030204" pitchFamily="34" charset="0"/>
              </a:rPr>
              <a:t> - dApps built on blockchain technology have been hacked or suffered from security breaches</a:t>
            </a:r>
          </a:p>
          <a:p>
            <a:r>
              <a:rPr lang="en-CA" sz="2000" i="0" dirty="0">
                <a:solidFill>
                  <a:schemeClr val="tx1"/>
                </a:solidFill>
                <a:effectLst/>
                <a:latin typeface="Calibri" panose="020F0502020204030204" pitchFamily="34" charset="0"/>
                <a:cs typeface="Calibri" panose="020F0502020204030204" pitchFamily="34" charset="0"/>
              </a:rPr>
              <a:t>Regulation</a:t>
            </a:r>
            <a:r>
              <a:rPr lang="en-CA" sz="2000" b="0" i="0" dirty="0">
                <a:solidFill>
                  <a:schemeClr val="tx1"/>
                </a:solidFill>
                <a:effectLst/>
                <a:latin typeface="Calibri" panose="020F0502020204030204" pitchFamily="34" charset="0"/>
                <a:cs typeface="Calibri" panose="020F0502020204030204" pitchFamily="34" charset="0"/>
              </a:rPr>
              <a:t> - dApps must comply with various regulations, including data privacy laws and financial regulations.</a:t>
            </a:r>
            <a:endParaRPr lang="en-CA" sz="2000" b="0" dirty="0">
              <a:solidFill>
                <a:schemeClr val="tx1"/>
              </a:solidFill>
              <a:latin typeface="Calibri" panose="020F0502020204030204" pitchFamily="34" charset="0"/>
              <a:cs typeface="Calibri" panose="020F0502020204030204" pitchFamily="34" charset="0"/>
            </a:endParaRPr>
          </a:p>
          <a:p>
            <a:r>
              <a:rPr lang="en-CA" sz="2000" i="0" dirty="0">
                <a:solidFill>
                  <a:schemeClr val="tx1"/>
                </a:solidFill>
                <a:effectLst/>
                <a:latin typeface="Calibri" panose="020F0502020204030204" pitchFamily="34" charset="0"/>
                <a:cs typeface="Calibri" panose="020F0502020204030204" pitchFamily="34" charset="0"/>
              </a:rPr>
              <a:t>Adoption</a:t>
            </a:r>
            <a:r>
              <a:rPr lang="en-CA" sz="2000" b="0" i="0" dirty="0">
                <a:solidFill>
                  <a:schemeClr val="tx1"/>
                </a:solidFill>
                <a:effectLst/>
                <a:latin typeface="Calibri" panose="020F0502020204030204" pitchFamily="34" charset="0"/>
                <a:cs typeface="Calibri" panose="020F0502020204030204" pitchFamily="34" charset="0"/>
              </a:rPr>
              <a:t> - The adoption of blockchain technology and dApps is still in its early stages, and there is a lack of awareness and understanding among the general public. </a:t>
            </a:r>
          </a:p>
          <a:p>
            <a:r>
              <a:rPr lang="en-CA" sz="2000" i="0" dirty="0">
                <a:solidFill>
                  <a:schemeClr val="tx1"/>
                </a:solidFill>
                <a:effectLst/>
                <a:latin typeface="Calibri" panose="020F0502020204030204" pitchFamily="34" charset="0"/>
                <a:cs typeface="Calibri" panose="020F0502020204030204" pitchFamily="34" charset="0"/>
              </a:rPr>
              <a:t>Interoperability</a:t>
            </a:r>
            <a:r>
              <a:rPr lang="en-CA" sz="2000" b="0" i="0" dirty="0">
                <a:solidFill>
                  <a:schemeClr val="tx1"/>
                </a:solidFill>
                <a:effectLst/>
                <a:latin typeface="Calibri" panose="020F0502020204030204" pitchFamily="34" charset="0"/>
                <a:cs typeface="Calibri" panose="020F0502020204030204" pitchFamily="34" charset="0"/>
              </a:rPr>
              <a:t> - Different blockchains have different protocols, and they cannot communicate with each other.</a:t>
            </a:r>
            <a:endParaRPr lang="en-US" sz="2000" dirty="0">
              <a:solidFill>
                <a:schemeClr val="tx1"/>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C17532B6-C704-C94B-5295-A9B2723E49CE}"/>
              </a:ext>
            </a:extLst>
          </p:cNvPr>
          <p:cNvSpPr>
            <a:spLocks noGrp="1"/>
          </p:cNvSpPr>
          <p:nvPr>
            <p:ph type="dt" sz="half" idx="10"/>
          </p:nvPr>
        </p:nvSpPr>
        <p:spPr/>
        <p:txBody>
          <a:bodyPr/>
          <a:lstStyle/>
          <a:p>
            <a:fld id="{9C215E4B-2CCE-4417-9F0B-964C20DCD5A9}" type="datetime1">
              <a:rPr lang="en-CA" smtClean="0"/>
              <a:t>2023-04-11</a:t>
            </a:fld>
            <a:endParaRPr lang="en-CA" dirty="0"/>
          </a:p>
        </p:txBody>
      </p:sp>
      <p:sp>
        <p:nvSpPr>
          <p:cNvPr id="5" name="Footer Placeholder 4">
            <a:extLst>
              <a:ext uri="{FF2B5EF4-FFF2-40B4-BE49-F238E27FC236}">
                <a16:creationId xmlns:a16="http://schemas.microsoft.com/office/drawing/2014/main" id="{459ADE9B-0320-4E07-C5A6-5D0D42518CC5}"/>
              </a:ext>
            </a:extLst>
          </p:cNvPr>
          <p:cNvSpPr>
            <a:spLocks noGrp="1"/>
          </p:cNvSpPr>
          <p:nvPr>
            <p:ph type="ftr" sz="quarter" idx="11"/>
          </p:nvPr>
        </p:nvSpPr>
        <p:spPr/>
        <p:txBody>
          <a:bodyPr/>
          <a:lstStyle/>
          <a:p>
            <a:r>
              <a:rPr lang="en-CA" dirty="0"/>
              <a:t>Blockchain and its applications – dApps : Challenges</a:t>
            </a:r>
          </a:p>
        </p:txBody>
      </p:sp>
      <p:sp>
        <p:nvSpPr>
          <p:cNvPr id="6" name="Slide Number Placeholder 5">
            <a:extLst>
              <a:ext uri="{FF2B5EF4-FFF2-40B4-BE49-F238E27FC236}">
                <a16:creationId xmlns:a16="http://schemas.microsoft.com/office/drawing/2014/main" id="{1315662B-E664-3C47-7B76-89557E17E2AC}"/>
              </a:ext>
            </a:extLst>
          </p:cNvPr>
          <p:cNvSpPr>
            <a:spLocks noGrp="1"/>
          </p:cNvSpPr>
          <p:nvPr>
            <p:ph type="sldNum" sz="quarter" idx="12"/>
          </p:nvPr>
        </p:nvSpPr>
        <p:spPr/>
        <p:txBody>
          <a:bodyPr/>
          <a:lstStyle/>
          <a:p>
            <a:fld id="{23901D39-8587-404E-9756-17DD15D1753A}" type="slidenum">
              <a:rPr lang="en-CA" smtClean="0"/>
              <a:pPr/>
              <a:t>30</a:t>
            </a:fld>
            <a:endParaRPr lang="en-CA" dirty="0"/>
          </a:p>
        </p:txBody>
      </p:sp>
    </p:spTree>
    <p:extLst>
      <p:ext uri="{BB962C8B-B14F-4D97-AF65-F5344CB8AC3E}">
        <p14:creationId xmlns:p14="http://schemas.microsoft.com/office/powerpoint/2010/main" val="304673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0"/>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Improvement due to Blockchain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67" name="Google Shape;367;p50"/>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CA" sz="1800" dirty="0"/>
              <a:t>The Bitcoin-based electronic voting scheme with anonymity and robustness is designed to abstract a Bitcoin transaction as the voting process achieves strong anonymity through a coin-mixing-based system model. The protocol keeps the voting numbers private using a secret sharing-based E-voting protocol.</a:t>
            </a:r>
            <a:endParaRPr dirty="0"/>
          </a:p>
          <a:p>
            <a:pPr marL="228600" lvl="0" indent="-228600" algn="l" rtl="0">
              <a:lnSpc>
                <a:spcPct val="90000"/>
              </a:lnSpc>
              <a:spcBef>
                <a:spcPts val="1000"/>
              </a:spcBef>
              <a:spcAft>
                <a:spcPts val="0"/>
              </a:spcAft>
              <a:buClr>
                <a:schemeClr val="dk1"/>
              </a:buClr>
              <a:buSzPts val="1800"/>
              <a:buChar char="•"/>
            </a:pPr>
            <a:r>
              <a:rPr lang="en-CA" sz="1800" b="0" i="0" dirty="0"/>
              <a:t>Blockchain helps by providing a decentralized and secure system for recording and verifying ownership and transactions of unique digital assets in NFTs. The decentralized and distributed ledger allows for transparent and tamper-proof recording of NFT ownership, preventing duplication or theft of digital assets. </a:t>
            </a:r>
            <a:endParaRPr dirty="0"/>
          </a:p>
          <a:p>
            <a:pPr marL="228600" lvl="0" indent="-228600" algn="l" rtl="0">
              <a:lnSpc>
                <a:spcPct val="90000"/>
              </a:lnSpc>
              <a:spcBef>
                <a:spcPts val="1000"/>
              </a:spcBef>
              <a:spcAft>
                <a:spcPts val="0"/>
              </a:spcAft>
              <a:buClr>
                <a:schemeClr val="dk1"/>
              </a:buClr>
              <a:buSzPts val="1800"/>
              <a:buChar char="•"/>
            </a:pPr>
            <a:r>
              <a:rPr lang="en-CA" sz="1800" dirty="0"/>
              <a:t>Blockchain offers security in Lightning Network by enforcing the finality of transactions. </a:t>
            </a:r>
            <a:r>
              <a:rPr lang="en-CA" sz="1800" b="0" i="0" dirty="0"/>
              <a:t>When a channel is closed, its final state is recorded on the Bitcoin blockchain to ensure the transaction's authenticity and permanence.</a:t>
            </a:r>
            <a:endParaRPr dirty="0"/>
          </a:p>
          <a:p>
            <a:pPr marL="228600" lvl="0" indent="-228600" algn="l" rtl="0">
              <a:lnSpc>
                <a:spcPct val="90000"/>
              </a:lnSpc>
              <a:spcBef>
                <a:spcPts val="1000"/>
              </a:spcBef>
              <a:spcAft>
                <a:spcPts val="0"/>
              </a:spcAft>
              <a:buClr>
                <a:schemeClr val="dk1"/>
              </a:buClr>
              <a:buSzPts val="1800"/>
              <a:buChar char="•"/>
            </a:pPr>
            <a:r>
              <a:rPr lang="en-CA" sz="1800" dirty="0"/>
              <a:t>Blockchain offers security by producing a tamper-proof record of every transaction. Because all </a:t>
            </a:r>
            <a:r>
              <a:rPr lang="en-CA" sz="1800" dirty="0" err="1"/>
              <a:t>OpenBazaar</a:t>
            </a:r>
            <a:r>
              <a:rPr lang="en-CA" sz="1800" dirty="0"/>
              <a:t> transactions are stored on the Bitcoin blockchain, they cannot be changed or reversed. </a:t>
            </a:r>
            <a:endParaRPr dirty="0"/>
          </a:p>
          <a:p>
            <a:pPr marL="228600" lvl="0" indent="-228600" algn="l" rtl="0">
              <a:lnSpc>
                <a:spcPct val="90000"/>
              </a:lnSpc>
              <a:spcBef>
                <a:spcPts val="1000"/>
              </a:spcBef>
              <a:spcAft>
                <a:spcPts val="0"/>
              </a:spcAft>
              <a:buClr>
                <a:schemeClr val="dk1"/>
              </a:buClr>
              <a:buSzPts val="1800"/>
              <a:buChar char="•"/>
            </a:pPr>
            <a:r>
              <a:rPr lang="en-CA" sz="1800" dirty="0"/>
              <a:t>Blockchain contributes to security in Counterparty by offering a safe and decentralised ledger for tracking asset ownership and transactions. </a:t>
            </a:r>
            <a:endParaRPr sz="1800" dirty="0"/>
          </a:p>
        </p:txBody>
      </p:sp>
      <p:sp>
        <p:nvSpPr>
          <p:cNvPr id="368" name="Google Shape;368;p50"/>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69" name="Google Shape;369;p50"/>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How blockchain improved these technologies</a:t>
            </a:r>
            <a:endParaRPr/>
          </a:p>
        </p:txBody>
      </p:sp>
      <p:sp>
        <p:nvSpPr>
          <p:cNvPr id="370" name="Google Shape;370;p50"/>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1"/>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Future Scope</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76" name="Google Shape;376;p51"/>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CA" sz="1800" b="0" i="0" dirty="0">
                <a:latin typeface="Calibri" panose="020F0502020204030204" pitchFamily="34" charset="0"/>
                <a:ea typeface="Calibri" panose="020F0502020204030204" pitchFamily="34" charset="0"/>
                <a:cs typeface="Calibri" panose="020F0502020204030204" pitchFamily="34" charset="0"/>
                <a:sym typeface="Arial"/>
              </a:rPr>
              <a:t>The future scope of blockchain in NFTs, </a:t>
            </a:r>
            <a:r>
              <a:rPr lang="en-CA" sz="1800" b="0" i="0" dirty="0" err="1">
                <a:latin typeface="Calibri" panose="020F0502020204030204" pitchFamily="34" charset="0"/>
                <a:ea typeface="Calibri" panose="020F0502020204030204" pitchFamily="34" charset="0"/>
                <a:cs typeface="Calibri" panose="020F0502020204030204" pitchFamily="34" charset="0"/>
                <a:sym typeface="Arial"/>
              </a:rPr>
              <a:t>dApps</a:t>
            </a:r>
            <a:r>
              <a:rPr lang="en-CA" sz="1800" b="0" i="0" dirty="0">
                <a:latin typeface="Calibri" panose="020F0502020204030204" pitchFamily="34" charset="0"/>
                <a:ea typeface="Calibri" panose="020F0502020204030204" pitchFamily="34" charset="0"/>
                <a:cs typeface="Calibri" panose="020F0502020204030204" pitchFamily="34" charset="0"/>
                <a:sym typeface="Arial"/>
              </a:rPr>
              <a:t>, and voting protocols is vast and promising. </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1800"/>
              <a:buChar char="•"/>
            </a:pPr>
            <a:r>
              <a:rPr lang="en-CA" sz="1800" b="0" i="0" dirty="0">
                <a:latin typeface="Calibri" panose="020F0502020204030204" pitchFamily="34" charset="0"/>
                <a:ea typeface="Calibri" panose="020F0502020204030204" pitchFamily="34" charset="0"/>
                <a:cs typeface="Calibri" panose="020F0502020204030204" pitchFamily="34" charset="0"/>
                <a:sym typeface="Arial"/>
              </a:rPr>
              <a:t>In NFTs, blockchain can improve the interoperability of NFTs across different platforms, enable the creation of fractional ownership of NFTs, and provide more efficient and scalable marketplaces for trading NFTs. </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1800"/>
              <a:buChar char="•"/>
            </a:pPr>
            <a:r>
              <a:rPr lang="en-CA" sz="1800" b="0" i="0" dirty="0">
                <a:latin typeface="Calibri" panose="020F0502020204030204" pitchFamily="34" charset="0"/>
                <a:ea typeface="Calibri" panose="020F0502020204030204" pitchFamily="34" charset="0"/>
                <a:cs typeface="Calibri" panose="020F0502020204030204" pitchFamily="34" charset="0"/>
                <a:sym typeface="Arial"/>
              </a:rPr>
              <a:t>In </a:t>
            </a:r>
            <a:r>
              <a:rPr lang="en-CA" sz="1800" b="0" i="0" dirty="0" err="1">
                <a:latin typeface="Calibri" panose="020F0502020204030204" pitchFamily="34" charset="0"/>
                <a:ea typeface="Calibri" panose="020F0502020204030204" pitchFamily="34" charset="0"/>
                <a:cs typeface="Calibri" panose="020F0502020204030204" pitchFamily="34" charset="0"/>
                <a:sym typeface="Arial"/>
              </a:rPr>
              <a:t>dApps</a:t>
            </a:r>
            <a:r>
              <a:rPr lang="en-CA" sz="1800" b="0" i="0" dirty="0">
                <a:latin typeface="Calibri" panose="020F0502020204030204" pitchFamily="34" charset="0"/>
                <a:ea typeface="Calibri" panose="020F0502020204030204" pitchFamily="34" charset="0"/>
                <a:cs typeface="Calibri" panose="020F0502020204030204" pitchFamily="34" charset="0"/>
                <a:sym typeface="Arial"/>
              </a:rPr>
              <a:t>, blockchain can enable the creation of decentralized and transparent applications that operate autonomously, without the need for intermediaries. This can revolutionize industries such as finance, healthcare, and supply chain management. </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1800"/>
              <a:buChar char="•"/>
            </a:pPr>
            <a:r>
              <a:rPr lang="en-CA" sz="1800" b="0" i="0" dirty="0">
                <a:latin typeface="Calibri" panose="020F0502020204030204" pitchFamily="34" charset="0"/>
                <a:ea typeface="Calibri" panose="020F0502020204030204" pitchFamily="34" charset="0"/>
                <a:cs typeface="Calibri" panose="020F0502020204030204" pitchFamily="34" charset="0"/>
                <a:sym typeface="Arial"/>
              </a:rPr>
              <a:t>In voting protocols, blockchain can enable more secure and transparent voting systems, reducing the risk of fraud or manipulation, and increasing voter participation. </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1800"/>
              <a:buChar char="•"/>
            </a:pPr>
            <a:r>
              <a:rPr lang="en-CA" sz="1800" b="0" i="0" dirty="0">
                <a:latin typeface="Calibri" panose="020F0502020204030204" pitchFamily="34" charset="0"/>
                <a:ea typeface="Calibri" panose="020F0502020204030204" pitchFamily="34" charset="0"/>
                <a:cs typeface="Calibri" panose="020F0502020204030204" pitchFamily="34" charset="0"/>
                <a:sym typeface="Arial"/>
              </a:rPr>
              <a:t>Overall, blockchain technology has the potential to transform the way we interact with digital assets, applications, and democratic processes, paving the way for a more decentralized and democratized future.</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1800"/>
              <a:buNone/>
            </a:pPr>
            <a:br>
              <a:rPr lang="en-CA" sz="1800" dirty="0">
                <a:latin typeface="Calibri" panose="020F0502020204030204" pitchFamily="34" charset="0"/>
                <a:ea typeface="Calibri" panose="020F0502020204030204" pitchFamily="34" charset="0"/>
                <a:cs typeface="Calibri" panose="020F0502020204030204" pitchFamily="34" charset="0"/>
              </a:rPr>
            </a:br>
            <a:endParaRPr sz="1800" dirty="0">
              <a:latin typeface="Calibri" panose="020F0502020204030204" pitchFamily="34" charset="0"/>
              <a:ea typeface="Calibri" panose="020F0502020204030204" pitchFamily="34" charset="0"/>
              <a:cs typeface="Calibri" panose="020F0502020204030204" pitchFamily="34" charset="0"/>
            </a:endParaRPr>
          </a:p>
        </p:txBody>
      </p:sp>
      <p:sp>
        <p:nvSpPr>
          <p:cNvPr id="377" name="Google Shape;377;p51"/>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78" name="Google Shape;378;p51"/>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Future Scope</a:t>
            </a:r>
            <a:endParaRPr/>
          </a:p>
        </p:txBody>
      </p:sp>
      <p:sp>
        <p:nvSpPr>
          <p:cNvPr id="379" name="Google Shape;379;p51"/>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2"/>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Conclusion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85" name="Google Shape;385;p52"/>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400"/>
              <a:buChar char="•"/>
            </a:pPr>
            <a:r>
              <a:rPr lang="en-CA" b="0" i="0" dirty="0">
                <a:latin typeface="Calibri" panose="020F0502020204030204" pitchFamily="34" charset="0"/>
                <a:ea typeface="Calibri" panose="020F0502020204030204" pitchFamily="34" charset="0"/>
                <a:cs typeface="Calibri" panose="020F0502020204030204" pitchFamily="34" charset="0"/>
                <a:sym typeface="Arial"/>
              </a:rPr>
              <a:t>Blockchain technology has had a significant impact on various industries, including art, finance, e-commerce, and voting. </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b="0" i="0" dirty="0">
                <a:latin typeface="Calibri" panose="020F0502020204030204" pitchFamily="34" charset="0"/>
                <a:ea typeface="Calibri" panose="020F0502020204030204" pitchFamily="34" charset="0"/>
                <a:cs typeface="Calibri" panose="020F0502020204030204" pitchFamily="34" charset="0"/>
                <a:sym typeface="Arial"/>
              </a:rPr>
              <a:t>The invention of NFTs has transformed digital ownership and value, while blockchain-based voting systems have improved accessibility, security, and transparency in the democratic process. </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b="0" i="0" dirty="0">
                <a:latin typeface="Calibri" panose="020F0502020204030204" pitchFamily="34" charset="0"/>
                <a:ea typeface="Calibri" panose="020F0502020204030204" pitchFamily="34" charset="0"/>
                <a:cs typeface="Calibri" panose="020F0502020204030204" pitchFamily="34" charset="0"/>
                <a:sym typeface="Arial"/>
              </a:rPr>
              <a:t>Additionally, blockchain technology has increased the speed and security of transactions, reduced costs, and opened up previously closed markets to innovation and disruption.</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b="0" i="0" dirty="0">
                <a:latin typeface="Calibri" panose="020F0502020204030204" pitchFamily="34" charset="0"/>
                <a:ea typeface="Calibri" panose="020F0502020204030204" pitchFamily="34" charset="0"/>
                <a:cs typeface="Calibri" panose="020F0502020204030204" pitchFamily="34" charset="0"/>
                <a:sym typeface="Arial"/>
              </a:rPr>
              <a:t> These blockchain-based solutions are expected to play an even bigger role in shaping the future of business, finance, and society.</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76200" algn="just" rtl="0">
              <a:lnSpc>
                <a:spcPct val="90000"/>
              </a:lnSpc>
              <a:spcBef>
                <a:spcPts val="1000"/>
              </a:spcBef>
              <a:spcAft>
                <a:spcPts val="0"/>
              </a:spcAft>
              <a:buClr>
                <a:schemeClr val="dk1"/>
              </a:buClr>
              <a:buSzPts val="2400"/>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86" name="Google Shape;386;p52"/>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87" name="Google Shape;387;p52"/>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Conclusion</a:t>
            </a:r>
            <a:endParaRPr/>
          </a:p>
        </p:txBody>
      </p:sp>
      <p:sp>
        <p:nvSpPr>
          <p:cNvPr id="388" name="Google Shape;388;p52"/>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3"/>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References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94" name="Google Shape;394;p53"/>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400"/>
              <a:buChar char="•"/>
            </a:pPr>
            <a:r>
              <a:rPr lang="en-CA" sz="1400"/>
              <a:t>101 Blockchains. (2022, August 15). </a:t>
            </a:r>
            <a:r>
              <a:rPr lang="en-CA" sz="1400" i="1"/>
              <a:t>Non-fungible tokens - risks and challenges</a:t>
            </a:r>
            <a:r>
              <a:rPr lang="en-CA" sz="1400"/>
              <a:t>. 101 Blockchains. Retrieved April 2, 2023, from https://101blockchains.com/nft-risks-and-challenges/ </a:t>
            </a:r>
            <a:endParaRPr sz="1400"/>
          </a:p>
          <a:p>
            <a:pPr marL="228600" lvl="0" indent="-228600" algn="l" rtl="0">
              <a:lnSpc>
                <a:spcPct val="100000"/>
              </a:lnSpc>
              <a:spcBef>
                <a:spcPts val="1000"/>
              </a:spcBef>
              <a:spcAft>
                <a:spcPts val="0"/>
              </a:spcAft>
              <a:buClr>
                <a:schemeClr val="dk1"/>
              </a:buClr>
              <a:buSzPts val="1400"/>
              <a:buChar char="•"/>
            </a:pPr>
            <a:r>
              <a:rPr lang="en-CA" sz="1400"/>
              <a:t>Pilkington, Marc. "11 Blockchain Technol-Ogy: Principles and Applications." Re-Search Handbook On Digital Transfor-Mations (2016)</a:t>
            </a:r>
            <a:endParaRPr sz="1400"/>
          </a:p>
          <a:p>
            <a:pPr marL="228600" lvl="0" indent="-228600" algn="l" rtl="0">
              <a:lnSpc>
                <a:spcPct val="100000"/>
              </a:lnSpc>
              <a:spcBef>
                <a:spcPts val="1000"/>
              </a:spcBef>
              <a:spcAft>
                <a:spcPts val="0"/>
              </a:spcAft>
              <a:buClr>
                <a:schemeClr val="dk1"/>
              </a:buClr>
              <a:buSzPts val="1400"/>
              <a:buChar char="•"/>
            </a:pPr>
            <a:r>
              <a:rPr lang="en-CA" sz="1400"/>
              <a:t>Crosby, M., Pattanayak, P., Verma, S., &amp; Kalyanaraman, V. (2016). Blockchain Tech-Nology: Beyond Bitcoin. Applied Innova-Tion.</a:t>
            </a:r>
            <a:endParaRPr sz="1400"/>
          </a:p>
          <a:p>
            <a:pPr marL="228600" lvl="0" indent="-228600" algn="l" rtl="0">
              <a:lnSpc>
                <a:spcPct val="100000"/>
              </a:lnSpc>
              <a:spcBef>
                <a:spcPts val="1000"/>
              </a:spcBef>
              <a:spcAft>
                <a:spcPts val="0"/>
              </a:spcAft>
              <a:buClr>
                <a:schemeClr val="dk1"/>
              </a:buClr>
              <a:buSzPts val="1400"/>
              <a:buChar char="•"/>
            </a:pPr>
            <a:r>
              <a:rPr lang="en-CA" sz="1400"/>
              <a:t>S. Nakamoto, “Bitcoin: A Peer-to-Peer Electronic Cash System”, 2009. [Online] Available: </a:t>
            </a:r>
            <a:r>
              <a:rPr lang="en-CA" sz="1400" u="sng">
                <a:solidFill>
                  <a:schemeClr val="hlink"/>
                </a:solidFill>
                <a:hlinkClick r:id="rId3"/>
              </a:rPr>
              <a:t>https://bitcoin.org/bitcoin.pdf</a:t>
            </a:r>
            <a:r>
              <a:rPr lang="en-CA" sz="1400"/>
              <a:t>.</a:t>
            </a:r>
            <a:endParaRPr sz="1400"/>
          </a:p>
          <a:p>
            <a:pPr marL="228600" lvl="0" indent="-228600" algn="l" rtl="0">
              <a:lnSpc>
                <a:spcPct val="100000"/>
              </a:lnSpc>
              <a:spcBef>
                <a:spcPts val="1000"/>
              </a:spcBef>
              <a:spcAft>
                <a:spcPts val="0"/>
              </a:spcAft>
              <a:buClr>
                <a:schemeClr val="dk1"/>
              </a:buClr>
              <a:buSzPts val="1400"/>
              <a:buChar char="•"/>
            </a:pPr>
            <a:r>
              <a:rPr lang="en-CA" sz="1400"/>
              <a:t>J. Kishigami et. al., “The Blockchain-based Digital Content Distribution System” in 2015 IEEE Fifth International Conference on Big Data and Cloud Computing, 2015.</a:t>
            </a:r>
            <a:endParaRPr sz="1400"/>
          </a:p>
          <a:p>
            <a:pPr marL="228600" lvl="0" indent="-228600" algn="l" rtl="0">
              <a:lnSpc>
                <a:spcPct val="100000"/>
              </a:lnSpc>
              <a:spcBef>
                <a:spcPts val="1000"/>
              </a:spcBef>
              <a:spcAft>
                <a:spcPts val="0"/>
              </a:spcAft>
              <a:buClr>
                <a:schemeClr val="dk1"/>
              </a:buClr>
              <a:buSzPts val="1400"/>
              <a:buChar char="•"/>
            </a:pPr>
            <a:r>
              <a:rPr lang="en-CA" sz="1400"/>
              <a:t>G. Hurlburt and I. Bojanova, “Bitcoin: Benefit or Curse?” in IT Pro, vol. 16, no. 3, 2014</a:t>
            </a:r>
            <a:endParaRPr sz="1400"/>
          </a:p>
          <a:p>
            <a:pPr marL="228600" lvl="0" indent="-228600" algn="l" rtl="0">
              <a:lnSpc>
                <a:spcPct val="100000"/>
              </a:lnSpc>
              <a:spcBef>
                <a:spcPts val="1000"/>
              </a:spcBef>
              <a:spcAft>
                <a:spcPts val="0"/>
              </a:spcAft>
              <a:buClr>
                <a:schemeClr val="dk1"/>
              </a:buClr>
              <a:buSzPts val="1400"/>
              <a:buChar char="•"/>
            </a:pPr>
            <a:r>
              <a:rPr lang="en-CA" sz="1400"/>
              <a:t>Raval, S., 2016. </a:t>
            </a:r>
            <a:r>
              <a:rPr lang="en-CA" sz="1400" i="1"/>
              <a:t>Decentralized applications: harnessing Bitcoin's blockchain technology</a:t>
            </a:r>
            <a:r>
              <a:rPr lang="en-CA" sz="1400"/>
              <a:t>. " O'Reilly Media, Inc.".</a:t>
            </a:r>
            <a:endParaRPr/>
          </a:p>
          <a:p>
            <a:pPr marL="228600" lvl="0" indent="-228600" algn="l" rtl="0">
              <a:lnSpc>
                <a:spcPct val="100000"/>
              </a:lnSpc>
              <a:spcBef>
                <a:spcPts val="1000"/>
              </a:spcBef>
              <a:spcAft>
                <a:spcPts val="0"/>
              </a:spcAft>
              <a:buClr>
                <a:schemeClr val="dk1"/>
              </a:buClr>
              <a:buSzPts val="1400"/>
              <a:buChar char="•"/>
            </a:pPr>
            <a:r>
              <a:rPr lang="en-CA" sz="1400"/>
              <a:t>Verma, S., Dash, S. and Joshi, A., 2022, October. A Detailed Study of Blockchain and dapps. In </a:t>
            </a:r>
            <a:r>
              <a:rPr lang="en-CA" sz="1400" i="1"/>
              <a:t>2022 International Conference on Cyber Resilience (ICCR)</a:t>
            </a:r>
            <a:r>
              <a:rPr lang="en-CA" sz="1400"/>
              <a:t> (pp. 1-5). IEEE.</a:t>
            </a:r>
            <a:endParaRPr sz="1400"/>
          </a:p>
          <a:p>
            <a:pPr marL="228600" lvl="0" indent="-228600" algn="l" rtl="0">
              <a:lnSpc>
                <a:spcPct val="100000"/>
              </a:lnSpc>
              <a:spcBef>
                <a:spcPts val="1000"/>
              </a:spcBef>
              <a:spcAft>
                <a:spcPts val="0"/>
              </a:spcAft>
              <a:buSzPts val="1400"/>
              <a:buChar char="•"/>
            </a:pPr>
            <a:r>
              <a:rPr lang="en-CA" sz="1400"/>
              <a:t>Pranto K, Arindom C, Mehedi H, Khalid R, &amp; Abdul H: Blockchain Application in Healthcare Systems. Received 21 November, 2022, from https://www.mdpi.com/2079-8954/11/1/38</a:t>
            </a:r>
            <a:endParaRPr sz="1400"/>
          </a:p>
          <a:p>
            <a:pPr marL="0" lvl="0" indent="0" algn="l" rtl="0">
              <a:lnSpc>
                <a:spcPct val="100000"/>
              </a:lnSpc>
              <a:spcBef>
                <a:spcPts val="1000"/>
              </a:spcBef>
              <a:spcAft>
                <a:spcPts val="0"/>
              </a:spcAft>
              <a:buNone/>
            </a:pPr>
            <a:endParaRPr sz="1400"/>
          </a:p>
          <a:p>
            <a:pPr marL="228600" lvl="0" indent="-139700" algn="l" rtl="0">
              <a:lnSpc>
                <a:spcPct val="100000"/>
              </a:lnSpc>
              <a:spcBef>
                <a:spcPts val="1000"/>
              </a:spcBef>
              <a:spcAft>
                <a:spcPts val="0"/>
              </a:spcAft>
              <a:buClr>
                <a:schemeClr val="dk1"/>
              </a:buClr>
              <a:buSzPts val="1400"/>
              <a:buNone/>
            </a:pPr>
            <a:endParaRPr sz="1400"/>
          </a:p>
        </p:txBody>
      </p:sp>
      <p:sp>
        <p:nvSpPr>
          <p:cNvPr id="395" name="Google Shape;395;p53"/>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396" name="Google Shape;396;p53"/>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References</a:t>
            </a:r>
            <a:endParaRPr/>
          </a:p>
        </p:txBody>
      </p:sp>
      <p:sp>
        <p:nvSpPr>
          <p:cNvPr id="397" name="Google Shape;397;p53"/>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How is Blockchain used for Bitcoin?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03" name="Google Shape;203;p31"/>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400"/>
              <a:buChar char="•"/>
            </a:pPr>
            <a:r>
              <a:rPr lang="en-CA" b="0" i="0" dirty="0">
                <a:latin typeface="Calibri" panose="020F0502020204030204" pitchFamily="34" charset="0"/>
                <a:ea typeface="Calibri" panose="020F0502020204030204" pitchFamily="34" charset="0"/>
                <a:cs typeface="Calibri" panose="020F0502020204030204" pitchFamily="34" charset="0"/>
                <a:sym typeface="Arial"/>
              </a:rPr>
              <a:t>Bitcoin uses blockchain to keep track of all the transactions that occur on the network.</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b="0" i="0" dirty="0">
                <a:latin typeface="Calibri" panose="020F0502020204030204" pitchFamily="34" charset="0"/>
                <a:ea typeface="Calibri" panose="020F0502020204030204" pitchFamily="34" charset="0"/>
                <a:cs typeface="Calibri" panose="020F0502020204030204" pitchFamily="34" charset="0"/>
                <a:sym typeface="Arial"/>
              </a:rPr>
              <a:t>When someone sends Bitcoin to another person, this transaction is recorded in a block of data. Each block contains a unique code known as a </a:t>
            </a:r>
            <a:r>
              <a:rPr lang="en-CA" b="0" i="1" dirty="0">
                <a:latin typeface="Calibri" panose="020F0502020204030204" pitchFamily="34" charset="0"/>
                <a:ea typeface="Calibri" panose="020F0502020204030204" pitchFamily="34" charset="0"/>
                <a:cs typeface="Calibri" panose="020F0502020204030204" pitchFamily="34" charset="0"/>
                <a:sym typeface="Arial"/>
              </a:rPr>
              <a:t>hash</a:t>
            </a:r>
            <a:r>
              <a:rPr lang="en-CA" b="0" i="0" dirty="0">
                <a:latin typeface="Calibri" panose="020F0502020204030204" pitchFamily="34" charset="0"/>
                <a:ea typeface="Calibri" panose="020F0502020204030204" pitchFamily="34" charset="0"/>
                <a:cs typeface="Calibri" panose="020F0502020204030204" pitchFamily="34" charset="0"/>
                <a:sym typeface="Arial"/>
              </a:rPr>
              <a:t>, that is created using complex mathematical algorithms.</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b="0" i="0" dirty="0">
                <a:latin typeface="Calibri" panose="020F0502020204030204" pitchFamily="34" charset="0"/>
                <a:ea typeface="Calibri" panose="020F0502020204030204" pitchFamily="34" charset="0"/>
                <a:cs typeface="Calibri" panose="020F0502020204030204" pitchFamily="34" charset="0"/>
                <a:sym typeface="Arial"/>
              </a:rPr>
              <a:t>This hash code is unique to that particular block and serves as a digital fingerprint, making it virtually impossible for anyone to modify the contents of the block without being detected.</a:t>
            </a:r>
            <a:endParaRPr dirty="0">
              <a:latin typeface="Calibri" panose="020F0502020204030204" pitchFamily="34" charset="0"/>
              <a:ea typeface="Calibri" panose="020F0502020204030204" pitchFamily="34" charset="0"/>
              <a:cs typeface="Calibri" panose="020F0502020204030204" pitchFamily="34" charset="0"/>
            </a:endParaRPr>
          </a:p>
          <a:p>
            <a:pPr marL="228600" lvl="0" indent="-228600" algn="just" rtl="0">
              <a:lnSpc>
                <a:spcPct val="90000"/>
              </a:lnSpc>
              <a:spcBef>
                <a:spcPts val="1000"/>
              </a:spcBef>
              <a:spcAft>
                <a:spcPts val="0"/>
              </a:spcAft>
              <a:buClr>
                <a:schemeClr val="dk1"/>
              </a:buClr>
              <a:buSzPts val="2400"/>
              <a:buChar char="•"/>
            </a:pPr>
            <a:r>
              <a:rPr lang="en-CA" b="0" i="0" dirty="0">
                <a:latin typeface="Calibri" panose="020F0502020204030204" pitchFamily="34" charset="0"/>
                <a:ea typeface="Calibri" panose="020F0502020204030204" pitchFamily="34" charset="0"/>
                <a:cs typeface="Calibri" panose="020F0502020204030204" pitchFamily="34" charset="0"/>
                <a:sym typeface="Arial"/>
              </a:rPr>
              <a:t>Once a block of transactions has been added to the blockchain, it is considered to be permanent and cannot be altered.</a:t>
            </a:r>
            <a:br>
              <a:rPr lang="en-CA" dirty="0"/>
            </a:br>
            <a:endParaRPr b="0" i="0" dirty="0">
              <a:latin typeface="Arial"/>
              <a:ea typeface="Arial"/>
              <a:cs typeface="Arial"/>
              <a:sym typeface="Arial"/>
            </a:endParaRPr>
          </a:p>
          <a:p>
            <a:pPr marL="228600" lvl="0" indent="-76200" algn="l" rtl="0">
              <a:lnSpc>
                <a:spcPct val="90000"/>
              </a:lnSpc>
              <a:spcBef>
                <a:spcPts val="1000"/>
              </a:spcBef>
              <a:spcAft>
                <a:spcPts val="0"/>
              </a:spcAft>
              <a:buClr>
                <a:schemeClr val="dk1"/>
              </a:buClr>
              <a:buSzPts val="2400"/>
              <a:buNone/>
            </a:pPr>
            <a:endParaRPr dirty="0"/>
          </a:p>
        </p:txBody>
      </p:sp>
      <p:sp>
        <p:nvSpPr>
          <p:cNvPr id="204" name="Google Shape;204;p31"/>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05" name="Google Shape;205;p31"/>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Blockchain for Bitcoin</a:t>
            </a:r>
            <a:endParaRPr/>
          </a:p>
        </p:txBody>
      </p:sp>
      <p:sp>
        <p:nvSpPr>
          <p:cNvPr id="206" name="Google Shape;206;p31"/>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Applications of Blockchain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12" name="Google Shape;212;p32"/>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fontScale="70000" lnSpcReduction="20000"/>
          </a:bodyPr>
          <a:lstStyle/>
          <a:p>
            <a:pPr marL="0" lvl="0" indent="0" algn="just" rtl="0">
              <a:lnSpc>
                <a:spcPct val="90000"/>
              </a:lnSpc>
              <a:spcBef>
                <a:spcPts val="0"/>
              </a:spcBef>
              <a:spcAft>
                <a:spcPts val="0"/>
              </a:spcAft>
              <a:buClr>
                <a:schemeClr val="dk1"/>
              </a:buClr>
              <a:buSzPts val="2400"/>
              <a:buNone/>
            </a:pPr>
            <a:r>
              <a:rPr lang="en-CA" sz="3300" b="1" dirty="0"/>
              <a:t>1. Voting Based on Bitcoin </a:t>
            </a:r>
            <a:r>
              <a:rPr lang="en-CA" sz="3300" b="1" dirty="0" err="1"/>
              <a:t>BEvote</a:t>
            </a:r>
            <a:endParaRPr sz="3300" dirty="0"/>
          </a:p>
          <a:p>
            <a:pPr marL="342900" indent="-342900" algn="just"/>
            <a:r>
              <a:rPr lang="en-CA" sz="3300" b="0" i="0" dirty="0" err="1">
                <a:latin typeface="Calibri" panose="020F0502020204030204" pitchFamily="34" charset="0"/>
                <a:ea typeface="Calibri" panose="020F0502020204030204" pitchFamily="34" charset="0"/>
                <a:cs typeface="Calibri" panose="020F0502020204030204" pitchFamily="34" charset="0"/>
                <a:sym typeface="Arial"/>
              </a:rPr>
              <a:t>BEvote</a:t>
            </a:r>
            <a:r>
              <a:rPr lang="en-CA" sz="3300" b="0" i="0" dirty="0">
                <a:latin typeface="Calibri" panose="020F0502020204030204" pitchFamily="34" charset="0"/>
                <a:ea typeface="Calibri" panose="020F0502020204030204" pitchFamily="34" charset="0"/>
                <a:cs typeface="Calibri" panose="020F0502020204030204" pitchFamily="34" charset="0"/>
                <a:sym typeface="Arial"/>
              </a:rPr>
              <a:t> is a decentralized voting system that uses the Bitcoin blockchain to provide a secure and transparent platform for elections, ensuring the integrity of the voting process.</a:t>
            </a:r>
            <a:endParaRPr lang="en-CA" sz="3300" dirty="0">
              <a:latin typeface="Calibri" panose="020F0502020204030204" pitchFamily="34" charset="0"/>
              <a:ea typeface="Calibri" panose="020F0502020204030204" pitchFamily="34" charset="0"/>
              <a:cs typeface="Calibri" panose="020F0502020204030204" pitchFamily="34" charset="0"/>
              <a:sym typeface="Arial"/>
            </a:endParaRPr>
          </a:p>
          <a:p>
            <a:pPr marL="342900" indent="-342900" algn="just"/>
            <a:r>
              <a:rPr lang="en-US" sz="3300" dirty="0">
                <a:latin typeface="Calibri" panose="020F0502020204030204" pitchFamily="34" charset="0"/>
                <a:ea typeface="Calibri" panose="020F0502020204030204" pitchFamily="34" charset="0"/>
                <a:cs typeface="Calibri" panose="020F0502020204030204" pitchFamily="34" charset="0"/>
              </a:rPr>
              <a:t>The two main challenges in implementing Bitcoin-enabled E-voting are anonymity and robustness. The solution to these challenges is a more secure Bitcoin-based E-voting application- </a:t>
            </a:r>
            <a:r>
              <a:rPr lang="en-US" sz="3300" dirty="0" err="1">
                <a:latin typeface="Calibri" panose="020F0502020204030204" pitchFamily="34" charset="0"/>
                <a:ea typeface="Calibri" panose="020F0502020204030204" pitchFamily="34" charset="0"/>
                <a:cs typeface="Calibri" panose="020F0502020204030204" pitchFamily="34" charset="0"/>
              </a:rPr>
              <a:t>BEvote</a:t>
            </a:r>
            <a:r>
              <a:rPr lang="en-US" sz="3300" dirty="0">
                <a:latin typeface="Calibri" panose="020F0502020204030204" pitchFamily="34" charset="0"/>
                <a:ea typeface="Calibri" panose="020F0502020204030204" pitchFamily="34" charset="0"/>
                <a:cs typeface="Calibri" panose="020F0502020204030204" pitchFamily="34" charset="0"/>
              </a:rPr>
              <a:t>. </a:t>
            </a:r>
          </a:p>
          <a:p>
            <a:pPr marL="342900" indent="-342900" algn="just"/>
            <a:r>
              <a:rPr lang="en-US" sz="3300" dirty="0">
                <a:latin typeface="Calibri" panose="020F0502020204030204" pitchFamily="34" charset="0"/>
                <a:ea typeface="Calibri" panose="020F0502020204030204" pitchFamily="34" charset="0"/>
                <a:cs typeface="Calibri" panose="020F0502020204030204" pitchFamily="34" charset="0"/>
              </a:rPr>
              <a:t>To achieve anonymity, before voting the system uses coin mixing techniques to separate a voter's genuine identity from their Bitcoin address, and this unspecified address is used throughout the voting process. </a:t>
            </a:r>
          </a:p>
          <a:p>
            <a:pPr marL="342900" indent="-342900" algn="just"/>
            <a:r>
              <a:rPr lang="en-US" sz="3300" dirty="0">
                <a:latin typeface="Calibri" panose="020F0502020204030204" pitchFamily="34" charset="0"/>
                <a:ea typeface="Calibri" panose="020F0502020204030204" pitchFamily="34" charset="0"/>
                <a:cs typeface="Calibri" panose="020F0502020204030204" pitchFamily="34" charset="0"/>
              </a:rPr>
              <a:t>To ensure robustness, the system adopts an E-voting protocol based on secret sharing that securely distributes voting rights and prevents voting numbers from being leaked</a:t>
            </a:r>
            <a:endParaRPr sz="33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br>
              <a:rPr lang="en-CA" dirty="0"/>
            </a:br>
            <a:endParaRPr dirty="0"/>
          </a:p>
        </p:txBody>
      </p:sp>
      <p:sp>
        <p:nvSpPr>
          <p:cNvPr id="213" name="Google Shape;213;p32"/>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14" name="Google Shape;214;p32"/>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BEvote</a:t>
            </a:r>
            <a:endParaRPr/>
          </a:p>
        </p:txBody>
      </p:sp>
      <p:sp>
        <p:nvSpPr>
          <p:cNvPr id="215" name="Google Shape;215;p32"/>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5A8E-EE80-33E2-3321-8AF29AA37335}"/>
              </a:ext>
            </a:extLst>
          </p:cNvPr>
          <p:cNvSpPr>
            <a:spLocks noGrp="1"/>
          </p:cNvSpPr>
          <p:nvPr>
            <p:ph type="title"/>
          </p:nvPr>
        </p:nvSpPr>
        <p:spPr/>
        <p:txBody>
          <a:bodyPr/>
          <a:lstStyle/>
          <a:p>
            <a:r>
              <a:rPr lang="en-CA" dirty="0"/>
              <a:t>Applications of Blockchain</a:t>
            </a:r>
          </a:p>
        </p:txBody>
      </p:sp>
      <p:sp>
        <p:nvSpPr>
          <p:cNvPr id="3" name="Text Placeholder 2">
            <a:extLst>
              <a:ext uri="{FF2B5EF4-FFF2-40B4-BE49-F238E27FC236}">
                <a16:creationId xmlns:a16="http://schemas.microsoft.com/office/drawing/2014/main" id="{531FB411-FC96-89EE-CCFD-34D6369E5D1D}"/>
              </a:ext>
            </a:extLst>
          </p:cNvPr>
          <p:cNvSpPr>
            <a:spLocks noGrp="1"/>
          </p:cNvSpPr>
          <p:nvPr>
            <p:ph type="body" idx="1"/>
          </p:nvPr>
        </p:nvSpPr>
        <p:spPr/>
        <p:txBody>
          <a:bodyPr>
            <a:normAutofit/>
          </a:bodyPr>
          <a:lstStyle/>
          <a:p>
            <a:pPr marL="76200" indent="0" algn="just">
              <a:buNone/>
            </a:pPr>
            <a:r>
              <a:rPr lang="en-CA" sz="2300" b="1" dirty="0"/>
              <a:t>Features of </a:t>
            </a:r>
            <a:r>
              <a:rPr lang="en-CA" sz="2300" b="1" dirty="0" err="1"/>
              <a:t>BEvote</a:t>
            </a:r>
            <a:endParaRPr lang="en-CA" sz="2300" b="1" dirty="0"/>
          </a:p>
          <a:p>
            <a:pPr algn="just"/>
            <a:r>
              <a:rPr lang="en-US" sz="2300" dirty="0"/>
              <a:t>The protocol includes an authentication mechanism based on public key cryptography to prevent Sybil attacks and an encryption policy using joint Shamir random secret sharing to prevent premature leakage of ballots by Supervisors. </a:t>
            </a:r>
          </a:p>
          <a:p>
            <a:pPr algn="just"/>
            <a:r>
              <a:rPr lang="en-US" sz="2300" dirty="0"/>
              <a:t>The protocol involves several steps, including registration, anonymous address generation, secret sharing, ballot creation, and voting transaction broadcasting.</a:t>
            </a:r>
          </a:p>
          <a:p>
            <a:pPr algn="just"/>
            <a:r>
              <a:rPr lang="en-US" sz="2300" dirty="0"/>
              <a:t>The security of the protocol may also depend on the implementation of the Supervisor's verification process, which is crucial in ensuring that only legitimate voters, candidates, and mixers participate in the election</a:t>
            </a:r>
            <a:endParaRPr lang="en-CA" sz="2300" dirty="0"/>
          </a:p>
        </p:txBody>
      </p:sp>
      <p:sp>
        <p:nvSpPr>
          <p:cNvPr id="4" name="Slide Number Placeholder 3">
            <a:extLst>
              <a:ext uri="{FF2B5EF4-FFF2-40B4-BE49-F238E27FC236}">
                <a16:creationId xmlns:a16="http://schemas.microsoft.com/office/drawing/2014/main" id="{1F10FACE-CDAC-A079-B8FA-FE3E6CAD733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CA" smtClean="0"/>
              <a:t>6</a:t>
            </a:fld>
            <a:endParaRPr lang="en-CA"/>
          </a:p>
        </p:txBody>
      </p:sp>
    </p:spTree>
    <p:extLst>
      <p:ext uri="{BB962C8B-B14F-4D97-AF65-F5344CB8AC3E}">
        <p14:creationId xmlns:p14="http://schemas.microsoft.com/office/powerpoint/2010/main" val="89141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685800" y="381000"/>
            <a:ext cx="7829550" cy="7437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CA" dirty="0">
                <a:latin typeface="Calibri" panose="020F0502020204030204" pitchFamily="34" charset="0"/>
                <a:ea typeface="Calibri" panose="020F0502020204030204" pitchFamily="34" charset="0"/>
                <a:cs typeface="Calibri" panose="020F0502020204030204" pitchFamily="34" charset="0"/>
              </a:rPr>
              <a:t>Applications of Blockchain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22" name="Google Shape;222;p33"/>
          <p:cNvSpPr txBox="1">
            <a:spLocks noGrp="1"/>
          </p:cNvSpPr>
          <p:nvPr>
            <p:ph type="body" idx="1"/>
          </p:nvPr>
        </p:nvSpPr>
        <p:spPr>
          <a:xfrm>
            <a:off x="685800" y="1268760"/>
            <a:ext cx="7829550" cy="5040560"/>
          </a:xfrm>
          <a:prstGeom prst="rect">
            <a:avLst/>
          </a:prstGeom>
          <a:solidFill>
            <a:schemeClr val="lt1"/>
          </a:solid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CA" b="1" dirty="0"/>
              <a:t>2. Voting Based on Bitcoin My Vote</a:t>
            </a:r>
            <a:endParaRPr dirty="0"/>
          </a:p>
          <a:p>
            <a:pPr marL="0" lvl="0" indent="0" algn="just" rtl="0">
              <a:lnSpc>
                <a:spcPct val="90000"/>
              </a:lnSpc>
              <a:spcBef>
                <a:spcPts val="1000"/>
              </a:spcBef>
              <a:spcAft>
                <a:spcPts val="0"/>
              </a:spcAft>
              <a:buClr>
                <a:schemeClr val="dk1"/>
              </a:buClr>
              <a:buSzPts val="2400"/>
              <a:buNone/>
            </a:pPr>
            <a:r>
              <a:rPr lang="en-CA" b="0" i="0" dirty="0" err="1">
                <a:latin typeface="Calibri" panose="020F0502020204030204" pitchFamily="34" charset="0"/>
                <a:ea typeface="Calibri" panose="020F0502020204030204" pitchFamily="34" charset="0"/>
                <a:cs typeface="Calibri" panose="020F0502020204030204" pitchFamily="34" charset="0"/>
                <a:sym typeface="Arial"/>
              </a:rPr>
              <a:t>MyVote</a:t>
            </a:r>
            <a:r>
              <a:rPr lang="en-CA" b="0" i="0" dirty="0">
                <a:latin typeface="Calibri" panose="020F0502020204030204" pitchFamily="34" charset="0"/>
                <a:ea typeface="Calibri" panose="020F0502020204030204" pitchFamily="34" charset="0"/>
                <a:cs typeface="Calibri" panose="020F0502020204030204" pitchFamily="34" charset="0"/>
                <a:sym typeface="Arial"/>
              </a:rPr>
              <a:t> is a blockchain-based voting platform that enables users to cast their votes in a secure and transparent manner. By leveraging the power of blockchain technology, </a:t>
            </a:r>
            <a:r>
              <a:rPr lang="en-CA" b="0" i="0" dirty="0" err="1">
                <a:latin typeface="Calibri" panose="020F0502020204030204" pitchFamily="34" charset="0"/>
                <a:ea typeface="Calibri" panose="020F0502020204030204" pitchFamily="34" charset="0"/>
                <a:cs typeface="Calibri" panose="020F0502020204030204" pitchFamily="34" charset="0"/>
                <a:sym typeface="Arial"/>
              </a:rPr>
              <a:t>MyVote</a:t>
            </a:r>
            <a:r>
              <a:rPr lang="en-CA" b="0" i="0" dirty="0">
                <a:latin typeface="Calibri" panose="020F0502020204030204" pitchFamily="34" charset="0"/>
                <a:ea typeface="Calibri" panose="020F0502020204030204" pitchFamily="34" charset="0"/>
                <a:cs typeface="Calibri" panose="020F0502020204030204" pitchFamily="34" charset="0"/>
                <a:sym typeface="Arial"/>
              </a:rPr>
              <a:t> eliminates the need for a central authority or intermediary to oversee the voting process, ensuring the integrity of the election.</a:t>
            </a:r>
          </a:p>
          <a:p>
            <a:pPr marL="0" lvl="0" indent="0" algn="just" rtl="0">
              <a:lnSpc>
                <a:spcPct val="90000"/>
              </a:lnSpc>
              <a:spcBef>
                <a:spcPts val="1000"/>
              </a:spcBef>
              <a:spcAft>
                <a:spcPts val="0"/>
              </a:spcAft>
              <a:buClr>
                <a:schemeClr val="dk1"/>
              </a:buClr>
              <a:buSzPts val="2400"/>
              <a:buNone/>
            </a:pPr>
            <a:br>
              <a:rPr lang="en-CA" dirty="0"/>
            </a:br>
            <a:endParaRPr dirty="0"/>
          </a:p>
        </p:txBody>
      </p:sp>
      <p:sp>
        <p:nvSpPr>
          <p:cNvPr id="223" name="Google Shape;223;p33"/>
          <p:cNvSpPr txBox="1">
            <a:spLocks noGrp="1"/>
          </p:cNvSpPr>
          <p:nvPr>
            <p:ph type="dt" idx="10"/>
          </p:nvPr>
        </p:nvSpPr>
        <p:spPr>
          <a:xfrm>
            <a:off x="6862514" y="6356350"/>
            <a:ext cx="10938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2023-04-04</a:t>
            </a:r>
            <a:endParaRPr/>
          </a:p>
        </p:txBody>
      </p:sp>
      <p:sp>
        <p:nvSpPr>
          <p:cNvPr id="224" name="Google Shape;224;p33"/>
          <p:cNvSpPr txBox="1">
            <a:spLocks noGrp="1"/>
          </p:cNvSpPr>
          <p:nvPr>
            <p:ph type="ftr" idx="11"/>
          </p:nvPr>
        </p:nvSpPr>
        <p:spPr>
          <a:xfrm>
            <a:off x="685800" y="6356350"/>
            <a:ext cx="6032698"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Blockchain and its applications - My Vote</a:t>
            </a:r>
            <a:endParaRPr/>
          </a:p>
        </p:txBody>
      </p:sp>
      <p:sp>
        <p:nvSpPr>
          <p:cNvPr id="225" name="Google Shape;225;p33"/>
          <p:cNvSpPr txBox="1">
            <a:spLocks noGrp="1"/>
          </p:cNvSpPr>
          <p:nvPr>
            <p:ph type="sldNum" idx="12"/>
          </p:nvPr>
        </p:nvSpPr>
        <p:spPr>
          <a:xfrm>
            <a:off x="7956376" y="6356350"/>
            <a:ext cx="558974"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7297-E99C-FE2F-56E3-D661F187BBEC}"/>
              </a:ext>
            </a:extLst>
          </p:cNvPr>
          <p:cNvSpPr>
            <a:spLocks noGrp="1"/>
          </p:cNvSpPr>
          <p:nvPr>
            <p:ph type="title"/>
          </p:nvPr>
        </p:nvSpPr>
        <p:spPr/>
        <p:txBody>
          <a:bodyPr>
            <a:normAutofit/>
          </a:bodyPr>
          <a:lstStyle/>
          <a:p>
            <a:r>
              <a:rPr lang="en-US" dirty="0"/>
              <a:t>Applications of Blockchain</a:t>
            </a:r>
          </a:p>
        </p:txBody>
      </p:sp>
      <p:sp>
        <p:nvSpPr>
          <p:cNvPr id="3" name="Text Placeholder 2">
            <a:extLst>
              <a:ext uri="{FF2B5EF4-FFF2-40B4-BE49-F238E27FC236}">
                <a16:creationId xmlns:a16="http://schemas.microsoft.com/office/drawing/2014/main" id="{8D272680-379C-A1E9-012E-D1E20713E3DE}"/>
              </a:ext>
            </a:extLst>
          </p:cNvPr>
          <p:cNvSpPr>
            <a:spLocks noGrp="1"/>
          </p:cNvSpPr>
          <p:nvPr>
            <p:ph type="body" idx="1"/>
          </p:nvPr>
        </p:nvSpPr>
        <p:spPr/>
        <p:txBody>
          <a:bodyPr/>
          <a:lstStyle/>
          <a:p>
            <a:pPr marL="76200" indent="0">
              <a:buNone/>
            </a:pPr>
            <a:r>
              <a:rPr lang="en-US" b="1" dirty="0"/>
              <a:t>3. Follow my Vote</a:t>
            </a:r>
          </a:p>
          <a:p>
            <a:pPr marL="76200" indent="0">
              <a:buNone/>
            </a:pPr>
            <a:endParaRPr lang="en-US" b="1" dirty="0"/>
          </a:p>
          <a:p>
            <a:pPr marL="76200" indent="0">
              <a:buNone/>
            </a:pPr>
            <a:r>
              <a:rPr lang="en-GB" dirty="0">
                <a:effectLst/>
                <a:latin typeface="Calibri" panose="020F0502020204030204" pitchFamily="34" charset="0"/>
                <a:ea typeface="Times New Roman" panose="02020603050405020304" pitchFamily="18" charset="0"/>
                <a:cs typeface="Calibri" panose="020F0502020204030204" pitchFamily="34" charset="0"/>
              </a:rPr>
              <a:t>Online voting has been a topic of discussion for many years, with proponents citing increased convenience and accessibility as potential benefits. However, concerns about security and reliability have prevented the widespread adoption of online voting systems. Follow My Vote addresses these concerns using blockchain technology to provide a secure and transparent voting platform.</a:t>
            </a:r>
            <a:endParaRPr lang="en-IN" dirty="0">
              <a:effectLst/>
              <a:latin typeface="Calibri" panose="020F0502020204030204" pitchFamily="34" charset="0"/>
              <a:ea typeface="Arial" panose="020B0604020202020204" pitchFamily="34" charset="0"/>
              <a:cs typeface="Calibri" panose="020F0502020204030204" pitchFamily="34" charset="0"/>
            </a:endParaRPr>
          </a:p>
          <a:p>
            <a:pPr marL="76200" indent="0">
              <a:buNone/>
            </a:pPr>
            <a:endParaRPr lang="en-US" dirty="0"/>
          </a:p>
        </p:txBody>
      </p:sp>
      <p:sp>
        <p:nvSpPr>
          <p:cNvPr id="4" name="Slide Number Placeholder 3">
            <a:extLst>
              <a:ext uri="{FF2B5EF4-FFF2-40B4-BE49-F238E27FC236}">
                <a16:creationId xmlns:a16="http://schemas.microsoft.com/office/drawing/2014/main" id="{8AE29409-CDE9-E7AD-B127-95D347A23EA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CA" smtClean="0"/>
              <a:t>8</a:t>
            </a:fld>
            <a:endParaRPr lang="en-CA"/>
          </a:p>
        </p:txBody>
      </p:sp>
    </p:spTree>
    <p:extLst>
      <p:ext uri="{BB962C8B-B14F-4D97-AF65-F5344CB8AC3E}">
        <p14:creationId xmlns:p14="http://schemas.microsoft.com/office/powerpoint/2010/main" val="294699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A77E-19FD-9C32-BDE7-F1FAEE3226CE}"/>
              </a:ext>
            </a:extLst>
          </p:cNvPr>
          <p:cNvSpPr>
            <a:spLocks noGrp="1"/>
          </p:cNvSpPr>
          <p:nvPr>
            <p:ph type="title"/>
          </p:nvPr>
        </p:nvSpPr>
        <p:spPr/>
        <p:txBody>
          <a:bodyPr/>
          <a:lstStyle/>
          <a:p>
            <a:r>
              <a:rPr lang="en-US" dirty="0"/>
              <a:t>Application of Blockchain</a:t>
            </a:r>
          </a:p>
        </p:txBody>
      </p:sp>
      <p:sp>
        <p:nvSpPr>
          <p:cNvPr id="3" name="Text Placeholder 2">
            <a:extLst>
              <a:ext uri="{FF2B5EF4-FFF2-40B4-BE49-F238E27FC236}">
                <a16:creationId xmlns:a16="http://schemas.microsoft.com/office/drawing/2014/main" id="{D6F70E6D-3FE7-C7FD-D301-872EA2176FAD}"/>
              </a:ext>
            </a:extLst>
          </p:cNvPr>
          <p:cNvSpPr>
            <a:spLocks noGrp="1"/>
          </p:cNvSpPr>
          <p:nvPr>
            <p:ph type="body" idx="1"/>
          </p:nvPr>
        </p:nvSpPr>
        <p:spPr/>
        <p:txBody>
          <a:bodyPr>
            <a:normAutofit fontScale="47500" lnSpcReduction="20000"/>
          </a:bodyPr>
          <a:lstStyle/>
          <a:p>
            <a:pPr marL="76200" indent="0">
              <a:buNone/>
            </a:pPr>
            <a:r>
              <a:rPr lang="en-IN" sz="6000" b="1" dirty="0">
                <a:effectLst/>
                <a:latin typeface="Calibri" panose="020F0502020204030204" pitchFamily="34" charset="0"/>
                <a:cs typeface="Calibri" panose="020F0502020204030204" pitchFamily="34" charset="0"/>
              </a:rPr>
              <a:t>Benefits of Follow my Vote</a:t>
            </a:r>
            <a:br>
              <a:rPr lang="en-IN" sz="4800" dirty="0">
                <a:effectLst/>
                <a:latin typeface="Helvetica Neue" panose="02000503000000020004" pitchFamily="2" charset="0"/>
              </a:rPr>
            </a:br>
            <a:endParaRPr lang="en-IN" sz="4800" dirty="0">
              <a:effectLst/>
              <a:latin typeface="Helvetica Neue" panose="02000503000000020004" pitchFamily="2" charset="0"/>
            </a:endParaRPr>
          </a:p>
          <a:p>
            <a:pPr>
              <a:buFont typeface="+mj-lt"/>
              <a:buAutoNum type="arabicPeriod"/>
            </a:pPr>
            <a:r>
              <a:rPr lang="en-IN" sz="5100" dirty="0">
                <a:effectLst/>
                <a:latin typeface="Calibri" panose="020F0502020204030204" pitchFamily="34" charset="0"/>
                <a:cs typeface="Calibri" panose="020F0502020204030204" pitchFamily="34" charset="0"/>
              </a:rPr>
              <a:t>Transparency: Follow My Vote is highly transparent as all votes cast on the blockchain are publicly visible. This ensures that the voting process is fair and accurate, and reduces the likelihood of fraud.</a:t>
            </a:r>
          </a:p>
          <a:p>
            <a:pPr>
              <a:buFont typeface="+mj-lt"/>
              <a:buAutoNum type="arabicPeriod"/>
            </a:pPr>
            <a:r>
              <a:rPr lang="en-IN" sz="5100" dirty="0">
                <a:effectLst/>
                <a:latin typeface="Calibri" panose="020F0502020204030204" pitchFamily="34" charset="0"/>
                <a:cs typeface="Calibri" panose="020F0502020204030204" pitchFamily="34" charset="0"/>
              </a:rPr>
              <a:t>Security: The use of blockchain technology in Follow My Vote provides a high level of security, making it extremely difficult for anyone to hack or manipulate the system.</a:t>
            </a:r>
          </a:p>
          <a:p>
            <a:pPr>
              <a:buFont typeface="+mj-lt"/>
              <a:buAutoNum type="arabicPeriod"/>
            </a:pPr>
            <a:r>
              <a:rPr lang="en-IN" sz="5100" dirty="0">
                <a:effectLst/>
                <a:latin typeface="Calibri" panose="020F0502020204030204" pitchFamily="34" charset="0"/>
                <a:cs typeface="Calibri" panose="020F0502020204030204" pitchFamily="34" charset="0"/>
              </a:rPr>
              <a:t>Accuracy: The use of digital technology in Follow My Vote eliminates the possibility of human error in the vote counting process, leading to more accurate results.</a:t>
            </a:r>
          </a:p>
          <a:p>
            <a:pPr>
              <a:buFont typeface="+mj-lt"/>
              <a:buAutoNum type="arabicPeriod"/>
            </a:pPr>
            <a:r>
              <a:rPr lang="en-IN" sz="5100" dirty="0">
                <a:effectLst/>
                <a:latin typeface="Calibri" panose="020F0502020204030204" pitchFamily="34" charset="0"/>
                <a:cs typeface="Calibri" panose="020F0502020204030204" pitchFamily="34" charset="0"/>
              </a:rPr>
              <a:t>Accessibility: Follow My Vote can be accessed from anywhere with an internet connection, making it much more convenient for voters</a:t>
            </a:r>
          </a:p>
          <a:p>
            <a:endParaRPr lang="en-US" dirty="0"/>
          </a:p>
        </p:txBody>
      </p:sp>
      <p:sp>
        <p:nvSpPr>
          <p:cNvPr id="4" name="Slide Number Placeholder 3">
            <a:extLst>
              <a:ext uri="{FF2B5EF4-FFF2-40B4-BE49-F238E27FC236}">
                <a16:creationId xmlns:a16="http://schemas.microsoft.com/office/drawing/2014/main" id="{CA3F2919-6953-F045-B739-E266F67B01E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CA" smtClean="0"/>
              <a:t>9</a:t>
            </a:fld>
            <a:endParaRPr lang="en-CA"/>
          </a:p>
        </p:txBody>
      </p:sp>
    </p:spTree>
    <p:extLst>
      <p:ext uri="{BB962C8B-B14F-4D97-AF65-F5344CB8AC3E}">
        <p14:creationId xmlns:p14="http://schemas.microsoft.com/office/powerpoint/2010/main" val="2378468740"/>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3970</Words>
  <Application>Microsoft Macintosh PowerPoint</Application>
  <PresentationFormat>On-screen Show (4:3)</PresentationFormat>
  <Paragraphs>264</Paragraphs>
  <Slides>35</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-apple-system-headline</vt:lpstr>
      <vt:lpstr>Arial</vt:lpstr>
      <vt:lpstr>Calibri</vt:lpstr>
      <vt:lpstr>Helvetica Neue</vt:lpstr>
      <vt:lpstr>Times</vt:lpstr>
      <vt:lpstr>Custom Design</vt:lpstr>
      <vt:lpstr>Blockchain and its Applications </vt:lpstr>
      <vt:lpstr>Introduction</vt:lpstr>
      <vt:lpstr>How does Blockchain Work?</vt:lpstr>
      <vt:lpstr>How is Blockchain used for Bitcoin?</vt:lpstr>
      <vt:lpstr>Applications of Blockchain</vt:lpstr>
      <vt:lpstr>Applications of Blockchain</vt:lpstr>
      <vt:lpstr>Applications of Blockchain</vt:lpstr>
      <vt:lpstr>Applications of Blockchain</vt:lpstr>
      <vt:lpstr>Application of Blockchain</vt:lpstr>
      <vt:lpstr>Application of Blockchain</vt:lpstr>
      <vt:lpstr>Application of Blockchain</vt:lpstr>
      <vt:lpstr>Applications of Blockchain</vt:lpstr>
      <vt:lpstr>PowerPoint Presentation</vt:lpstr>
      <vt:lpstr>Properties of NFT</vt:lpstr>
      <vt:lpstr>NFT Applications</vt:lpstr>
      <vt:lpstr>PowerPoint Presentation</vt:lpstr>
      <vt:lpstr>Application of NFT’s in Metaverse</vt:lpstr>
      <vt:lpstr>PowerPoint Presentation</vt:lpstr>
      <vt:lpstr>Challenges Faced by NFT’s</vt:lpstr>
      <vt:lpstr>PowerPoint Presentation</vt:lpstr>
      <vt:lpstr>Applications of Blockchain</vt:lpstr>
      <vt:lpstr>Application of Blockchain in Healthcare</vt:lpstr>
      <vt:lpstr>PowerPoint Presentation</vt:lpstr>
      <vt:lpstr>PowerPoint Presentation</vt:lpstr>
      <vt:lpstr>Challenges of blockchain in healthcare</vt:lpstr>
      <vt:lpstr>PowerPoint Presentation</vt:lpstr>
      <vt:lpstr>Applications of Blockchain</vt:lpstr>
      <vt:lpstr>OpenBazaar</vt:lpstr>
      <vt:lpstr>Lightning Network and Counterparty</vt:lpstr>
      <vt:lpstr>Challenges of Blockchain in dApps</vt:lpstr>
      <vt:lpstr>Improvement due to Blockchain</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and its Applications </dc:title>
  <cp:lastModifiedBy>Tanmya Rampal</cp:lastModifiedBy>
  <cp:revision>5</cp:revision>
  <dcterms:modified xsi:type="dcterms:W3CDTF">2023-04-11T14:55:12Z</dcterms:modified>
</cp:coreProperties>
</file>