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80" r:id="rId25"/>
    <p:sldId id="278" r:id="rId26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00" autoAdjust="0"/>
  </p:normalViewPr>
  <p:slideViewPr>
    <p:cSldViewPr>
      <p:cViewPr varScale="1">
        <p:scale>
          <a:sx n="104" d="100"/>
          <a:sy n="104" d="100"/>
        </p:scale>
        <p:origin x="-4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286" y="-7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s-MX" dirty="0" smtClean="0"/>
              <a:t>Análisis y Diseño de Algoritmos</a:t>
            </a:r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s-MX" dirty="0" smtClean="0"/>
              <a:t>ISC. Pedro O. Pérez M.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s-MX" dirty="0" smtClean="0"/>
              <a:t>ITESM CQ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329696-2EB9-42B6-A579-6DD27ADCDB7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9ACD168-D578-4915-9AB0-4944D878754C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0FE82CD-2071-4600-9F5A-788ACB01B8BF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82CD-2071-4600-9F5A-788ACB01B8BF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82CD-2071-4600-9F5A-788ACB01B8BF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82CD-2071-4600-9F5A-788ACB01B8BF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82CD-2071-4600-9F5A-788ACB01B8BF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82CD-2071-4600-9F5A-788ACB01B8BF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E82CD-2071-4600-9F5A-788ACB01B8BF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F5DC1F-C2A9-4D26-A9D4-EBA045983B21}" type="datetimeFigureOut">
              <a:rPr lang="es-MX" smtClean="0"/>
              <a:pPr/>
              <a:t>05/01/2010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81220-9A05-457B-889D-83E9EA55F98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edg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Técnica  DE “Algoritmos Codiciosos”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MX" dirty="0" smtClean="0"/>
              <a:t>ISC. Pedro O. Pérez M.</a:t>
            </a:r>
          </a:p>
          <a:p>
            <a:r>
              <a:rPr lang="es-MX" dirty="0" smtClean="0"/>
              <a:t>Análisis y Diseño de Algoritmos</a:t>
            </a:r>
          </a:p>
          <a:p>
            <a:r>
              <a:rPr lang="es-MX" dirty="0" smtClean="0"/>
              <a:t>2010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Mezclar 2 listas (2-way </a:t>
            </a:r>
            <a:r>
              <a:rPr lang="es-MX" dirty="0" err="1" smtClean="0"/>
              <a:t>merge</a:t>
            </a:r>
            <a:r>
              <a:rPr lang="es-MX" dirty="0" smtClean="0"/>
              <a:t>)</a:t>
            </a:r>
            <a:endParaRPr lang="es-MX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Mezclar 2 listas (2-way </a:t>
            </a:r>
            <a:r>
              <a:rPr lang="es-MX" dirty="0" err="1" smtClean="0"/>
              <a:t>merge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Cuando se cuenta con dos listas ordenadas: L</a:t>
            </a:r>
            <a:r>
              <a:rPr lang="es-MX" baseline="-25000" dirty="0" smtClean="0"/>
              <a:t>1</a:t>
            </a:r>
            <a:r>
              <a:rPr lang="es-MX" dirty="0" smtClean="0"/>
              <a:t> = {a</a:t>
            </a:r>
            <a:r>
              <a:rPr lang="es-MX" baseline="-25000" dirty="0" smtClean="0"/>
              <a:t>1</a:t>
            </a:r>
            <a:r>
              <a:rPr lang="es-MX" dirty="0" smtClean="0"/>
              <a:t>, a</a:t>
            </a:r>
            <a:r>
              <a:rPr lang="es-MX" baseline="-25000" dirty="0" smtClean="0"/>
              <a:t>2</a:t>
            </a:r>
            <a:r>
              <a:rPr lang="es-MX" dirty="0" smtClean="0"/>
              <a:t>, … a</a:t>
            </a:r>
            <a:r>
              <a:rPr lang="es-MX" baseline="-25000" dirty="0" smtClean="0"/>
              <a:t>m</a:t>
            </a:r>
            <a:r>
              <a:rPr lang="es-MX" dirty="0" smtClean="0"/>
              <a:t>} y L</a:t>
            </a:r>
            <a:r>
              <a:rPr lang="es-MX" baseline="-25000" dirty="0" smtClean="0"/>
              <a:t>2</a:t>
            </a:r>
            <a:r>
              <a:rPr lang="es-MX" dirty="0" smtClean="0"/>
              <a:t> = {b</a:t>
            </a:r>
            <a:r>
              <a:rPr lang="es-MX" baseline="-25000" dirty="0" smtClean="0"/>
              <a:t>1</a:t>
            </a:r>
            <a:r>
              <a:rPr lang="es-MX" dirty="0" smtClean="0"/>
              <a:t>, b</a:t>
            </a:r>
            <a:r>
              <a:rPr lang="es-MX" baseline="-25000" dirty="0" smtClean="0"/>
              <a:t>2</a:t>
            </a:r>
            <a:r>
              <a:rPr lang="es-MX" dirty="0" smtClean="0"/>
              <a:t>, … </a:t>
            </a:r>
            <a:r>
              <a:rPr lang="es-MX" dirty="0" err="1" smtClean="0"/>
              <a:t>b</a:t>
            </a:r>
            <a:r>
              <a:rPr lang="es-MX" baseline="-25000" dirty="0" err="1" smtClean="0"/>
              <a:t>n</a:t>
            </a:r>
            <a:r>
              <a:rPr lang="es-MX" dirty="0" smtClean="0"/>
              <a:t>}, pueden fusionarse en una lista ordenado aplicando el algoritmo de </a:t>
            </a:r>
            <a:r>
              <a:rPr lang="es-MX" dirty="0" err="1" smtClean="0"/>
              <a:t>merge-sort</a:t>
            </a:r>
            <a:r>
              <a:rPr lang="es-MX" dirty="0" smtClean="0"/>
              <a:t>.</a:t>
            </a:r>
          </a:p>
          <a:p>
            <a:r>
              <a:rPr lang="es-MX" dirty="0" smtClean="0"/>
              <a:t>El número de comparaciones requeridas es (m + n – 1) en el peor caso.</a:t>
            </a:r>
          </a:p>
          <a:p>
            <a:r>
              <a:rPr lang="es-MX" dirty="0" smtClean="0"/>
              <a:t>Pero, ¿qué pasa cuando hay más de dos listas ordenadas y queremos combinarlas en una sola lista?</a:t>
            </a:r>
            <a:endParaRPr lang="es-MX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Mezclar 2 listas (2-way </a:t>
            </a:r>
            <a:r>
              <a:rPr lang="es-MX" dirty="0" err="1" smtClean="0"/>
              <a:t>merge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162250"/>
          </a:xfrm>
        </p:spPr>
        <p:txBody>
          <a:bodyPr/>
          <a:lstStyle/>
          <a:p>
            <a:r>
              <a:rPr lang="es-MX" dirty="0" smtClean="0"/>
              <a:t>Por ejemplo, supongamos que tenemos una conjunto de listas {L</a:t>
            </a:r>
            <a:r>
              <a:rPr lang="es-MX" baseline="-25000" dirty="0" smtClean="0"/>
              <a:t>1</a:t>
            </a:r>
            <a:r>
              <a:rPr lang="es-MX" dirty="0" smtClean="0"/>
              <a:t>, L</a:t>
            </a:r>
            <a:r>
              <a:rPr lang="es-MX" baseline="-25000" dirty="0" smtClean="0"/>
              <a:t>2</a:t>
            </a:r>
            <a:r>
              <a:rPr lang="es-MX" dirty="0" smtClean="0"/>
              <a:t>, L</a:t>
            </a:r>
            <a:r>
              <a:rPr lang="es-MX" baseline="-25000" dirty="0" smtClean="0"/>
              <a:t>3</a:t>
            </a:r>
            <a:r>
              <a:rPr lang="es-MX" dirty="0" smtClean="0"/>
              <a:t>, L</a:t>
            </a:r>
            <a:r>
              <a:rPr lang="es-MX" baseline="-25000" dirty="0" smtClean="0"/>
              <a:t>4</a:t>
            </a:r>
            <a:r>
              <a:rPr lang="es-MX" dirty="0" smtClean="0"/>
              <a:t>, L</a:t>
            </a:r>
            <a:r>
              <a:rPr lang="es-MX" baseline="-25000" dirty="0" smtClean="0"/>
              <a:t>5</a:t>
            </a:r>
            <a:r>
              <a:rPr lang="es-MX" dirty="0" smtClean="0"/>
              <a:t>} con tamaños {20, 5, 8, 7, 4}. ¿De qué forma se pueden mezclar?</a:t>
            </a:r>
          </a:p>
          <a:p>
            <a:r>
              <a:rPr lang="es-MX" dirty="0" smtClean="0"/>
              <a:t>Una forma sería:</a:t>
            </a:r>
          </a:p>
          <a:p>
            <a:pPr lvl="1"/>
            <a:r>
              <a:rPr lang="es-MX" dirty="0" smtClean="0"/>
              <a:t>L</a:t>
            </a:r>
            <a:r>
              <a:rPr lang="es-MX" sz="2700" baseline="-25000" dirty="0" smtClean="0"/>
              <a:t>1</a:t>
            </a:r>
            <a:r>
              <a:rPr lang="es-MX" dirty="0" smtClean="0"/>
              <a:t> y L</a:t>
            </a:r>
            <a:r>
              <a:rPr lang="es-MX" sz="2700" baseline="-25000" dirty="0" smtClean="0"/>
              <a:t>2</a:t>
            </a:r>
            <a:r>
              <a:rPr lang="es-MX" dirty="0" smtClean="0"/>
              <a:t> =&gt; Z</a:t>
            </a:r>
            <a:r>
              <a:rPr lang="es-MX" sz="2700" baseline="-25000" dirty="0" smtClean="0"/>
              <a:t>1</a:t>
            </a:r>
            <a:r>
              <a:rPr lang="es-MX" dirty="0" smtClean="0"/>
              <a:t> con 20 + 5 = 25</a:t>
            </a:r>
          </a:p>
          <a:p>
            <a:pPr lvl="1"/>
            <a:r>
              <a:rPr lang="es-MX" dirty="0" smtClean="0"/>
              <a:t>Z</a:t>
            </a:r>
            <a:r>
              <a:rPr lang="es-MX" sz="2700" baseline="-25000" dirty="0" smtClean="0"/>
              <a:t>1</a:t>
            </a:r>
            <a:r>
              <a:rPr lang="es-MX" dirty="0" smtClean="0"/>
              <a:t> y L</a:t>
            </a:r>
            <a:r>
              <a:rPr lang="es-MX" sz="2700" baseline="-25000" dirty="0" smtClean="0"/>
              <a:t>3</a:t>
            </a:r>
            <a:r>
              <a:rPr lang="es-MX" dirty="0" smtClean="0"/>
              <a:t> =&gt; Z</a:t>
            </a:r>
            <a:r>
              <a:rPr lang="es-MX" sz="2700" baseline="-25000" dirty="0" smtClean="0"/>
              <a:t>2</a:t>
            </a:r>
            <a:r>
              <a:rPr lang="es-MX" dirty="0" smtClean="0"/>
              <a:t> con 25 + 8 = 33</a:t>
            </a:r>
          </a:p>
          <a:p>
            <a:pPr lvl="1"/>
            <a:r>
              <a:rPr lang="es-MX" dirty="0" smtClean="0"/>
              <a:t>Z</a:t>
            </a:r>
            <a:r>
              <a:rPr lang="es-MX" sz="2700" baseline="-25000" dirty="0" smtClean="0"/>
              <a:t>2</a:t>
            </a:r>
            <a:r>
              <a:rPr lang="es-MX" dirty="0" smtClean="0"/>
              <a:t> y L</a:t>
            </a:r>
            <a:r>
              <a:rPr lang="es-MX" sz="2700" baseline="-25000" dirty="0" smtClean="0"/>
              <a:t>4</a:t>
            </a:r>
            <a:r>
              <a:rPr lang="es-MX" dirty="0" smtClean="0"/>
              <a:t> =&gt; Z</a:t>
            </a:r>
            <a:r>
              <a:rPr lang="es-MX" sz="2700" baseline="-25000" dirty="0" smtClean="0"/>
              <a:t>3</a:t>
            </a:r>
            <a:r>
              <a:rPr lang="es-MX" dirty="0" smtClean="0"/>
              <a:t> con 33 + 7 = 40</a:t>
            </a:r>
          </a:p>
          <a:p>
            <a:pPr lvl="1"/>
            <a:r>
              <a:rPr lang="es-MX" dirty="0" smtClean="0"/>
              <a:t>Z</a:t>
            </a:r>
            <a:r>
              <a:rPr lang="es-MX" sz="2700" baseline="-25000" dirty="0" smtClean="0"/>
              <a:t>3</a:t>
            </a:r>
            <a:r>
              <a:rPr lang="es-MX" dirty="0" smtClean="0"/>
              <a:t> y L</a:t>
            </a:r>
            <a:r>
              <a:rPr lang="es-MX" sz="2700" baseline="-25000" dirty="0" smtClean="0"/>
              <a:t>5</a:t>
            </a:r>
            <a:r>
              <a:rPr lang="es-MX" dirty="0" smtClean="0"/>
              <a:t> =&gt; Z</a:t>
            </a:r>
            <a:r>
              <a:rPr lang="es-MX" sz="2700" baseline="-25000" dirty="0" smtClean="0"/>
              <a:t>4</a:t>
            </a:r>
            <a:r>
              <a:rPr lang="es-MX" dirty="0" smtClean="0"/>
              <a:t> con 40 + 4 = 44</a:t>
            </a:r>
          </a:p>
          <a:p>
            <a:pPr lvl="1"/>
            <a:r>
              <a:rPr lang="es-MX" dirty="0" smtClean="0"/>
              <a:t>Total: 142 comparaciones.</a:t>
            </a:r>
          </a:p>
          <a:p>
            <a:pPr lvl="1"/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857752" y="5715016"/>
            <a:ext cx="3956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¿Es posible hacerlo con menos comparaciones?</a:t>
            </a:r>
            <a:endParaRPr lang="es-MX" sz="24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Mezclar 2 listas (2-way </a:t>
            </a:r>
            <a:r>
              <a:rPr lang="es-MX" dirty="0" err="1" smtClean="0"/>
              <a:t>merge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MX" dirty="0" smtClean="0"/>
              <a:t>¿Cómo respondemos esa pregunta? Una forma es pensar el patrón de mezclas como un árbol binario.</a:t>
            </a:r>
          </a:p>
        </p:txBody>
      </p:sp>
      <p:pic>
        <p:nvPicPr>
          <p:cNvPr id="9" name="8 Imagen" descr="arbo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1428736"/>
            <a:ext cx="3357570" cy="503635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Mezclar 2 listas (2-way </a:t>
            </a:r>
            <a:r>
              <a:rPr lang="es-MX" dirty="0" err="1" smtClean="0"/>
              <a:t>merge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Intentemos usar un algoritmo codicioso cuya estrategia sea mezclar las dos más pequeñas.</a:t>
            </a:r>
          </a:p>
          <a:p>
            <a:r>
              <a:rPr lang="es-MX" dirty="0" smtClean="0"/>
              <a:t>Si lo hacemos así, podemos que una solución sería:</a:t>
            </a:r>
          </a:p>
          <a:p>
            <a:pPr lvl="1"/>
            <a:r>
              <a:rPr lang="es-MX" dirty="0" smtClean="0"/>
              <a:t>L</a:t>
            </a:r>
            <a:r>
              <a:rPr lang="es-MX" sz="2700" baseline="-25000" dirty="0" smtClean="0"/>
              <a:t>2</a:t>
            </a:r>
            <a:r>
              <a:rPr lang="es-MX" dirty="0" smtClean="0"/>
              <a:t> y L</a:t>
            </a:r>
            <a:r>
              <a:rPr lang="es-MX" sz="2700" baseline="-25000" dirty="0" smtClean="0"/>
              <a:t>5</a:t>
            </a:r>
            <a:r>
              <a:rPr lang="es-MX" dirty="0" smtClean="0"/>
              <a:t> =&gt; Z</a:t>
            </a:r>
            <a:r>
              <a:rPr lang="es-MX" sz="2700" baseline="-25000" dirty="0" smtClean="0"/>
              <a:t>1</a:t>
            </a:r>
            <a:r>
              <a:rPr lang="es-MX" dirty="0" smtClean="0"/>
              <a:t> con 5 + 4 = 9</a:t>
            </a:r>
          </a:p>
          <a:p>
            <a:pPr lvl="1"/>
            <a:r>
              <a:rPr lang="es-MX" dirty="0" smtClean="0"/>
              <a:t>L</a:t>
            </a:r>
            <a:r>
              <a:rPr lang="es-MX" sz="2700" baseline="-25000" dirty="0" smtClean="0"/>
              <a:t>3</a:t>
            </a:r>
            <a:r>
              <a:rPr lang="es-MX" dirty="0" smtClean="0"/>
              <a:t> y L</a:t>
            </a:r>
            <a:r>
              <a:rPr lang="es-MX" sz="2700" baseline="-25000" dirty="0" smtClean="0"/>
              <a:t>4</a:t>
            </a:r>
            <a:r>
              <a:rPr lang="es-MX" dirty="0" smtClean="0"/>
              <a:t> =&gt; Z</a:t>
            </a:r>
            <a:r>
              <a:rPr lang="es-MX" sz="2700" baseline="-25000" dirty="0" smtClean="0"/>
              <a:t>2</a:t>
            </a:r>
            <a:r>
              <a:rPr lang="es-MX" dirty="0" smtClean="0"/>
              <a:t> con 8 + 7 = 15</a:t>
            </a:r>
          </a:p>
          <a:p>
            <a:pPr lvl="1"/>
            <a:r>
              <a:rPr lang="es-MX" dirty="0" smtClean="0"/>
              <a:t>Z</a:t>
            </a:r>
            <a:r>
              <a:rPr lang="es-MX" sz="2700" baseline="-25000" dirty="0" smtClean="0"/>
              <a:t>1</a:t>
            </a:r>
            <a:r>
              <a:rPr lang="es-MX" dirty="0" smtClean="0"/>
              <a:t> y Z</a:t>
            </a:r>
            <a:r>
              <a:rPr lang="es-MX" sz="2700" baseline="-25000" dirty="0" smtClean="0"/>
              <a:t>2</a:t>
            </a:r>
            <a:r>
              <a:rPr lang="es-MX" dirty="0" smtClean="0"/>
              <a:t> =&gt; Z</a:t>
            </a:r>
            <a:r>
              <a:rPr lang="es-MX" sz="2700" baseline="-25000" dirty="0" smtClean="0"/>
              <a:t>3</a:t>
            </a:r>
            <a:r>
              <a:rPr lang="es-MX" dirty="0" smtClean="0"/>
              <a:t> con 9 + 15 = 24</a:t>
            </a:r>
          </a:p>
          <a:p>
            <a:pPr lvl="1"/>
            <a:r>
              <a:rPr lang="es-MX" dirty="0" smtClean="0"/>
              <a:t>Z</a:t>
            </a:r>
            <a:r>
              <a:rPr lang="es-MX" sz="2700" baseline="-25000" dirty="0" smtClean="0"/>
              <a:t>3</a:t>
            </a:r>
            <a:r>
              <a:rPr lang="es-MX" dirty="0" smtClean="0"/>
              <a:t> y L</a:t>
            </a:r>
            <a:r>
              <a:rPr lang="es-MX" sz="2700" baseline="-25000" dirty="0" smtClean="0"/>
              <a:t>1</a:t>
            </a:r>
            <a:r>
              <a:rPr lang="es-MX" dirty="0" smtClean="0"/>
              <a:t> =&gt; Z</a:t>
            </a:r>
            <a:r>
              <a:rPr lang="es-MX" sz="2700" baseline="-25000" dirty="0" smtClean="0"/>
              <a:t>4</a:t>
            </a:r>
            <a:r>
              <a:rPr lang="es-MX" dirty="0" smtClean="0"/>
              <a:t> con 24 + 20 = 44</a:t>
            </a:r>
          </a:p>
          <a:p>
            <a:pPr lvl="1"/>
            <a:r>
              <a:rPr lang="es-MX" dirty="0" smtClean="0"/>
              <a:t>Total: 92 comparaciones.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Mezclar 2 listas (2-way </a:t>
            </a:r>
            <a:r>
              <a:rPr lang="es-MX" dirty="0" err="1" smtClean="0"/>
              <a:t>merge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6" name="5 Marcador de contenido" descr="arbol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14313" y="1600200"/>
            <a:ext cx="5950323" cy="4495800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Mezclar 2 listas (2-way </a:t>
            </a:r>
            <a:r>
              <a:rPr lang="es-MX" dirty="0" err="1" smtClean="0"/>
              <a:t>merge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Entrada: m listas ordenadas, L</a:t>
            </a:r>
            <a:r>
              <a:rPr lang="es-MX" baseline="-25000" dirty="0" smtClean="0"/>
              <a:t>i</a:t>
            </a:r>
            <a:r>
              <a:rPr lang="es-MX" dirty="0" smtClean="0"/>
              <a:t>, i = 1, 2, 3… m, donde cada lista L</a:t>
            </a:r>
            <a:r>
              <a:rPr lang="es-MX" baseline="-25000" dirty="0" smtClean="0"/>
              <a:t>i</a:t>
            </a:r>
            <a:r>
              <a:rPr lang="es-MX" dirty="0" smtClean="0"/>
              <a:t> consta de n</a:t>
            </a:r>
            <a:r>
              <a:rPr lang="es-MX" baseline="-25000" dirty="0" smtClean="0"/>
              <a:t>i</a:t>
            </a:r>
            <a:r>
              <a:rPr lang="es-MX" dirty="0" smtClean="0"/>
              <a:t> elementos.</a:t>
            </a:r>
          </a:p>
          <a:p>
            <a:pPr marL="624078" indent="-514350">
              <a:buFont typeface="+mj-lt"/>
              <a:buAutoNum type="arabicPeriod"/>
            </a:pPr>
            <a:r>
              <a:rPr lang="es-MX" dirty="0" smtClean="0"/>
              <a:t>Generar m árboles, donde cada árbol tiene exactamente un nodo (nodo externo con peso) n</a:t>
            </a:r>
            <a:r>
              <a:rPr lang="es-MX" baseline="-25000" dirty="0" smtClean="0"/>
              <a:t>i</a:t>
            </a:r>
            <a:r>
              <a:rPr lang="es-MX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s-MX" dirty="0" smtClean="0"/>
              <a:t>Elegir dos árboles, T</a:t>
            </a:r>
            <a:r>
              <a:rPr lang="es-MX" baseline="-25000" dirty="0" smtClean="0"/>
              <a:t>1</a:t>
            </a:r>
            <a:r>
              <a:rPr lang="es-MX" dirty="0" smtClean="0"/>
              <a:t> y T</a:t>
            </a:r>
            <a:r>
              <a:rPr lang="es-MX" baseline="-25000" dirty="0" smtClean="0"/>
              <a:t>2</a:t>
            </a:r>
            <a:r>
              <a:rPr lang="es-MX" dirty="0" smtClean="0"/>
              <a:t>, con pesos mínimos.</a:t>
            </a:r>
          </a:p>
          <a:p>
            <a:pPr marL="624078" indent="-514350">
              <a:buFont typeface="+mj-lt"/>
              <a:buAutoNum type="arabicPeriod"/>
            </a:pPr>
            <a:r>
              <a:rPr lang="es-MX" dirty="0" smtClean="0"/>
              <a:t>Crear un nuevo árbol T cuya raíz tenga T</a:t>
            </a:r>
            <a:r>
              <a:rPr lang="es-MX" baseline="-25000" dirty="0" smtClean="0"/>
              <a:t>1</a:t>
            </a:r>
            <a:r>
              <a:rPr lang="es-MX" dirty="0" smtClean="0"/>
              <a:t> y T</a:t>
            </a:r>
            <a:r>
              <a:rPr lang="es-MX" baseline="-25000" dirty="0" smtClean="0"/>
              <a:t>2</a:t>
            </a:r>
            <a:r>
              <a:rPr lang="es-MX" dirty="0" smtClean="0"/>
              <a:t> como sus sub-árboles y cuyo peso sea igual a la suma de los pesos de T</a:t>
            </a:r>
            <a:r>
              <a:rPr lang="es-MX" baseline="-25000" dirty="0" smtClean="0"/>
              <a:t>1</a:t>
            </a:r>
            <a:r>
              <a:rPr lang="es-MX" dirty="0" smtClean="0"/>
              <a:t> y T</a:t>
            </a:r>
            <a:r>
              <a:rPr lang="es-MX" baseline="-25000" dirty="0" smtClean="0"/>
              <a:t>2</a:t>
            </a:r>
            <a:r>
              <a:rPr lang="es-MX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r>
              <a:rPr lang="es-MX" dirty="0" smtClean="0"/>
              <a:t>Reemplazar T</a:t>
            </a:r>
            <a:r>
              <a:rPr lang="es-MX" baseline="-25000" dirty="0" smtClean="0"/>
              <a:t>1</a:t>
            </a:r>
            <a:r>
              <a:rPr lang="es-MX" dirty="0" smtClean="0"/>
              <a:t> y T</a:t>
            </a:r>
            <a:r>
              <a:rPr lang="es-MX" baseline="-25000" dirty="0" smtClean="0"/>
              <a:t>2</a:t>
            </a:r>
            <a:r>
              <a:rPr lang="es-MX" dirty="0" smtClean="0"/>
              <a:t> por T.</a:t>
            </a:r>
          </a:p>
          <a:p>
            <a:pPr marL="624078" indent="-514350">
              <a:buFont typeface="+mj-lt"/>
              <a:buAutoNum type="arabicPeriod"/>
            </a:pPr>
            <a:r>
              <a:rPr lang="es-MX" dirty="0" smtClean="0"/>
              <a:t>Si solo queda un árbol terminar, en caso contrario regresar al paso 2.</a:t>
            </a:r>
            <a:endParaRPr lang="es-MX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Mezclar 2 listas (2-way </a:t>
            </a:r>
            <a:r>
              <a:rPr lang="es-MX" dirty="0" err="1" smtClean="0"/>
              <a:t>merge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518912"/>
          </a:xfrm>
        </p:spPr>
        <p:txBody>
          <a:bodyPr/>
          <a:lstStyle/>
          <a:p>
            <a:r>
              <a:rPr lang="es-MX" dirty="0" smtClean="0"/>
              <a:t>Una aplicación práctica: Código de </a:t>
            </a:r>
            <a:r>
              <a:rPr lang="es-MX" dirty="0" err="1" smtClean="0"/>
              <a:t>Huffman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3 Imagen" descr="ArbolCodigoHuff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2071678"/>
            <a:ext cx="4361064" cy="3811271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2 terminales</a:t>
            </a:r>
            <a:endParaRPr lang="es-MX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2 terminales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1519044"/>
          </a:xfrm>
        </p:spPr>
        <p:txBody>
          <a:bodyPr/>
          <a:lstStyle/>
          <a:p>
            <a:r>
              <a:rPr lang="es-MX" dirty="0" smtClean="0"/>
              <a:t>En el diseño VLSI existe el problema de direccionamiento de un canal. </a:t>
            </a:r>
          </a:p>
          <a:p>
            <a:r>
              <a:rPr lang="es-MX" dirty="0" smtClean="0"/>
              <a:t>Considera la siguiente figura: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714876" y="5643578"/>
            <a:ext cx="421484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MX" sz="1100" dirty="0" smtClean="0"/>
              <a:t>Cada terminal marcada de un renglón superior debe conectase o unirse con una terminal de un renglón inferior uno a uno. Se requiere que ningún par de líneas se corte. Además todas las líneas son verticales u horizontales. Toda línea horizontal corresponde a una pista.</a:t>
            </a:r>
          </a:p>
        </p:txBody>
      </p:sp>
      <p:pic>
        <p:nvPicPr>
          <p:cNvPr id="5" name="4 Imagen" descr="imagen1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214446" y="2942603"/>
            <a:ext cx="6786578" cy="241522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son los algoritmos codiciosos?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Utilizados para problemas de optimización que serían demasiado lentos al desarrollarse en Programación Dinámica.</a:t>
            </a:r>
          </a:p>
          <a:p>
            <a:r>
              <a:rPr lang="es-MX" dirty="0" smtClean="0"/>
              <a:t>Siempre se elige la opción que se ve más adecuada para el momento.</a:t>
            </a:r>
          </a:p>
          <a:p>
            <a:r>
              <a:rPr lang="es-MX" dirty="0" smtClean="0"/>
              <a:t>Cuando un algoritmo codicioso llega a una solución óptima es porque las opciones tomadas condujeron a ese punto.</a:t>
            </a:r>
          </a:p>
          <a:p>
            <a:r>
              <a:rPr lang="es-MX" dirty="0" smtClean="0"/>
              <a:t>Usualmente son muy sencillos y rápidos.</a:t>
            </a:r>
          </a:p>
          <a:p>
            <a:r>
              <a:rPr lang="es-MX" dirty="0" smtClean="0"/>
              <a:t>¿Cuál técnica uso? ¿Programación dinámica o algoritmos codiciosos?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2 terminales</a:t>
            </a:r>
            <a:endParaRPr lang="es-MX" dirty="0"/>
          </a:p>
        </p:txBody>
      </p:sp>
      <p:pic>
        <p:nvPicPr>
          <p:cNvPr id="4" name="3 Marcador de contenido" descr="imag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29116" y="1600200"/>
            <a:ext cx="5320717" cy="4495800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2 terminales</a:t>
            </a:r>
            <a:endParaRPr lang="es-MX" dirty="0"/>
          </a:p>
        </p:txBody>
      </p:sp>
      <p:pic>
        <p:nvPicPr>
          <p:cNvPr id="4" name="3 Marcador de contenido" descr="imagen3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clrChange>
              <a:clrFrom>
                <a:srgbClr val="00D4FF">
                  <a:alpha val="4706"/>
                </a:srgbClr>
              </a:clrFrom>
              <a:clrTo>
                <a:srgbClr val="00D4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657013" y="1600200"/>
            <a:ext cx="6064923" cy="4495800"/>
          </a:xfrm>
        </p:spPr>
      </p:pic>
      <p:sp>
        <p:nvSpPr>
          <p:cNvPr id="5" name="4 CuadroTexto"/>
          <p:cNvSpPr txBox="1"/>
          <p:nvPr/>
        </p:nvSpPr>
        <p:spPr>
          <a:xfrm>
            <a:off x="4714876" y="5929330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MX" sz="1600" dirty="0" smtClean="0"/>
              <a:t>La densidad de una solución es la máxima densidad local.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2 terminales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Sean P</a:t>
            </a:r>
            <a:r>
              <a:rPr lang="es-MX" baseline="-25000" dirty="0" smtClean="0"/>
              <a:t>1</a:t>
            </a:r>
            <a:r>
              <a:rPr lang="es-MX" dirty="0" smtClean="0"/>
              <a:t>, P</a:t>
            </a:r>
            <a:r>
              <a:rPr lang="es-MX" baseline="-25000" dirty="0" smtClean="0"/>
              <a:t>2</a:t>
            </a:r>
            <a:r>
              <a:rPr lang="es-MX" dirty="0" smtClean="0"/>
              <a:t>, … </a:t>
            </a:r>
            <a:r>
              <a:rPr lang="es-MX" dirty="0" err="1" smtClean="0"/>
              <a:t>P</a:t>
            </a:r>
            <a:r>
              <a:rPr lang="es-MX" baseline="-25000" dirty="0" err="1" smtClean="0"/>
              <a:t>n</a:t>
            </a:r>
            <a:r>
              <a:rPr lang="es-MX" dirty="0" smtClean="0"/>
              <a:t> las terminales del renglón (que representan la pista) y Q</a:t>
            </a:r>
            <a:r>
              <a:rPr lang="es-MX" baseline="-25000" dirty="0" smtClean="0"/>
              <a:t>1</a:t>
            </a:r>
            <a:r>
              <a:rPr lang="es-MX" dirty="0" smtClean="0"/>
              <a:t>, Q</a:t>
            </a:r>
            <a:r>
              <a:rPr lang="es-MX" baseline="-25000" dirty="0" smtClean="0"/>
              <a:t>2</a:t>
            </a:r>
            <a:r>
              <a:rPr lang="es-MX" dirty="0" smtClean="0"/>
              <a:t>, … Q</a:t>
            </a:r>
            <a:r>
              <a:rPr lang="es-MX" baseline="-25000" dirty="0" smtClean="0"/>
              <a:t>m</a:t>
            </a:r>
            <a:r>
              <a:rPr lang="es-MX" dirty="0" smtClean="0"/>
              <a:t>, m &gt; n, las terminales del renglón inferior que pueden unirse.</a:t>
            </a:r>
          </a:p>
          <a:p>
            <a:r>
              <a:rPr lang="es-MX" dirty="0" smtClean="0"/>
              <a:t>También se supone que todas las P</a:t>
            </a:r>
            <a:r>
              <a:rPr lang="es-MX" baseline="-25000" dirty="0" smtClean="0"/>
              <a:t>i</a:t>
            </a:r>
            <a:r>
              <a:rPr lang="es-MX" dirty="0" smtClean="0"/>
              <a:t> y las </a:t>
            </a:r>
            <a:r>
              <a:rPr lang="es-MX" dirty="0" err="1" smtClean="0"/>
              <a:t>Q</a:t>
            </a:r>
            <a:r>
              <a:rPr lang="es-MX" baseline="-25000" dirty="0" err="1" smtClean="0"/>
              <a:t>i</a:t>
            </a:r>
            <a:r>
              <a:rPr lang="es-MX" dirty="0" smtClean="0"/>
              <a:t> están identificadas de izquierda a derecha. Es decir si j &gt; i, entonces </a:t>
            </a:r>
            <a:r>
              <a:rPr lang="es-MX" dirty="0" err="1" smtClean="0"/>
              <a:t>P</a:t>
            </a:r>
            <a:r>
              <a:rPr lang="es-MX" baseline="-25000" dirty="0" err="1" smtClean="0"/>
              <a:t>j</a:t>
            </a:r>
            <a:r>
              <a:rPr lang="es-MX" dirty="0" smtClean="0"/>
              <a:t>(</a:t>
            </a:r>
            <a:r>
              <a:rPr lang="es-MX" dirty="0" err="1" smtClean="0"/>
              <a:t>Q</a:t>
            </a:r>
            <a:r>
              <a:rPr lang="es-MX" baseline="-25000" dirty="0" err="1" smtClean="0"/>
              <a:t>j</a:t>
            </a:r>
            <a:r>
              <a:rPr lang="es-MX" dirty="0" smtClean="0"/>
              <a:t>) está a la derecha de P</a:t>
            </a:r>
            <a:r>
              <a:rPr lang="es-MX" baseline="-25000" dirty="0" smtClean="0"/>
              <a:t>i</a:t>
            </a:r>
            <a:r>
              <a:rPr lang="es-MX" dirty="0" smtClean="0"/>
              <a:t>(</a:t>
            </a:r>
            <a:r>
              <a:rPr lang="es-MX" dirty="0" err="1" smtClean="0"/>
              <a:t>Q</a:t>
            </a:r>
            <a:r>
              <a:rPr lang="es-MX" baseline="-25000" dirty="0" err="1" smtClean="0"/>
              <a:t>i</a:t>
            </a:r>
            <a:r>
              <a:rPr lang="es-MX" dirty="0" smtClean="0"/>
              <a:t>).</a:t>
            </a:r>
            <a:endParaRPr lang="es-MX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2 terminales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Dada una densidad mínima d y las condiciones anteriores, nuestro algoritmo procede como sigue:</a:t>
            </a:r>
          </a:p>
          <a:p>
            <a:pPr lvl="1"/>
            <a:r>
              <a:rPr lang="es-MX" dirty="0" smtClean="0"/>
              <a:t>P</a:t>
            </a:r>
            <a:r>
              <a:rPr lang="es-MX" sz="2700" baseline="-25000" dirty="0" smtClean="0"/>
              <a:t>1</a:t>
            </a:r>
            <a:r>
              <a:rPr lang="es-MX" dirty="0" smtClean="0"/>
              <a:t> está conectado a Q</a:t>
            </a:r>
            <a:r>
              <a:rPr lang="es-MX" sz="2700" baseline="-25000" dirty="0" smtClean="0"/>
              <a:t>1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Después que P</a:t>
            </a:r>
            <a:r>
              <a:rPr lang="es-MX" sz="2700" baseline="-25000" dirty="0" smtClean="0"/>
              <a:t>i</a:t>
            </a:r>
            <a:r>
              <a:rPr lang="es-MX" dirty="0" smtClean="0"/>
              <a:t> se uno con, por ejemplo, </a:t>
            </a:r>
            <a:r>
              <a:rPr lang="es-MX" dirty="0" err="1" smtClean="0"/>
              <a:t>Q</a:t>
            </a:r>
            <a:r>
              <a:rPr lang="es-MX" sz="2700" baseline="-25000" dirty="0" err="1" smtClean="0"/>
              <a:t>j</a:t>
            </a:r>
            <a:r>
              <a:rPr lang="es-MX" dirty="0" smtClean="0"/>
              <a:t>, se comprueba si P</a:t>
            </a:r>
            <a:r>
              <a:rPr lang="es-MX" sz="2700" baseline="-25000" dirty="0" smtClean="0"/>
              <a:t>i+1</a:t>
            </a:r>
            <a:r>
              <a:rPr lang="es-MX" dirty="0" smtClean="0"/>
              <a:t> puede ser conectada a Q</a:t>
            </a:r>
            <a:r>
              <a:rPr lang="es-MX" sz="2700" baseline="-25000" dirty="0" smtClean="0"/>
              <a:t>j+1</a:t>
            </a:r>
            <a:r>
              <a:rPr lang="es-MX" dirty="0" smtClean="0"/>
              <a:t>. Si la adición de la recta que une P</a:t>
            </a:r>
            <a:r>
              <a:rPr lang="es-MX" sz="2700" baseline="-25000" dirty="0" smtClean="0"/>
              <a:t>i+1</a:t>
            </a:r>
            <a:r>
              <a:rPr lang="es-MX" dirty="0" smtClean="0"/>
              <a:t> a Q</a:t>
            </a:r>
            <a:r>
              <a:rPr lang="es-MX" sz="2700" baseline="-25000" dirty="0" smtClean="0"/>
              <a:t>j+1</a:t>
            </a:r>
            <a:r>
              <a:rPr lang="es-MX" dirty="0" smtClean="0"/>
              <a:t> incrementa la densidad a d+1, entonces se intenta conectar P</a:t>
            </a:r>
            <a:r>
              <a:rPr lang="es-MX" sz="2700" baseline="-25000" dirty="0" smtClean="0"/>
              <a:t>i+1</a:t>
            </a:r>
            <a:r>
              <a:rPr lang="es-MX" dirty="0" smtClean="0"/>
              <a:t> con Q</a:t>
            </a:r>
            <a:r>
              <a:rPr lang="es-MX" sz="2700" baseline="-25000" dirty="0" smtClean="0"/>
              <a:t>j+2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El paso anterior se repite hasta que todas las P</a:t>
            </a:r>
            <a:r>
              <a:rPr lang="es-MX" sz="2700" baseline="-25000" dirty="0" smtClean="0"/>
              <a:t>i</a:t>
            </a:r>
            <a:r>
              <a:rPr lang="es-MX" dirty="0" smtClean="0"/>
              <a:t> están conectadas.</a:t>
            </a:r>
            <a:endParaRPr lang="es-MX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 de 2 terminales</a:t>
            </a:r>
            <a:endParaRPr lang="es-MX" dirty="0"/>
          </a:p>
        </p:txBody>
      </p:sp>
      <p:pic>
        <p:nvPicPr>
          <p:cNvPr id="4" name="3 Marcador de contenido" descr="imagen4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contrast="30000"/>
          </a:blip>
          <a:stretch>
            <a:fillRect/>
          </a:stretch>
        </p:blipFill>
        <p:spPr>
          <a:xfrm>
            <a:off x="612775" y="2421255"/>
            <a:ext cx="8153400" cy="2853690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Escribe un programa que resuelva el problema de mezclar dos listas.</a:t>
            </a:r>
          </a:p>
          <a:p>
            <a:pPr lvl="1"/>
            <a:r>
              <a:rPr lang="es-MX" dirty="0" smtClean="0"/>
              <a:t>Recibe una cantidad no definida de listas y los tamaños de cada una.</a:t>
            </a:r>
          </a:p>
          <a:p>
            <a:pPr lvl="1"/>
            <a:r>
              <a:rPr lang="es-MX" dirty="0" smtClean="0"/>
              <a:t>Muestra el orden en que las listas deben ser combinadas.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¿Qué tienen en común los algoritmos de esta técnica?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Una lista de candidatos.</a:t>
            </a:r>
          </a:p>
          <a:p>
            <a:r>
              <a:rPr lang="es-MX" dirty="0" smtClean="0"/>
              <a:t>Una lista de candidatos YA revisados.</a:t>
            </a:r>
          </a:p>
          <a:p>
            <a:r>
              <a:rPr lang="es-MX" dirty="0" smtClean="0"/>
              <a:t>Una función que comprueba si un conjunto particular de candidatos proporciona una solución al problema.</a:t>
            </a:r>
          </a:p>
          <a:p>
            <a:r>
              <a:rPr lang="es-MX" dirty="0" smtClean="0"/>
              <a:t>Una función que checa viabilidad.</a:t>
            </a:r>
          </a:p>
          <a:p>
            <a:r>
              <a:rPr lang="es-MX" dirty="0" smtClean="0"/>
              <a:t>Una función de selección que indica el candidato más prominente (que no se ha usado).</a:t>
            </a:r>
          </a:p>
          <a:p>
            <a:r>
              <a:rPr lang="es-MX" dirty="0" smtClean="0"/>
              <a:t>Una función objetivo que da el valor de la solución.</a:t>
            </a:r>
            <a:endParaRPr lang="es-MX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¿Ejemplos?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Método de </a:t>
            </a:r>
            <a:r>
              <a:rPr lang="es-MX" dirty="0" err="1" smtClean="0"/>
              <a:t>Kruskal</a:t>
            </a:r>
            <a:r>
              <a:rPr lang="es-MX" dirty="0" smtClean="0"/>
              <a:t> para encontrar un árbol de expansión mínima.</a:t>
            </a:r>
          </a:p>
          <a:p>
            <a:r>
              <a:rPr lang="es-MX" dirty="0" smtClean="0"/>
              <a:t>Método de </a:t>
            </a:r>
            <a:r>
              <a:rPr lang="es-MX" dirty="0" err="1" smtClean="0"/>
              <a:t>Prim</a:t>
            </a:r>
            <a:r>
              <a:rPr lang="es-MX" dirty="0" smtClean="0"/>
              <a:t> para encontrar un árbol de expansión mínima.</a:t>
            </a:r>
          </a:p>
          <a:p>
            <a:r>
              <a:rPr lang="es-MX" dirty="0" smtClean="0"/>
              <a:t>La ruta más corta de origen único (</a:t>
            </a:r>
            <a:r>
              <a:rPr lang="es-MX" dirty="0" err="1" smtClean="0"/>
              <a:t>Dijkstra</a:t>
            </a:r>
            <a:r>
              <a:rPr lang="es-MX" dirty="0" smtClean="0"/>
              <a:t>)</a:t>
            </a:r>
          </a:p>
          <a:p>
            <a:r>
              <a:rPr lang="es-MX" dirty="0" smtClean="0"/>
              <a:t>Selección de Actividades.</a:t>
            </a:r>
          </a:p>
          <a:p>
            <a:r>
              <a:rPr lang="es-MX" dirty="0" smtClean="0"/>
              <a:t>Mezclar 2 listas (2-way </a:t>
            </a:r>
            <a:r>
              <a:rPr lang="es-MX" dirty="0" err="1" smtClean="0"/>
              <a:t>merge</a:t>
            </a:r>
            <a:r>
              <a:rPr lang="es-MX" dirty="0" smtClean="0"/>
              <a:t>).</a:t>
            </a:r>
          </a:p>
          <a:p>
            <a:r>
              <a:rPr lang="es-MX" dirty="0" smtClean="0"/>
              <a:t>Código de </a:t>
            </a:r>
            <a:r>
              <a:rPr lang="es-MX" dirty="0" err="1" smtClean="0"/>
              <a:t>Huffman</a:t>
            </a:r>
            <a:r>
              <a:rPr lang="es-MX" dirty="0" smtClean="0"/>
              <a:t>.</a:t>
            </a:r>
          </a:p>
          <a:p>
            <a:r>
              <a:rPr lang="es-MX" dirty="0" smtClean="0"/>
              <a:t>Problema de 2 terminales (uno a cualquiera/uno a muchos)</a:t>
            </a:r>
            <a:endParaRPr lang="es-MX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Empecemos con los conocidos…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MX" dirty="0" smtClean="0"/>
              <a:t>¿En donde hace la selección optima local el algoritmo de </a:t>
            </a:r>
            <a:r>
              <a:rPr lang="es-MX" dirty="0" err="1" smtClean="0"/>
              <a:t>Kruskal</a:t>
            </a:r>
            <a:r>
              <a:rPr lang="es-MX" dirty="0" smtClean="0"/>
              <a:t>?</a:t>
            </a:r>
          </a:p>
          <a:p>
            <a:r>
              <a:rPr lang="es-MX" dirty="0" smtClean="0"/>
              <a:t>¿En donde hace la selección optima local el algoritmo de </a:t>
            </a:r>
            <a:r>
              <a:rPr lang="es-MX" dirty="0" err="1" smtClean="0"/>
              <a:t>Prim</a:t>
            </a:r>
            <a:r>
              <a:rPr lang="es-MX" dirty="0" smtClean="0"/>
              <a:t>?</a:t>
            </a:r>
          </a:p>
          <a:p>
            <a:r>
              <a:rPr lang="es-MX" dirty="0" smtClean="0"/>
              <a:t>¿En donde hace la selección optima el algoritmo de </a:t>
            </a:r>
            <a:r>
              <a:rPr lang="es-MX" dirty="0" err="1" smtClean="0"/>
              <a:t>Dijkstra</a:t>
            </a:r>
            <a:r>
              <a:rPr lang="es-MX" dirty="0" smtClean="0"/>
              <a:t>?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</a:t>
            </a:r>
            <a:r>
              <a:rPr lang="es-MX" smtClean="0"/>
              <a:t>de Actividades</a:t>
            </a:r>
            <a:endParaRPr lang="es-MX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Actividades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229600" cy="3448060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Ahora veremos como se es posible resolver este problema utilizando la técnica de algoritmos codiciosos. </a:t>
            </a:r>
          </a:p>
          <a:p>
            <a:r>
              <a:rPr lang="es-MX" dirty="0" smtClean="0"/>
              <a:t>De nuevo, el problema radica: “hay que calendarizar actividades que requiere uso de recursos comunes, teniendo como meta la selección del mayor conjunto de actividades mutuamente compatibles”.</a:t>
            </a:r>
          </a:p>
          <a:p>
            <a:r>
              <a:rPr lang="es-MX" dirty="0" smtClean="0"/>
              <a:t>Cada actividad tiene tiempo de inicio y fin.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3357554" y="5143512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S</a:t>
            </a:r>
            <a:r>
              <a:rPr lang="es-MX" baseline="-25000" dirty="0" err="1" smtClean="0"/>
              <a:t>j</a:t>
            </a:r>
            <a:r>
              <a:rPr lang="es-MX" dirty="0" smtClean="0"/>
              <a:t>                    </a:t>
            </a:r>
            <a:r>
              <a:rPr lang="es-MX" dirty="0" err="1" smtClean="0"/>
              <a:t>S</a:t>
            </a:r>
            <a:r>
              <a:rPr lang="es-MX" baseline="-25000" dirty="0" err="1" smtClean="0"/>
              <a:t>j</a:t>
            </a:r>
            <a:endParaRPr lang="es-MX" dirty="0"/>
          </a:p>
        </p:txBody>
      </p:sp>
      <p:sp>
        <p:nvSpPr>
          <p:cNvPr id="5" name="4 Rectángulo"/>
          <p:cNvSpPr/>
          <p:nvPr/>
        </p:nvSpPr>
        <p:spPr>
          <a:xfrm>
            <a:off x="1285852" y="5143512"/>
            <a:ext cx="2000264" cy="357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</a:t>
            </a:r>
            <a:r>
              <a:rPr lang="es-MX" baseline="-25000" dirty="0" smtClean="0"/>
              <a:t>n</a:t>
            </a:r>
            <a:r>
              <a:rPr lang="es-MX" dirty="0" smtClean="0"/>
              <a:t>                 S</a:t>
            </a:r>
            <a:r>
              <a:rPr lang="es-MX" baseline="-25000" dirty="0" smtClean="0"/>
              <a:t>i-1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5429256" y="5143512"/>
            <a:ext cx="2000264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</a:t>
            </a:r>
            <a:r>
              <a:rPr lang="es-MX" baseline="-25000" dirty="0" smtClean="0"/>
              <a:t>j+1</a:t>
            </a:r>
            <a:r>
              <a:rPr lang="es-MX" dirty="0" smtClean="0"/>
              <a:t>               S</a:t>
            </a:r>
            <a:r>
              <a:rPr lang="es-MX" baseline="-25000" dirty="0" smtClean="0"/>
              <a:t>m</a:t>
            </a:r>
            <a:endParaRPr lang="es-MX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Actividades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229600" cy="2019300"/>
          </a:xfrm>
        </p:spPr>
        <p:txBody>
          <a:bodyPr>
            <a:normAutofit/>
          </a:bodyPr>
          <a:lstStyle/>
          <a:p>
            <a:r>
              <a:rPr lang="es-MX" dirty="0" smtClean="0"/>
              <a:t>Nuevamente la solución parte de un conjunto ordenado de las actividades en orden ascendente por tiempo de finalización.</a:t>
            </a:r>
          </a:p>
          <a:p>
            <a:pPr>
              <a:buNone/>
            </a:pPr>
            <a:endParaRPr lang="es-MX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04958" y="360236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</a:t>
                      </a:r>
                      <a:r>
                        <a:rPr lang="es-MX" baseline="-25000" dirty="0" smtClean="0"/>
                        <a:t>i</a:t>
                      </a:r>
                      <a:endParaRPr lang="es-MX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</a:t>
                      </a:r>
                      <a:r>
                        <a:rPr lang="es-MX" baseline="-25000" dirty="0" smtClean="0"/>
                        <a:t>i</a:t>
                      </a:r>
                      <a:endParaRPr lang="es-MX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Actividades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es-MX" dirty="0" smtClean="0"/>
              <a:t>(1) N = longitud (S)</a:t>
            </a:r>
          </a:p>
          <a:p>
            <a:pPr marL="624078" indent="-514350">
              <a:buNone/>
            </a:pPr>
            <a:r>
              <a:rPr lang="es-MX" dirty="0" smtClean="0"/>
              <a:t>(2) A = { a</a:t>
            </a:r>
            <a:r>
              <a:rPr lang="es-MX" baseline="-25000" dirty="0" smtClean="0"/>
              <a:t>1</a:t>
            </a:r>
            <a:r>
              <a:rPr lang="es-MX" dirty="0" smtClean="0"/>
              <a:t> }</a:t>
            </a:r>
          </a:p>
          <a:p>
            <a:pPr marL="624078" indent="-514350">
              <a:buNone/>
            </a:pPr>
            <a:r>
              <a:rPr lang="es-MX" dirty="0" smtClean="0"/>
              <a:t>(3) i = 1</a:t>
            </a:r>
          </a:p>
          <a:p>
            <a:pPr marL="624078" indent="-514350">
              <a:buNone/>
            </a:pPr>
            <a:r>
              <a:rPr lang="es-MX" dirty="0" smtClean="0"/>
              <a:t>(4) </a:t>
            </a:r>
            <a:r>
              <a:rPr lang="es-MX" dirty="0" err="1" smtClean="0"/>
              <a:t>for</a:t>
            </a:r>
            <a:r>
              <a:rPr lang="es-MX" dirty="0" smtClean="0"/>
              <a:t> m = 2 </a:t>
            </a:r>
            <a:r>
              <a:rPr lang="es-MX" dirty="0" err="1" smtClean="0"/>
              <a:t>to</a:t>
            </a:r>
            <a:r>
              <a:rPr lang="es-MX" dirty="0" smtClean="0"/>
              <a:t> m do</a:t>
            </a:r>
          </a:p>
          <a:p>
            <a:pPr marL="624078" indent="-514350">
              <a:buNone/>
            </a:pPr>
            <a:r>
              <a:rPr lang="es-MX" dirty="0" smtClean="0"/>
              <a:t>(5)		</a:t>
            </a:r>
            <a:r>
              <a:rPr lang="es-MX" dirty="0" err="1" smtClean="0"/>
              <a:t>if</a:t>
            </a:r>
            <a:r>
              <a:rPr lang="es-MX" dirty="0" smtClean="0"/>
              <a:t> s</a:t>
            </a:r>
            <a:r>
              <a:rPr lang="es-MX" baseline="-25000" dirty="0" smtClean="0"/>
              <a:t>m</a:t>
            </a:r>
            <a:r>
              <a:rPr lang="es-MX" dirty="0" smtClean="0"/>
              <a:t> ≥f</a:t>
            </a:r>
            <a:r>
              <a:rPr lang="es-MX" baseline="-25000" dirty="0" smtClean="0"/>
              <a:t>i</a:t>
            </a:r>
            <a:r>
              <a:rPr lang="es-MX" dirty="0" smtClean="0"/>
              <a:t> </a:t>
            </a:r>
            <a:r>
              <a:rPr lang="es-MX" dirty="0" err="1" smtClean="0"/>
              <a:t>then</a:t>
            </a:r>
            <a:endParaRPr lang="es-MX" dirty="0" smtClean="0"/>
          </a:p>
          <a:p>
            <a:pPr marL="624078" indent="-514350">
              <a:buNone/>
            </a:pPr>
            <a:r>
              <a:rPr lang="es-MX" dirty="0" smtClean="0"/>
              <a:t>(6) 		A = A u {am}</a:t>
            </a:r>
          </a:p>
          <a:p>
            <a:pPr marL="624078" indent="-514350">
              <a:buNone/>
            </a:pPr>
            <a:r>
              <a:rPr lang="es-MX" dirty="0" smtClean="0"/>
              <a:t>(7)			i = m</a:t>
            </a:r>
          </a:p>
          <a:p>
            <a:pPr marL="624078" indent="-514350">
              <a:buNone/>
            </a:pPr>
            <a:r>
              <a:rPr lang="es-MX" dirty="0" smtClean="0"/>
              <a:t>(8)	</a:t>
            </a:r>
            <a:r>
              <a:rPr lang="es-MX" dirty="0" err="1" smtClean="0"/>
              <a:t>return</a:t>
            </a:r>
            <a:r>
              <a:rPr lang="es-MX" dirty="0" smtClean="0"/>
              <a:t> A</a:t>
            </a:r>
          </a:p>
          <a:p>
            <a:pPr marL="624078" indent="-514350">
              <a:buFont typeface="+mj-lt"/>
              <a:buAutoNum type="arabicPeriod"/>
            </a:pPr>
            <a:endParaRPr lang="es-MX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385</TotalTime>
  <Words>1191</Words>
  <Application>Microsoft Office PowerPoint</Application>
  <PresentationFormat>Presentación en pantalla (4:3)</PresentationFormat>
  <Paragraphs>145</Paragraphs>
  <Slides>25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Intermedio</vt:lpstr>
      <vt:lpstr>La Técnica  DE “Algoritmos Codiciosos”</vt:lpstr>
      <vt:lpstr>¿Qué son los algoritmos codiciosos?</vt:lpstr>
      <vt:lpstr>¿Qué tienen en común los algoritmos de esta técnica?</vt:lpstr>
      <vt:lpstr>¿Ejemplos?</vt:lpstr>
      <vt:lpstr>Empecemos con los conocidos…</vt:lpstr>
      <vt:lpstr>Selección de Actividades</vt:lpstr>
      <vt:lpstr>Selección de Actividades</vt:lpstr>
      <vt:lpstr>Selección de Actividades</vt:lpstr>
      <vt:lpstr>Selección de Actividades</vt:lpstr>
      <vt:lpstr>Mezclar 2 listas (2-way merge)</vt:lpstr>
      <vt:lpstr>Mezclar 2 listas (2-way merge)</vt:lpstr>
      <vt:lpstr>Mezclar 2 listas (2-way merge)</vt:lpstr>
      <vt:lpstr>Mezclar 2 listas (2-way merge)</vt:lpstr>
      <vt:lpstr>Mezclar 2 listas (2-way merge)</vt:lpstr>
      <vt:lpstr>Mezclar 2 listas (2-way merge)</vt:lpstr>
      <vt:lpstr>Mezclar 2 listas (2-way merge)</vt:lpstr>
      <vt:lpstr>Mezclar 2 listas (2-way merge)</vt:lpstr>
      <vt:lpstr>Problema de 2 terminales</vt:lpstr>
      <vt:lpstr>Problema de 2 terminales</vt:lpstr>
      <vt:lpstr>Problema de 2 terminales</vt:lpstr>
      <vt:lpstr>Problema de 2 terminales</vt:lpstr>
      <vt:lpstr>Problema de 2 terminales</vt:lpstr>
      <vt:lpstr>Problema de 2 terminales</vt:lpstr>
      <vt:lpstr>Problema de 2 terminales</vt:lpstr>
      <vt:lpstr>Tarea</vt:lpstr>
    </vt:vector>
  </TitlesOfParts>
  <Company>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Manchas</dc:creator>
  <cp:lastModifiedBy>Pedro Oscar Pérez Murueta</cp:lastModifiedBy>
  <cp:revision>46</cp:revision>
  <dcterms:created xsi:type="dcterms:W3CDTF">2008-06-10T22:10:40Z</dcterms:created>
  <dcterms:modified xsi:type="dcterms:W3CDTF">2010-01-05T18:53:32Z</dcterms:modified>
</cp:coreProperties>
</file>