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780" r:id="rId1"/>
  </p:sldMasterIdLst>
  <p:notesMasterIdLst>
    <p:notesMasterId r:id="rId32"/>
  </p:notesMasterIdLst>
  <p:sldIdLst>
    <p:sldId id="312" r:id="rId2"/>
    <p:sldId id="256" r:id="rId3"/>
    <p:sldId id="333" r:id="rId4"/>
    <p:sldId id="311" r:id="rId5"/>
    <p:sldId id="273" r:id="rId6"/>
    <p:sldId id="307" r:id="rId7"/>
    <p:sldId id="337" r:id="rId8"/>
    <p:sldId id="341" r:id="rId9"/>
    <p:sldId id="340" r:id="rId10"/>
    <p:sldId id="339" r:id="rId11"/>
    <p:sldId id="338" r:id="rId12"/>
    <p:sldId id="342" r:id="rId13"/>
    <p:sldId id="327" r:id="rId14"/>
    <p:sldId id="326" r:id="rId15"/>
    <p:sldId id="328" r:id="rId16"/>
    <p:sldId id="313" r:id="rId17"/>
    <p:sldId id="316" r:id="rId18"/>
    <p:sldId id="321" r:id="rId19"/>
    <p:sldId id="334" r:id="rId20"/>
    <p:sldId id="335" r:id="rId21"/>
    <p:sldId id="318" r:id="rId22"/>
    <p:sldId id="324" r:id="rId23"/>
    <p:sldId id="320" r:id="rId24"/>
    <p:sldId id="332" r:id="rId25"/>
    <p:sldId id="331" r:id="rId26"/>
    <p:sldId id="329" r:id="rId27"/>
    <p:sldId id="330" r:id="rId28"/>
    <p:sldId id="310" r:id="rId29"/>
    <p:sldId id="336" r:id="rId30"/>
    <p:sldId id="343" r:id="rId3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6" roundtripDataSignature="AMtx7mi+ePF6zascFRXRr/srzX3f5fH3y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182DC0C-696B-46AF-8F27-B45F8CBE5F25}">
  <a:tblStyle styleId="{3182DC0C-696B-46AF-8F27-B45F8CBE5F25}"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7BC00046-39FE-40ED-AFD6-5BA3487EBC57}" styleName="Table_1">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band1H>
    <a:band2H>
      <a:tcTxStyle b="off" i="off"/>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band2H>
    <a:band1V>
      <a:tcTxStyle b="off" i="off"/>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band1V>
    <a:band2V>
      <a:tcTxStyle b="off" i="off"/>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band2V>
    <a:lastCol>
      <a:tcTxStyle b="off" i="off"/>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lastCol>
    <a:firstCol>
      <a:tcTxStyle b="off" i="off"/>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firstCol>
    <a:lastRow>
      <a:tcTxStyle b="off" i="off"/>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lastRow>
    <a:seCell>
      <a:tcTxStyle b="off" i="off"/>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seCell>
    <a:swCell>
      <a:tcTxStyle b="off" i="off"/>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swCell>
    <a:firstRow>
      <a:tcTxStyle b="off" i="off"/>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firstRow>
    <a:neCell>
      <a:tcTxStyle b="off" i="off"/>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neCell>
    <a:nwCell>
      <a:tcTxStyle b="off" i="off"/>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nw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92" autoAdjust="0"/>
    <p:restoredTop sz="95033" autoAdjust="0"/>
  </p:normalViewPr>
  <p:slideViewPr>
    <p:cSldViewPr snapToGrid="0">
      <p:cViewPr varScale="1">
        <p:scale>
          <a:sx n="78" d="100"/>
          <a:sy n="78" d="100"/>
        </p:scale>
        <p:origin x="1574"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customschemas.google.com/relationships/presentationmetadata" Target="meta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2"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2"/>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a:t>
            </a:fld>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209898776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86" name="Google Shape;86;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p1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2" name="Google Shape;292;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a:extLst>
            <a:ext uri="{FF2B5EF4-FFF2-40B4-BE49-F238E27FC236}">
              <a16:creationId xmlns:a16="http://schemas.microsoft.com/office/drawing/2014/main" id="{19359E73-29B2-D32D-8A4B-D7C13D87F05D}"/>
            </a:ext>
          </a:extLst>
        </p:cNvPr>
        <p:cNvGrpSpPr/>
        <p:nvPr/>
      </p:nvGrpSpPr>
      <p:grpSpPr>
        <a:xfrm>
          <a:off x="0" y="0"/>
          <a:ext cx="0" cy="0"/>
          <a:chOff x="0" y="0"/>
          <a:chExt cx="0" cy="0"/>
        </a:xfrm>
      </p:grpSpPr>
      <p:sp>
        <p:nvSpPr>
          <p:cNvPr id="406" name="Google Shape;406;p30:notes">
            <a:extLst>
              <a:ext uri="{FF2B5EF4-FFF2-40B4-BE49-F238E27FC236}">
                <a16:creationId xmlns:a16="http://schemas.microsoft.com/office/drawing/2014/main" id="{F1EB231A-FE27-9C1C-13BE-B95A20FD019A}"/>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07" name="Google Shape;407;p30:notes">
            <a:extLst>
              <a:ext uri="{FF2B5EF4-FFF2-40B4-BE49-F238E27FC236}">
                <a16:creationId xmlns:a16="http://schemas.microsoft.com/office/drawing/2014/main" id="{0DA10FF0-DF22-EDB1-5D26-32F00AE7F027}"/>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42813183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28020" y="1769541"/>
            <a:ext cx="7080026"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028020" y="3598339"/>
            <a:ext cx="7080026"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r>
              <a:rPr lang="en-IN"/>
              <a:t>AugumentAura</a:t>
            </a: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1642967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Slate-V2-S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3995" y="540085"/>
            <a:ext cx="7656010" cy="3834374"/>
          </a:xfrm>
          <a:prstGeom prst="rect">
            <a:avLst/>
          </a:prstGeom>
        </p:spPr>
      </p:pic>
      <p:sp>
        <p:nvSpPr>
          <p:cNvPr id="2" name="Title 1"/>
          <p:cNvSpPr>
            <a:spLocks noGrp="1"/>
          </p:cNvSpPr>
          <p:nvPr>
            <p:ph type="title"/>
          </p:nvPr>
        </p:nvSpPr>
        <p:spPr>
          <a:xfrm>
            <a:off x="685354" y="4565255"/>
            <a:ext cx="7766495"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26217" y="695010"/>
            <a:ext cx="7285600"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346" y="5108728"/>
            <a:ext cx="776532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r>
              <a:rPr lang="en-IN"/>
              <a:t>AugumentAura</a:t>
            </a:r>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141625482"/>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46" y="608437"/>
            <a:ext cx="776532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46" y="4295180"/>
            <a:ext cx="7765322"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r>
              <a:rPr lang="en-IN"/>
              <a:t>AugumentAura</a:t>
            </a:r>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313510097"/>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609600"/>
            <a:ext cx="6977064"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290484" y="3610033"/>
            <a:ext cx="6564224"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346" y="4304353"/>
            <a:ext cx="7765322"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r>
              <a:rPr lang="en-IN"/>
              <a:t>AugumentAura</a:t>
            </a:r>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sz="1400">
              <a:solidFill>
                <a:srgbClr val="000000"/>
              </a:solidFill>
              <a:latin typeface="Arial"/>
              <a:ea typeface="Arial"/>
              <a:cs typeface="Arial"/>
              <a:sym typeface="Arial"/>
            </a:endParaRPr>
          </a:p>
        </p:txBody>
      </p:sp>
      <p:sp>
        <p:nvSpPr>
          <p:cNvPr id="11" name="TextBox 10"/>
          <p:cNvSpPr txBox="1"/>
          <p:nvPr/>
        </p:nvSpPr>
        <p:spPr>
          <a:xfrm>
            <a:off x="627459" y="873912"/>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7828359" y="2933245"/>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178447637"/>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346" y="2126943"/>
            <a:ext cx="7765322"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39" y="4650556"/>
            <a:ext cx="776414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r>
              <a:rPr lang="en-IN"/>
              <a:t>AugumentAura</a:t>
            </a:r>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3120968634"/>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346" y="609600"/>
            <a:ext cx="776532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346" y="1885950"/>
            <a:ext cx="2475738"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346" y="2571750"/>
            <a:ext cx="2475738"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335033" y="1885950"/>
            <a:ext cx="2475738"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331076" y="2571750"/>
            <a:ext cx="2475738"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5974929" y="1885950"/>
            <a:ext cx="2475738"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5974929" y="2571750"/>
            <a:ext cx="2475738"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r>
              <a:rPr lang="en-IN"/>
              <a:t>AugumentAura</a:t>
            </a:r>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1803088560"/>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6" name="Picture 5" descr="Slate-V2-S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239" y="1826045"/>
            <a:ext cx="2529046" cy="1833558"/>
          </a:xfrm>
          <a:prstGeom prst="rect">
            <a:avLst/>
          </a:prstGeom>
        </p:spPr>
      </p:pic>
      <p:pic>
        <p:nvPicPr>
          <p:cNvPr id="28" name="Picture 27" descr="Slate-V2-S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3813" y="1826045"/>
            <a:ext cx="2529046" cy="1833558"/>
          </a:xfrm>
          <a:prstGeom prst="rect">
            <a:avLst/>
          </a:prstGeom>
        </p:spPr>
      </p:pic>
      <p:pic>
        <p:nvPicPr>
          <p:cNvPr id="29" name="Picture 28" descr="Slate-V2-S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21715" y="1826045"/>
            <a:ext cx="2529046" cy="1833558"/>
          </a:xfrm>
          <a:prstGeom prst="rect">
            <a:avLst/>
          </a:prstGeom>
        </p:spPr>
      </p:pic>
      <p:sp>
        <p:nvSpPr>
          <p:cNvPr id="30" name="Title 1"/>
          <p:cNvSpPr>
            <a:spLocks noGrp="1"/>
          </p:cNvSpPr>
          <p:nvPr>
            <p:ph type="title"/>
          </p:nvPr>
        </p:nvSpPr>
        <p:spPr>
          <a:xfrm>
            <a:off x="685346" y="609600"/>
            <a:ext cx="7765322"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5346" y="3904106"/>
            <a:ext cx="2475738"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763577" y="1938918"/>
            <a:ext cx="2319276"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5346" y="4480369"/>
            <a:ext cx="2475738"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332091" y="3904106"/>
            <a:ext cx="2475738"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409307" y="1939094"/>
            <a:ext cx="2319276"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331075" y="4480368"/>
            <a:ext cx="2476753"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5975023" y="3904106"/>
            <a:ext cx="2475738"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6056774" y="1934432"/>
            <a:ext cx="2319276"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974929" y="4480366"/>
            <a:ext cx="2475738"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r>
              <a:rPr lang="en-IN"/>
              <a:t>AugumentAura</a:t>
            </a:r>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1883319193"/>
      </p:ext>
    </p:extLst>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r>
              <a:rPr lang="en-IN"/>
              <a:t>AugumentAura</a:t>
            </a: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3821005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37302" y="609600"/>
            <a:ext cx="1713365"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685347" y="609600"/>
            <a:ext cx="5937654"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r>
              <a:rPr lang="en-IN"/>
              <a:t>AugumentAura</a:t>
            </a: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361345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r>
              <a:rPr lang="en-IN"/>
              <a:t>AugumentAura</a:t>
            </a: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120891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71551" y="1761068"/>
            <a:ext cx="7192913"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971551" y="3589879"/>
            <a:ext cx="7192913"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r>
              <a:rPr lang="en-IN"/>
              <a:t>AugumentAura</a:t>
            </a: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8336531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347" y="1732449"/>
            <a:ext cx="3795373"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52169" y="1732450"/>
            <a:ext cx="3798499"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r>
              <a:rPr lang="en-IN"/>
              <a:t>AugumentAura</a:t>
            </a:r>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396718031"/>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Slate-V2-S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345" y="1770323"/>
            <a:ext cx="3787423" cy="4112953"/>
          </a:xfrm>
          <a:prstGeom prst="rect">
            <a:avLst/>
          </a:prstGeom>
        </p:spPr>
      </p:pic>
      <p:pic>
        <p:nvPicPr>
          <p:cNvPr id="14" name="Picture 13" descr="Slate-V2-S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245" y="1770323"/>
            <a:ext cx="3787423" cy="4112953"/>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754404" y="1835254"/>
            <a:ext cx="3657258"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54404" y="2380138"/>
            <a:ext cx="3657258"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21225" y="1835255"/>
            <a:ext cx="3671498"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21225" y="2380138"/>
            <a:ext cx="3671498"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r>
              <a:rPr lang="en-IN"/>
              <a:t>AugumentAura</a:t>
            </a:r>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5977600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r>
              <a:rPr lang="en-IN"/>
              <a:t>AugumentAura</a:t>
            </a:r>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2153631657"/>
      </p:ext>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N"/>
          </a:p>
        </p:txBody>
      </p:sp>
      <p:sp>
        <p:nvSpPr>
          <p:cNvPr id="3" name="Footer Placeholder 2"/>
          <p:cNvSpPr>
            <a:spLocks noGrp="1"/>
          </p:cNvSpPr>
          <p:nvPr>
            <p:ph type="ftr" sz="quarter" idx="11"/>
          </p:nvPr>
        </p:nvSpPr>
        <p:spPr/>
        <p:txBody>
          <a:bodyPr/>
          <a:lstStyle/>
          <a:p>
            <a:r>
              <a:rPr lang="en-IN"/>
              <a:t>AugumentAura</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1680693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47" y="609600"/>
            <a:ext cx="2780167"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3641725" y="609600"/>
            <a:ext cx="4808943"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347" y="2431518"/>
            <a:ext cx="2780167"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r>
              <a:rPr lang="en-IN"/>
              <a:t>AugumentAura</a:t>
            </a:r>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6268004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2" name="Picture 11" descr="Slate-V2-S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4987" y="609923"/>
            <a:ext cx="3428146" cy="5205472"/>
          </a:xfrm>
          <a:prstGeom prst="rect">
            <a:avLst/>
          </a:prstGeom>
        </p:spPr>
      </p:pic>
      <p:sp>
        <p:nvSpPr>
          <p:cNvPr id="2" name="Title 1"/>
          <p:cNvSpPr>
            <a:spLocks noGrp="1"/>
          </p:cNvSpPr>
          <p:nvPr>
            <p:ph type="title"/>
          </p:nvPr>
        </p:nvSpPr>
        <p:spPr>
          <a:xfrm>
            <a:off x="685347" y="609923"/>
            <a:ext cx="3924676"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4976728" y="743989"/>
            <a:ext cx="3165375"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347" y="2439261"/>
            <a:ext cx="3924676"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r>
              <a:rPr lang="en-IN"/>
              <a:t>AugumentAura</a:t>
            </a:r>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2572783603"/>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346" y="609600"/>
            <a:ext cx="776532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346" y="1732450"/>
            <a:ext cx="776532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59052" y="5883276"/>
            <a:ext cx="20574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endParaRPr lang="en-IN"/>
          </a:p>
        </p:txBody>
      </p:sp>
      <p:sp>
        <p:nvSpPr>
          <p:cNvPr id="5" name="Footer Placeholder 4"/>
          <p:cNvSpPr>
            <a:spLocks noGrp="1"/>
          </p:cNvSpPr>
          <p:nvPr>
            <p:ph type="ftr" sz="quarter" idx="3"/>
          </p:nvPr>
        </p:nvSpPr>
        <p:spPr>
          <a:xfrm>
            <a:off x="685347" y="5883276"/>
            <a:ext cx="5004649"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r>
              <a:rPr lang="en-IN"/>
              <a:t>AugumentAura</a:t>
            </a:r>
          </a:p>
        </p:txBody>
      </p:sp>
      <p:sp>
        <p:nvSpPr>
          <p:cNvPr id="6" name="Slide Number Placeholder 5"/>
          <p:cNvSpPr>
            <a:spLocks noGrp="1"/>
          </p:cNvSpPr>
          <p:nvPr>
            <p:ph type="sldNum" sz="quarter" idx="4"/>
          </p:nvPr>
        </p:nvSpPr>
        <p:spPr>
          <a:xfrm>
            <a:off x="7885509" y="5883276"/>
            <a:ext cx="565159"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pPr marL="0" lvl="0" indent="0" algn="r" rtl="0">
              <a:spcBef>
                <a:spcPts val="0"/>
              </a:spcBef>
              <a:spcAft>
                <a:spcPts val="0"/>
              </a:spcAft>
              <a:buNone/>
            </a:pPr>
            <a:fld id="{00000000-1234-1234-1234-123412341234}" type="slidenum">
              <a:rPr lang="en-US" smtClean="0"/>
              <a:t>‹#›</a:t>
            </a:fld>
            <a:endParaRPr lang="en-US"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3221015572"/>
      </p:ext>
    </p:extLst>
  </p:cSld>
  <p:clrMap bg1="dk1" tx1="lt1" bg2="dk2" tx2="lt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 id="2147483797" r:id="rId17"/>
  </p:sldLayoutIdLst>
  <p:hf hdr="0" dt="0"/>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82B17F8-C117-0028-7969-5B167AE891C4}"/>
              </a:ext>
            </a:extLst>
          </p:cNvPr>
          <p:cNvSpPr txBox="1"/>
          <p:nvPr/>
        </p:nvSpPr>
        <p:spPr>
          <a:xfrm>
            <a:off x="1165003" y="4100272"/>
            <a:ext cx="9144000" cy="1933991"/>
          </a:xfrm>
          <a:prstGeom prst="rect">
            <a:avLst/>
          </a:prstGeom>
          <a:noFill/>
        </p:spPr>
        <p:txBody>
          <a:bodyPr wrap="square" rtlCol="0">
            <a:spAutoFit/>
          </a:bodyPr>
          <a:lstStyle/>
          <a:p>
            <a:pPr marL="0" marR="0" algn="ctr">
              <a:lnSpc>
                <a:spcPct val="107000"/>
              </a:lnSpc>
              <a:spcBef>
                <a:spcPts val="0"/>
              </a:spcBef>
              <a:spcAft>
                <a:spcPts val="800"/>
              </a:spcAft>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Samrudhi</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Manchekar</a:t>
            </a:r>
          </a:p>
          <a:p>
            <a:pPr marL="0" marR="0">
              <a:lnSpc>
                <a:spcPct val="107000"/>
              </a:lnSpc>
              <a:spcBef>
                <a:spcPts val="0"/>
              </a:spcBef>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Shubham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Mahalle</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Sankalp Manchekar</a:t>
            </a:r>
          </a:p>
          <a:p>
            <a:pPr marL="0" marR="0">
              <a:lnSpc>
                <a:spcPct val="107000"/>
              </a:lnSpc>
              <a:spcBef>
                <a:spcPts val="0"/>
              </a:spcBef>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Siddharth Patil</a:t>
            </a:r>
          </a:p>
        </p:txBody>
      </p:sp>
      <p:pic>
        <p:nvPicPr>
          <p:cNvPr id="5" name="Picture 4">
            <a:extLst>
              <a:ext uri="{FF2B5EF4-FFF2-40B4-BE49-F238E27FC236}">
                <a16:creationId xmlns:a16="http://schemas.microsoft.com/office/drawing/2014/main" id="{F968E89E-97A5-FB77-B556-417504DF3F8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710" y="128270"/>
            <a:ext cx="2024587" cy="1214199"/>
          </a:xfrm>
          <a:prstGeom prst="rect">
            <a:avLst/>
          </a:prstGeom>
        </p:spPr>
      </p:pic>
      <p:sp>
        <p:nvSpPr>
          <p:cNvPr id="6" name="TextBox 5">
            <a:extLst>
              <a:ext uri="{FF2B5EF4-FFF2-40B4-BE49-F238E27FC236}">
                <a16:creationId xmlns:a16="http://schemas.microsoft.com/office/drawing/2014/main" id="{B88C0A1E-AFCA-CF31-7BE5-1D498E01DDEC}"/>
              </a:ext>
            </a:extLst>
          </p:cNvPr>
          <p:cNvSpPr txBox="1"/>
          <p:nvPr/>
        </p:nvSpPr>
        <p:spPr>
          <a:xfrm>
            <a:off x="3157748" y="4100272"/>
            <a:ext cx="3004457" cy="774507"/>
          </a:xfrm>
          <a:prstGeom prst="rect">
            <a:avLst/>
          </a:prstGeom>
          <a:noFill/>
        </p:spPr>
        <p:txBody>
          <a:bodyPr wrap="square" rtlCol="0">
            <a:spAutoFit/>
          </a:bodyPr>
          <a:lstStyle/>
          <a:p>
            <a:pPr algn="ctr">
              <a:lnSpc>
                <a:spcPct val="107000"/>
              </a:lnSpc>
              <a:spcAft>
                <a:spcPts val="800"/>
              </a:spcAft>
            </a:pPr>
            <a:r>
              <a:rPr lang="en-IN" sz="1800" dirty="0">
                <a:effectLst/>
                <a:latin typeface="Times New Roman" panose="02020603050405020304" pitchFamily="18" charset="0"/>
                <a:ea typeface="Calibri" panose="020F0502020204030204" pitchFamily="34" charset="0"/>
                <a:cs typeface="Mangal" panose="02040503050203030202" pitchFamily="18" charset="0"/>
              </a:rPr>
              <a:t>Presented </a:t>
            </a:r>
            <a:r>
              <a:rPr lang="en-US" sz="1800" dirty="0">
                <a:effectLst/>
                <a:latin typeface="Times New Roman" panose="02020603050405020304" pitchFamily="18" charset="0"/>
                <a:ea typeface="Calibri" panose="020F0502020204030204" pitchFamily="34" charset="0"/>
                <a:cs typeface="Mangal" panose="02040503050203030202" pitchFamily="18" charset="0"/>
              </a:rPr>
              <a:t>by</a:t>
            </a:r>
            <a:r>
              <a:rPr lang="en-US" sz="1800" b="1" dirty="0">
                <a:effectLst/>
                <a:latin typeface="Times New Roman" panose="02020603050405020304" pitchFamily="18" charset="0"/>
                <a:ea typeface="Calibri" panose="020F0502020204030204" pitchFamily="34" charset="0"/>
                <a:cs typeface="Mangal" panose="02040503050203030202" pitchFamily="18" charset="0"/>
              </a:rPr>
              <a:t> </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0" marR="0" algn="ctr">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7" name="TextBox 6">
            <a:extLst>
              <a:ext uri="{FF2B5EF4-FFF2-40B4-BE49-F238E27FC236}">
                <a16:creationId xmlns:a16="http://schemas.microsoft.com/office/drawing/2014/main" id="{533CA668-945F-3682-28C8-ECE60348773D}"/>
              </a:ext>
            </a:extLst>
          </p:cNvPr>
          <p:cNvSpPr txBox="1"/>
          <p:nvPr/>
        </p:nvSpPr>
        <p:spPr>
          <a:xfrm>
            <a:off x="1418251" y="397023"/>
            <a:ext cx="8817429" cy="954107"/>
          </a:xfrm>
          <a:prstGeom prst="rect">
            <a:avLst/>
          </a:prstGeom>
          <a:noFill/>
        </p:spPr>
        <p:txBody>
          <a:bodyPr wrap="square" rtlCol="0">
            <a:spAutoFit/>
          </a:bodyPr>
          <a:lstStyle/>
          <a:p>
            <a:pPr algn="ctr"/>
            <a:r>
              <a:rPr lang="en-US" sz="2800" dirty="0">
                <a:latin typeface="Times New Roman" panose="02020603050405020304" pitchFamily="18" charset="0"/>
                <a:cs typeface="Times New Roman" panose="02020603050405020304" pitchFamily="18" charset="0"/>
              </a:rPr>
              <a:t>RMD </a:t>
            </a:r>
            <a:r>
              <a:rPr lang="en-US" sz="2800" dirty="0" err="1">
                <a:latin typeface="Times New Roman" panose="02020603050405020304" pitchFamily="18" charset="0"/>
                <a:cs typeface="Times New Roman" panose="02020603050405020304" pitchFamily="18" charset="0"/>
              </a:rPr>
              <a:t>Sinhgad</a:t>
            </a:r>
            <a:r>
              <a:rPr lang="en-US" sz="2800" dirty="0">
                <a:latin typeface="Times New Roman" panose="02020603050405020304" pitchFamily="18" charset="0"/>
                <a:cs typeface="Times New Roman" panose="02020603050405020304" pitchFamily="18" charset="0"/>
              </a:rPr>
              <a:t> Technical Institute Campus </a:t>
            </a:r>
          </a:p>
          <a:p>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Warje</a:t>
            </a:r>
            <a:r>
              <a:rPr lang="en-US" sz="2800" dirty="0">
                <a:latin typeface="Times New Roman" panose="02020603050405020304" pitchFamily="18" charset="0"/>
                <a:cs typeface="Times New Roman" panose="02020603050405020304" pitchFamily="18" charset="0"/>
              </a:rPr>
              <a:t>, Pune</a:t>
            </a:r>
          </a:p>
        </p:txBody>
      </p:sp>
      <p:sp>
        <p:nvSpPr>
          <p:cNvPr id="8" name="TextBox 7">
            <a:extLst>
              <a:ext uri="{FF2B5EF4-FFF2-40B4-BE49-F238E27FC236}">
                <a16:creationId xmlns:a16="http://schemas.microsoft.com/office/drawing/2014/main" id="{F6E94F8F-C9EE-5134-3BA2-1726A661B2A0}"/>
              </a:ext>
            </a:extLst>
          </p:cNvPr>
          <p:cNvSpPr txBox="1"/>
          <p:nvPr/>
        </p:nvSpPr>
        <p:spPr>
          <a:xfrm>
            <a:off x="3644846" y="1669441"/>
            <a:ext cx="3452326"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Academic  Year  2024 - 25</a:t>
            </a:r>
          </a:p>
        </p:txBody>
      </p:sp>
      <p:sp>
        <p:nvSpPr>
          <p:cNvPr id="9" name="TextBox 8">
            <a:extLst>
              <a:ext uri="{FF2B5EF4-FFF2-40B4-BE49-F238E27FC236}">
                <a16:creationId xmlns:a16="http://schemas.microsoft.com/office/drawing/2014/main" id="{07644B27-B307-2A1F-5135-97CF0C44DB99}"/>
              </a:ext>
            </a:extLst>
          </p:cNvPr>
          <p:cNvSpPr txBox="1"/>
          <p:nvPr/>
        </p:nvSpPr>
        <p:spPr>
          <a:xfrm>
            <a:off x="3157748" y="2088331"/>
            <a:ext cx="3620277" cy="830997"/>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Final Year Project </a:t>
            </a:r>
          </a:p>
          <a:p>
            <a:pPr algn="ctr"/>
            <a:r>
              <a:rPr lang="en-US" sz="2400" dirty="0">
                <a:latin typeface="Times New Roman" panose="02020603050405020304" pitchFamily="18" charset="0"/>
                <a:cs typeface="Times New Roman" panose="02020603050405020304" pitchFamily="18" charset="0"/>
              </a:rPr>
              <a:t>On </a:t>
            </a:r>
          </a:p>
        </p:txBody>
      </p:sp>
      <p:sp>
        <p:nvSpPr>
          <p:cNvPr id="10" name="TextBox 9">
            <a:extLst>
              <a:ext uri="{FF2B5EF4-FFF2-40B4-BE49-F238E27FC236}">
                <a16:creationId xmlns:a16="http://schemas.microsoft.com/office/drawing/2014/main" id="{1B79D8AB-86F8-924E-45DE-0ACFDE220EF3}"/>
              </a:ext>
            </a:extLst>
          </p:cNvPr>
          <p:cNvSpPr txBox="1"/>
          <p:nvPr/>
        </p:nvSpPr>
        <p:spPr>
          <a:xfrm>
            <a:off x="2284673" y="6199544"/>
            <a:ext cx="4918556" cy="369332"/>
          </a:xfrm>
          <a:prstGeom prst="rect">
            <a:avLst/>
          </a:prstGeom>
          <a:noFill/>
        </p:spPr>
        <p:txBody>
          <a:bodyPr wrap="square" rtlCol="0">
            <a:spAutoFit/>
          </a:bodyPr>
          <a:lstStyle/>
          <a:p>
            <a:r>
              <a:rPr lang="en-US" dirty="0"/>
              <a:t>Under the Guidance of –  Mrs. Sweta Kale. </a:t>
            </a:r>
          </a:p>
        </p:txBody>
      </p:sp>
      <p:sp>
        <p:nvSpPr>
          <p:cNvPr id="3" name="TextBox 2">
            <a:extLst>
              <a:ext uri="{FF2B5EF4-FFF2-40B4-BE49-F238E27FC236}">
                <a16:creationId xmlns:a16="http://schemas.microsoft.com/office/drawing/2014/main" id="{4C117EEE-FD1C-B051-319F-8EE6223BF082}"/>
              </a:ext>
            </a:extLst>
          </p:cNvPr>
          <p:cNvSpPr txBox="1"/>
          <p:nvPr/>
        </p:nvSpPr>
        <p:spPr>
          <a:xfrm>
            <a:off x="493858" y="2919328"/>
            <a:ext cx="8500187" cy="1015663"/>
          </a:xfrm>
          <a:prstGeom prst="rect">
            <a:avLst/>
          </a:prstGeom>
          <a:noFill/>
        </p:spPr>
        <p:txBody>
          <a:bodyPr wrap="square" rtlCol="0">
            <a:spAutoFit/>
          </a:bodyPr>
          <a:lstStyle/>
          <a:p>
            <a:pPr algn="ctr"/>
            <a:r>
              <a:rPr lang="en-US" sz="3000" b="1" dirty="0">
                <a:latin typeface="Times New Roman" panose="02020603050405020304" pitchFamily="18" charset="0"/>
                <a:cs typeface="Times New Roman" panose="02020603050405020304" pitchFamily="18" charset="0"/>
              </a:rPr>
              <a:t>Automatic Detection Of Pathological Myopia &amp; High Myopia using Fundus Images </a:t>
            </a:r>
          </a:p>
        </p:txBody>
      </p:sp>
    </p:spTree>
    <p:extLst>
      <p:ext uri="{BB962C8B-B14F-4D97-AF65-F5344CB8AC3E}">
        <p14:creationId xmlns:p14="http://schemas.microsoft.com/office/powerpoint/2010/main" val="6439584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475763634"/>
              </p:ext>
            </p:extLst>
          </p:nvPr>
        </p:nvGraphicFramePr>
        <p:xfrm>
          <a:off x="272845" y="414440"/>
          <a:ext cx="8632724" cy="6216121"/>
        </p:xfrm>
        <a:graphic>
          <a:graphicData uri="http://schemas.openxmlformats.org/drawingml/2006/table">
            <a:tbl>
              <a:tblPr firstRow="1" bandRow="1">
                <a:tableStyleId>{D7AC3CCA-C797-4891-BE02-D94E43425B78}</a:tableStyleId>
              </a:tblPr>
              <a:tblGrid>
                <a:gridCol w="1509302">
                  <a:extLst>
                    <a:ext uri="{9D8B030D-6E8A-4147-A177-3AD203B41FA5}">
                      <a16:colId xmlns:a16="http://schemas.microsoft.com/office/drawing/2014/main" val="3275406676"/>
                    </a:ext>
                  </a:extLst>
                </a:gridCol>
                <a:gridCol w="1474237">
                  <a:extLst>
                    <a:ext uri="{9D8B030D-6E8A-4147-A177-3AD203B41FA5}">
                      <a16:colId xmlns:a16="http://schemas.microsoft.com/office/drawing/2014/main" val="3120682632"/>
                    </a:ext>
                  </a:extLst>
                </a:gridCol>
                <a:gridCol w="1838130">
                  <a:extLst>
                    <a:ext uri="{9D8B030D-6E8A-4147-A177-3AD203B41FA5}">
                      <a16:colId xmlns:a16="http://schemas.microsoft.com/office/drawing/2014/main" val="2629856844"/>
                    </a:ext>
                  </a:extLst>
                </a:gridCol>
                <a:gridCol w="3811055">
                  <a:extLst>
                    <a:ext uri="{9D8B030D-6E8A-4147-A177-3AD203B41FA5}">
                      <a16:colId xmlns:a16="http://schemas.microsoft.com/office/drawing/2014/main" val="844781285"/>
                    </a:ext>
                  </a:extLst>
                </a:gridCol>
              </a:tblGrid>
              <a:tr h="638281">
                <a:tc>
                  <a:txBody>
                    <a:bodyPr/>
                    <a:lstStyle/>
                    <a:p>
                      <a:pPr algn="ctr"/>
                      <a:r>
                        <a:rPr lang="en-US" sz="2000" dirty="0">
                          <a:latin typeface="Times New Roman" panose="02020603050405020304" pitchFamily="18" charset="0"/>
                          <a:cs typeface="Times New Roman" panose="02020603050405020304" pitchFamily="18" charset="0"/>
                        </a:rPr>
                        <a:t>Title </a:t>
                      </a:r>
                    </a:p>
                  </a:txBody>
                  <a:tcPr/>
                </a:tc>
                <a:tc>
                  <a:txBody>
                    <a:bodyPr/>
                    <a:lstStyle/>
                    <a:p>
                      <a:pPr algn="ctr"/>
                      <a:r>
                        <a:rPr lang="en-US" sz="2000" dirty="0">
                          <a:latin typeface="Times New Roman" panose="02020603050405020304" pitchFamily="18" charset="0"/>
                          <a:cs typeface="Times New Roman" panose="02020603050405020304" pitchFamily="18" charset="0"/>
                        </a:rPr>
                        <a:t>Publication</a:t>
                      </a:r>
                    </a:p>
                  </a:txBody>
                  <a:tcPr/>
                </a:tc>
                <a:tc>
                  <a:txBody>
                    <a:bodyPr/>
                    <a:lstStyle/>
                    <a:p>
                      <a:pPr algn="ctr"/>
                      <a:r>
                        <a:rPr lang="en-US" sz="2000" dirty="0">
                          <a:latin typeface="Times New Roman" panose="02020603050405020304" pitchFamily="18" charset="0"/>
                          <a:cs typeface="Times New Roman" panose="02020603050405020304" pitchFamily="18" charset="0"/>
                        </a:rPr>
                        <a:t>Author</a:t>
                      </a:r>
                    </a:p>
                  </a:txBody>
                  <a:tcPr/>
                </a:tc>
                <a:tc>
                  <a:txBody>
                    <a:bodyPr/>
                    <a:lstStyle/>
                    <a:p>
                      <a:pPr algn="ctr"/>
                      <a:r>
                        <a:rPr lang="en-US" sz="2000" dirty="0">
                          <a:latin typeface="Times New Roman" panose="02020603050405020304" pitchFamily="18" charset="0"/>
                          <a:cs typeface="Times New Roman" panose="02020603050405020304" pitchFamily="18" charset="0"/>
                        </a:rPr>
                        <a:t>Details</a:t>
                      </a:r>
                    </a:p>
                  </a:txBody>
                  <a:tcPr/>
                </a:tc>
                <a:extLst>
                  <a:ext uri="{0D108BD9-81ED-4DB2-BD59-A6C34878D82A}">
                    <a16:rowId xmlns:a16="http://schemas.microsoft.com/office/drawing/2014/main" val="265648639"/>
                  </a:ext>
                </a:extLst>
              </a:tr>
              <a:tr h="3125798">
                <a:tc>
                  <a:txBody>
                    <a:bodyPr/>
                    <a:lstStyle/>
                    <a:p>
                      <a:pPr algn="just"/>
                      <a:r>
                        <a:rPr lang="en-US" sz="2000" kern="1200" dirty="0">
                          <a:solidFill>
                            <a:schemeClr val="dk1"/>
                          </a:solidFill>
                          <a:effectLst/>
                          <a:latin typeface="Times New Roman" panose="02020603050405020304" pitchFamily="18" charset="0"/>
                          <a:ea typeface="+mn-ea"/>
                          <a:cs typeface="Times New Roman" panose="02020603050405020304" pitchFamily="18" charset="0"/>
                        </a:rPr>
                        <a:t>Automatic Diagnosis of Cataract and Myopia Through Fundus Images </a:t>
                      </a:r>
                      <a:endParaRPr lang="en-US" sz="2400" dirty="0">
                        <a:latin typeface="Times New Roman" panose="02020603050405020304" pitchFamily="18" charset="0"/>
                        <a:cs typeface="Times New Roman" panose="02020603050405020304" pitchFamily="18" charset="0"/>
                      </a:endParaRPr>
                    </a:p>
                  </a:txBody>
                  <a:tcPr/>
                </a:tc>
                <a:tc>
                  <a:txBody>
                    <a:bodyPr/>
                    <a:lstStyle/>
                    <a:p>
                      <a:r>
                        <a:rPr lang="en-US" sz="2000" kern="1200" dirty="0">
                          <a:solidFill>
                            <a:schemeClr val="dk1"/>
                          </a:solidFill>
                          <a:effectLst/>
                          <a:latin typeface="Times New Roman" panose="02020603050405020304" pitchFamily="18" charset="0"/>
                          <a:ea typeface="+mn-ea"/>
                          <a:cs typeface="Times New Roman" panose="02020603050405020304" pitchFamily="18" charset="0"/>
                        </a:rPr>
                        <a:t>79-8-3503-3564-4/23/$31.00 ©2023 IEEE | DOI: 10.1109/ICBATS57792.2023.10111388</a:t>
                      </a:r>
                      <a:endParaRPr lang="en-US" sz="2000" dirty="0">
                        <a:latin typeface="Times New Roman" panose="02020603050405020304" pitchFamily="18" charset="0"/>
                        <a:cs typeface="Times New Roman" panose="02020603050405020304" pitchFamily="18" charset="0"/>
                      </a:endParaRPr>
                    </a:p>
                  </a:txBody>
                  <a:tcPr/>
                </a:tc>
                <a:tc>
                  <a:txBody>
                    <a:bodyPr/>
                    <a:lstStyle/>
                    <a:p>
                      <a:r>
                        <a:rPr lang="en-US" sz="2000" kern="1200" dirty="0" err="1">
                          <a:solidFill>
                            <a:schemeClr val="dk1"/>
                          </a:solidFill>
                          <a:effectLst/>
                          <a:latin typeface="Times New Roman" panose="02020603050405020304" pitchFamily="18" charset="0"/>
                          <a:ea typeface="+mn-ea"/>
                          <a:cs typeface="Times New Roman" panose="02020603050405020304" pitchFamily="18" charset="0"/>
                        </a:rPr>
                        <a:t>Wajeeha</a:t>
                      </a:r>
                      <a:r>
                        <a:rPr lang="en-US" sz="2000" kern="1200" dirty="0">
                          <a:solidFill>
                            <a:schemeClr val="dk1"/>
                          </a:solidFill>
                          <a:effectLst/>
                          <a:latin typeface="Times New Roman" panose="02020603050405020304" pitchFamily="18" charset="0"/>
                          <a:ea typeface="+mn-ea"/>
                          <a:cs typeface="Times New Roman" panose="02020603050405020304" pitchFamily="18" charset="0"/>
                        </a:rPr>
                        <a:t> Ahmed , </a:t>
                      </a:r>
                      <a:r>
                        <a:rPr lang="en-US" sz="2000" kern="1200" dirty="0" err="1">
                          <a:solidFill>
                            <a:schemeClr val="dk1"/>
                          </a:solidFill>
                          <a:effectLst/>
                          <a:latin typeface="Times New Roman" panose="02020603050405020304" pitchFamily="18" charset="0"/>
                          <a:ea typeface="+mn-ea"/>
                          <a:cs typeface="Times New Roman" panose="02020603050405020304" pitchFamily="18" charset="0"/>
                        </a:rPr>
                        <a:t>Bisma</a:t>
                      </a:r>
                      <a:r>
                        <a:rPr lang="en-US" sz="2000" kern="1200" dirty="0">
                          <a:solidFill>
                            <a:schemeClr val="dk1"/>
                          </a:solidFill>
                          <a:effectLst/>
                          <a:latin typeface="Times New Roman" panose="02020603050405020304" pitchFamily="18" charset="0"/>
                          <a:ea typeface="+mn-ea"/>
                          <a:cs typeface="Times New Roman" panose="02020603050405020304" pitchFamily="18" charset="0"/>
                        </a:rPr>
                        <a:t> Shahid, Nauman Aziz , Farheen Afzal , Abd Ur Rehman , Dr </a:t>
                      </a:r>
                      <a:r>
                        <a:rPr lang="en-US" sz="2000" kern="1200" dirty="0" err="1">
                          <a:solidFill>
                            <a:schemeClr val="dk1"/>
                          </a:solidFill>
                          <a:effectLst/>
                          <a:latin typeface="Times New Roman" panose="02020603050405020304" pitchFamily="18" charset="0"/>
                          <a:ea typeface="+mn-ea"/>
                          <a:cs typeface="Times New Roman" panose="02020603050405020304" pitchFamily="18" charset="0"/>
                        </a:rPr>
                        <a:t>Fareeha</a:t>
                      </a:r>
                      <a:r>
                        <a:rPr lang="en-US" sz="2000" kern="1200" dirty="0">
                          <a:solidFill>
                            <a:schemeClr val="dk1"/>
                          </a:solidFill>
                          <a:effectLst/>
                          <a:latin typeface="Times New Roman" panose="02020603050405020304" pitchFamily="18" charset="0"/>
                          <a:ea typeface="+mn-ea"/>
                          <a:cs typeface="Times New Roman" panose="02020603050405020304" pitchFamily="18" charset="0"/>
                        </a:rPr>
                        <a:t> Zafar </a:t>
                      </a:r>
                      <a:endParaRPr lang="en-US" sz="2000" dirty="0">
                        <a:latin typeface="Times New Roman" panose="02020603050405020304" pitchFamily="18" charset="0"/>
                        <a:cs typeface="Times New Roman" panose="02020603050405020304" pitchFamily="18" charset="0"/>
                      </a:endParaRPr>
                    </a:p>
                  </a:txBody>
                  <a:tcPr/>
                </a:tc>
                <a:tc>
                  <a:txBody>
                    <a:bodyPr/>
                    <a:lstStyle/>
                    <a:p>
                      <a:pPr algn="just"/>
                      <a:r>
                        <a:rPr lang="en-US" sz="2000" dirty="0">
                          <a:latin typeface="Times New Roman" panose="02020603050405020304" pitchFamily="18" charset="0"/>
                          <a:cs typeface="Times New Roman" panose="02020603050405020304" pitchFamily="18" charset="0"/>
                        </a:rPr>
                        <a:t>This project used transfer learning with ResNet-18 and ResNet-50 models to automate the detection of cataracts and myopia in fundus images, aiming for early diagnosis. The dataset, with 3398 images, was divided into cataract, myopia, and normal categories. After pre-processing and modifying the models' final layers, ResNet-18 achieved 98.9% accuracy, and ResNet-50 reached 97.8%.</a:t>
                      </a:r>
                    </a:p>
                    <a:p>
                      <a:pPr algn="just"/>
                      <a:r>
                        <a:rPr lang="en-US" sz="2000" b="1" u="sng" dirty="0">
                          <a:latin typeface="Times New Roman" panose="02020603050405020304" pitchFamily="18" charset="0"/>
                          <a:cs typeface="Times New Roman" panose="02020603050405020304" pitchFamily="18" charset="0"/>
                        </a:rPr>
                        <a:t>Limitation</a:t>
                      </a:r>
                      <a:r>
                        <a:rPr lang="en-US" sz="2000" dirty="0">
                          <a:latin typeface="Times New Roman" panose="02020603050405020304" pitchFamily="18" charset="0"/>
                          <a:cs typeface="Times New Roman" panose="02020603050405020304" pitchFamily="18" charset="0"/>
                        </a:rPr>
                        <a:t> - </a:t>
                      </a:r>
                      <a:r>
                        <a:rPr lang="en-US" sz="2000" dirty="0"/>
                        <a:t>The model's accuracy is highly dependent on the quality of input fundus images. It performs binary classification without grading the severity of myopia or cataract.</a:t>
                      </a:r>
                      <a:endParaRPr lang="en-US"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85885664"/>
                  </a:ext>
                </a:extLst>
              </a:tr>
            </a:tbl>
          </a:graphicData>
        </a:graphic>
      </p:graphicFrame>
    </p:spTree>
    <p:extLst>
      <p:ext uri="{BB962C8B-B14F-4D97-AF65-F5344CB8AC3E}">
        <p14:creationId xmlns:p14="http://schemas.microsoft.com/office/powerpoint/2010/main" val="5810671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4285887574"/>
              </p:ext>
            </p:extLst>
          </p:nvPr>
        </p:nvGraphicFramePr>
        <p:xfrm>
          <a:off x="130628" y="172707"/>
          <a:ext cx="8882744" cy="6512586"/>
        </p:xfrm>
        <a:graphic>
          <a:graphicData uri="http://schemas.openxmlformats.org/drawingml/2006/table">
            <a:tbl>
              <a:tblPr firstRow="1" bandRow="1">
                <a:tableStyleId>{D7AC3CCA-C797-4891-BE02-D94E43425B78}</a:tableStyleId>
              </a:tblPr>
              <a:tblGrid>
                <a:gridCol w="1563132">
                  <a:extLst>
                    <a:ext uri="{9D8B030D-6E8A-4147-A177-3AD203B41FA5}">
                      <a16:colId xmlns:a16="http://schemas.microsoft.com/office/drawing/2014/main" val="3275406676"/>
                    </a:ext>
                  </a:extLst>
                </a:gridCol>
                <a:gridCol w="1612942">
                  <a:extLst>
                    <a:ext uri="{9D8B030D-6E8A-4147-A177-3AD203B41FA5}">
                      <a16:colId xmlns:a16="http://schemas.microsoft.com/office/drawing/2014/main" val="3120682632"/>
                    </a:ext>
                  </a:extLst>
                </a:gridCol>
                <a:gridCol w="1718551">
                  <a:extLst>
                    <a:ext uri="{9D8B030D-6E8A-4147-A177-3AD203B41FA5}">
                      <a16:colId xmlns:a16="http://schemas.microsoft.com/office/drawing/2014/main" val="2629856844"/>
                    </a:ext>
                  </a:extLst>
                </a:gridCol>
                <a:gridCol w="3988119">
                  <a:extLst>
                    <a:ext uri="{9D8B030D-6E8A-4147-A177-3AD203B41FA5}">
                      <a16:colId xmlns:a16="http://schemas.microsoft.com/office/drawing/2014/main" val="844781285"/>
                    </a:ext>
                  </a:extLst>
                </a:gridCol>
              </a:tblGrid>
              <a:tr h="608999">
                <a:tc>
                  <a:txBody>
                    <a:bodyPr/>
                    <a:lstStyle/>
                    <a:p>
                      <a:pPr algn="ctr"/>
                      <a:r>
                        <a:rPr lang="en-US" sz="2000" dirty="0">
                          <a:latin typeface="Times New Roman" panose="02020603050405020304" pitchFamily="18" charset="0"/>
                          <a:cs typeface="Times New Roman" panose="02020603050405020304" pitchFamily="18" charset="0"/>
                        </a:rPr>
                        <a:t>Title </a:t>
                      </a:r>
                    </a:p>
                  </a:txBody>
                  <a:tcPr/>
                </a:tc>
                <a:tc>
                  <a:txBody>
                    <a:bodyPr/>
                    <a:lstStyle/>
                    <a:p>
                      <a:pPr algn="ctr"/>
                      <a:r>
                        <a:rPr lang="en-US" sz="2000" dirty="0">
                          <a:latin typeface="Times New Roman" panose="02020603050405020304" pitchFamily="18" charset="0"/>
                          <a:cs typeface="Times New Roman" panose="02020603050405020304" pitchFamily="18" charset="0"/>
                        </a:rPr>
                        <a:t>Publication</a:t>
                      </a:r>
                    </a:p>
                  </a:txBody>
                  <a:tcPr/>
                </a:tc>
                <a:tc>
                  <a:txBody>
                    <a:bodyPr/>
                    <a:lstStyle/>
                    <a:p>
                      <a:pPr algn="ctr"/>
                      <a:r>
                        <a:rPr lang="en-US" sz="2000" dirty="0">
                          <a:latin typeface="Times New Roman" panose="02020603050405020304" pitchFamily="18" charset="0"/>
                          <a:cs typeface="Times New Roman" panose="02020603050405020304" pitchFamily="18" charset="0"/>
                        </a:rPr>
                        <a:t>Author</a:t>
                      </a:r>
                    </a:p>
                  </a:txBody>
                  <a:tcPr/>
                </a:tc>
                <a:tc>
                  <a:txBody>
                    <a:bodyPr/>
                    <a:lstStyle/>
                    <a:p>
                      <a:pPr algn="ctr"/>
                      <a:r>
                        <a:rPr lang="en-US" sz="2000" dirty="0">
                          <a:latin typeface="Times New Roman" panose="02020603050405020304" pitchFamily="18" charset="0"/>
                          <a:cs typeface="Times New Roman" panose="02020603050405020304" pitchFamily="18" charset="0"/>
                        </a:rPr>
                        <a:t>Details</a:t>
                      </a:r>
                    </a:p>
                  </a:txBody>
                  <a:tcPr/>
                </a:tc>
                <a:extLst>
                  <a:ext uri="{0D108BD9-81ED-4DB2-BD59-A6C34878D82A}">
                    <a16:rowId xmlns:a16="http://schemas.microsoft.com/office/drawing/2014/main" val="265648639"/>
                  </a:ext>
                </a:extLst>
              </a:tr>
              <a:tr h="5903587">
                <a:tc>
                  <a:txBody>
                    <a:bodyPr/>
                    <a:lstStyle/>
                    <a:p>
                      <a:pPr algn="just"/>
                      <a:r>
                        <a:rPr lang="en-US" sz="2000" kern="1200" dirty="0">
                          <a:solidFill>
                            <a:schemeClr val="dk1"/>
                          </a:solidFill>
                          <a:effectLst/>
                          <a:latin typeface="Times New Roman" panose="02020603050405020304" pitchFamily="18" charset="0"/>
                          <a:ea typeface="+mn-ea"/>
                          <a:cs typeface="Times New Roman" panose="02020603050405020304" pitchFamily="18" charset="0"/>
                        </a:rPr>
                        <a:t>Automatic screening of pathological myopia using deep learning </a:t>
                      </a:r>
                      <a:endParaRPr lang="en-US" sz="2400" dirty="0">
                        <a:latin typeface="Times New Roman" panose="02020603050405020304" pitchFamily="18" charset="0"/>
                        <a:cs typeface="Times New Roman" panose="02020603050405020304" pitchFamily="18" charset="0"/>
                      </a:endParaRPr>
                    </a:p>
                  </a:txBody>
                  <a:tcPr/>
                </a:tc>
                <a:tc>
                  <a:txBody>
                    <a:bodyPr/>
                    <a:lstStyle/>
                    <a:p>
                      <a:r>
                        <a:rPr lang="en-US" sz="2000" kern="1200" dirty="0">
                          <a:solidFill>
                            <a:schemeClr val="dk1"/>
                          </a:solidFill>
                          <a:effectLst/>
                          <a:latin typeface="Times New Roman" panose="02020603050405020304" pitchFamily="18" charset="0"/>
                          <a:ea typeface="+mn-ea"/>
                          <a:cs typeface="Times New Roman" panose="02020603050405020304" pitchFamily="18" charset="0"/>
                        </a:rPr>
                        <a:t>2023 29th International Conference on Mechatronics and Machine Vision in Practice (M2VIP) | 979-8-3503-2562-1/23/$31.00 ©2023 IEEE | DOI: 10.1109/M2VIP58386.2023.10413411</a:t>
                      </a:r>
                      <a:endParaRPr lang="en-US" sz="2000" dirty="0">
                        <a:latin typeface="Times New Roman" panose="02020603050405020304" pitchFamily="18" charset="0"/>
                        <a:cs typeface="Times New Roman" panose="02020603050405020304" pitchFamily="18" charset="0"/>
                      </a:endParaRPr>
                    </a:p>
                  </a:txBody>
                  <a:tcPr/>
                </a:tc>
                <a:tc>
                  <a:txBody>
                    <a:bodyPr/>
                    <a:lstStyle/>
                    <a:p>
                      <a:r>
                        <a:rPr lang="en-US" sz="2000" kern="1200" dirty="0" err="1">
                          <a:solidFill>
                            <a:schemeClr val="dk1"/>
                          </a:solidFill>
                          <a:effectLst/>
                          <a:latin typeface="Times New Roman" panose="02020603050405020304" pitchFamily="18" charset="0"/>
                          <a:ea typeface="+mn-ea"/>
                          <a:cs typeface="Times New Roman" panose="02020603050405020304" pitchFamily="18" charset="0"/>
                        </a:rPr>
                        <a:t>Haonan</a:t>
                      </a:r>
                      <a:r>
                        <a:rPr lang="en-US" sz="2000" kern="1200" dirty="0">
                          <a:solidFill>
                            <a:schemeClr val="dk1"/>
                          </a:solidFill>
                          <a:effectLst/>
                          <a:latin typeface="Times New Roman" panose="02020603050405020304" pitchFamily="18" charset="0"/>
                          <a:ea typeface="+mn-ea"/>
                          <a:cs typeface="Times New Roman" panose="02020603050405020304" pitchFamily="18" charset="0"/>
                        </a:rPr>
                        <a:t> Qin , Wei Zhang , </a:t>
                      </a:r>
                      <a:r>
                        <a:rPr lang="en-US" sz="2000" kern="1200" dirty="0" err="1">
                          <a:solidFill>
                            <a:schemeClr val="dk1"/>
                          </a:solidFill>
                          <a:effectLst/>
                          <a:latin typeface="Times New Roman" panose="02020603050405020304" pitchFamily="18" charset="0"/>
                          <a:ea typeface="+mn-ea"/>
                          <a:cs typeface="Times New Roman" panose="02020603050405020304" pitchFamily="18" charset="0"/>
                        </a:rPr>
                        <a:t>Xiujuan</a:t>
                      </a:r>
                      <a:r>
                        <a:rPr lang="en-US" sz="2000" kern="1200" dirty="0">
                          <a:solidFill>
                            <a:schemeClr val="dk1"/>
                          </a:solidFill>
                          <a:effectLst/>
                          <a:latin typeface="Times New Roman" panose="02020603050405020304" pitchFamily="18" charset="0"/>
                          <a:ea typeface="+mn-ea"/>
                          <a:cs typeface="Times New Roman" panose="02020603050405020304" pitchFamily="18" charset="0"/>
                        </a:rPr>
                        <a:t> Zhao </a:t>
                      </a:r>
                      <a:endParaRPr lang="en-US" sz="2000" dirty="0">
                        <a:latin typeface="Times New Roman" panose="02020603050405020304" pitchFamily="18" charset="0"/>
                        <a:cs typeface="Times New Roman" panose="02020603050405020304" pitchFamily="18" charset="0"/>
                      </a:endParaRPr>
                    </a:p>
                  </a:txBody>
                  <a:tcPr/>
                </a:tc>
                <a:tc>
                  <a:txBody>
                    <a:bodyPr/>
                    <a:lstStyle/>
                    <a:p>
                      <a:pPr algn="just"/>
                      <a:r>
                        <a:rPr lang="en-US" sz="2000" dirty="0">
                          <a:latin typeface="Times New Roman" panose="02020603050405020304" pitchFamily="18" charset="0"/>
                          <a:cs typeface="Times New Roman" panose="02020603050405020304" pitchFamily="18" charset="0"/>
                        </a:rPr>
                        <a:t>The project developed a system to detect pathological myopia (PM) from fundus images using CNNs with Transfer and Ensemble Learning. Trained on 3,796 fundus images, it combined lightweight and larger networks, achieving 99.87% accuracy, 99.52% sensitivity, and 100% specificity. This AI tool shows great potential for assisting ophthalmologists in early PM detection and improving patient care.</a:t>
                      </a:r>
                    </a:p>
                    <a:p>
                      <a:pPr algn="just"/>
                      <a:r>
                        <a:rPr lang="en-US" sz="2000" b="1" u="sng" dirty="0">
                          <a:latin typeface="Times New Roman" panose="02020603050405020304" pitchFamily="18" charset="0"/>
                          <a:cs typeface="Times New Roman" panose="02020603050405020304" pitchFamily="18" charset="0"/>
                        </a:rPr>
                        <a:t>Limitation </a:t>
                      </a:r>
                      <a:r>
                        <a:rPr lang="en-US" sz="2000" dirty="0">
                          <a:latin typeface="Times New Roman" panose="02020603050405020304" pitchFamily="18" charset="0"/>
                          <a:cs typeface="Times New Roman" panose="02020603050405020304" pitchFamily="18" charset="0"/>
                        </a:rPr>
                        <a:t>- </a:t>
                      </a:r>
                      <a:r>
                        <a:rPr lang="en-US" sz="2000" dirty="0"/>
                        <a:t>The system is limited to Pathological Myopia (PM) and does not address other myopia types. Performance can be affected by inconsistencies in fundus image quality and equipment​.</a:t>
                      </a:r>
                      <a:endParaRPr lang="en-US"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85885664"/>
                  </a:ext>
                </a:extLst>
              </a:tr>
            </a:tbl>
          </a:graphicData>
        </a:graphic>
      </p:graphicFrame>
    </p:spTree>
    <p:extLst>
      <p:ext uri="{BB962C8B-B14F-4D97-AF65-F5344CB8AC3E}">
        <p14:creationId xmlns:p14="http://schemas.microsoft.com/office/powerpoint/2010/main" val="10883552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4074147559"/>
              </p:ext>
            </p:extLst>
          </p:nvPr>
        </p:nvGraphicFramePr>
        <p:xfrm>
          <a:off x="113848" y="429990"/>
          <a:ext cx="8916304" cy="6226448"/>
        </p:xfrm>
        <a:graphic>
          <a:graphicData uri="http://schemas.openxmlformats.org/drawingml/2006/table">
            <a:tbl>
              <a:tblPr firstRow="1" bandRow="1">
                <a:tableStyleId>{D7AC3CCA-C797-4891-BE02-D94E43425B78}</a:tableStyleId>
              </a:tblPr>
              <a:tblGrid>
                <a:gridCol w="1489137">
                  <a:extLst>
                    <a:ext uri="{9D8B030D-6E8A-4147-A177-3AD203B41FA5}">
                      <a16:colId xmlns:a16="http://schemas.microsoft.com/office/drawing/2014/main" val="3275406676"/>
                    </a:ext>
                  </a:extLst>
                </a:gridCol>
                <a:gridCol w="1436661">
                  <a:extLst>
                    <a:ext uri="{9D8B030D-6E8A-4147-A177-3AD203B41FA5}">
                      <a16:colId xmlns:a16="http://schemas.microsoft.com/office/drawing/2014/main" val="3120682632"/>
                    </a:ext>
                  </a:extLst>
                </a:gridCol>
                <a:gridCol w="1633110">
                  <a:extLst>
                    <a:ext uri="{9D8B030D-6E8A-4147-A177-3AD203B41FA5}">
                      <a16:colId xmlns:a16="http://schemas.microsoft.com/office/drawing/2014/main" val="2629856844"/>
                    </a:ext>
                  </a:extLst>
                </a:gridCol>
                <a:gridCol w="4357396">
                  <a:extLst>
                    <a:ext uri="{9D8B030D-6E8A-4147-A177-3AD203B41FA5}">
                      <a16:colId xmlns:a16="http://schemas.microsoft.com/office/drawing/2014/main" val="844781285"/>
                    </a:ext>
                  </a:extLst>
                </a:gridCol>
              </a:tblGrid>
              <a:tr h="639341">
                <a:tc>
                  <a:txBody>
                    <a:bodyPr/>
                    <a:lstStyle/>
                    <a:p>
                      <a:pPr algn="ctr"/>
                      <a:r>
                        <a:rPr lang="en-US" sz="2000" dirty="0">
                          <a:latin typeface="Times New Roman" panose="02020603050405020304" pitchFamily="18" charset="0"/>
                          <a:cs typeface="Times New Roman" panose="02020603050405020304" pitchFamily="18" charset="0"/>
                        </a:rPr>
                        <a:t>Title </a:t>
                      </a:r>
                    </a:p>
                  </a:txBody>
                  <a:tcPr/>
                </a:tc>
                <a:tc>
                  <a:txBody>
                    <a:bodyPr/>
                    <a:lstStyle/>
                    <a:p>
                      <a:pPr algn="ctr"/>
                      <a:r>
                        <a:rPr lang="en-US" sz="2000" dirty="0">
                          <a:latin typeface="Times New Roman" panose="02020603050405020304" pitchFamily="18" charset="0"/>
                          <a:cs typeface="Times New Roman" panose="02020603050405020304" pitchFamily="18" charset="0"/>
                        </a:rPr>
                        <a:t>Publication</a:t>
                      </a:r>
                    </a:p>
                  </a:txBody>
                  <a:tcPr/>
                </a:tc>
                <a:tc>
                  <a:txBody>
                    <a:bodyPr/>
                    <a:lstStyle/>
                    <a:p>
                      <a:pPr algn="ctr"/>
                      <a:r>
                        <a:rPr lang="en-US" sz="2000" dirty="0">
                          <a:latin typeface="Times New Roman" panose="02020603050405020304" pitchFamily="18" charset="0"/>
                          <a:cs typeface="Times New Roman" panose="02020603050405020304" pitchFamily="18" charset="0"/>
                        </a:rPr>
                        <a:t>Author</a:t>
                      </a:r>
                    </a:p>
                  </a:txBody>
                  <a:tcPr/>
                </a:tc>
                <a:tc>
                  <a:txBody>
                    <a:bodyPr/>
                    <a:lstStyle/>
                    <a:p>
                      <a:pPr algn="ctr"/>
                      <a:r>
                        <a:rPr lang="en-US" sz="2000" dirty="0">
                          <a:latin typeface="Times New Roman" panose="02020603050405020304" pitchFamily="18" charset="0"/>
                          <a:cs typeface="Times New Roman" panose="02020603050405020304" pitchFamily="18" charset="0"/>
                        </a:rPr>
                        <a:t>Details</a:t>
                      </a:r>
                    </a:p>
                  </a:txBody>
                  <a:tcPr/>
                </a:tc>
                <a:extLst>
                  <a:ext uri="{0D108BD9-81ED-4DB2-BD59-A6C34878D82A}">
                    <a16:rowId xmlns:a16="http://schemas.microsoft.com/office/drawing/2014/main" val="265648639"/>
                  </a:ext>
                </a:extLst>
              </a:tr>
              <a:tr h="5587107">
                <a:tc>
                  <a:txBody>
                    <a:bodyPr/>
                    <a:lstStyle/>
                    <a:p>
                      <a:pPr algn="just"/>
                      <a:r>
                        <a:rPr lang="en-US" sz="2000" kern="1200" dirty="0">
                          <a:solidFill>
                            <a:schemeClr val="dk1"/>
                          </a:solidFill>
                          <a:effectLst/>
                          <a:latin typeface="Times New Roman" panose="02020603050405020304" pitchFamily="18" charset="0"/>
                          <a:ea typeface="+mn-ea"/>
                          <a:cs typeface="Times New Roman" panose="02020603050405020304" pitchFamily="18" charset="0"/>
                        </a:rPr>
                        <a:t>Automatic Detection Of Pathological Myopia And High Myopia On Fundus Images</a:t>
                      </a:r>
                      <a:endParaRPr lang="en-US" sz="2400" dirty="0">
                        <a:latin typeface="Times New Roman" panose="02020603050405020304" pitchFamily="18" charset="0"/>
                        <a:cs typeface="Times New Roman" panose="02020603050405020304" pitchFamily="18" charset="0"/>
                      </a:endParaRPr>
                    </a:p>
                  </a:txBody>
                  <a:tcPr/>
                </a:tc>
                <a:tc>
                  <a:txBody>
                    <a:bodyPr/>
                    <a:lstStyle/>
                    <a:p>
                      <a:pPr algn="l"/>
                      <a:r>
                        <a:rPr lang="en-US" sz="2000" kern="1200" dirty="0">
                          <a:solidFill>
                            <a:schemeClr val="dk1"/>
                          </a:solidFill>
                          <a:effectLst/>
                          <a:latin typeface="Times New Roman" panose="02020603050405020304" pitchFamily="18" charset="0"/>
                          <a:ea typeface="+mn-ea"/>
                          <a:cs typeface="Times New Roman" panose="02020603050405020304" pitchFamily="18" charset="0"/>
                        </a:rPr>
                        <a:t>978-1-7281-1331-9/20/$31.00 c 2020 IEEE </a:t>
                      </a:r>
                      <a:endParaRPr lang="en-US" sz="2000" dirty="0">
                        <a:latin typeface="Times New Roman" panose="02020603050405020304" pitchFamily="18" charset="0"/>
                        <a:cs typeface="Times New Roman" panose="02020603050405020304" pitchFamily="18" charset="0"/>
                      </a:endParaRPr>
                    </a:p>
                  </a:txBody>
                  <a:tcPr/>
                </a:tc>
                <a:tc>
                  <a:txBody>
                    <a:bodyPr/>
                    <a:lstStyle/>
                    <a:p>
                      <a:pPr algn="l"/>
                      <a:r>
                        <a:rPr lang="en-US" sz="2000" kern="1200" dirty="0" err="1">
                          <a:solidFill>
                            <a:schemeClr val="dk1"/>
                          </a:solidFill>
                          <a:effectLst/>
                          <a:latin typeface="Times New Roman" panose="02020603050405020304" pitchFamily="18" charset="0"/>
                          <a:ea typeface="+mn-ea"/>
                          <a:cs typeface="Times New Roman" panose="02020603050405020304" pitchFamily="18" charset="0"/>
                        </a:rPr>
                        <a:t>Siying</a:t>
                      </a:r>
                      <a:r>
                        <a:rPr lang="en-US" sz="2000" kern="1200" dirty="0">
                          <a:solidFill>
                            <a:schemeClr val="dk1"/>
                          </a:solidFill>
                          <a:effectLst/>
                          <a:latin typeface="Times New Roman" panose="02020603050405020304" pitchFamily="18" charset="0"/>
                          <a:ea typeface="+mn-ea"/>
                          <a:cs typeface="Times New Roman" panose="02020603050405020304" pitchFamily="18" charset="0"/>
                        </a:rPr>
                        <a:t> Dai, </a:t>
                      </a:r>
                      <a:r>
                        <a:rPr lang="en-US" sz="2000" kern="1200" dirty="0" err="1">
                          <a:solidFill>
                            <a:schemeClr val="dk1"/>
                          </a:solidFill>
                          <a:effectLst/>
                          <a:latin typeface="Times New Roman" panose="02020603050405020304" pitchFamily="18" charset="0"/>
                          <a:ea typeface="+mn-ea"/>
                          <a:cs typeface="Times New Roman" panose="02020603050405020304" pitchFamily="18" charset="0"/>
                        </a:rPr>
                        <a:t>Leiting</a:t>
                      </a:r>
                      <a:r>
                        <a:rPr lang="en-US" sz="2000" kern="1200" dirty="0">
                          <a:solidFill>
                            <a:schemeClr val="dk1"/>
                          </a:solidFill>
                          <a:effectLst/>
                          <a:latin typeface="Times New Roman" panose="02020603050405020304" pitchFamily="18" charset="0"/>
                          <a:ea typeface="+mn-ea"/>
                          <a:cs typeface="Times New Roman" panose="02020603050405020304" pitchFamily="18" charset="0"/>
                        </a:rPr>
                        <a:t> Chen, Ting Lei, </a:t>
                      </a:r>
                      <a:r>
                        <a:rPr lang="en-US" sz="2000" kern="1200" dirty="0" err="1">
                          <a:solidFill>
                            <a:schemeClr val="dk1"/>
                          </a:solidFill>
                          <a:effectLst/>
                          <a:latin typeface="Times New Roman" panose="02020603050405020304" pitchFamily="18" charset="0"/>
                          <a:ea typeface="+mn-ea"/>
                          <a:cs typeface="Times New Roman" panose="02020603050405020304" pitchFamily="18" charset="0"/>
                        </a:rPr>
                        <a:t>Chuan</a:t>
                      </a:r>
                      <a:r>
                        <a:rPr lang="en-US" sz="2000" kern="1200" dirty="0">
                          <a:solidFill>
                            <a:schemeClr val="dk1"/>
                          </a:solidFill>
                          <a:effectLst/>
                          <a:latin typeface="Times New Roman" panose="02020603050405020304" pitchFamily="18" charset="0"/>
                          <a:ea typeface="+mn-ea"/>
                          <a:cs typeface="Times New Roman" panose="02020603050405020304" pitchFamily="18" charset="0"/>
                        </a:rPr>
                        <a:t> Zhou , Yang Wen </a:t>
                      </a:r>
                      <a:endParaRPr lang="en-US" sz="2000" dirty="0">
                        <a:latin typeface="Times New Roman" panose="02020603050405020304" pitchFamily="18" charset="0"/>
                        <a:cs typeface="Times New Roman" panose="02020603050405020304" pitchFamily="18" charset="0"/>
                      </a:endParaRPr>
                    </a:p>
                  </a:txBody>
                  <a:tcPr/>
                </a:tc>
                <a:tc>
                  <a:txBody>
                    <a:bodyPr/>
                    <a:lstStyle/>
                    <a:p>
                      <a:pPr algn="just"/>
                      <a:r>
                        <a:rPr lang="en-US" sz="2000" dirty="0">
                          <a:latin typeface="Times New Roman" panose="02020603050405020304" pitchFamily="18" charset="0"/>
                          <a:cs typeface="Times New Roman" panose="02020603050405020304" pitchFamily="18" charset="0"/>
                        </a:rPr>
                        <a:t>This study used ResNet-18 with Binary Cross-Entropy and Triplet Loss functions to diagnose normal, high, and pathologic myopia from fundus images. A two-branch network first classified images as normal or abnormal, then differentiated between high and pathologic myopia. Trained on a private dataset of </a:t>
                      </a:r>
                      <a:r>
                        <a:rPr lang="en-US" sz="1800" b="0" i="0" kern="1200" dirty="0">
                          <a:solidFill>
                            <a:schemeClr val="dk1"/>
                          </a:solidFill>
                          <a:effectLst/>
                          <a:latin typeface="+mn-lt"/>
                          <a:ea typeface="+mn-ea"/>
                          <a:cs typeface="+mn-cs"/>
                        </a:rPr>
                        <a:t>932</a:t>
                      </a:r>
                      <a:r>
                        <a:rPr lang="en-US" sz="2000" dirty="0">
                          <a:latin typeface="Times New Roman" panose="02020603050405020304" pitchFamily="18" charset="0"/>
                          <a:cs typeface="Times New Roman" panose="02020603050405020304" pitchFamily="18" charset="0"/>
                        </a:rPr>
                        <a:t> images, the model showed high accuracy (</a:t>
                      </a:r>
                      <a:r>
                        <a:rPr lang="en-US" sz="2000" dirty="0"/>
                        <a:t>81.82%</a:t>
                      </a:r>
                      <a:r>
                        <a:rPr lang="en-US" sz="2000" dirty="0">
                          <a:latin typeface="Times New Roman" panose="02020603050405020304" pitchFamily="18" charset="0"/>
                          <a:cs typeface="Times New Roman" panose="02020603050405020304" pitchFamily="18" charset="0"/>
                        </a:rPr>
                        <a:t>), improving the speed and precision of clinical diagnosis.</a:t>
                      </a:r>
                    </a:p>
                    <a:p>
                      <a:pPr algn="just"/>
                      <a:r>
                        <a:rPr lang="en-US" sz="2000" b="1" u="sng" dirty="0">
                          <a:latin typeface="Times New Roman" panose="02020603050405020304" pitchFamily="18" charset="0"/>
                          <a:cs typeface="Times New Roman" panose="02020603050405020304" pitchFamily="18" charset="0"/>
                        </a:rPr>
                        <a:t>Limitation</a:t>
                      </a:r>
                      <a:r>
                        <a:rPr lang="en-US" sz="2000" b="0" u="none" dirty="0">
                          <a:latin typeface="Times New Roman" panose="02020603050405020304" pitchFamily="18" charset="0"/>
                          <a:cs typeface="Times New Roman" panose="02020603050405020304" pitchFamily="18" charset="0"/>
                        </a:rPr>
                        <a:t>- </a:t>
                      </a:r>
                      <a:r>
                        <a:rPr lang="en-US" sz="2000" dirty="0"/>
                        <a:t>The classification depends on a customized loss function combining Binary Cross-Entropy and Triplet Loss, which may not generalize to other tasks or datasets. Difficulty in Distinguishing PM and HM . </a:t>
                      </a:r>
                      <a:endParaRPr lang="en-US" sz="20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85885664"/>
                  </a:ext>
                </a:extLst>
              </a:tr>
            </a:tbl>
          </a:graphicData>
        </a:graphic>
      </p:graphicFrame>
    </p:spTree>
    <p:extLst>
      <p:ext uri="{BB962C8B-B14F-4D97-AF65-F5344CB8AC3E}">
        <p14:creationId xmlns:p14="http://schemas.microsoft.com/office/powerpoint/2010/main" val="40111317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25B413-30EE-59AD-F934-DF498085E20B}"/>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AFF92308-BC95-ADB0-AEB3-5F371E6AC477}"/>
              </a:ext>
            </a:extLst>
          </p:cNvPr>
          <p:cNvSpPr txBox="1"/>
          <p:nvPr/>
        </p:nvSpPr>
        <p:spPr>
          <a:xfrm>
            <a:off x="670500" y="1800407"/>
            <a:ext cx="3950661" cy="3262432"/>
          </a:xfrm>
          <a:prstGeom prst="rect">
            <a:avLst/>
          </a:prstGeom>
          <a:noFill/>
        </p:spPr>
        <p:txBody>
          <a:bodyPr wrap="square" rtlCol="0">
            <a:spAutoFit/>
          </a:bodyPr>
          <a:lstStyle/>
          <a:p>
            <a:pPr algn="just">
              <a:lnSpc>
                <a:spcPct val="150000"/>
              </a:lnSpc>
            </a:pPr>
            <a:r>
              <a:rPr lang="en-US" sz="2400" b="1" dirty="0">
                <a:latin typeface="Times New Roman" panose="02020603050405020304" pitchFamily="18" charset="0"/>
                <a:cs typeface="Times New Roman" panose="02020603050405020304" pitchFamily="18" charset="0"/>
              </a:rPr>
              <a:t>Software Requirements </a:t>
            </a:r>
            <a:r>
              <a:rPr lang="en-US" sz="2000" dirty="0">
                <a:latin typeface="Times New Roman" panose="02020603050405020304" pitchFamily="18" charset="0"/>
                <a:cs typeface="Times New Roman" panose="02020603050405020304" pitchFamily="18" charset="0"/>
              </a:rPr>
              <a:t>:-</a:t>
            </a:r>
          </a:p>
          <a:p>
            <a:pPr algn="just">
              <a:lnSpc>
                <a:spcPct val="150000"/>
              </a:lnSpc>
            </a:pPr>
            <a:endParaRPr lang="en-US" sz="2000" dirty="0">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Coding Language - Python</a:t>
            </a:r>
          </a:p>
          <a:p>
            <a:pPr algn="just">
              <a:lnSpc>
                <a:spcPct val="150000"/>
              </a:lnSpc>
            </a:pPr>
            <a:r>
              <a:rPr lang="en-US" sz="2000" dirty="0">
                <a:latin typeface="Times New Roman" panose="02020603050405020304" pitchFamily="18" charset="0"/>
                <a:cs typeface="Times New Roman" panose="02020603050405020304" pitchFamily="18" charset="0"/>
              </a:rPr>
              <a:t>Operating System – Windows 10</a:t>
            </a:r>
          </a:p>
          <a:p>
            <a:pPr algn="just">
              <a:lnSpc>
                <a:spcPct val="150000"/>
              </a:lnSpc>
            </a:pPr>
            <a:r>
              <a:rPr lang="en-US" sz="2000" dirty="0">
                <a:latin typeface="Times New Roman" panose="02020603050405020304" pitchFamily="18" charset="0"/>
                <a:cs typeface="Times New Roman" panose="02020603050405020304" pitchFamily="18" charset="0"/>
              </a:rPr>
              <a:t>Platform  –  Anaconda Navigator </a:t>
            </a:r>
          </a:p>
          <a:p>
            <a:pPr algn="just">
              <a:lnSpc>
                <a:spcPct val="150000"/>
              </a:lnSpc>
            </a:pPr>
            <a:r>
              <a:rPr lang="en-US" sz="2000" dirty="0">
                <a:latin typeface="Times New Roman" panose="02020603050405020304" pitchFamily="18" charset="0"/>
                <a:cs typeface="Times New Roman" panose="02020603050405020304" pitchFamily="18" charset="0"/>
              </a:rPr>
              <a:t>Database</a:t>
            </a:r>
            <a:r>
              <a:rPr lang="en-US" sz="2000" b="1" dirty="0">
                <a:latin typeface="Times New Roman" panose="02020603050405020304" pitchFamily="18" charset="0"/>
                <a:cs typeface="Times New Roman" panose="02020603050405020304" pitchFamily="18" charset="0"/>
              </a:rPr>
              <a:t> - </a:t>
            </a:r>
            <a:r>
              <a:rPr lang="en-US" sz="2000" dirty="0">
                <a:latin typeface="Times New Roman" panose="02020603050405020304" pitchFamily="18" charset="0"/>
                <a:cs typeface="Times New Roman" panose="02020603050405020304" pitchFamily="18" charset="0"/>
              </a:rPr>
              <a:t>SQLite</a:t>
            </a:r>
          </a:p>
          <a:p>
            <a:pPr algn="just"/>
            <a:endParaRPr lang="en-US" sz="2000" dirty="0"/>
          </a:p>
        </p:txBody>
      </p:sp>
      <p:sp>
        <p:nvSpPr>
          <p:cNvPr id="3" name="TextBox 2"/>
          <p:cNvSpPr txBox="1"/>
          <p:nvPr/>
        </p:nvSpPr>
        <p:spPr>
          <a:xfrm>
            <a:off x="201561" y="353961"/>
            <a:ext cx="8839200" cy="1938992"/>
          </a:xfrm>
          <a:prstGeom prst="rect">
            <a:avLst/>
          </a:prstGeom>
          <a:noFill/>
        </p:spPr>
        <p:txBody>
          <a:bodyPr wrap="square" rtlCol="0">
            <a:spAutoFit/>
          </a:bodyPr>
          <a:lstStyle/>
          <a:p>
            <a:pPr algn="ctr"/>
            <a:r>
              <a:rPr lang="en-US" sz="4000" b="1" dirty="0">
                <a:latin typeface="Times New Roman" panose="02020603050405020304" pitchFamily="18" charset="0"/>
                <a:cs typeface="Times New Roman" panose="02020603050405020304" pitchFamily="18" charset="0"/>
              </a:rPr>
              <a:t>SYSTEM REQUIREMENTS SPECIFICATION  </a:t>
            </a:r>
          </a:p>
          <a:p>
            <a:pPr algn="ctr"/>
            <a:endParaRPr lang="en-US" sz="4000" b="1" dirty="0"/>
          </a:p>
        </p:txBody>
      </p:sp>
      <p:cxnSp>
        <p:nvCxnSpPr>
          <p:cNvPr id="8" name="Straight Connector 7"/>
          <p:cNvCxnSpPr/>
          <p:nvPr/>
        </p:nvCxnSpPr>
        <p:spPr>
          <a:xfrm>
            <a:off x="4621161" y="1800407"/>
            <a:ext cx="0" cy="4157941"/>
          </a:xfrm>
          <a:prstGeom prst="line">
            <a:avLst/>
          </a:prstGeom>
          <a:ln>
            <a:solidFill>
              <a:schemeClr val="tx1"/>
            </a:solidFill>
          </a:ln>
        </p:spPr>
        <p:style>
          <a:lnRef idx="3">
            <a:schemeClr val="accent6"/>
          </a:lnRef>
          <a:fillRef idx="0">
            <a:schemeClr val="accent6"/>
          </a:fillRef>
          <a:effectRef idx="2">
            <a:schemeClr val="accent6"/>
          </a:effectRef>
          <a:fontRef idx="minor">
            <a:schemeClr val="tx1"/>
          </a:fontRef>
        </p:style>
      </p:cxnSp>
      <p:sp>
        <p:nvSpPr>
          <p:cNvPr id="9" name="TextBox 8"/>
          <p:cNvSpPr txBox="1"/>
          <p:nvPr/>
        </p:nvSpPr>
        <p:spPr>
          <a:xfrm>
            <a:off x="5054733" y="1933039"/>
            <a:ext cx="3695977"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Hardware Requirements :-</a:t>
            </a:r>
          </a:p>
        </p:txBody>
      </p:sp>
      <p:sp>
        <p:nvSpPr>
          <p:cNvPr id="10" name="TextBox 9"/>
          <p:cNvSpPr txBox="1"/>
          <p:nvPr/>
        </p:nvSpPr>
        <p:spPr>
          <a:xfrm>
            <a:off x="5093109" y="2902535"/>
            <a:ext cx="3352800" cy="1631216"/>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Processor – Pentium-IV</a:t>
            </a:r>
          </a:p>
          <a:p>
            <a:pPr algn="just"/>
            <a:r>
              <a:rPr lang="en-US" sz="2000" dirty="0">
                <a:latin typeface="Times New Roman" panose="02020603050405020304" pitchFamily="18" charset="0"/>
                <a:cs typeface="Times New Roman" panose="02020603050405020304" pitchFamily="18" charset="0"/>
              </a:rPr>
              <a:t>Ram – 512 MB</a:t>
            </a:r>
          </a:p>
          <a:p>
            <a:pPr algn="just"/>
            <a:r>
              <a:rPr lang="en-US" sz="2000" dirty="0">
                <a:latin typeface="Times New Roman" panose="02020603050405020304" pitchFamily="18" charset="0"/>
                <a:cs typeface="Times New Roman" panose="02020603050405020304" pitchFamily="18" charset="0"/>
              </a:rPr>
              <a:t>Hard Disk – 40GB</a:t>
            </a:r>
          </a:p>
          <a:p>
            <a:pPr algn="just"/>
            <a:r>
              <a:rPr lang="en-US" sz="2000" dirty="0">
                <a:latin typeface="Times New Roman" panose="02020603050405020304" pitchFamily="18" charset="0"/>
                <a:cs typeface="Times New Roman" panose="02020603050405020304" pitchFamily="18" charset="0"/>
              </a:rPr>
              <a:t>Key Boards </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Standard Windows Keyboard </a:t>
            </a:r>
          </a:p>
        </p:txBody>
      </p:sp>
    </p:spTree>
    <p:extLst>
      <p:ext uri="{BB962C8B-B14F-4D97-AF65-F5344CB8AC3E}">
        <p14:creationId xmlns:p14="http://schemas.microsoft.com/office/powerpoint/2010/main" val="5076105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AD5F30-325E-BE09-CE5A-4F6E7D73D179}"/>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69D47ABE-8AF3-8CBB-7E82-AFB7DAD6947E}"/>
              </a:ext>
            </a:extLst>
          </p:cNvPr>
          <p:cNvSpPr txBox="1"/>
          <p:nvPr/>
        </p:nvSpPr>
        <p:spPr>
          <a:xfrm>
            <a:off x="580104" y="721448"/>
            <a:ext cx="7987205" cy="707886"/>
          </a:xfrm>
          <a:prstGeom prst="rect">
            <a:avLst/>
          </a:prstGeom>
          <a:noFill/>
        </p:spPr>
        <p:txBody>
          <a:bodyPr wrap="square" rtlCol="0">
            <a:spAutoFit/>
          </a:bodyPr>
          <a:lstStyle/>
          <a:p>
            <a:pPr algn="ctr"/>
            <a:r>
              <a:rPr lang="en-US" sz="4000" b="1" dirty="0">
                <a:latin typeface="Times New Roman" panose="02020603050405020304" pitchFamily="18" charset="0"/>
                <a:cs typeface="Times New Roman" panose="02020603050405020304" pitchFamily="18" charset="0"/>
              </a:rPr>
              <a:t>FUNCTIONAL REQUIREMENTS </a:t>
            </a:r>
          </a:p>
        </p:txBody>
      </p:sp>
      <p:sp>
        <p:nvSpPr>
          <p:cNvPr id="3" name="TextBox 2">
            <a:extLst>
              <a:ext uri="{FF2B5EF4-FFF2-40B4-BE49-F238E27FC236}">
                <a16:creationId xmlns:a16="http://schemas.microsoft.com/office/drawing/2014/main" id="{D3E7B80E-6C80-3219-0A56-A5D6E87BE0D9}"/>
              </a:ext>
            </a:extLst>
          </p:cNvPr>
          <p:cNvSpPr txBox="1"/>
          <p:nvPr/>
        </p:nvSpPr>
        <p:spPr>
          <a:xfrm>
            <a:off x="718458" y="1272017"/>
            <a:ext cx="7389844" cy="4247317"/>
          </a:xfrm>
          <a:prstGeom prst="rect">
            <a:avLst/>
          </a:prstGeom>
          <a:noFill/>
        </p:spPr>
        <p:txBody>
          <a:bodyPr wrap="square" rtlCol="0">
            <a:spAutoFit/>
          </a:bodyPr>
          <a:lstStyle/>
          <a:p>
            <a:pPr algn="just">
              <a:lnSpc>
                <a:spcPct val="150000"/>
              </a:lnSpc>
            </a:pPr>
            <a:endParaRPr lang="en-US" sz="2000"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2000" u="sng" dirty="0">
                <a:latin typeface="Times New Roman" panose="02020603050405020304" pitchFamily="18" charset="0"/>
                <a:cs typeface="Times New Roman" panose="02020603050405020304" pitchFamily="18" charset="0"/>
              </a:rPr>
              <a:t>User Registration</a:t>
            </a:r>
            <a:r>
              <a:rPr lang="en-US" sz="2000" dirty="0">
                <a:latin typeface="Times New Roman" panose="02020603050405020304" pitchFamily="18" charset="0"/>
                <a:cs typeface="Times New Roman" panose="02020603050405020304" pitchFamily="18" charset="0"/>
              </a:rPr>
              <a:t>: Users must register using their personal information. Once registered, the administrator verifies their identity and grants them access to the system. </a:t>
            </a:r>
          </a:p>
          <a:p>
            <a:pPr marL="285750" indent="-285750" algn="just">
              <a:lnSpc>
                <a:spcPct val="150000"/>
              </a:lnSpc>
              <a:buFont typeface="Arial" panose="020B0604020202020204" pitchFamily="34" charset="0"/>
              <a:buChar char="•"/>
            </a:pPr>
            <a:r>
              <a:rPr lang="en-US" sz="2000" u="sng" dirty="0">
                <a:latin typeface="Times New Roman" panose="02020603050405020304" pitchFamily="18" charset="0"/>
                <a:cs typeface="Times New Roman" panose="02020603050405020304" pitchFamily="18" charset="0"/>
              </a:rPr>
              <a:t>CNN Algorithm For Detection</a:t>
            </a:r>
            <a:r>
              <a:rPr lang="en-US" sz="2000" dirty="0">
                <a:latin typeface="Times New Roman" panose="02020603050405020304" pitchFamily="18" charset="0"/>
                <a:cs typeface="Times New Roman" panose="02020603050405020304" pitchFamily="18" charset="0"/>
              </a:rPr>
              <a:t>: The method employs CNN to evaluate fundus pictures and identify myopia via image classification.</a:t>
            </a:r>
          </a:p>
          <a:p>
            <a:pPr marL="285750" indent="-285750" algn="just">
              <a:lnSpc>
                <a:spcPct val="150000"/>
              </a:lnSpc>
              <a:buFont typeface="Arial" panose="020B0604020202020204" pitchFamily="34" charset="0"/>
              <a:buChar char="•"/>
            </a:pPr>
            <a:r>
              <a:rPr lang="en-US" sz="2000" u="sng" dirty="0">
                <a:latin typeface="Times New Roman" panose="02020603050405020304" pitchFamily="18" charset="0"/>
                <a:cs typeface="Times New Roman" panose="02020603050405020304" pitchFamily="18" charset="0"/>
              </a:rPr>
              <a:t>Data Loading</a:t>
            </a:r>
            <a:r>
              <a:rPr lang="en-US" sz="2000" dirty="0">
                <a:latin typeface="Times New Roman" panose="02020603050405020304" pitchFamily="18" charset="0"/>
                <a:cs typeface="Times New Roman" panose="02020603050405020304" pitchFamily="18" charset="0"/>
              </a:rPr>
              <a:t>: The system will import and process picture datasets for analysis. </a:t>
            </a:r>
          </a:p>
        </p:txBody>
      </p:sp>
    </p:spTree>
    <p:extLst>
      <p:ext uri="{BB962C8B-B14F-4D97-AF65-F5344CB8AC3E}">
        <p14:creationId xmlns:p14="http://schemas.microsoft.com/office/powerpoint/2010/main" val="23344533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B271AF6-BD01-F537-7D23-E5B66E4C6A92}"/>
              </a:ext>
            </a:extLst>
          </p:cNvPr>
          <p:cNvSpPr txBox="1"/>
          <p:nvPr/>
        </p:nvSpPr>
        <p:spPr>
          <a:xfrm>
            <a:off x="108156" y="243284"/>
            <a:ext cx="8951868" cy="1323439"/>
          </a:xfrm>
          <a:prstGeom prst="rect">
            <a:avLst/>
          </a:prstGeom>
          <a:noFill/>
        </p:spPr>
        <p:txBody>
          <a:bodyPr wrap="square" rtlCol="0">
            <a:spAutoFit/>
          </a:bodyPr>
          <a:lstStyle/>
          <a:p>
            <a:pPr algn="ctr"/>
            <a:r>
              <a:rPr lang="en-US" sz="4000" b="1" dirty="0">
                <a:latin typeface="Times New Roman" panose="02020603050405020304" pitchFamily="18" charset="0"/>
                <a:cs typeface="Times New Roman" panose="02020603050405020304" pitchFamily="18" charset="0"/>
              </a:rPr>
              <a:t>NON FUNCTIONAL REQUIREMENTS</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7361" y="1750142"/>
            <a:ext cx="7590534" cy="4580291"/>
          </a:xfrm>
          <a:prstGeom prst="rect">
            <a:avLst/>
          </a:prstGeom>
        </p:spPr>
      </p:pic>
      <p:sp>
        <p:nvSpPr>
          <p:cNvPr id="4" name="TextBox 3"/>
          <p:cNvSpPr txBox="1"/>
          <p:nvPr/>
        </p:nvSpPr>
        <p:spPr>
          <a:xfrm>
            <a:off x="6071016" y="2251589"/>
            <a:ext cx="3220467" cy="1107996"/>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 Software's performance is high, ensuring consistent and reliable result.)</a:t>
            </a:r>
          </a:p>
          <a:p>
            <a:endParaRPr lang="en-US" sz="16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6764594" y="4729316"/>
            <a:ext cx="2379406" cy="1107996"/>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 Software maintains data integrity and controls unauthorized access.)</a:t>
            </a:r>
          </a:p>
          <a:p>
            <a:endParaRPr lang="en-US" sz="160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345233" y="2251589"/>
            <a:ext cx="2517058" cy="1107996"/>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 Software is designed for easy maintenance and troubleshooting.)</a:t>
            </a:r>
          </a:p>
          <a:p>
            <a:endParaRPr lang="en-US" sz="1600" dirty="0">
              <a:latin typeface="Times New Roman" panose="02020603050405020304" pitchFamily="18" charset="0"/>
              <a:cs typeface="Times New Roman" panose="02020603050405020304" pitchFamily="18" charset="0"/>
            </a:endParaRPr>
          </a:p>
        </p:txBody>
      </p:sp>
      <p:sp>
        <p:nvSpPr>
          <p:cNvPr id="7" name="TextBox 6"/>
          <p:cNvSpPr txBox="1"/>
          <p:nvPr/>
        </p:nvSpPr>
        <p:spPr>
          <a:xfrm>
            <a:off x="345233" y="4729316"/>
            <a:ext cx="2025445" cy="1107996"/>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 User interface is intuitive and easy to navigate.)</a:t>
            </a:r>
          </a:p>
          <a:p>
            <a:endParaRPr lang="en-US" sz="1600" dirty="0">
              <a:latin typeface="Times New Roman" panose="02020603050405020304" pitchFamily="18" charset="0"/>
              <a:cs typeface="Times New Roman" panose="02020603050405020304" pitchFamily="18" charset="0"/>
            </a:endParaRPr>
          </a:p>
        </p:txBody>
      </p:sp>
      <p:sp>
        <p:nvSpPr>
          <p:cNvPr id="8" name="TextBox 7"/>
          <p:cNvSpPr txBox="1"/>
          <p:nvPr/>
        </p:nvSpPr>
        <p:spPr>
          <a:xfrm>
            <a:off x="1279606" y="6193840"/>
            <a:ext cx="7541342" cy="584775"/>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 Software undergoes thorough testing to ensure quality and functionality. )</a:t>
            </a:r>
          </a:p>
          <a:p>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581195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9AADE-C707-53D9-BA68-541E384E520A}"/>
              </a:ext>
            </a:extLst>
          </p:cNvPr>
          <p:cNvSpPr>
            <a:spLocks noGrp="1"/>
          </p:cNvSpPr>
          <p:nvPr>
            <p:ph type="title"/>
          </p:nvPr>
        </p:nvSpPr>
        <p:spPr>
          <a:xfrm>
            <a:off x="0" y="-154374"/>
            <a:ext cx="9458632" cy="970450"/>
          </a:xfrm>
        </p:spPr>
        <p:txBody>
          <a:bodyPr>
            <a:noAutofit/>
          </a:bodyPr>
          <a:lstStyle/>
          <a:p>
            <a:r>
              <a:rPr lang="en-IN" b="1" dirty="0">
                <a:latin typeface="Times New Roman" panose="02020603050405020304" pitchFamily="18" charset="0"/>
                <a:cs typeface="Times New Roman" panose="02020603050405020304" pitchFamily="18" charset="0"/>
              </a:rPr>
              <a:t> SYSTEM ARCHITECTURE</a:t>
            </a:r>
          </a:p>
        </p:txBody>
      </p:sp>
      <p:pic>
        <p:nvPicPr>
          <p:cNvPr id="11" name="Picture 10">
            <a:extLst>
              <a:ext uri="{FF2B5EF4-FFF2-40B4-BE49-F238E27FC236}">
                <a16:creationId xmlns:a16="http://schemas.microsoft.com/office/drawing/2014/main" id="{9341A67C-5C37-DB94-05F1-48224C98F041}"/>
              </a:ext>
            </a:extLst>
          </p:cNvPr>
          <p:cNvPicPr>
            <a:picLocks noChangeAspect="1"/>
          </p:cNvPicPr>
          <p:nvPr/>
        </p:nvPicPr>
        <p:blipFill>
          <a:blip r:embed="rId2"/>
          <a:stretch>
            <a:fillRect/>
          </a:stretch>
        </p:blipFill>
        <p:spPr>
          <a:xfrm>
            <a:off x="196645" y="648928"/>
            <a:ext cx="8760542" cy="6076337"/>
          </a:xfrm>
          <a:prstGeom prst="rect">
            <a:avLst/>
          </a:prstGeom>
        </p:spPr>
      </p:pic>
    </p:spTree>
    <p:extLst>
      <p:ext uri="{BB962C8B-B14F-4D97-AF65-F5344CB8AC3E}">
        <p14:creationId xmlns:p14="http://schemas.microsoft.com/office/powerpoint/2010/main" val="686398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08">
          <a:extLst>
            <a:ext uri="{FF2B5EF4-FFF2-40B4-BE49-F238E27FC236}">
              <a16:creationId xmlns:a16="http://schemas.microsoft.com/office/drawing/2014/main" id="{03BAEFB5-FCD1-1FE9-931B-4D6A264C2384}"/>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2982F8C7-FEC2-5956-D201-39D27AF17761}"/>
              </a:ext>
            </a:extLst>
          </p:cNvPr>
          <p:cNvSpPr txBox="1"/>
          <p:nvPr/>
        </p:nvSpPr>
        <p:spPr>
          <a:xfrm>
            <a:off x="0" y="1239458"/>
            <a:ext cx="8962103" cy="5444054"/>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b="1" u="sng" dirty="0">
                <a:latin typeface="Times New Roman" panose="02020603050405020304" pitchFamily="18" charset="0"/>
                <a:cs typeface="Times New Roman" panose="02020603050405020304" pitchFamily="18" charset="0"/>
              </a:rPr>
              <a:t>Input and Preprocessing</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The system accepts retinal images (fundus pictures) and processes them by removing noise, resizing, and adjusting color contrast for clearer analysis.</a:t>
            </a:r>
          </a:p>
          <a:p>
            <a:pPr marL="285750" indent="-285750" algn="just">
              <a:lnSpc>
                <a:spcPct val="150000"/>
              </a:lnSpc>
              <a:buFont typeface="Arial" panose="020B0604020202020204" pitchFamily="34" charset="0"/>
              <a:buChar char="•"/>
            </a:pPr>
            <a:r>
              <a:rPr lang="en-US" b="1" u="sng" dirty="0">
                <a:latin typeface="Times New Roman" panose="02020603050405020304" pitchFamily="18" charset="0"/>
                <a:cs typeface="Times New Roman" panose="02020603050405020304" pitchFamily="18" charset="0"/>
              </a:rPr>
              <a:t>Data Augmentation</a:t>
            </a:r>
            <a:r>
              <a:rPr lang="en-US" b="1" dirty="0">
                <a:latin typeface="Times New Roman" panose="02020603050405020304" pitchFamily="18" charset="0"/>
                <a:cs typeface="Times New Roman" panose="02020603050405020304" pitchFamily="18" charset="0"/>
              </a:rPr>
              <a:t>: </a:t>
            </a:r>
            <a:r>
              <a:rPr lang="en-US" dirty="0"/>
              <a:t>This is used to increase the diversity of training data by applying transformations (like rotation, flipping, scaling) to improve model generalization and prevent overfitting.</a:t>
            </a: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b="1" u="sng" dirty="0">
                <a:latin typeface="Times New Roman" panose="02020603050405020304" pitchFamily="18" charset="0"/>
                <a:cs typeface="Times New Roman" panose="02020603050405020304" pitchFamily="18" charset="0"/>
              </a:rPr>
              <a:t>Feature Extraction</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Key features like optic disc parameters, retinal thickness, and blood vessel patterns are automatically extracted to identify signs of myopia.</a:t>
            </a:r>
          </a:p>
          <a:p>
            <a:pPr marL="285750" indent="-285750" algn="just">
              <a:lnSpc>
                <a:spcPct val="150000"/>
              </a:lnSpc>
              <a:buFont typeface="Arial" panose="020B0604020202020204" pitchFamily="34" charset="0"/>
              <a:buChar char="•"/>
            </a:pPr>
            <a:r>
              <a:rPr lang="en-US" b="1" u="sng" dirty="0">
                <a:latin typeface="Times New Roman" panose="02020603050405020304" pitchFamily="18" charset="0"/>
                <a:cs typeface="Times New Roman" panose="02020603050405020304" pitchFamily="18" charset="0"/>
              </a:rPr>
              <a:t>CNN Classification</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 trained Convolutional Neural Network (CNN) classifies the images into normal fundus, high myopia, or pathological myopia, based on the extracted features.</a:t>
            </a:r>
          </a:p>
          <a:p>
            <a:pPr marL="285750" indent="-285750" algn="just">
              <a:lnSpc>
                <a:spcPct val="150000"/>
              </a:lnSpc>
              <a:buFont typeface="Arial" panose="020B0604020202020204" pitchFamily="34" charset="0"/>
              <a:buChar char="•"/>
            </a:pPr>
            <a:r>
              <a:rPr lang="en-US" b="1" u="sng" dirty="0">
                <a:latin typeface="Times New Roman" panose="02020603050405020304" pitchFamily="18" charset="0"/>
                <a:cs typeface="Times New Roman" panose="02020603050405020304" pitchFamily="18" charset="0"/>
              </a:rPr>
              <a:t>Output Display</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The system predicts the severity of myopia and displays results to the user, aiding in diagnosis and treatment decisions.</a:t>
            </a:r>
          </a:p>
          <a:p>
            <a:pPr marL="285750" indent="-285750" algn="just">
              <a:lnSpc>
                <a:spcPct val="150000"/>
              </a:lnSpc>
              <a:buFont typeface="Arial" panose="020B0604020202020204" pitchFamily="34" charset="0"/>
              <a:buChar char="•"/>
            </a:pPr>
            <a:r>
              <a:rPr lang="en-US" b="1" u="sng" dirty="0">
                <a:latin typeface="Times New Roman" panose="02020603050405020304" pitchFamily="18" charset="0"/>
                <a:cs typeface="Times New Roman" panose="02020603050405020304" pitchFamily="18" charset="0"/>
              </a:rPr>
              <a:t>Database Storage</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The system stores user information and classification results in a secure database for future reference and analysis.</a:t>
            </a:r>
            <a:endParaRPr lang="en-IN"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37868C7-B87F-91D1-FF26-C892BA13B1E7}"/>
              </a:ext>
            </a:extLst>
          </p:cNvPr>
          <p:cNvSpPr txBox="1"/>
          <p:nvPr/>
        </p:nvSpPr>
        <p:spPr>
          <a:xfrm>
            <a:off x="724823" y="439357"/>
            <a:ext cx="7694354" cy="553998"/>
          </a:xfrm>
          <a:prstGeom prst="rect">
            <a:avLst/>
          </a:prstGeom>
          <a:noFill/>
        </p:spPr>
        <p:txBody>
          <a:bodyPr wrap="square" rtlCol="0">
            <a:spAutoFit/>
          </a:bodyPr>
          <a:lstStyle/>
          <a:p>
            <a:pPr algn="ctr"/>
            <a:r>
              <a:rPr lang="en-IN" sz="3000" b="1" dirty="0">
                <a:latin typeface="Times New Roman" panose="02020603050405020304" pitchFamily="18" charset="0"/>
                <a:cs typeface="Times New Roman" panose="02020603050405020304" pitchFamily="18" charset="0"/>
              </a:rPr>
              <a:t>Components of the System Architecture</a:t>
            </a:r>
          </a:p>
        </p:txBody>
      </p:sp>
    </p:spTree>
    <p:extLst>
      <p:ext uri="{BB962C8B-B14F-4D97-AF65-F5344CB8AC3E}">
        <p14:creationId xmlns:p14="http://schemas.microsoft.com/office/powerpoint/2010/main" val="871505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CF74B-294A-A4AE-5E26-3C6CAE888187}"/>
              </a:ext>
            </a:extLst>
          </p:cNvPr>
          <p:cNvSpPr>
            <a:spLocks noGrp="1"/>
          </p:cNvSpPr>
          <p:nvPr>
            <p:ph type="title"/>
          </p:nvPr>
        </p:nvSpPr>
        <p:spPr>
          <a:xfrm>
            <a:off x="758316" y="315723"/>
            <a:ext cx="7765322" cy="970450"/>
          </a:xfrm>
        </p:spPr>
        <p:txBody>
          <a:bodyPr>
            <a:normAutofit/>
          </a:bodyPr>
          <a:lstStyle/>
          <a:p>
            <a:r>
              <a:rPr lang="en-IN" b="1" dirty="0">
                <a:latin typeface="Times New Roman" panose="02020603050405020304" pitchFamily="18" charset="0"/>
                <a:cs typeface="Times New Roman" panose="02020603050405020304" pitchFamily="18" charset="0"/>
              </a:rPr>
              <a:t>DATA FLOW DIAGRAM</a:t>
            </a:r>
          </a:p>
        </p:txBody>
      </p:sp>
      <p:sp>
        <p:nvSpPr>
          <p:cNvPr id="4" name="TextBox 3"/>
          <p:cNvSpPr txBox="1"/>
          <p:nvPr/>
        </p:nvSpPr>
        <p:spPr>
          <a:xfrm>
            <a:off x="522514" y="1569100"/>
            <a:ext cx="1661652"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DFD 0</a:t>
            </a:r>
          </a:p>
        </p:txBody>
      </p:sp>
      <p:pic>
        <p:nvPicPr>
          <p:cNvPr id="6" name="Picture 5">
            <a:extLst>
              <a:ext uri="{FF2B5EF4-FFF2-40B4-BE49-F238E27FC236}">
                <a16:creationId xmlns:a16="http://schemas.microsoft.com/office/drawing/2014/main" id="{3B22EC22-9D40-CF76-5DEB-576EA583A39A}"/>
              </a:ext>
            </a:extLst>
          </p:cNvPr>
          <p:cNvPicPr>
            <a:picLocks noChangeAspect="1"/>
          </p:cNvPicPr>
          <p:nvPr/>
        </p:nvPicPr>
        <p:blipFill>
          <a:blip r:embed="rId2"/>
          <a:stretch>
            <a:fillRect/>
          </a:stretch>
        </p:blipFill>
        <p:spPr>
          <a:xfrm>
            <a:off x="363894" y="2898468"/>
            <a:ext cx="8416212" cy="2150140"/>
          </a:xfrm>
          <a:prstGeom prst="rect">
            <a:avLst/>
          </a:prstGeom>
        </p:spPr>
      </p:pic>
    </p:spTree>
    <p:extLst>
      <p:ext uri="{BB962C8B-B14F-4D97-AF65-F5344CB8AC3E}">
        <p14:creationId xmlns:p14="http://schemas.microsoft.com/office/powerpoint/2010/main" val="17270215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47252" y="639097"/>
            <a:ext cx="1258529"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DFD 1</a:t>
            </a:r>
          </a:p>
        </p:txBody>
      </p:sp>
      <p:pic>
        <p:nvPicPr>
          <p:cNvPr id="5" name="Picture 4">
            <a:extLst>
              <a:ext uri="{FF2B5EF4-FFF2-40B4-BE49-F238E27FC236}">
                <a16:creationId xmlns:a16="http://schemas.microsoft.com/office/drawing/2014/main" id="{519A2433-384E-A611-93B4-98FA9EA59B03}"/>
              </a:ext>
            </a:extLst>
          </p:cNvPr>
          <p:cNvPicPr>
            <a:picLocks noChangeAspect="1"/>
          </p:cNvPicPr>
          <p:nvPr/>
        </p:nvPicPr>
        <p:blipFill>
          <a:blip r:embed="rId2"/>
          <a:stretch>
            <a:fillRect/>
          </a:stretch>
        </p:blipFill>
        <p:spPr>
          <a:xfrm>
            <a:off x="152400" y="1465006"/>
            <a:ext cx="8839200" cy="4454013"/>
          </a:xfrm>
          <a:prstGeom prst="rect">
            <a:avLst/>
          </a:prstGeom>
        </p:spPr>
      </p:pic>
    </p:spTree>
    <p:extLst>
      <p:ext uri="{BB962C8B-B14F-4D97-AF65-F5344CB8AC3E}">
        <p14:creationId xmlns:p14="http://schemas.microsoft.com/office/powerpoint/2010/main" val="33844147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93" name="Google Shape;93;p1"/>
          <p:cNvSpPr txBox="1"/>
          <p:nvPr/>
        </p:nvSpPr>
        <p:spPr>
          <a:xfrm>
            <a:off x="172931" y="551107"/>
            <a:ext cx="8740589" cy="866700"/>
          </a:xfrm>
          <a:prstGeom prst="rect">
            <a:avLst/>
          </a:prstGeom>
          <a:noFill/>
          <a:ln>
            <a:noFill/>
          </a:ln>
        </p:spPr>
        <p:txBody>
          <a:bodyPr spcFirstLastPara="1" wrap="square" lIns="91425" tIns="45700" rIns="91425" bIns="45700" anchor="ctr" anchorCtr="0">
            <a:noAutofit/>
          </a:bodyPr>
          <a:lstStyle/>
          <a:p>
            <a:pPr algn="ctr"/>
            <a:r>
              <a:rPr lang="en-US" sz="4000" b="1" dirty="0">
                <a:solidFill>
                  <a:schemeClr val="tx1">
                    <a:lumMod val="95000"/>
                  </a:schemeClr>
                </a:solidFill>
                <a:latin typeface="Times New Roman" panose="02020603050405020304" pitchFamily="18" charset="0"/>
                <a:cs typeface="Times New Roman" panose="02020603050405020304" pitchFamily="18" charset="0"/>
              </a:rPr>
              <a:t>INTRODUCTION</a:t>
            </a:r>
          </a:p>
        </p:txBody>
      </p:sp>
      <p:sp>
        <p:nvSpPr>
          <p:cNvPr id="2" name="TextBox 1"/>
          <p:cNvSpPr txBox="1"/>
          <p:nvPr/>
        </p:nvSpPr>
        <p:spPr>
          <a:xfrm>
            <a:off x="575908" y="1563331"/>
            <a:ext cx="8145304" cy="5170646"/>
          </a:xfrm>
          <a:prstGeom prst="rect">
            <a:avLst/>
          </a:prstGeom>
          <a:noFill/>
        </p:spPr>
        <p:txBody>
          <a:bodyPr wrap="square" rtlCol="0">
            <a:spAutoFit/>
          </a:bodyPr>
          <a:lstStyle/>
          <a:p>
            <a:pPr algn="just">
              <a:lnSpc>
                <a:spcPct val="150000"/>
              </a:lnSpc>
            </a:pPr>
            <a:r>
              <a:rPr lang="en-US" sz="2000" dirty="0">
                <a:latin typeface="Times New Roman" panose="02020603050405020304" pitchFamily="18" charset="0"/>
                <a:cs typeface="Times New Roman" panose="02020603050405020304" pitchFamily="18" charset="0"/>
              </a:rPr>
              <a:t>Myopia, commonly known as nearsightedness, is a significant public health issue worldwide. Pathological myopia, a severe form of myopia, can lead to irreversible vision loss if not detected early. This project aims to develop an automated system for the detection of pathological myopia and high myopia using retinal (fundus) images. By leveraging deep learning techniques, specifically Convolutional Neural Networks (CNNs), the system processes and classifies fundus images into normal, high myopia, or pathological myopia categories. The primary goal is to assist healthcare professionals in early diagnosis and improve clinical efficiency, ultimately reducing the risk of severe vision impairment in affected individuals.</a:t>
            </a:r>
          </a:p>
          <a:p>
            <a:pPr algn="just">
              <a:lnSpc>
                <a:spcPct val="150000"/>
              </a:lnSpc>
            </a:pP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0942" y="491612"/>
            <a:ext cx="1976284" cy="523220"/>
          </a:xfrm>
          <a:prstGeom prst="rect">
            <a:avLst/>
          </a:prstGeom>
          <a:noFill/>
        </p:spPr>
        <p:txBody>
          <a:bodyPr wrap="square" rtlCol="0">
            <a:spAutoFit/>
          </a:bodyPr>
          <a:lstStyle/>
          <a:p>
            <a:r>
              <a:rPr lang="en-US" sz="2800" b="1" dirty="0"/>
              <a:t>DFD 2</a:t>
            </a:r>
          </a:p>
        </p:txBody>
      </p:sp>
      <p:pic>
        <p:nvPicPr>
          <p:cNvPr id="3" name="Picture 2">
            <a:extLst>
              <a:ext uri="{FF2B5EF4-FFF2-40B4-BE49-F238E27FC236}">
                <a16:creationId xmlns:a16="http://schemas.microsoft.com/office/drawing/2014/main" id="{C189EE75-DE8B-7537-C8E0-862EC25853D6}"/>
              </a:ext>
            </a:extLst>
          </p:cNvPr>
          <p:cNvPicPr>
            <a:picLocks noChangeAspect="1"/>
          </p:cNvPicPr>
          <p:nvPr/>
        </p:nvPicPr>
        <p:blipFill>
          <a:blip r:embed="rId2"/>
          <a:stretch>
            <a:fillRect/>
          </a:stretch>
        </p:blipFill>
        <p:spPr>
          <a:xfrm>
            <a:off x="137652" y="1111044"/>
            <a:ext cx="8888361" cy="5526929"/>
          </a:xfrm>
          <a:prstGeom prst="rect">
            <a:avLst/>
          </a:prstGeom>
        </p:spPr>
      </p:pic>
    </p:spTree>
    <p:extLst>
      <p:ext uri="{BB962C8B-B14F-4D97-AF65-F5344CB8AC3E}">
        <p14:creationId xmlns:p14="http://schemas.microsoft.com/office/powerpoint/2010/main" val="15851105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72E63-FBFA-47CD-817D-7D13E5373A62}"/>
              </a:ext>
            </a:extLst>
          </p:cNvPr>
          <p:cNvSpPr>
            <a:spLocks noGrp="1"/>
          </p:cNvSpPr>
          <p:nvPr>
            <p:ph type="title"/>
          </p:nvPr>
        </p:nvSpPr>
        <p:spPr>
          <a:xfrm>
            <a:off x="738472" y="363794"/>
            <a:ext cx="7765322" cy="970450"/>
          </a:xfrm>
        </p:spPr>
        <p:txBody>
          <a:bodyPr>
            <a:noAutofit/>
          </a:bodyPr>
          <a:lstStyle/>
          <a:p>
            <a:r>
              <a:rPr lang="en-IN" b="1" dirty="0">
                <a:latin typeface="Times New Roman" panose="02020603050405020304" pitchFamily="18" charset="0"/>
                <a:cs typeface="Times New Roman" panose="02020603050405020304" pitchFamily="18" charset="0"/>
              </a:rPr>
              <a:t>ENTITY RELATIONSHIP DIAGRAM</a:t>
            </a:r>
          </a:p>
        </p:txBody>
      </p:sp>
      <p:pic>
        <p:nvPicPr>
          <p:cNvPr id="6" name="Picture 5">
            <a:extLst>
              <a:ext uri="{FF2B5EF4-FFF2-40B4-BE49-F238E27FC236}">
                <a16:creationId xmlns:a16="http://schemas.microsoft.com/office/drawing/2014/main" id="{D998E2CC-E0E6-E901-0AF4-AC10A679D529}"/>
              </a:ext>
            </a:extLst>
          </p:cNvPr>
          <p:cNvPicPr>
            <a:picLocks noChangeAspect="1"/>
          </p:cNvPicPr>
          <p:nvPr/>
        </p:nvPicPr>
        <p:blipFill>
          <a:blip r:embed="rId2"/>
          <a:stretch>
            <a:fillRect/>
          </a:stretch>
        </p:blipFill>
        <p:spPr>
          <a:xfrm>
            <a:off x="1138742" y="1717124"/>
            <a:ext cx="7034874" cy="4245137"/>
          </a:xfrm>
          <a:prstGeom prst="rect">
            <a:avLst/>
          </a:prstGeom>
        </p:spPr>
      </p:pic>
    </p:spTree>
    <p:extLst>
      <p:ext uri="{BB962C8B-B14F-4D97-AF65-F5344CB8AC3E}">
        <p14:creationId xmlns:p14="http://schemas.microsoft.com/office/powerpoint/2010/main" val="20300953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C1C58-F357-25A8-DC57-474F5DB22C51}"/>
              </a:ext>
            </a:extLst>
          </p:cNvPr>
          <p:cNvSpPr>
            <a:spLocks noGrp="1"/>
          </p:cNvSpPr>
          <p:nvPr>
            <p:ph type="title"/>
          </p:nvPr>
        </p:nvSpPr>
        <p:spPr>
          <a:xfrm>
            <a:off x="768318" y="-206478"/>
            <a:ext cx="7765322" cy="970450"/>
          </a:xfrm>
        </p:spPr>
        <p:txBody>
          <a:bodyPr>
            <a:normAutofit/>
          </a:bodyPr>
          <a:lstStyle/>
          <a:p>
            <a:r>
              <a:rPr lang="en-IN" b="1" dirty="0">
                <a:latin typeface="Times New Roman" panose="02020603050405020304" pitchFamily="18" charset="0"/>
                <a:cs typeface="Times New Roman" panose="02020603050405020304" pitchFamily="18" charset="0"/>
              </a:rPr>
              <a:t>SEQUENCE DIAGRAM</a:t>
            </a:r>
          </a:p>
        </p:txBody>
      </p:sp>
      <p:pic>
        <p:nvPicPr>
          <p:cNvPr id="5" name="Picture 4">
            <a:extLst>
              <a:ext uri="{FF2B5EF4-FFF2-40B4-BE49-F238E27FC236}">
                <a16:creationId xmlns:a16="http://schemas.microsoft.com/office/drawing/2014/main" id="{3B387D39-791A-A857-8053-D377CF2C3A4D}"/>
              </a:ext>
            </a:extLst>
          </p:cNvPr>
          <p:cNvPicPr>
            <a:picLocks noChangeAspect="1"/>
          </p:cNvPicPr>
          <p:nvPr/>
        </p:nvPicPr>
        <p:blipFill>
          <a:blip r:embed="rId2"/>
          <a:srcRect t="-1" b="5045"/>
          <a:stretch/>
        </p:blipFill>
        <p:spPr>
          <a:xfrm>
            <a:off x="1641987" y="763972"/>
            <a:ext cx="5869858" cy="5980957"/>
          </a:xfrm>
          <a:prstGeom prst="rect">
            <a:avLst/>
          </a:prstGeom>
        </p:spPr>
      </p:pic>
    </p:spTree>
    <p:extLst>
      <p:ext uri="{BB962C8B-B14F-4D97-AF65-F5344CB8AC3E}">
        <p14:creationId xmlns:p14="http://schemas.microsoft.com/office/powerpoint/2010/main" val="19975251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24675" y="511277"/>
            <a:ext cx="7765322" cy="970450"/>
          </a:xfrm>
        </p:spPr>
        <p:txBody>
          <a:bodyPr/>
          <a:lstStyle/>
          <a:p>
            <a:r>
              <a:rPr lang="en-US" b="1" dirty="0">
                <a:latin typeface="Times New Roman" panose="02020603050405020304" pitchFamily="18" charset="0"/>
                <a:cs typeface="Times New Roman" panose="02020603050405020304" pitchFamily="18" charset="0"/>
              </a:rPr>
              <a:t>System Implementation</a:t>
            </a:r>
          </a:p>
        </p:txBody>
      </p:sp>
      <p:sp>
        <p:nvSpPr>
          <p:cNvPr id="6" name="TextBox 5"/>
          <p:cNvSpPr txBox="1"/>
          <p:nvPr/>
        </p:nvSpPr>
        <p:spPr>
          <a:xfrm>
            <a:off x="640700" y="2043103"/>
            <a:ext cx="7121467" cy="3268652"/>
          </a:xfrm>
          <a:prstGeom prst="rect">
            <a:avLst/>
          </a:prstGeom>
          <a:noFill/>
        </p:spPr>
        <p:txBody>
          <a:bodyPr wrap="square" rtlCol="0">
            <a:spAutoFit/>
          </a:bodyPr>
          <a:lstStyle/>
          <a:p>
            <a:pPr>
              <a:lnSpc>
                <a:spcPct val="150000"/>
              </a:lnSpc>
            </a:pPr>
            <a:r>
              <a:rPr lang="en-US" sz="2000" dirty="0">
                <a:latin typeface="Times New Roman" panose="02020603050405020304" pitchFamily="18" charset="0"/>
                <a:cs typeface="Times New Roman" panose="02020603050405020304" pitchFamily="18" charset="0"/>
              </a:rPr>
              <a:t>Algorithm -  CNN Algorithm. </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Model Used - </a:t>
            </a:r>
            <a:r>
              <a:rPr lang="en-US" sz="2000" dirty="0">
                <a:solidFill>
                  <a:srgbClr val="EEF0FF"/>
                </a:solidFill>
                <a:latin typeface="Times New Roman" panose="02020603050405020304" pitchFamily="18" charset="0"/>
                <a:cs typeface="Times New Roman" panose="02020603050405020304" pitchFamily="18" charset="0"/>
              </a:rPr>
              <a:t>C</a:t>
            </a:r>
            <a:r>
              <a:rPr lang="en-US" sz="2000" b="0" i="0" dirty="0">
                <a:solidFill>
                  <a:srgbClr val="EEF0FF"/>
                </a:solidFill>
                <a:effectLst/>
                <a:latin typeface="Times New Roman" panose="02020603050405020304" pitchFamily="18" charset="0"/>
                <a:cs typeface="Times New Roman" panose="02020603050405020304" pitchFamily="18" charset="0"/>
              </a:rPr>
              <a:t>onvolutional </a:t>
            </a:r>
            <a:r>
              <a:rPr lang="en-US" sz="2000" dirty="0">
                <a:solidFill>
                  <a:srgbClr val="EEF0FF"/>
                </a:solidFill>
                <a:latin typeface="Times New Roman" panose="02020603050405020304" pitchFamily="18" charset="0"/>
                <a:cs typeface="Times New Roman" panose="02020603050405020304" pitchFamily="18" charset="0"/>
              </a:rPr>
              <a:t>N</a:t>
            </a:r>
            <a:r>
              <a:rPr lang="en-US" sz="2000" b="0" i="0" dirty="0">
                <a:solidFill>
                  <a:srgbClr val="EEF0FF"/>
                </a:solidFill>
                <a:effectLst/>
                <a:latin typeface="Times New Roman" panose="02020603050405020304" pitchFamily="18" charset="0"/>
                <a:cs typeface="Times New Roman" panose="02020603050405020304" pitchFamily="18" charset="0"/>
              </a:rPr>
              <a:t>eural network (CNN) Model </a:t>
            </a:r>
          </a:p>
          <a:p>
            <a:pPr>
              <a:lnSpc>
                <a:spcPct val="150000"/>
              </a:lnSpc>
            </a:pPr>
            <a:r>
              <a:rPr lang="en-US" sz="2000" dirty="0">
                <a:solidFill>
                  <a:srgbClr val="EEF0FF"/>
                </a:solidFill>
                <a:latin typeface="Times New Roman" panose="02020603050405020304" pitchFamily="18" charset="0"/>
                <a:cs typeface="Times New Roman" panose="02020603050405020304" pitchFamily="18" charset="0"/>
              </a:rPr>
              <a:t>Dataset Information -  Contain the 2310 images </a:t>
            </a:r>
          </a:p>
          <a:p>
            <a:pPr>
              <a:lnSpc>
                <a:spcPct val="150000"/>
              </a:lnSpc>
            </a:pPr>
            <a:r>
              <a:rPr lang="en-US" sz="2000" dirty="0">
                <a:solidFill>
                  <a:srgbClr val="EEF0FF"/>
                </a:solidFill>
                <a:latin typeface="Times New Roman" panose="02020603050405020304" pitchFamily="18" charset="0"/>
                <a:cs typeface="Times New Roman" panose="02020603050405020304" pitchFamily="18" charset="0"/>
              </a:rPr>
              <a:t>                                     Normal images – 770</a:t>
            </a:r>
          </a:p>
          <a:p>
            <a:pPr>
              <a:lnSpc>
                <a:spcPct val="150000"/>
              </a:lnSpc>
            </a:pPr>
            <a:r>
              <a:rPr lang="en-US" sz="2000" dirty="0">
                <a:solidFill>
                  <a:srgbClr val="EEF0FF"/>
                </a:solidFill>
                <a:latin typeface="Times New Roman" panose="02020603050405020304" pitchFamily="18" charset="0"/>
                <a:cs typeface="Times New Roman" panose="02020603050405020304" pitchFamily="18" charset="0"/>
              </a:rPr>
              <a:t>                                     Pathological Myopia Images – 770</a:t>
            </a:r>
          </a:p>
          <a:p>
            <a:pPr>
              <a:lnSpc>
                <a:spcPct val="150000"/>
              </a:lnSpc>
            </a:pPr>
            <a:r>
              <a:rPr lang="en-US" sz="2000" dirty="0">
                <a:solidFill>
                  <a:srgbClr val="EEF0FF"/>
                </a:solidFill>
                <a:latin typeface="Times New Roman" panose="02020603050405020304" pitchFamily="18" charset="0"/>
                <a:cs typeface="Times New Roman" panose="02020603050405020304" pitchFamily="18" charset="0"/>
              </a:rPr>
              <a:t>                                     High Myopia – 770 </a:t>
            </a:r>
            <a:endParaRPr lang="en-US" sz="2000" dirty="0">
              <a:latin typeface="Times New Roman" panose="02020603050405020304" pitchFamily="18" charset="0"/>
              <a:cs typeface="Times New Roman" panose="02020603050405020304" pitchFamily="18" charset="0"/>
            </a:endParaRPr>
          </a:p>
          <a:p>
            <a:pPr>
              <a:lnSpc>
                <a:spcPct val="150000"/>
              </a:lnSpc>
            </a:pPr>
            <a:r>
              <a:rPr lang="en-US" sz="20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8065613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5D5690-CD05-9D4E-EE84-39A5F0A920D8}"/>
            </a:ext>
          </a:extLst>
        </p:cNvPr>
        <p:cNvGrpSpPr/>
        <p:nvPr/>
      </p:nvGrpSpPr>
      <p:grpSpPr>
        <a:xfrm>
          <a:off x="0" y="0"/>
          <a:ext cx="0" cy="0"/>
          <a:chOff x="0" y="0"/>
          <a:chExt cx="0" cy="0"/>
        </a:xfrm>
      </p:grpSpPr>
      <p:sp>
        <p:nvSpPr>
          <p:cNvPr id="3" name="Rectangle 1">
            <a:extLst>
              <a:ext uri="{FF2B5EF4-FFF2-40B4-BE49-F238E27FC236}">
                <a16:creationId xmlns:a16="http://schemas.microsoft.com/office/drawing/2014/main" id="{EDB97141-867A-A6F4-78A8-5FBED918E575}"/>
              </a:ext>
            </a:extLst>
          </p:cNvPr>
          <p:cNvSpPr>
            <a:spLocks noChangeArrowheads="1"/>
          </p:cNvSpPr>
          <p:nvPr/>
        </p:nvSpPr>
        <p:spPr bwMode="auto">
          <a:xfrm>
            <a:off x="262827" y="998447"/>
            <a:ext cx="8425283" cy="5859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b="1" i="0"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Frontend Module</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User interface for uploading fundus images and viewing results.</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b="1" i="0"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Image Upload</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Allows users to upload retinal images, validating file type and size.</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b="1" i="0"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Image Preprocessing</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Enhances image quality through contrast adjustment and noise reduction.</a:t>
            </a:r>
          </a:p>
          <a:p>
            <a:pPr marL="285750" indent="-285750" algn="just" defTabSz="914400" eaLnBrk="0" fontAlgn="base" hangingPunct="0">
              <a:lnSpc>
                <a:spcPct val="150000"/>
              </a:lnSpc>
              <a:spcBef>
                <a:spcPct val="0"/>
              </a:spcBef>
              <a:spcAft>
                <a:spcPct val="0"/>
              </a:spcAf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Data Augmentation: </a:t>
            </a:r>
            <a:r>
              <a:rPr lang="en-US" dirty="0">
                <a:latin typeface="Times New Roman" panose="02020603050405020304" pitchFamily="18" charset="0"/>
                <a:cs typeface="Times New Roman" panose="02020603050405020304" pitchFamily="18" charset="0"/>
              </a:rPr>
              <a:t>This is used to increase the diversity of training data by applying transformations (like rotation, flipping, scaling) . </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b="1" i="0"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Feature Extraction</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Extracts key retinal features like optic disc shape and retinal thickness.</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Classification of Pathological Myopia (PM), High Myopia (HM) &amp; Normal</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CNN model classifies images into normal, pathological myopia, or high myopia.</a:t>
            </a:r>
          </a:p>
          <a:p>
            <a:pPr marL="285750" indent="-285750" algn="just" defTabSz="914400" eaLnBrk="0" fontAlgn="base" hangingPunct="0">
              <a:lnSpc>
                <a:spcPct val="150000"/>
              </a:lnSpc>
              <a:spcBef>
                <a:spcPct val="0"/>
              </a:spcBef>
              <a:spcAft>
                <a:spcPct val="0"/>
              </a:spcAft>
              <a:buFont typeface="Arial" panose="020B0604020202020204" pitchFamily="34" charset="0"/>
              <a:buChar char="•"/>
            </a:pPr>
            <a:r>
              <a:rPr kumimoji="0" lang="en-US" altLang="en-US" b="1" i="0"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Detection of Category</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Identifies the category of myopia using extracted features.</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Result Display</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Displays classification results .</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Result Storage</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Stores the images and classification results for future analysis.</a:t>
            </a:r>
          </a:p>
          <a:p>
            <a:pPr marL="0" marR="0" lvl="0" indent="0" algn="just" defTabSz="914400" rtl="0" eaLnBrk="0" fontAlgn="base" latinLnBrk="0" hangingPunct="0">
              <a:lnSpc>
                <a:spcPct val="15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5" name="TextBox 4"/>
          <p:cNvSpPr txBox="1"/>
          <p:nvPr/>
        </p:nvSpPr>
        <p:spPr>
          <a:xfrm>
            <a:off x="2799068" y="196644"/>
            <a:ext cx="3687097" cy="707886"/>
          </a:xfrm>
          <a:prstGeom prst="rect">
            <a:avLst/>
          </a:prstGeom>
          <a:noFill/>
        </p:spPr>
        <p:txBody>
          <a:bodyPr wrap="square" rtlCol="0">
            <a:spAutoFit/>
          </a:bodyPr>
          <a:lstStyle/>
          <a:p>
            <a:pPr algn="ctr"/>
            <a:r>
              <a:rPr lang="en-US" sz="4000" b="1" dirty="0">
                <a:latin typeface="Times New Roman" panose="02020603050405020304" pitchFamily="18" charset="0"/>
                <a:cs typeface="Times New Roman" panose="02020603050405020304" pitchFamily="18" charset="0"/>
              </a:rPr>
              <a:t>MODULE</a:t>
            </a:r>
          </a:p>
        </p:txBody>
      </p:sp>
    </p:spTree>
    <p:extLst>
      <p:ext uri="{BB962C8B-B14F-4D97-AF65-F5344CB8AC3E}">
        <p14:creationId xmlns:p14="http://schemas.microsoft.com/office/powerpoint/2010/main" val="34364652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0A3C4F-006E-1C72-75A6-98772E8D34C0}"/>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274643F6-977C-157D-8C4E-85A6C6ECB8A4}"/>
              </a:ext>
            </a:extLst>
          </p:cNvPr>
          <p:cNvSpPr txBox="1"/>
          <p:nvPr/>
        </p:nvSpPr>
        <p:spPr>
          <a:xfrm>
            <a:off x="3097763" y="298580"/>
            <a:ext cx="3237723" cy="553998"/>
          </a:xfrm>
          <a:prstGeom prst="rect">
            <a:avLst/>
          </a:prstGeom>
          <a:noFill/>
        </p:spPr>
        <p:txBody>
          <a:bodyPr wrap="square" rtlCol="0">
            <a:spAutoFit/>
          </a:bodyPr>
          <a:lstStyle/>
          <a:p>
            <a:pPr algn="ctr"/>
            <a:r>
              <a:rPr lang="en-US" sz="3000" dirty="0">
                <a:latin typeface="Times New Roman" panose="02020603050405020304" pitchFamily="18" charset="0"/>
                <a:cs typeface="Times New Roman" panose="02020603050405020304" pitchFamily="18" charset="0"/>
              </a:rPr>
              <a:t>Test Cases </a:t>
            </a:r>
          </a:p>
        </p:txBody>
      </p:sp>
      <p:sp>
        <p:nvSpPr>
          <p:cNvPr id="3" name="TextBox 2">
            <a:extLst>
              <a:ext uri="{FF2B5EF4-FFF2-40B4-BE49-F238E27FC236}">
                <a16:creationId xmlns:a16="http://schemas.microsoft.com/office/drawing/2014/main" id="{5110DE71-8951-7B9C-6ABB-5D0A69BBDD01}"/>
              </a:ext>
            </a:extLst>
          </p:cNvPr>
          <p:cNvSpPr txBox="1"/>
          <p:nvPr/>
        </p:nvSpPr>
        <p:spPr>
          <a:xfrm>
            <a:off x="494522" y="1240971"/>
            <a:ext cx="8080311" cy="3722915"/>
          </a:xfrm>
          <a:prstGeom prst="rect">
            <a:avLst/>
          </a:prstGeom>
          <a:noFill/>
        </p:spPr>
        <p:txBody>
          <a:bodyPr wrap="square" rtlCol="0">
            <a:spAutoFit/>
          </a:bodyPr>
          <a:lstStyle/>
          <a:p>
            <a:endParaRPr lang="en-US" dirty="0"/>
          </a:p>
        </p:txBody>
      </p:sp>
      <p:pic>
        <p:nvPicPr>
          <p:cNvPr id="5" name="Picture 4">
            <a:extLst>
              <a:ext uri="{FF2B5EF4-FFF2-40B4-BE49-F238E27FC236}">
                <a16:creationId xmlns:a16="http://schemas.microsoft.com/office/drawing/2014/main" id="{B17BA639-65C1-94FC-4DD5-5AC5B1179B0C}"/>
              </a:ext>
            </a:extLst>
          </p:cNvPr>
          <p:cNvPicPr>
            <a:picLocks noChangeAspect="1"/>
          </p:cNvPicPr>
          <p:nvPr/>
        </p:nvPicPr>
        <p:blipFill>
          <a:blip r:embed="rId2"/>
          <a:stretch>
            <a:fillRect/>
          </a:stretch>
        </p:blipFill>
        <p:spPr>
          <a:xfrm>
            <a:off x="704308" y="1096166"/>
            <a:ext cx="7870523" cy="3953531"/>
          </a:xfrm>
          <a:prstGeom prst="rect">
            <a:avLst/>
          </a:prstGeom>
        </p:spPr>
      </p:pic>
      <p:pic>
        <p:nvPicPr>
          <p:cNvPr id="6" name="Picture 5">
            <a:extLst>
              <a:ext uri="{FF2B5EF4-FFF2-40B4-BE49-F238E27FC236}">
                <a16:creationId xmlns:a16="http://schemas.microsoft.com/office/drawing/2014/main" id="{F7965E09-6978-3B02-8759-B36224518B83}"/>
              </a:ext>
            </a:extLst>
          </p:cNvPr>
          <p:cNvPicPr>
            <a:picLocks noChangeAspect="1"/>
          </p:cNvPicPr>
          <p:nvPr/>
        </p:nvPicPr>
        <p:blipFill rotWithShape="1">
          <a:blip r:embed="rId3"/>
          <a:srcRect b="79815"/>
          <a:stretch/>
        </p:blipFill>
        <p:spPr>
          <a:xfrm>
            <a:off x="704306" y="5079193"/>
            <a:ext cx="7870525" cy="1322138"/>
          </a:xfrm>
          <a:prstGeom prst="rect">
            <a:avLst/>
          </a:prstGeom>
        </p:spPr>
      </p:pic>
    </p:spTree>
    <p:extLst>
      <p:ext uri="{BB962C8B-B14F-4D97-AF65-F5344CB8AC3E}">
        <p14:creationId xmlns:p14="http://schemas.microsoft.com/office/powerpoint/2010/main" val="4709884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7965E09-6978-3B02-8759-B36224518B83}"/>
              </a:ext>
            </a:extLst>
          </p:cNvPr>
          <p:cNvPicPr>
            <a:picLocks noChangeAspect="1"/>
          </p:cNvPicPr>
          <p:nvPr/>
        </p:nvPicPr>
        <p:blipFill rotWithShape="1">
          <a:blip r:embed="rId2"/>
          <a:srcRect t="20410"/>
          <a:stretch/>
        </p:blipFill>
        <p:spPr>
          <a:xfrm>
            <a:off x="570271" y="285136"/>
            <a:ext cx="8150942" cy="6253316"/>
          </a:xfrm>
          <a:prstGeom prst="rect">
            <a:avLst/>
          </a:prstGeom>
        </p:spPr>
      </p:pic>
    </p:spTree>
    <p:extLst>
      <p:ext uri="{BB962C8B-B14F-4D97-AF65-F5344CB8AC3E}">
        <p14:creationId xmlns:p14="http://schemas.microsoft.com/office/powerpoint/2010/main" val="34333429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F6B5857-549A-8CBB-E974-E4F3E9A11E89}"/>
              </a:ext>
            </a:extLst>
          </p:cNvPr>
          <p:cNvSpPr txBox="1"/>
          <p:nvPr/>
        </p:nvSpPr>
        <p:spPr>
          <a:xfrm>
            <a:off x="2590499" y="0"/>
            <a:ext cx="4202387" cy="707886"/>
          </a:xfrm>
          <a:prstGeom prst="rect">
            <a:avLst/>
          </a:prstGeom>
          <a:noFill/>
        </p:spPr>
        <p:txBody>
          <a:bodyPr wrap="square" rtlCol="0">
            <a:spAutoFit/>
          </a:bodyPr>
          <a:lstStyle/>
          <a:p>
            <a:pPr algn="ctr"/>
            <a:r>
              <a:rPr lang="en-US" sz="4000" b="1" dirty="0">
                <a:latin typeface="Times New Roman" panose="02020603050405020304" pitchFamily="18" charset="0"/>
                <a:cs typeface="Times New Roman" panose="02020603050405020304" pitchFamily="18" charset="0"/>
              </a:rPr>
              <a:t>PROJECT PLAN </a:t>
            </a:r>
          </a:p>
        </p:txBody>
      </p:sp>
      <p:pic>
        <p:nvPicPr>
          <p:cNvPr id="3" name="Picture 2">
            <a:extLst>
              <a:ext uri="{FF2B5EF4-FFF2-40B4-BE49-F238E27FC236}">
                <a16:creationId xmlns:a16="http://schemas.microsoft.com/office/drawing/2014/main" id="{A991DA10-E166-0D8B-434A-9BAE16626286}"/>
              </a:ext>
            </a:extLst>
          </p:cNvPr>
          <p:cNvPicPr>
            <a:picLocks noChangeAspect="1"/>
          </p:cNvPicPr>
          <p:nvPr/>
        </p:nvPicPr>
        <p:blipFill>
          <a:blip r:embed="rId2"/>
          <a:stretch>
            <a:fillRect/>
          </a:stretch>
        </p:blipFill>
        <p:spPr>
          <a:xfrm>
            <a:off x="242596" y="774440"/>
            <a:ext cx="8658808" cy="5934270"/>
          </a:xfrm>
          <a:prstGeom prst="rect">
            <a:avLst/>
          </a:prstGeom>
        </p:spPr>
      </p:pic>
    </p:spTree>
    <p:extLst>
      <p:ext uri="{BB962C8B-B14F-4D97-AF65-F5344CB8AC3E}">
        <p14:creationId xmlns:p14="http://schemas.microsoft.com/office/powerpoint/2010/main" val="2281424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26889" y="703225"/>
            <a:ext cx="4237704" cy="707886"/>
          </a:xfrm>
          <a:prstGeom prst="rect">
            <a:avLst/>
          </a:prstGeom>
          <a:noFill/>
        </p:spPr>
        <p:txBody>
          <a:bodyPr wrap="square" rtlCol="0">
            <a:spAutoFit/>
          </a:bodyPr>
          <a:lstStyle/>
          <a:p>
            <a:pPr algn="ctr"/>
            <a:r>
              <a:rPr lang="en-US" sz="4000" b="1" dirty="0">
                <a:latin typeface="Times New Roman" panose="02020603050405020304" pitchFamily="18" charset="0"/>
                <a:cs typeface="Times New Roman" panose="02020603050405020304" pitchFamily="18" charset="0"/>
              </a:rPr>
              <a:t>CONCLUSION</a:t>
            </a:r>
          </a:p>
        </p:txBody>
      </p:sp>
      <p:sp>
        <p:nvSpPr>
          <p:cNvPr id="3" name="TextBox 2"/>
          <p:cNvSpPr txBox="1"/>
          <p:nvPr/>
        </p:nvSpPr>
        <p:spPr>
          <a:xfrm>
            <a:off x="816076" y="1700980"/>
            <a:ext cx="7806813" cy="4247317"/>
          </a:xfrm>
          <a:prstGeom prst="rect">
            <a:avLst/>
          </a:prstGeom>
          <a:noFill/>
        </p:spPr>
        <p:txBody>
          <a:bodyPr wrap="square" rtlCol="0">
            <a:spAutoFit/>
          </a:bodyPr>
          <a:lstStyle/>
          <a:p>
            <a:pPr algn="just">
              <a:lnSpc>
                <a:spcPct val="150000"/>
              </a:lnSpc>
            </a:pPr>
            <a:r>
              <a:rPr lang="en-US" sz="2000" dirty="0">
                <a:latin typeface="Times New Roman" panose="02020603050405020304" pitchFamily="18" charset="0"/>
                <a:cs typeface="Times New Roman" panose="02020603050405020304" pitchFamily="18" charset="0"/>
              </a:rPr>
              <a:t>This project will be developed an automated system for detecting pathological and high myopia using fundus images and Convolutional Neural Networks (CNNs). The system improves diagnostic accuracy by classifying images into normal, pathological, or high myopia categories, allowing for early detection and intervention. It reduces manual effort, enhances efficiency, and provides a user-friendly tool for healthcare professionals, demonstrating the potential  in addressing myopia-related vision issues.</a:t>
            </a:r>
          </a:p>
          <a:p>
            <a:pPr algn="just">
              <a:lnSpc>
                <a:spcPct val="150000"/>
              </a:lnSpc>
            </a:pPr>
            <a:r>
              <a:rPr lang="en-US" sz="2000" b="1" dirty="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828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B3A4727-8E99-4DA5-A95E-A13C61C6CFE2}"/>
              </a:ext>
            </a:extLst>
          </p:cNvPr>
          <p:cNvSpPr txBox="1"/>
          <p:nvPr/>
        </p:nvSpPr>
        <p:spPr>
          <a:xfrm>
            <a:off x="1262578" y="245516"/>
            <a:ext cx="6391835" cy="707886"/>
          </a:xfrm>
          <a:prstGeom prst="rect">
            <a:avLst/>
          </a:prstGeom>
          <a:noFill/>
        </p:spPr>
        <p:txBody>
          <a:bodyPr wrap="square" rtlCol="0">
            <a:spAutoFit/>
          </a:bodyPr>
          <a:lstStyle/>
          <a:p>
            <a:pPr algn="ctr"/>
            <a:r>
              <a:rPr lang="en-IN" sz="4000" dirty="0">
                <a:latin typeface="Times New Roman" panose="02020603050405020304" pitchFamily="18" charset="0"/>
                <a:cs typeface="Times New Roman" panose="02020603050405020304" pitchFamily="18" charset="0"/>
              </a:rPr>
              <a:t>References</a:t>
            </a:r>
          </a:p>
        </p:txBody>
      </p:sp>
      <p:sp>
        <p:nvSpPr>
          <p:cNvPr id="2" name="TextBox 1"/>
          <p:cNvSpPr txBox="1"/>
          <p:nvPr/>
        </p:nvSpPr>
        <p:spPr>
          <a:xfrm>
            <a:off x="324464" y="1036315"/>
            <a:ext cx="8573729" cy="5693866"/>
          </a:xfrm>
          <a:prstGeom prst="rect">
            <a:avLst/>
          </a:prstGeom>
          <a:noFill/>
        </p:spPr>
        <p:txBody>
          <a:bodyPr wrap="square" rtlCol="0">
            <a:spAutoFit/>
          </a:bodyPr>
          <a:lstStyle/>
          <a:p>
            <a:pPr algn="just"/>
            <a:r>
              <a:rPr lang="en-US" sz="1400" dirty="0">
                <a:latin typeface="Times New Roman" panose="02020603050405020304" pitchFamily="18" charset="0"/>
                <a:cs typeface="Times New Roman" panose="02020603050405020304" pitchFamily="18" charset="0"/>
              </a:rPr>
              <a:t>[1] </a:t>
            </a:r>
            <a:r>
              <a:rPr lang="en-US" sz="1400" dirty="0" err="1">
                <a:latin typeface="Times New Roman" panose="02020603050405020304" pitchFamily="18" charset="0"/>
                <a:cs typeface="Times New Roman" panose="02020603050405020304" pitchFamily="18" charset="0"/>
              </a:rPr>
              <a:t>Zein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Rasyid</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Himami</a:t>
            </a:r>
            <a:r>
              <a:rPr lang="en-US" sz="1400" dirty="0">
                <a:latin typeface="Times New Roman" panose="02020603050405020304" pitchFamily="18" charset="0"/>
                <a:cs typeface="Times New Roman" panose="02020603050405020304" pitchFamily="18" charset="0"/>
              </a:rPr>
              <a:t> , </a:t>
            </a:r>
            <a:r>
              <a:rPr lang="en-US" sz="1400" dirty="0" err="1">
                <a:latin typeface="Times New Roman" panose="02020603050405020304" pitchFamily="18" charset="0"/>
                <a:cs typeface="Times New Roman" panose="02020603050405020304" pitchFamily="18" charset="0"/>
              </a:rPr>
              <a:t>Alhadi</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Bustamam</a:t>
            </a:r>
            <a:r>
              <a:rPr lang="en-US" sz="1400" dirty="0">
                <a:latin typeface="Times New Roman" panose="02020603050405020304" pitchFamily="18" charset="0"/>
                <a:cs typeface="Times New Roman" panose="02020603050405020304" pitchFamily="18" charset="0"/>
              </a:rPr>
              <a:t> , </a:t>
            </a:r>
            <a:r>
              <a:rPr lang="en-US" sz="1400" dirty="0" err="1">
                <a:latin typeface="Times New Roman" panose="02020603050405020304" pitchFamily="18" charset="0"/>
                <a:cs typeface="Times New Roman" panose="02020603050405020304" pitchFamily="18" charset="0"/>
              </a:rPr>
              <a:t>Prasnurzaki</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Anki</a:t>
            </a:r>
            <a:r>
              <a:rPr lang="en-US" sz="1400" dirty="0">
                <a:latin typeface="Times New Roman" panose="02020603050405020304" pitchFamily="18" charset="0"/>
                <a:cs typeface="Times New Roman" panose="02020603050405020304" pitchFamily="18" charset="0"/>
              </a:rPr>
              <a:t> “ Deep Learning in Image Classification using Dense Networks and Residual Networks for Pathologic Myopia Detection ” 78-1-6654-0890-5/21/$31.00 ©2021 IEEE | DOI: 10.1109/ICAIBDA53487.2021.9689744 </a:t>
            </a:r>
          </a:p>
          <a:p>
            <a:pPr algn="just"/>
            <a:r>
              <a:rPr lang="en-US" sz="1400" dirty="0">
                <a:latin typeface="Times New Roman" panose="02020603050405020304" pitchFamily="18" charset="0"/>
                <a:cs typeface="Times New Roman" panose="02020603050405020304" pitchFamily="18" charset="0"/>
              </a:rPr>
              <a:t> </a:t>
            </a:r>
          </a:p>
          <a:p>
            <a:pPr algn="just"/>
            <a:r>
              <a:rPr lang="en-US" sz="1400" dirty="0">
                <a:latin typeface="Times New Roman" panose="02020603050405020304" pitchFamily="18" charset="0"/>
                <a:cs typeface="Times New Roman" panose="02020603050405020304" pitchFamily="18" charset="0"/>
              </a:rPr>
              <a:t>[2] </a:t>
            </a:r>
            <a:r>
              <a:rPr lang="en-US" sz="1400" dirty="0" err="1">
                <a:latin typeface="Times New Roman" panose="02020603050405020304" pitchFamily="18" charset="0"/>
                <a:cs typeface="Times New Roman" panose="02020603050405020304" pitchFamily="18" charset="0"/>
              </a:rPr>
              <a:t>Pammi</a:t>
            </a:r>
            <a:r>
              <a:rPr lang="en-US" sz="1400" dirty="0">
                <a:latin typeface="Times New Roman" panose="02020603050405020304" pitchFamily="18" charset="0"/>
                <a:cs typeface="Times New Roman" panose="02020603050405020304" pitchFamily="18" charset="0"/>
              </a:rPr>
              <a:t> Kumari1 , </a:t>
            </a:r>
            <a:r>
              <a:rPr lang="en-US" sz="1400" dirty="0" err="1">
                <a:latin typeface="Times New Roman" panose="02020603050405020304" pitchFamily="18" charset="0"/>
                <a:cs typeface="Times New Roman" panose="02020603050405020304" pitchFamily="18" charset="0"/>
              </a:rPr>
              <a:t>PriyankSaxena</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PathologicMyopia</a:t>
            </a:r>
            <a:r>
              <a:rPr lang="en-US" sz="1400" dirty="0">
                <a:latin typeface="Times New Roman" panose="02020603050405020304" pitchFamily="18" charset="0"/>
                <a:cs typeface="Times New Roman" panose="02020603050405020304" pitchFamily="18" charset="0"/>
              </a:rPr>
              <a:t> Detection and Visualization Based on Multi-Scale Deep Features by </a:t>
            </a:r>
            <a:r>
              <a:rPr lang="en-US" sz="1400" dirty="0" err="1">
                <a:latin typeface="Times New Roman" panose="02020603050405020304" pitchFamily="18" charset="0"/>
                <a:cs typeface="Times New Roman" panose="02020603050405020304" pitchFamily="18" charset="0"/>
              </a:rPr>
              <a:t>PMnet</a:t>
            </a:r>
            <a:r>
              <a:rPr lang="en-US" sz="1400" dirty="0">
                <a:latin typeface="Times New Roman" panose="02020603050405020304" pitchFamily="18" charset="0"/>
                <a:cs typeface="Times New Roman" panose="02020603050405020304" pitchFamily="18" charset="0"/>
              </a:rPr>
              <a:t> Tuned with Cyclic Learning Rate </a:t>
            </a:r>
            <a:r>
              <a:rPr lang="en-US" sz="1400" dirty="0" err="1">
                <a:latin typeface="Times New Roman" panose="02020603050405020304" pitchFamily="18" charset="0"/>
                <a:cs typeface="Times New Roman" panose="02020603050405020304" pitchFamily="18" charset="0"/>
              </a:rPr>
              <a:t>Hyperparameter</a:t>
            </a:r>
            <a:r>
              <a:rPr lang="en-US" sz="1400" dirty="0">
                <a:latin typeface="Times New Roman" panose="02020603050405020304" pitchFamily="18" charset="0"/>
                <a:cs typeface="Times New Roman" panose="02020603050405020304" pitchFamily="18" charset="0"/>
              </a:rPr>
              <a:t> “ 8th International Conference on Computing in Engineering and Technology (ICCET 2023) Patna, India 14–15 July 2023</a:t>
            </a:r>
          </a:p>
          <a:p>
            <a:pPr algn="just"/>
            <a:r>
              <a:rPr lang="en-US" sz="1400" dirty="0">
                <a:latin typeface="Times New Roman" panose="02020603050405020304" pitchFamily="18" charset="0"/>
                <a:cs typeface="Times New Roman" panose="02020603050405020304" pitchFamily="18" charset="0"/>
              </a:rPr>
              <a:t> </a:t>
            </a:r>
          </a:p>
          <a:p>
            <a:pPr algn="just"/>
            <a:r>
              <a:rPr lang="en-US" sz="1400" dirty="0">
                <a:latin typeface="Times New Roman" panose="02020603050405020304" pitchFamily="18" charset="0"/>
                <a:cs typeface="Times New Roman" panose="02020603050405020304" pitchFamily="18" charset="0"/>
              </a:rPr>
              <a:t>[3] A.E Narayanan ,  M. </a:t>
            </a:r>
            <a:r>
              <a:rPr lang="en-US" sz="1400" dirty="0" err="1">
                <a:latin typeface="Times New Roman" panose="02020603050405020304" pitchFamily="18" charset="0"/>
                <a:cs typeface="Times New Roman" panose="02020603050405020304" pitchFamily="18" charset="0"/>
              </a:rPr>
              <a:t>Ishwarya</a:t>
            </a:r>
            <a:r>
              <a:rPr lang="en-US" sz="1400" dirty="0">
                <a:latin typeface="Times New Roman" panose="02020603050405020304" pitchFamily="18" charset="0"/>
                <a:cs typeface="Times New Roman" panose="02020603050405020304" pitchFamily="18" charset="0"/>
              </a:rPr>
              <a:t> ,  S. </a:t>
            </a:r>
            <a:r>
              <a:rPr lang="en-US" sz="1400" dirty="0" err="1">
                <a:latin typeface="Times New Roman" panose="02020603050405020304" pitchFamily="18" charset="0"/>
                <a:cs typeface="Times New Roman" panose="02020603050405020304" pitchFamily="18" charset="0"/>
              </a:rPr>
              <a:t>Kaviarasan</a:t>
            </a:r>
            <a:r>
              <a:rPr lang="en-US" sz="1400" dirty="0">
                <a:latin typeface="Times New Roman" panose="02020603050405020304" pitchFamily="18" charset="0"/>
                <a:cs typeface="Times New Roman" panose="02020603050405020304" pitchFamily="18" charset="0"/>
              </a:rPr>
              <a:t> ,M. Praveen4, N. </a:t>
            </a:r>
            <a:r>
              <a:rPr lang="en-US" sz="1400" dirty="0" err="1">
                <a:latin typeface="Times New Roman" panose="02020603050405020304" pitchFamily="18" charset="0"/>
                <a:cs typeface="Times New Roman" panose="02020603050405020304" pitchFamily="18" charset="0"/>
              </a:rPr>
              <a:t>Sagana</a:t>
            </a:r>
            <a:r>
              <a:rPr lang="en-US" sz="1400" dirty="0">
                <a:latin typeface="Times New Roman" panose="02020603050405020304" pitchFamily="18" charset="0"/>
                <a:cs typeface="Times New Roman" panose="02020603050405020304" pitchFamily="18" charset="0"/>
              </a:rPr>
              <a:t>  “DETECTION AND CLASSIFICATION OF ‘MYOPIA EPIDEMIC’ USING IMAGE PROCESSING AND MACHINE LEARNING TO PREVENT FATAL ROAD ACCIDENTS  ” 2023 14th International Conference on Computing Communication and Networking Technologies (ICCCNT) | 979-8-3503-3509-5/23/$31.00 ©2023 IEEE | DOI: 10.1109/ICCCNT56998.2023.10307490</a:t>
            </a:r>
          </a:p>
          <a:p>
            <a:pPr algn="just"/>
            <a:r>
              <a:rPr lang="en-US" sz="1400" dirty="0">
                <a:latin typeface="Times New Roman" panose="02020603050405020304" pitchFamily="18" charset="0"/>
                <a:cs typeface="Times New Roman" panose="02020603050405020304" pitchFamily="18" charset="0"/>
              </a:rPr>
              <a:t> </a:t>
            </a:r>
          </a:p>
          <a:p>
            <a:pPr algn="just"/>
            <a:r>
              <a:rPr lang="en-US" sz="1400" dirty="0">
                <a:latin typeface="Times New Roman" panose="02020603050405020304" pitchFamily="18" charset="0"/>
                <a:cs typeface="Times New Roman" panose="02020603050405020304" pitchFamily="18" charset="0"/>
              </a:rPr>
              <a:t>[4] </a:t>
            </a:r>
            <a:r>
              <a:rPr lang="en-US" sz="1400" dirty="0" err="1">
                <a:latin typeface="Times New Roman" panose="02020603050405020304" pitchFamily="18" charset="0"/>
                <a:cs typeface="Times New Roman" panose="02020603050405020304" pitchFamily="18" charset="0"/>
              </a:rPr>
              <a:t>Wajeeha</a:t>
            </a:r>
            <a:r>
              <a:rPr lang="en-US" sz="1400" dirty="0">
                <a:latin typeface="Times New Roman" panose="02020603050405020304" pitchFamily="18" charset="0"/>
                <a:cs typeface="Times New Roman" panose="02020603050405020304" pitchFamily="18" charset="0"/>
              </a:rPr>
              <a:t> Ahmed , </a:t>
            </a:r>
            <a:r>
              <a:rPr lang="en-US" sz="1400" dirty="0" err="1">
                <a:latin typeface="Times New Roman" panose="02020603050405020304" pitchFamily="18" charset="0"/>
                <a:cs typeface="Times New Roman" panose="02020603050405020304" pitchFamily="18" charset="0"/>
              </a:rPr>
              <a:t>Bisma</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Shahid</a:t>
            </a:r>
            <a:r>
              <a:rPr lang="en-US" sz="1400" dirty="0">
                <a:latin typeface="Times New Roman" panose="02020603050405020304" pitchFamily="18" charset="0"/>
                <a:cs typeface="Times New Roman" panose="02020603050405020304" pitchFamily="18" charset="0"/>
              </a:rPr>
              <a:t> , </a:t>
            </a:r>
            <a:r>
              <a:rPr lang="en-US" sz="1400" dirty="0" err="1">
                <a:latin typeface="Times New Roman" panose="02020603050405020304" pitchFamily="18" charset="0"/>
                <a:cs typeface="Times New Roman" panose="02020603050405020304" pitchFamily="18" charset="0"/>
              </a:rPr>
              <a:t>Nauman</a:t>
            </a:r>
            <a:r>
              <a:rPr lang="en-US" sz="1400" dirty="0">
                <a:latin typeface="Times New Roman" panose="02020603050405020304" pitchFamily="18" charset="0"/>
                <a:cs typeface="Times New Roman" panose="02020603050405020304" pitchFamily="18" charset="0"/>
              </a:rPr>
              <a:t> Aziz , </a:t>
            </a:r>
            <a:r>
              <a:rPr lang="en-US" sz="1400" dirty="0" err="1">
                <a:latin typeface="Times New Roman" panose="02020603050405020304" pitchFamily="18" charset="0"/>
                <a:cs typeface="Times New Roman" panose="02020603050405020304" pitchFamily="18" charset="0"/>
              </a:rPr>
              <a:t>Farheen</a:t>
            </a:r>
            <a:r>
              <a:rPr lang="en-US" sz="1400" dirty="0">
                <a:latin typeface="Times New Roman" panose="02020603050405020304" pitchFamily="18" charset="0"/>
                <a:cs typeface="Times New Roman" panose="02020603050405020304" pitchFamily="18" charset="0"/>
              </a:rPr>
              <a:t> Afzal , </a:t>
            </a:r>
            <a:r>
              <a:rPr lang="en-US" sz="1400" dirty="0" err="1">
                <a:latin typeface="Times New Roman" panose="02020603050405020304" pitchFamily="18" charset="0"/>
                <a:cs typeface="Times New Roman" panose="02020603050405020304" pitchFamily="18" charset="0"/>
              </a:rPr>
              <a:t>Abd</a:t>
            </a:r>
            <a:r>
              <a:rPr lang="en-US" sz="1400" dirty="0">
                <a:latin typeface="Times New Roman" panose="02020603050405020304" pitchFamily="18" charset="0"/>
                <a:cs typeface="Times New Roman" panose="02020603050405020304" pitchFamily="18" charset="0"/>
              </a:rPr>
              <a:t> Ur </a:t>
            </a:r>
            <a:r>
              <a:rPr lang="en-US" sz="1400" dirty="0" err="1">
                <a:latin typeface="Times New Roman" panose="02020603050405020304" pitchFamily="18" charset="0"/>
                <a:cs typeface="Times New Roman" panose="02020603050405020304" pitchFamily="18" charset="0"/>
              </a:rPr>
              <a:t>Rehman</a:t>
            </a:r>
            <a:r>
              <a:rPr lang="en-US" sz="1400" dirty="0">
                <a:latin typeface="Times New Roman" panose="02020603050405020304" pitchFamily="18" charset="0"/>
                <a:cs typeface="Times New Roman" panose="02020603050405020304" pitchFamily="18" charset="0"/>
              </a:rPr>
              <a:t> , </a:t>
            </a:r>
            <a:r>
              <a:rPr lang="en-US" sz="1400" dirty="0" err="1">
                <a:latin typeface="Times New Roman" panose="02020603050405020304" pitchFamily="18" charset="0"/>
                <a:cs typeface="Times New Roman" panose="02020603050405020304" pitchFamily="18" charset="0"/>
              </a:rPr>
              <a:t>Dr</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Fareeha</a:t>
            </a:r>
            <a:r>
              <a:rPr lang="en-US" sz="1400" dirty="0">
                <a:latin typeface="Times New Roman" panose="02020603050405020304" pitchFamily="18" charset="0"/>
                <a:cs typeface="Times New Roman" panose="02020603050405020304" pitchFamily="18" charset="0"/>
              </a:rPr>
              <a:t> Zafar “Automatic Diagnosis of Cataract and Myopia Through Fundus Images ” 79-8-3503-3564-4/23/$31.00 ©2023 IEEE | DOI: 10.1109/ICBATS57792.2023.10111388 </a:t>
            </a:r>
          </a:p>
          <a:p>
            <a:pPr algn="just"/>
            <a:r>
              <a:rPr lang="en-US" sz="1400" dirty="0">
                <a:latin typeface="Times New Roman" panose="02020603050405020304" pitchFamily="18" charset="0"/>
                <a:cs typeface="Times New Roman" panose="02020603050405020304" pitchFamily="18" charset="0"/>
              </a:rPr>
              <a:t> </a:t>
            </a:r>
          </a:p>
          <a:p>
            <a:pPr algn="just"/>
            <a:r>
              <a:rPr lang="en-US" sz="1400" dirty="0">
                <a:latin typeface="Times New Roman" panose="02020603050405020304" pitchFamily="18" charset="0"/>
                <a:cs typeface="Times New Roman" panose="02020603050405020304" pitchFamily="18" charset="0"/>
              </a:rPr>
              <a:t>[5] </a:t>
            </a:r>
            <a:r>
              <a:rPr lang="en-US" sz="1400" dirty="0" err="1">
                <a:latin typeface="Times New Roman" panose="02020603050405020304" pitchFamily="18" charset="0"/>
                <a:cs typeface="Times New Roman" panose="02020603050405020304" pitchFamily="18" charset="0"/>
              </a:rPr>
              <a:t>Haonan</a:t>
            </a:r>
            <a:r>
              <a:rPr lang="en-US" sz="1400" dirty="0">
                <a:latin typeface="Times New Roman" panose="02020603050405020304" pitchFamily="18" charset="0"/>
                <a:cs typeface="Times New Roman" panose="02020603050405020304" pitchFamily="18" charset="0"/>
              </a:rPr>
              <a:t> Qin , Wei Zhang , </a:t>
            </a:r>
            <a:r>
              <a:rPr lang="en-US" sz="1400" dirty="0" err="1">
                <a:latin typeface="Times New Roman" panose="02020603050405020304" pitchFamily="18" charset="0"/>
                <a:cs typeface="Times New Roman" panose="02020603050405020304" pitchFamily="18" charset="0"/>
              </a:rPr>
              <a:t>Xiujuan</a:t>
            </a:r>
            <a:r>
              <a:rPr lang="en-US" sz="1400" dirty="0">
                <a:latin typeface="Times New Roman" panose="02020603050405020304" pitchFamily="18" charset="0"/>
                <a:cs typeface="Times New Roman" panose="02020603050405020304" pitchFamily="18" charset="0"/>
              </a:rPr>
              <a:t> Zhao “ Automatic screening of pathological myopia using deep learning ” 2023 29th International Conference on Mechatronics and Machine Vision in Practice (M2VIP) | 979-8-3503-2562-1/23/$31.00 ©2023 IEEE | DOI: 10.1109/M2VIP58386.2023.10413411</a:t>
            </a:r>
          </a:p>
          <a:p>
            <a:pPr algn="just"/>
            <a:r>
              <a:rPr lang="en-US" sz="1400" dirty="0">
                <a:latin typeface="Times New Roman" panose="02020603050405020304" pitchFamily="18" charset="0"/>
                <a:cs typeface="Times New Roman" panose="02020603050405020304" pitchFamily="18" charset="0"/>
              </a:rPr>
              <a:t> </a:t>
            </a:r>
          </a:p>
          <a:p>
            <a:pPr algn="just"/>
            <a:r>
              <a:rPr lang="en-US" sz="1400" dirty="0">
                <a:latin typeface="Times New Roman" panose="02020603050405020304" pitchFamily="18" charset="0"/>
                <a:cs typeface="Times New Roman" panose="02020603050405020304" pitchFamily="18" charset="0"/>
              </a:rPr>
              <a:t>[6] </a:t>
            </a:r>
            <a:r>
              <a:rPr lang="en-US" sz="1400" dirty="0" err="1">
                <a:latin typeface="Times New Roman" panose="02020603050405020304" pitchFamily="18" charset="0"/>
                <a:cs typeface="Times New Roman" panose="02020603050405020304" pitchFamily="18" charset="0"/>
              </a:rPr>
              <a:t>Siying</a:t>
            </a:r>
            <a:r>
              <a:rPr lang="en-US" sz="1400" dirty="0">
                <a:latin typeface="Times New Roman" panose="02020603050405020304" pitchFamily="18" charset="0"/>
                <a:cs typeface="Times New Roman" panose="02020603050405020304" pitchFamily="18" charset="0"/>
              </a:rPr>
              <a:t> Dai, </a:t>
            </a:r>
            <a:r>
              <a:rPr lang="en-US" sz="1400" dirty="0" err="1">
                <a:latin typeface="Times New Roman" panose="02020603050405020304" pitchFamily="18" charset="0"/>
                <a:cs typeface="Times New Roman" panose="02020603050405020304" pitchFamily="18" charset="0"/>
              </a:rPr>
              <a:t>Leiting</a:t>
            </a:r>
            <a:r>
              <a:rPr lang="en-US" sz="1400" dirty="0">
                <a:latin typeface="Times New Roman" panose="02020603050405020304" pitchFamily="18" charset="0"/>
                <a:cs typeface="Times New Roman" panose="02020603050405020304" pitchFamily="18" charset="0"/>
              </a:rPr>
              <a:t> Chen, Ting Lei, </a:t>
            </a:r>
            <a:r>
              <a:rPr lang="en-US" sz="1400" dirty="0" err="1">
                <a:latin typeface="Times New Roman" panose="02020603050405020304" pitchFamily="18" charset="0"/>
                <a:cs typeface="Times New Roman" panose="02020603050405020304" pitchFamily="18" charset="0"/>
              </a:rPr>
              <a:t>Chuan</a:t>
            </a:r>
            <a:r>
              <a:rPr lang="en-US" sz="1400" dirty="0">
                <a:latin typeface="Times New Roman" panose="02020603050405020304" pitchFamily="18" charset="0"/>
                <a:cs typeface="Times New Roman" panose="02020603050405020304" pitchFamily="18" charset="0"/>
              </a:rPr>
              <a:t> Zhou , Yang Wen “ AUTOMATIC DETECTION OF PATHOLOGICAL MYOPIA AND HIGH MYOPIA ON FUNDUS IMAGES ” 978-1-7281-1331-9/20/$31.00 c 2020 IEEE </a:t>
            </a:r>
          </a:p>
          <a:p>
            <a:pPr algn="just"/>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83150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E00A7F-578C-B3EE-7992-B19E1F92885B}"/>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83F3B727-F4EC-4A53-352D-C627F41E43F0}"/>
              </a:ext>
            </a:extLst>
          </p:cNvPr>
          <p:cNvPicPr>
            <a:picLocks noChangeAspect="1"/>
          </p:cNvPicPr>
          <p:nvPr/>
        </p:nvPicPr>
        <p:blipFill>
          <a:blip r:embed="rId2"/>
          <a:stretch>
            <a:fillRect/>
          </a:stretch>
        </p:blipFill>
        <p:spPr>
          <a:xfrm>
            <a:off x="423001" y="1567542"/>
            <a:ext cx="8297998" cy="3258109"/>
          </a:xfrm>
          <a:prstGeom prst="rect">
            <a:avLst/>
          </a:prstGeom>
        </p:spPr>
      </p:pic>
    </p:spTree>
    <p:extLst>
      <p:ext uri="{BB962C8B-B14F-4D97-AF65-F5344CB8AC3E}">
        <p14:creationId xmlns:p14="http://schemas.microsoft.com/office/powerpoint/2010/main" val="2865388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B3A4727-8E99-4DA5-A95E-A13C61C6CFE2}"/>
              </a:ext>
            </a:extLst>
          </p:cNvPr>
          <p:cNvSpPr txBox="1"/>
          <p:nvPr/>
        </p:nvSpPr>
        <p:spPr>
          <a:xfrm>
            <a:off x="2294965" y="2644587"/>
            <a:ext cx="6391835" cy="1200329"/>
          </a:xfrm>
          <a:prstGeom prst="rect">
            <a:avLst/>
          </a:prstGeom>
          <a:noFill/>
        </p:spPr>
        <p:txBody>
          <a:bodyPr wrap="square" rtlCol="0">
            <a:spAutoFit/>
          </a:bodyPr>
          <a:lstStyle/>
          <a:p>
            <a:r>
              <a:rPr lang="en-IN" sz="72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737874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99B74C4-D269-0AA2-C444-276C10CC4385}"/>
              </a:ext>
            </a:extLst>
          </p:cNvPr>
          <p:cNvSpPr txBox="1"/>
          <p:nvPr/>
        </p:nvSpPr>
        <p:spPr>
          <a:xfrm>
            <a:off x="2416573" y="551786"/>
            <a:ext cx="4572000" cy="707886"/>
          </a:xfrm>
          <a:prstGeom prst="rect">
            <a:avLst/>
          </a:prstGeom>
          <a:noFill/>
        </p:spPr>
        <p:txBody>
          <a:bodyPr wrap="square" rtlCol="0">
            <a:spAutoFit/>
          </a:bodyPr>
          <a:lstStyle/>
          <a:p>
            <a:pPr algn="ctr"/>
            <a:r>
              <a:rPr lang="en-US" sz="4000" b="1" dirty="0">
                <a:latin typeface="Times New Roman" panose="02020603050405020304" pitchFamily="18" charset="0"/>
                <a:cs typeface="Times New Roman" panose="02020603050405020304" pitchFamily="18" charset="0"/>
              </a:rPr>
              <a:t>MOTIVATION</a:t>
            </a:r>
          </a:p>
        </p:txBody>
      </p:sp>
      <p:sp>
        <p:nvSpPr>
          <p:cNvPr id="5" name="TextBox 4">
            <a:extLst>
              <a:ext uri="{FF2B5EF4-FFF2-40B4-BE49-F238E27FC236}">
                <a16:creationId xmlns:a16="http://schemas.microsoft.com/office/drawing/2014/main" id="{2B213108-7D50-BF6E-2E21-2FAF0EF8539E}"/>
              </a:ext>
            </a:extLst>
          </p:cNvPr>
          <p:cNvSpPr txBox="1"/>
          <p:nvPr/>
        </p:nvSpPr>
        <p:spPr>
          <a:xfrm>
            <a:off x="411578" y="1538158"/>
            <a:ext cx="8320843" cy="5115311"/>
          </a:xfrm>
          <a:prstGeom prst="rect">
            <a:avLst/>
          </a:prstGeom>
          <a:noFill/>
        </p:spPr>
        <p:txBody>
          <a:bodyPr wrap="square" rtlCol="0">
            <a:spAutoFit/>
          </a:bodyPr>
          <a:lstStyle/>
          <a:p>
            <a:pPr algn="just">
              <a:lnSpc>
                <a:spcPct val="150000"/>
              </a:lnSpc>
            </a:pPr>
            <a:r>
              <a:rPr lang="en-US" sz="2000" dirty="0">
                <a:latin typeface="Times New Roman" panose="02020603050405020304" pitchFamily="18" charset="0"/>
                <a:cs typeface="Times New Roman" panose="02020603050405020304" pitchFamily="18" charset="0"/>
              </a:rPr>
              <a:t>To develop the </a:t>
            </a:r>
            <a:r>
              <a:rPr lang="en-US" sz="2000" i="1" dirty="0">
                <a:latin typeface="Times New Roman" panose="02020603050405020304" pitchFamily="18" charset="0"/>
                <a:cs typeface="Times New Roman" panose="02020603050405020304" pitchFamily="18" charset="0"/>
              </a:rPr>
              <a:t>Automatic Detection of Pathological Myopia and High Myopia</a:t>
            </a:r>
            <a:r>
              <a:rPr lang="en-US" sz="2000" dirty="0">
                <a:latin typeface="Times New Roman" panose="02020603050405020304" pitchFamily="18" charset="0"/>
                <a:cs typeface="Times New Roman" panose="02020603050405020304" pitchFamily="18" charset="0"/>
              </a:rPr>
              <a:t> system, we were motivated by our visit to a hospital where we spoke with an eye specialist. She provided us with valuable information about the condition, explaining the diagnostic process, and treatment options available. We observed how the specialist used lenses and other diagnostic tools to evaluate patients’ eye conditions, which highlighted the limitations of manual diagnosis. This interaction made us realize the importance of developing an automated system that could assist specialists by providing an accurate and efficient tool for detecting myopia. Our aim is to create a system that can support medical professionals, enhancing both diagnostic accuracy and accessibility for patients.</a:t>
            </a:r>
          </a:p>
          <a:p>
            <a:pPr algn="just">
              <a:lnSpc>
                <a:spcPct val="150000"/>
              </a:lnSpc>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472921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3" name="Title 2">
            <a:extLst>
              <a:ext uri="{FF2B5EF4-FFF2-40B4-BE49-F238E27FC236}">
                <a16:creationId xmlns:a16="http://schemas.microsoft.com/office/drawing/2014/main" id="{FFC5032F-7274-4FC1-A32F-3FEB72AAD793}"/>
              </a:ext>
            </a:extLst>
          </p:cNvPr>
          <p:cNvSpPr>
            <a:spLocks noGrp="1"/>
          </p:cNvSpPr>
          <p:nvPr>
            <p:ph type="title"/>
          </p:nvPr>
        </p:nvSpPr>
        <p:spPr>
          <a:xfrm>
            <a:off x="792736" y="124375"/>
            <a:ext cx="7765322" cy="970450"/>
          </a:xfrm>
        </p:spPr>
        <p:txBody>
          <a:bodyPr>
            <a:normAutofit/>
          </a:bodyPr>
          <a:lstStyle/>
          <a:p>
            <a:r>
              <a:rPr lang="en-IN" b="1" dirty="0">
                <a:solidFill>
                  <a:schemeClr val="tx1"/>
                </a:solidFill>
                <a:effectLst/>
                <a:latin typeface="Times New Roman" panose="02020603050405020304" pitchFamily="18" charset="0"/>
                <a:cs typeface="Times New Roman" panose="02020603050405020304" pitchFamily="18" charset="0"/>
              </a:rPr>
              <a:t>OBJECTIVE </a:t>
            </a:r>
          </a:p>
        </p:txBody>
      </p:sp>
      <p:pic>
        <p:nvPicPr>
          <p:cNvPr id="4" name="Picture 3">
            <a:extLst>
              <a:ext uri="{FF2B5EF4-FFF2-40B4-BE49-F238E27FC236}">
                <a16:creationId xmlns:a16="http://schemas.microsoft.com/office/drawing/2014/main" id="{474DD870-0CF8-8F09-04FB-BC99F9B96284}"/>
              </a:ext>
            </a:extLst>
          </p:cNvPr>
          <p:cNvPicPr>
            <a:picLocks noChangeAspect="1"/>
          </p:cNvPicPr>
          <p:nvPr/>
        </p:nvPicPr>
        <p:blipFill>
          <a:blip r:embed="rId3"/>
          <a:stretch>
            <a:fillRect/>
          </a:stretch>
        </p:blipFill>
        <p:spPr>
          <a:xfrm>
            <a:off x="176982" y="1461071"/>
            <a:ext cx="8672050" cy="407448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a:extLst>
              <a:ext uri="{FF2B5EF4-FFF2-40B4-BE49-F238E27FC236}">
                <a16:creationId xmlns:a16="http://schemas.microsoft.com/office/drawing/2014/main" id="{1CB2A7BB-C244-4D6A-8B01-77FA715E1B71}"/>
              </a:ext>
            </a:extLst>
          </p:cNvPr>
          <p:cNvSpPr>
            <a:spLocks noChangeArrowheads="1"/>
          </p:cNvSpPr>
          <p:nvPr/>
        </p:nvSpPr>
        <p:spPr bwMode="auto">
          <a:xfrm>
            <a:off x="718412" y="1232359"/>
            <a:ext cx="7727498" cy="3170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defTabSz="914400" eaLnBrk="0" fontAlgn="base" hangingPunct="0">
              <a:lnSpc>
                <a:spcPct val="150000"/>
              </a:lnSpc>
              <a:spcBef>
                <a:spcPct val="0"/>
              </a:spcBef>
              <a:spcAft>
                <a:spcPct val="0"/>
              </a:spcAf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Early &amp; automatic detection of Pathological myopia and high myopia from fundus images</a:t>
            </a:r>
            <a:r>
              <a:rPr lang="en-US" altLang="en-US" sz="2000" dirty="0">
                <a:latin typeface="Times New Roman" panose="02020603050405020304" pitchFamily="18" charset="0"/>
                <a:cs typeface="Times New Roman" panose="02020603050405020304" pitchFamily="18" charset="0"/>
              </a:rPr>
              <a:t> by </a:t>
            </a:r>
            <a:r>
              <a:rPr lang="en-IN" sz="2000" dirty="0">
                <a:solidFill>
                  <a:schemeClr val="tx1"/>
                </a:solidFill>
                <a:latin typeface="Times New Roman" panose="02020603050405020304" pitchFamily="18" charset="0"/>
                <a:cs typeface="Times New Roman" panose="02020603050405020304" pitchFamily="18" charset="0"/>
              </a:rPr>
              <a:t>developing a computer-based system or algorithm that can identify and classify cases of pathological myopia and high myopia from fundus images.</a:t>
            </a:r>
            <a:endParaRPr lang="en-US" sz="2000" dirty="0">
              <a:solidFill>
                <a:schemeClr val="tx1"/>
              </a:solidFill>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5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91019BA0-C484-41E1-A2BB-9F2C4AB029E7}"/>
              </a:ext>
            </a:extLst>
          </p:cNvPr>
          <p:cNvSpPr txBox="1"/>
          <p:nvPr/>
        </p:nvSpPr>
        <p:spPr>
          <a:xfrm>
            <a:off x="1573819" y="801471"/>
            <a:ext cx="6501544" cy="1323439"/>
          </a:xfrm>
          <a:prstGeom prst="rect">
            <a:avLst/>
          </a:prstGeom>
          <a:noFill/>
        </p:spPr>
        <p:txBody>
          <a:bodyPr wrap="square" rtlCol="0">
            <a:spAutoFit/>
          </a:bodyPr>
          <a:lstStyle/>
          <a:p>
            <a:r>
              <a:rPr kumimoji="0" lang="en-US" altLang="en-US" sz="4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PROBLEM STATEMENT </a:t>
            </a:r>
            <a:r>
              <a:rPr kumimoji="0" lang="en-US" altLang="en-US" sz="4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endParaRPr lang="en-IN" sz="4000" dirty="0"/>
          </a:p>
        </p:txBody>
      </p:sp>
    </p:spTree>
    <p:extLst>
      <p:ext uri="{BB962C8B-B14F-4D97-AF65-F5344CB8AC3E}">
        <p14:creationId xmlns:p14="http://schemas.microsoft.com/office/powerpoint/2010/main" val="12133847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91148" y="294968"/>
            <a:ext cx="5919019" cy="707886"/>
          </a:xfrm>
          <a:prstGeom prst="rect">
            <a:avLst/>
          </a:prstGeom>
          <a:noFill/>
        </p:spPr>
        <p:txBody>
          <a:bodyPr wrap="square" rtlCol="0">
            <a:spAutoFit/>
          </a:bodyPr>
          <a:lstStyle/>
          <a:p>
            <a:pPr algn="ctr"/>
            <a:r>
              <a:rPr lang="en-US" sz="4000" b="1" dirty="0">
                <a:latin typeface="Times New Roman" panose="02020603050405020304" pitchFamily="18" charset="0"/>
                <a:cs typeface="Times New Roman" panose="02020603050405020304" pitchFamily="18" charset="0"/>
              </a:rPr>
              <a:t>LITERATURE SURVEY</a:t>
            </a:r>
          </a:p>
        </p:txBody>
      </p:sp>
      <p:graphicFrame>
        <p:nvGraphicFramePr>
          <p:cNvPr id="5" name="Table 4"/>
          <p:cNvGraphicFramePr>
            <a:graphicFrameLocks noGrp="1"/>
          </p:cNvGraphicFramePr>
          <p:nvPr>
            <p:extLst>
              <p:ext uri="{D42A27DB-BD31-4B8C-83A1-F6EECF244321}">
                <p14:modId xmlns:p14="http://schemas.microsoft.com/office/powerpoint/2010/main" val="2803669958"/>
              </p:ext>
            </p:extLst>
          </p:nvPr>
        </p:nvGraphicFramePr>
        <p:xfrm>
          <a:off x="170155" y="1182392"/>
          <a:ext cx="8806697" cy="5513376"/>
        </p:xfrm>
        <a:graphic>
          <a:graphicData uri="http://schemas.openxmlformats.org/drawingml/2006/table">
            <a:tbl>
              <a:tblPr firstRow="1" bandRow="1">
                <a:tableStyleId>{D7AC3CCA-C797-4891-BE02-D94E43425B78}</a:tableStyleId>
              </a:tblPr>
              <a:tblGrid>
                <a:gridCol w="1579987">
                  <a:extLst>
                    <a:ext uri="{9D8B030D-6E8A-4147-A177-3AD203B41FA5}">
                      <a16:colId xmlns:a16="http://schemas.microsoft.com/office/drawing/2014/main" val="119499693"/>
                    </a:ext>
                  </a:extLst>
                </a:gridCol>
                <a:gridCol w="1632155">
                  <a:extLst>
                    <a:ext uri="{9D8B030D-6E8A-4147-A177-3AD203B41FA5}">
                      <a16:colId xmlns:a16="http://schemas.microsoft.com/office/drawing/2014/main" val="413780699"/>
                    </a:ext>
                  </a:extLst>
                </a:gridCol>
                <a:gridCol w="1345041">
                  <a:extLst>
                    <a:ext uri="{9D8B030D-6E8A-4147-A177-3AD203B41FA5}">
                      <a16:colId xmlns:a16="http://schemas.microsoft.com/office/drawing/2014/main" val="1118626448"/>
                    </a:ext>
                  </a:extLst>
                </a:gridCol>
                <a:gridCol w="4249514">
                  <a:extLst>
                    <a:ext uri="{9D8B030D-6E8A-4147-A177-3AD203B41FA5}">
                      <a16:colId xmlns:a16="http://schemas.microsoft.com/office/drawing/2014/main" val="467362843"/>
                    </a:ext>
                  </a:extLst>
                </a:gridCol>
              </a:tblGrid>
              <a:tr h="663762">
                <a:tc>
                  <a:txBody>
                    <a:bodyPr/>
                    <a:lstStyle/>
                    <a:p>
                      <a:pPr algn="ctr"/>
                      <a:r>
                        <a:rPr lang="en-US" sz="2000" dirty="0">
                          <a:latin typeface="Times New Roman" panose="02020603050405020304" pitchFamily="18" charset="0"/>
                          <a:cs typeface="Times New Roman" panose="02020603050405020304" pitchFamily="18" charset="0"/>
                        </a:rPr>
                        <a:t>Title </a:t>
                      </a:r>
                    </a:p>
                  </a:txBody>
                  <a:tcPr/>
                </a:tc>
                <a:tc>
                  <a:txBody>
                    <a:bodyPr/>
                    <a:lstStyle/>
                    <a:p>
                      <a:pPr algn="ctr"/>
                      <a:r>
                        <a:rPr lang="en-US" sz="2000" dirty="0">
                          <a:latin typeface="Times New Roman" panose="02020603050405020304" pitchFamily="18" charset="0"/>
                          <a:cs typeface="Times New Roman" panose="02020603050405020304" pitchFamily="18" charset="0"/>
                        </a:rPr>
                        <a:t>Publication</a:t>
                      </a:r>
                    </a:p>
                  </a:txBody>
                  <a:tcPr/>
                </a:tc>
                <a:tc>
                  <a:txBody>
                    <a:bodyPr/>
                    <a:lstStyle/>
                    <a:p>
                      <a:pPr algn="ctr"/>
                      <a:r>
                        <a:rPr lang="en-US" sz="2000" dirty="0">
                          <a:latin typeface="Times New Roman" panose="02020603050405020304" pitchFamily="18" charset="0"/>
                          <a:cs typeface="Times New Roman" panose="02020603050405020304" pitchFamily="18" charset="0"/>
                        </a:rPr>
                        <a:t>Author</a:t>
                      </a:r>
                    </a:p>
                  </a:txBody>
                  <a:tcPr/>
                </a:tc>
                <a:tc>
                  <a:txBody>
                    <a:bodyPr/>
                    <a:lstStyle/>
                    <a:p>
                      <a:pPr algn="ctr"/>
                      <a:r>
                        <a:rPr lang="en-US" sz="2000" dirty="0">
                          <a:latin typeface="Times New Roman" panose="02020603050405020304" pitchFamily="18" charset="0"/>
                          <a:cs typeface="Times New Roman" panose="02020603050405020304" pitchFamily="18" charset="0"/>
                        </a:rPr>
                        <a:t>Details</a:t>
                      </a:r>
                    </a:p>
                  </a:txBody>
                  <a:tcPr/>
                </a:tc>
                <a:extLst>
                  <a:ext uri="{0D108BD9-81ED-4DB2-BD59-A6C34878D82A}">
                    <a16:rowId xmlns:a16="http://schemas.microsoft.com/office/drawing/2014/main" val="1719973172"/>
                  </a:ext>
                </a:extLst>
              </a:tr>
              <a:tr h="4849614">
                <a:tc>
                  <a:txBody>
                    <a:bodyPr/>
                    <a:lstStyle/>
                    <a:p>
                      <a:pPr algn="just"/>
                      <a:r>
                        <a:rPr lang="en-US" sz="2000" kern="1200" dirty="0">
                          <a:solidFill>
                            <a:schemeClr val="dk1"/>
                          </a:solidFill>
                          <a:effectLst/>
                          <a:latin typeface="Times New Roman" panose="02020603050405020304" pitchFamily="18" charset="0"/>
                          <a:ea typeface="+mn-ea"/>
                          <a:cs typeface="Times New Roman" panose="02020603050405020304" pitchFamily="18" charset="0"/>
                        </a:rPr>
                        <a:t>Deep Learning in Image Classification using Dense Networks and Residual Networks for Pathologic Myopia Detection .</a:t>
                      </a:r>
                      <a:endParaRPr lang="en-US" sz="2000" dirty="0">
                        <a:latin typeface="Times New Roman" panose="02020603050405020304" pitchFamily="18" charset="0"/>
                        <a:cs typeface="Times New Roman" panose="02020603050405020304" pitchFamily="18"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78-1-6654-0890-5/21/$31.00 ©2021 IEEE | DOI: 10.1109/ICAIBDA53487.2021.9689744 </a:t>
                      </a:r>
                    </a:p>
                    <a:p>
                      <a:endParaRPr lang="en-US" dirty="0"/>
                    </a:p>
                  </a:txBody>
                  <a:tcPr/>
                </a:tc>
                <a:tc>
                  <a:txBody>
                    <a:bodyPr/>
                    <a:lstStyle/>
                    <a:p>
                      <a:r>
                        <a:rPr lang="en-US" sz="1800" kern="1200" dirty="0">
                          <a:solidFill>
                            <a:schemeClr val="dk1"/>
                          </a:solidFill>
                          <a:effectLst/>
                          <a:latin typeface="+mn-lt"/>
                          <a:ea typeface="+mn-ea"/>
                          <a:cs typeface="+mn-cs"/>
                        </a:rPr>
                        <a:t>Zein Rasyid </a:t>
                      </a:r>
                      <a:r>
                        <a:rPr lang="en-US" sz="1800" kern="1200" dirty="0" err="1">
                          <a:solidFill>
                            <a:schemeClr val="dk1"/>
                          </a:solidFill>
                          <a:effectLst/>
                          <a:latin typeface="+mn-lt"/>
                          <a:ea typeface="+mn-ea"/>
                          <a:cs typeface="+mn-cs"/>
                        </a:rPr>
                        <a:t>Himami</a:t>
                      </a:r>
                      <a:r>
                        <a:rPr lang="en-US" sz="1800" kern="1200" dirty="0">
                          <a:solidFill>
                            <a:schemeClr val="dk1"/>
                          </a:solidFill>
                          <a:effectLst/>
                          <a:latin typeface="+mn-lt"/>
                          <a:ea typeface="+mn-ea"/>
                          <a:cs typeface="+mn-cs"/>
                        </a:rPr>
                        <a:t> , </a:t>
                      </a:r>
                      <a:r>
                        <a:rPr lang="en-US" sz="1800" kern="1200" dirty="0" err="1">
                          <a:solidFill>
                            <a:schemeClr val="dk1"/>
                          </a:solidFill>
                          <a:effectLst/>
                          <a:latin typeface="+mn-lt"/>
                          <a:ea typeface="+mn-ea"/>
                          <a:cs typeface="+mn-cs"/>
                        </a:rPr>
                        <a:t>Alhadi</a:t>
                      </a:r>
                      <a:r>
                        <a:rPr lang="en-US" sz="1800" kern="1200" dirty="0">
                          <a:solidFill>
                            <a:schemeClr val="dk1"/>
                          </a:solidFill>
                          <a:effectLst/>
                          <a:latin typeface="+mn-lt"/>
                          <a:ea typeface="+mn-ea"/>
                          <a:cs typeface="+mn-cs"/>
                        </a:rPr>
                        <a:t> </a:t>
                      </a:r>
                      <a:r>
                        <a:rPr lang="en-US" sz="1800" kern="1200" dirty="0" err="1">
                          <a:solidFill>
                            <a:schemeClr val="dk1"/>
                          </a:solidFill>
                          <a:effectLst/>
                          <a:latin typeface="+mn-lt"/>
                          <a:ea typeface="+mn-ea"/>
                          <a:cs typeface="+mn-cs"/>
                        </a:rPr>
                        <a:t>Bustamam</a:t>
                      </a:r>
                      <a:r>
                        <a:rPr lang="en-US" sz="1800" kern="1200" dirty="0">
                          <a:solidFill>
                            <a:schemeClr val="dk1"/>
                          </a:solidFill>
                          <a:effectLst/>
                          <a:latin typeface="+mn-lt"/>
                          <a:ea typeface="+mn-ea"/>
                          <a:cs typeface="+mn-cs"/>
                        </a:rPr>
                        <a:t>, </a:t>
                      </a:r>
                      <a:r>
                        <a:rPr lang="en-US" sz="1800" kern="1200" dirty="0" err="1">
                          <a:solidFill>
                            <a:schemeClr val="dk1"/>
                          </a:solidFill>
                          <a:effectLst/>
                          <a:latin typeface="+mn-lt"/>
                          <a:ea typeface="+mn-ea"/>
                          <a:cs typeface="+mn-cs"/>
                        </a:rPr>
                        <a:t>Prasnurzaki</a:t>
                      </a:r>
                      <a:r>
                        <a:rPr lang="en-US" sz="1800" kern="1200" dirty="0">
                          <a:solidFill>
                            <a:schemeClr val="dk1"/>
                          </a:solidFill>
                          <a:effectLst/>
                          <a:latin typeface="+mn-lt"/>
                          <a:ea typeface="+mn-ea"/>
                          <a:cs typeface="+mn-cs"/>
                        </a:rPr>
                        <a:t> Anki .</a:t>
                      </a:r>
                      <a:endParaRPr lang="en-US" dirty="0"/>
                    </a:p>
                  </a:txBody>
                  <a:tcPr/>
                </a:tc>
                <a:tc>
                  <a:txBody>
                    <a:bodyPr/>
                    <a:lstStyle/>
                    <a:p>
                      <a:pPr algn="just"/>
                      <a:r>
                        <a:rPr lang="en-US" sz="2000" dirty="0">
                          <a:latin typeface="Times New Roman" panose="02020603050405020304" pitchFamily="18" charset="0"/>
                          <a:cs typeface="Times New Roman" panose="02020603050405020304" pitchFamily="18" charset="0"/>
                        </a:rPr>
                        <a:t>This work aimed to detect pathologic myopia in retinal fundus images using deep learning models like ResNet-50 and DenseNet-201. The ODIR dataset, consisting of 612 fundus images, was split into training, validation, and testing sets. </a:t>
                      </a:r>
                      <a:r>
                        <a:rPr lang="en-US" sz="2000" dirty="0" err="1">
                          <a:latin typeface="Times New Roman" panose="02020603050405020304" pitchFamily="18" charset="0"/>
                          <a:cs typeface="Times New Roman" panose="02020603050405020304" pitchFamily="18" charset="0"/>
                        </a:rPr>
                        <a:t>DenseNet</a:t>
                      </a:r>
                      <a:r>
                        <a:rPr lang="en-US" sz="2000" dirty="0">
                          <a:latin typeface="Times New Roman" panose="02020603050405020304" pitchFamily="18" charset="0"/>
                          <a:cs typeface="Times New Roman" panose="02020603050405020304" pitchFamily="18" charset="0"/>
                        </a:rPr>
                        <a:t> with the Adam optimizer achieved the best results, with 97% accuracy, 93% sensitivity, and 100% specificity.</a:t>
                      </a:r>
                    </a:p>
                    <a:p>
                      <a:pPr algn="just"/>
                      <a:r>
                        <a:rPr lang="en-US" sz="2000" b="1" u="sng" dirty="0">
                          <a:latin typeface="Times New Roman" panose="02020603050405020304" pitchFamily="18" charset="0"/>
                          <a:cs typeface="Times New Roman" panose="02020603050405020304" pitchFamily="18" charset="0"/>
                        </a:rPr>
                        <a:t>Limitation </a:t>
                      </a:r>
                      <a:r>
                        <a:rPr lang="en-US" sz="2000" dirty="0">
                          <a:latin typeface="Times New Roman" panose="02020603050405020304" pitchFamily="18" charset="0"/>
                          <a:cs typeface="Times New Roman" panose="02020603050405020304" pitchFamily="18" charset="0"/>
                        </a:rPr>
                        <a:t>- </a:t>
                      </a:r>
                      <a:r>
                        <a:rPr lang="en-US" sz="2000" dirty="0"/>
                        <a:t>Limited dataset size, which may impact the model's generalization ability. Dependence on high-quality images for optimal accuracy.</a:t>
                      </a:r>
                      <a:endParaRPr lang="en-US"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42360279"/>
                  </a:ext>
                </a:extLst>
              </a:tr>
            </a:tbl>
          </a:graphicData>
        </a:graphic>
      </p:graphicFrame>
    </p:spTree>
    <p:extLst>
      <p:ext uri="{BB962C8B-B14F-4D97-AF65-F5344CB8AC3E}">
        <p14:creationId xmlns:p14="http://schemas.microsoft.com/office/powerpoint/2010/main" val="27366326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3429915604"/>
              </p:ext>
            </p:extLst>
          </p:nvPr>
        </p:nvGraphicFramePr>
        <p:xfrm>
          <a:off x="204018" y="443937"/>
          <a:ext cx="8772833" cy="6216121"/>
        </p:xfrm>
        <a:graphic>
          <a:graphicData uri="http://schemas.openxmlformats.org/drawingml/2006/table">
            <a:tbl>
              <a:tblPr firstRow="1" bandRow="1">
                <a:tableStyleId>{D7AC3CCA-C797-4891-BE02-D94E43425B78}</a:tableStyleId>
              </a:tblPr>
              <a:tblGrid>
                <a:gridCol w="2018353">
                  <a:extLst>
                    <a:ext uri="{9D8B030D-6E8A-4147-A177-3AD203B41FA5}">
                      <a16:colId xmlns:a16="http://schemas.microsoft.com/office/drawing/2014/main" val="4178890435"/>
                    </a:ext>
                  </a:extLst>
                </a:gridCol>
                <a:gridCol w="1908440">
                  <a:extLst>
                    <a:ext uri="{9D8B030D-6E8A-4147-A177-3AD203B41FA5}">
                      <a16:colId xmlns:a16="http://schemas.microsoft.com/office/drawing/2014/main" val="4247328381"/>
                    </a:ext>
                  </a:extLst>
                </a:gridCol>
                <a:gridCol w="1337018">
                  <a:extLst>
                    <a:ext uri="{9D8B030D-6E8A-4147-A177-3AD203B41FA5}">
                      <a16:colId xmlns:a16="http://schemas.microsoft.com/office/drawing/2014/main" val="3821653741"/>
                    </a:ext>
                  </a:extLst>
                </a:gridCol>
                <a:gridCol w="3509022">
                  <a:extLst>
                    <a:ext uri="{9D8B030D-6E8A-4147-A177-3AD203B41FA5}">
                      <a16:colId xmlns:a16="http://schemas.microsoft.com/office/drawing/2014/main" val="2911450021"/>
                    </a:ext>
                  </a:extLst>
                </a:gridCol>
              </a:tblGrid>
              <a:tr h="638281">
                <a:tc>
                  <a:txBody>
                    <a:bodyPr/>
                    <a:lstStyle/>
                    <a:p>
                      <a:pPr algn="ctr"/>
                      <a:r>
                        <a:rPr lang="en-US" sz="2000" dirty="0">
                          <a:latin typeface="Times New Roman" panose="02020603050405020304" pitchFamily="18" charset="0"/>
                          <a:cs typeface="Times New Roman" panose="02020603050405020304" pitchFamily="18" charset="0"/>
                        </a:rPr>
                        <a:t>Title </a:t>
                      </a:r>
                    </a:p>
                  </a:txBody>
                  <a:tcPr/>
                </a:tc>
                <a:tc>
                  <a:txBody>
                    <a:bodyPr/>
                    <a:lstStyle/>
                    <a:p>
                      <a:pPr algn="ctr"/>
                      <a:r>
                        <a:rPr lang="en-US" sz="2000" dirty="0">
                          <a:latin typeface="Times New Roman" panose="02020603050405020304" pitchFamily="18" charset="0"/>
                          <a:cs typeface="Times New Roman" panose="02020603050405020304" pitchFamily="18" charset="0"/>
                        </a:rPr>
                        <a:t>Publication</a:t>
                      </a:r>
                    </a:p>
                  </a:txBody>
                  <a:tcPr/>
                </a:tc>
                <a:tc>
                  <a:txBody>
                    <a:bodyPr/>
                    <a:lstStyle/>
                    <a:p>
                      <a:pPr algn="ctr"/>
                      <a:r>
                        <a:rPr lang="en-US" sz="2000" dirty="0">
                          <a:latin typeface="Times New Roman" panose="02020603050405020304" pitchFamily="18" charset="0"/>
                          <a:cs typeface="Times New Roman" panose="02020603050405020304" pitchFamily="18" charset="0"/>
                        </a:rPr>
                        <a:t>Author</a:t>
                      </a:r>
                    </a:p>
                  </a:txBody>
                  <a:tcPr/>
                </a:tc>
                <a:tc>
                  <a:txBody>
                    <a:bodyPr/>
                    <a:lstStyle/>
                    <a:p>
                      <a:pPr algn="ctr"/>
                      <a:r>
                        <a:rPr lang="en-US" sz="2000" dirty="0">
                          <a:latin typeface="Times New Roman" panose="02020603050405020304" pitchFamily="18" charset="0"/>
                          <a:cs typeface="Times New Roman" panose="02020603050405020304" pitchFamily="18" charset="0"/>
                        </a:rPr>
                        <a:t>Details</a:t>
                      </a:r>
                    </a:p>
                  </a:txBody>
                  <a:tcPr/>
                </a:tc>
                <a:extLst>
                  <a:ext uri="{0D108BD9-81ED-4DB2-BD59-A6C34878D82A}">
                    <a16:rowId xmlns:a16="http://schemas.microsoft.com/office/drawing/2014/main" val="3891027747"/>
                  </a:ext>
                </a:extLst>
              </a:tr>
              <a:tr h="3125798">
                <a:tc>
                  <a:txBody>
                    <a:bodyPr/>
                    <a:lstStyle/>
                    <a:p>
                      <a:pPr algn="just"/>
                      <a:r>
                        <a:rPr lang="en-US" sz="2000" kern="1200" dirty="0">
                          <a:solidFill>
                            <a:schemeClr val="dk1"/>
                          </a:solidFill>
                          <a:effectLst/>
                          <a:latin typeface="Times New Roman" panose="02020603050405020304" pitchFamily="18" charset="0"/>
                          <a:ea typeface="+mn-ea"/>
                          <a:cs typeface="Times New Roman" panose="02020603050405020304" pitchFamily="18" charset="0"/>
                        </a:rPr>
                        <a:t>Pathologic  Myopia Detection and Visualization Based on Multi-Scale Deep Features by </a:t>
                      </a:r>
                      <a:r>
                        <a:rPr lang="en-US" sz="2000" kern="1200" dirty="0" err="1">
                          <a:solidFill>
                            <a:schemeClr val="dk1"/>
                          </a:solidFill>
                          <a:effectLst/>
                          <a:latin typeface="Times New Roman" panose="02020603050405020304" pitchFamily="18" charset="0"/>
                          <a:ea typeface="+mn-ea"/>
                          <a:cs typeface="Times New Roman" panose="02020603050405020304" pitchFamily="18" charset="0"/>
                        </a:rPr>
                        <a:t>PMnet</a:t>
                      </a:r>
                      <a:r>
                        <a:rPr lang="en-US" sz="2000" kern="1200" dirty="0">
                          <a:solidFill>
                            <a:schemeClr val="dk1"/>
                          </a:solidFill>
                          <a:effectLst/>
                          <a:latin typeface="Times New Roman" panose="02020603050405020304" pitchFamily="18" charset="0"/>
                          <a:ea typeface="+mn-ea"/>
                          <a:cs typeface="Times New Roman" panose="02020603050405020304" pitchFamily="18" charset="0"/>
                        </a:rPr>
                        <a:t> Tuned with Cyclic Learning Rate Hyper parameter.</a:t>
                      </a:r>
                      <a:endParaRPr lang="en-US" sz="2400" dirty="0">
                        <a:latin typeface="Times New Roman" panose="02020603050405020304" pitchFamily="18" charset="0"/>
                        <a:cs typeface="Times New Roman" panose="02020603050405020304" pitchFamily="18" charset="0"/>
                      </a:endParaRPr>
                    </a:p>
                  </a:txBody>
                  <a:tcPr/>
                </a:tc>
                <a:tc>
                  <a:txBody>
                    <a:bodyPr/>
                    <a:lstStyle/>
                    <a:p>
                      <a:r>
                        <a:rPr lang="en-US" sz="2000" kern="1200" dirty="0">
                          <a:solidFill>
                            <a:schemeClr val="dk1"/>
                          </a:solidFill>
                          <a:effectLst/>
                          <a:latin typeface="Times New Roman" panose="02020603050405020304" pitchFamily="18" charset="0"/>
                          <a:ea typeface="+mn-ea"/>
                          <a:cs typeface="Times New Roman" panose="02020603050405020304" pitchFamily="18" charset="0"/>
                        </a:rPr>
                        <a:t>8th International Conference on Computing in Engineering and Technology (ICCET 2023) Patna, India 14–15 July 20238th International Conference on Computing in Engineering and Technology (ICCET 2023) Patna, India 14–15 July 2023</a:t>
                      </a:r>
                      <a:endParaRPr lang="en-US" sz="2000" dirty="0">
                        <a:latin typeface="Times New Roman" panose="02020603050405020304" pitchFamily="18" charset="0"/>
                        <a:cs typeface="Times New Roman" panose="02020603050405020304" pitchFamily="18" charset="0"/>
                      </a:endParaRPr>
                    </a:p>
                  </a:txBody>
                  <a:tcPr/>
                </a:tc>
                <a:tc>
                  <a:txBody>
                    <a:bodyPr/>
                    <a:lstStyle/>
                    <a:p>
                      <a:r>
                        <a:rPr lang="en-US" sz="2000" kern="1200" dirty="0" err="1">
                          <a:solidFill>
                            <a:schemeClr val="dk1"/>
                          </a:solidFill>
                          <a:effectLst/>
                          <a:latin typeface="Times New Roman" panose="02020603050405020304" pitchFamily="18" charset="0"/>
                          <a:ea typeface="+mn-ea"/>
                          <a:cs typeface="Times New Roman" panose="02020603050405020304" pitchFamily="18" charset="0"/>
                        </a:rPr>
                        <a:t>Pammi</a:t>
                      </a:r>
                      <a:r>
                        <a:rPr lang="en-US" sz="2000" kern="1200" dirty="0">
                          <a:solidFill>
                            <a:schemeClr val="dk1"/>
                          </a:solidFill>
                          <a:effectLst/>
                          <a:latin typeface="Times New Roman" panose="02020603050405020304" pitchFamily="18" charset="0"/>
                          <a:ea typeface="+mn-ea"/>
                          <a:cs typeface="Times New Roman" panose="02020603050405020304" pitchFamily="18" charset="0"/>
                        </a:rPr>
                        <a:t> Kumari1 , Priyank</a:t>
                      </a:r>
                    </a:p>
                    <a:p>
                      <a:r>
                        <a:rPr lang="en-US" sz="2000" kern="1200" dirty="0">
                          <a:solidFill>
                            <a:schemeClr val="dk1"/>
                          </a:solidFill>
                          <a:effectLst/>
                          <a:latin typeface="Times New Roman" panose="02020603050405020304" pitchFamily="18" charset="0"/>
                          <a:ea typeface="+mn-ea"/>
                          <a:cs typeface="Times New Roman" panose="02020603050405020304" pitchFamily="18" charset="0"/>
                        </a:rPr>
                        <a:t>Saxena.</a:t>
                      </a:r>
                      <a:endParaRPr lang="en-US" sz="2000" dirty="0">
                        <a:latin typeface="Times New Roman" panose="02020603050405020304" pitchFamily="18" charset="0"/>
                        <a:cs typeface="Times New Roman" panose="02020603050405020304" pitchFamily="18" charset="0"/>
                      </a:endParaRPr>
                    </a:p>
                  </a:txBody>
                  <a:tcPr/>
                </a:tc>
                <a:tc>
                  <a:txBody>
                    <a:bodyPr/>
                    <a:lstStyle/>
                    <a:p>
                      <a:pPr algn="just"/>
                      <a:r>
                        <a:rPr lang="en-US" sz="2000" dirty="0">
                          <a:latin typeface="Times New Roman" panose="02020603050405020304" pitchFamily="18" charset="0"/>
                          <a:cs typeface="Times New Roman" panose="02020603050405020304" pitchFamily="18" charset="0"/>
                        </a:rPr>
                        <a:t>This study proposed </a:t>
                      </a:r>
                      <a:r>
                        <a:rPr lang="en-US" sz="2000" dirty="0" err="1">
                          <a:latin typeface="Times New Roman" panose="02020603050405020304" pitchFamily="18" charset="0"/>
                          <a:cs typeface="Times New Roman" panose="02020603050405020304" pitchFamily="18" charset="0"/>
                        </a:rPr>
                        <a:t>PMnet</a:t>
                      </a:r>
                      <a:r>
                        <a:rPr lang="en-US" sz="2000" dirty="0">
                          <a:latin typeface="Times New Roman" panose="02020603050405020304" pitchFamily="18" charset="0"/>
                          <a:cs typeface="Times New Roman" panose="02020603050405020304" pitchFamily="18" charset="0"/>
                        </a:rPr>
                        <a:t>, a CNN designed to identify and visualize pathologic myopia. Using an </a:t>
                      </a:r>
                      <a:r>
                        <a:rPr lang="en-US" sz="2000" dirty="0" err="1">
                          <a:latin typeface="Times New Roman" panose="02020603050405020304" pitchFamily="18" charset="0"/>
                          <a:cs typeface="Times New Roman" panose="02020603050405020304" pitchFamily="18" charset="0"/>
                        </a:rPr>
                        <a:t>autoencoder</a:t>
                      </a:r>
                      <a:r>
                        <a:rPr lang="en-US" sz="2000" dirty="0">
                          <a:latin typeface="Times New Roman" panose="02020603050405020304" pitchFamily="18" charset="0"/>
                          <a:cs typeface="Times New Roman" panose="02020603050405020304" pitchFamily="18" charset="0"/>
                        </a:rPr>
                        <a:t> for feature extraction and </a:t>
                      </a:r>
                      <a:r>
                        <a:rPr lang="en-US" sz="2000" dirty="0" err="1">
                          <a:latin typeface="Times New Roman" panose="02020603050405020304" pitchFamily="18" charset="0"/>
                          <a:cs typeface="Times New Roman" panose="02020603050405020304" pitchFamily="18" charset="0"/>
                        </a:rPr>
                        <a:t>PMnet</a:t>
                      </a:r>
                      <a:r>
                        <a:rPr lang="en-US" sz="2000" dirty="0">
                          <a:latin typeface="Times New Roman" panose="02020603050405020304" pitchFamily="18" charset="0"/>
                          <a:cs typeface="Times New Roman" panose="02020603050405020304" pitchFamily="18" charset="0"/>
                        </a:rPr>
                        <a:t> for classification, the model was optimized with a Cyclic Learning Rate (CLR) for faster accuracy. A saliency </a:t>
                      </a:r>
                      <a:r>
                        <a:rPr lang="en-US" sz="2000" dirty="0" err="1">
                          <a:latin typeface="Times New Roman" panose="02020603050405020304" pitchFamily="18" charset="0"/>
                          <a:cs typeface="Times New Roman" panose="02020603050405020304" pitchFamily="18" charset="0"/>
                        </a:rPr>
                        <a:t>heatmap</a:t>
                      </a:r>
                      <a:r>
                        <a:rPr lang="en-US" sz="2000" dirty="0">
                          <a:latin typeface="Times New Roman" panose="02020603050405020304" pitchFamily="18" charset="0"/>
                          <a:cs typeface="Times New Roman" panose="02020603050405020304" pitchFamily="18" charset="0"/>
                        </a:rPr>
                        <a:t> highlighted affected areas in the 1985-image dataset. </a:t>
                      </a:r>
                      <a:r>
                        <a:rPr lang="en-US" sz="2000" dirty="0" err="1">
                          <a:latin typeface="Times New Roman" panose="02020603050405020304" pitchFamily="18" charset="0"/>
                          <a:cs typeface="Times New Roman" panose="02020603050405020304" pitchFamily="18" charset="0"/>
                        </a:rPr>
                        <a:t>PMnet</a:t>
                      </a:r>
                      <a:r>
                        <a:rPr lang="en-US" sz="2000" dirty="0">
                          <a:latin typeface="Times New Roman" panose="02020603050405020304" pitchFamily="18" charset="0"/>
                          <a:cs typeface="Times New Roman" panose="02020603050405020304" pitchFamily="18" charset="0"/>
                        </a:rPr>
                        <a:t> outperformed ResNet-50, achieving 81.82% accuracy. </a:t>
                      </a:r>
                      <a:r>
                        <a:rPr lang="en-US" sz="2000" b="1" u="sng" dirty="0">
                          <a:latin typeface="Times New Roman" panose="02020603050405020304" pitchFamily="18" charset="0"/>
                          <a:cs typeface="Times New Roman" panose="02020603050405020304" pitchFamily="18" charset="0"/>
                        </a:rPr>
                        <a:t>Limitation</a:t>
                      </a:r>
                      <a:r>
                        <a:rPr lang="en-US" sz="2000" dirty="0">
                          <a:latin typeface="Times New Roman" panose="02020603050405020304" pitchFamily="18" charset="0"/>
                          <a:cs typeface="Times New Roman" panose="02020603050405020304" pitchFamily="18" charset="0"/>
                        </a:rPr>
                        <a:t> - </a:t>
                      </a:r>
                      <a:r>
                        <a:rPr lang="en-US" sz="2000" dirty="0"/>
                        <a:t>The proposed work is limited to binary classification because of the need for a labeled dataset for Pathologic Myopia grading.</a:t>
                      </a:r>
                      <a:endParaRPr lang="en-US"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18377826"/>
                  </a:ext>
                </a:extLst>
              </a:tr>
            </a:tbl>
          </a:graphicData>
        </a:graphic>
      </p:graphicFrame>
    </p:spTree>
    <p:extLst>
      <p:ext uri="{BB962C8B-B14F-4D97-AF65-F5344CB8AC3E}">
        <p14:creationId xmlns:p14="http://schemas.microsoft.com/office/powerpoint/2010/main" val="29810547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734826569"/>
              </p:ext>
            </p:extLst>
          </p:nvPr>
        </p:nvGraphicFramePr>
        <p:xfrm>
          <a:off x="172617" y="168539"/>
          <a:ext cx="8798766" cy="6520921"/>
        </p:xfrm>
        <a:graphic>
          <a:graphicData uri="http://schemas.openxmlformats.org/drawingml/2006/table">
            <a:tbl>
              <a:tblPr firstRow="1" bandRow="1">
                <a:tableStyleId>{D7AC3CCA-C797-4891-BE02-D94E43425B78}</a:tableStyleId>
              </a:tblPr>
              <a:tblGrid>
                <a:gridCol w="1708031">
                  <a:extLst>
                    <a:ext uri="{9D8B030D-6E8A-4147-A177-3AD203B41FA5}">
                      <a16:colId xmlns:a16="http://schemas.microsoft.com/office/drawing/2014/main" val="971948778"/>
                    </a:ext>
                  </a:extLst>
                </a:gridCol>
                <a:gridCol w="1683283">
                  <a:extLst>
                    <a:ext uri="{9D8B030D-6E8A-4147-A177-3AD203B41FA5}">
                      <a16:colId xmlns:a16="http://schemas.microsoft.com/office/drawing/2014/main" val="1834181751"/>
                    </a:ext>
                  </a:extLst>
                </a:gridCol>
                <a:gridCol w="1607204">
                  <a:extLst>
                    <a:ext uri="{9D8B030D-6E8A-4147-A177-3AD203B41FA5}">
                      <a16:colId xmlns:a16="http://schemas.microsoft.com/office/drawing/2014/main" val="2439202419"/>
                    </a:ext>
                  </a:extLst>
                </a:gridCol>
                <a:gridCol w="3800248">
                  <a:extLst>
                    <a:ext uri="{9D8B030D-6E8A-4147-A177-3AD203B41FA5}">
                      <a16:colId xmlns:a16="http://schemas.microsoft.com/office/drawing/2014/main" val="2946008182"/>
                    </a:ext>
                  </a:extLst>
                </a:gridCol>
              </a:tblGrid>
              <a:tr h="638281">
                <a:tc>
                  <a:txBody>
                    <a:bodyPr/>
                    <a:lstStyle/>
                    <a:p>
                      <a:pPr algn="ctr"/>
                      <a:r>
                        <a:rPr lang="en-US" sz="2000" dirty="0">
                          <a:latin typeface="Times New Roman" panose="02020603050405020304" pitchFamily="18" charset="0"/>
                          <a:cs typeface="Times New Roman" panose="02020603050405020304" pitchFamily="18" charset="0"/>
                        </a:rPr>
                        <a:t>Title </a:t>
                      </a:r>
                    </a:p>
                  </a:txBody>
                  <a:tcPr/>
                </a:tc>
                <a:tc>
                  <a:txBody>
                    <a:bodyPr/>
                    <a:lstStyle/>
                    <a:p>
                      <a:pPr algn="ctr"/>
                      <a:r>
                        <a:rPr lang="en-US" sz="2000" dirty="0">
                          <a:latin typeface="Times New Roman" panose="02020603050405020304" pitchFamily="18" charset="0"/>
                          <a:cs typeface="Times New Roman" panose="02020603050405020304" pitchFamily="18" charset="0"/>
                        </a:rPr>
                        <a:t>Publication</a:t>
                      </a:r>
                    </a:p>
                  </a:txBody>
                  <a:tcPr/>
                </a:tc>
                <a:tc>
                  <a:txBody>
                    <a:bodyPr/>
                    <a:lstStyle/>
                    <a:p>
                      <a:pPr algn="ctr"/>
                      <a:r>
                        <a:rPr lang="en-US" sz="2000" dirty="0">
                          <a:latin typeface="Times New Roman" panose="02020603050405020304" pitchFamily="18" charset="0"/>
                          <a:cs typeface="Times New Roman" panose="02020603050405020304" pitchFamily="18" charset="0"/>
                        </a:rPr>
                        <a:t>Author</a:t>
                      </a:r>
                    </a:p>
                  </a:txBody>
                  <a:tcPr/>
                </a:tc>
                <a:tc>
                  <a:txBody>
                    <a:bodyPr/>
                    <a:lstStyle/>
                    <a:p>
                      <a:pPr algn="ctr"/>
                      <a:r>
                        <a:rPr lang="en-US" sz="2000" dirty="0">
                          <a:latin typeface="Times New Roman" panose="02020603050405020304" pitchFamily="18" charset="0"/>
                          <a:cs typeface="Times New Roman" panose="02020603050405020304" pitchFamily="18" charset="0"/>
                        </a:rPr>
                        <a:t>Details</a:t>
                      </a:r>
                    </a:p>
                  </a:txBody>
                  <a:tcPr/>
                </a:tc>
                <a:extLst>
                  <a:ext uri="{0D108BD9-81ED-4DB2-BD59-A6C34878D82A}">
                    <a16:rowId xmlns:a16="http://schemas.microsoft.com/office/drawing/2014/main" val="3998365268"/>
                  </a:ext>
                </a:extLst>
              </a:tr>
              <a:tr h="3125798">
                <a:tc>
                  <a:txBody>
                    <a:bodyPr/>
                    <a:lstStyle/>
                    <a:p>
                      <a:pPr algn="just"/>
                      <a:r>
                        <a:rPr lang="en-US" sz="2000" kern="1200" dirty="0">
                          <a:solidFill>
                            <a:schemeClr val="dk1"/>
                          </a:solidFill>
                          <a:effectLst/>
                          <a:latin typeface="Times New Roman" panose="02020603050405020304" pitchFamily="18" charset="0"/>
                          <a:ea typeface="+mn-ea"/>
                          <a:cs typeface="Times New Roman" panose="02020603050405020304" pitchFamily="18" charset="0"/>
                        </a:rPr>
                        <a:t>Detection And Classification Of ‘Myopia Epidemic’ Using Image Processing And Machine Learning To Prevent Fatal Road Accidents.</a:t>
                      </a:r>
                      <a:endParaRPr lang="en-US" sz="2400" dirty="0">
                        <a:latin typeface="Times New Roman" panose="02020603050405020304" pitchFamily="18" charset="0"/>
                        <a:cs typeface="Times New Roman" panose="02020603050405020304" pitchFamily="18"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2023 14th International Conference on Computing Communication and Networking Technologies (ICCCNT) | 979-8-3503-3509-5/23/$31.00 ©2023 IEEE | DOI: 10.1109/ICCCNT56998.2023.10307490</a:t>
                      </a:r>
                    </a:p>
                    <a:p>
                      <a:endParaRPr lang="en-US" sz="2000" dirty="0">
                        <a:latin typeface="Times New Roman" panose="02020603050405020304" pitchFamily="18" charset="0"/>
                        <a:cs typeface="Times New Roman" panose="02020603050405020304" pitchFamily="18" charset="0"/>
                      </a:endParaRPr>
                    </a:p>
                  </a:txBody>
                  <a:tcPr/>
                </a:tc>
                <a:tc>
                  <a:txBody>
                    <a:bodyPr/>
                    <a:lstStyle/>
                    <a:p>
                      <a:r>
                        <a:rPr lang="en-US" sz="2000" dirty="0">
                          <a:latin typeface="Times New Roman" panose="02020603050405020304" pitchFamily="18" charset="0"/>
                          <a:cs typeface="Times New Roman" panose="02020603050405020304" pitchFamily="18" charset="0"/>
                        </a:rPr>
                        <a:t>A.E. Narayanan,</a:t>
                      </a:r>
                    </a:p>
                    <a:p>
                      <a:r>
                        <a:rPr lang="en-US" sz="2000" dirty="0" err="1">
                          <a:latin typeface="Times New Roman" panose="02020603050405020304" pitchFamily="18" charset="0"/>
                          <a:cs typeface="Times New Roman" panose="02020603050405020304" pitchFamily="18" charset="0"/>
                        </a:rPr>
                        <a:t>M.Ishwarya</a:t>
                      </a: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S.KaviarasanM.Praveen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N.Sagana</a:t>
                      </a:r>
                      <a:r>
                        <a:rPr lang="en-US" sz="2000" dirty="0">
                          <a:latin typeface="Times New Roman" panose="02020603050405020304" pitchFamily="18" charset="0"/>
                          <a:cs typeface="Times New Roman" panose="02020603050405020304" pitchFamily="18" charset="0"/>
                        </a:rPr>
                        <a:t>.</a:t>
                      </a:r>
                    </a:p>
                  </a:txBody>
                  <a:tcPr/>
                </a:tc>
                <a:tc>
                  <a:txBody>
                    <a:bodyPr/>
                    <a:lstStyle/>
                    <a:p>
                      <a:pPr algn="just"/>
                      <a:r>
                        <a:rPr lang="en-US" sz="2000" dirty="0">
                          <a:latin typeface="Times New Roman" panose="02020603050405020304" pitchFamily="18" charset="0"/>
                          <a:cs typeface="Times New Roman" panose="02020603050405020304" pitchFamily="18" charset="0"/>
                        </a:rPr>
                        <a:t>The study aimed to detect myopia in drivers to reduce road accidents caused by visual impairment. Using 3D stereoscopy, eye images were converted to fundus images for analysis, with texture features extracted through GLCM and GLRLM techniques. A CNN classified the images into myopic and non-myopic groups, and corrective measures like surgery or glasses were recommended to enhance road safety.</a:t>
                      </a:r>
                      <a:r>
                        <a:rPr lang="en-US" sz="2000" dirty="0"/>
                        <a:t> The accuracy </a:t>
                      </a:r>
                      <a:r>
                        <a:rPr lang="en-US" sz="2000" b="0" dirty="0"/>
                        <a:t>93% during the planning stage and 97% throughout testing . </a:t>
                      </a:r>
                      <a:endParaRPr lang="en-US" sz="2000" b="0" dirty="0">
                        <a:latin typeface="Times New Roman" panose="02020603050405020304" pitchFamily="18" charset="0"/>
                        <a:cs typeface="Times New Roman" panose="02020603050405020304" pitchFamily="18" charset="0"/>
                      </a:endParaRPr>
                    </a:p>
                    <a:p>
                      <a:pPr algn="just"/>
                      <a:r>
                        <a:rPr lang="en-US" sz="2000" b="1" u="sng" dirty="0">
                          <a:latin typeface="Times New Roman" panose="02020603050405020304" pitchFamily="18" charset="0"/>
                          <a:cs typeface="Times New Roman" panose="02020603050405020304" pitchFamily="18" charset="0"/>
                        </a:rPr>
                        <a:t>Limitation </a:t>
                      </a:r>
                      <a:r>
                        <a:rPr lang="en-US" sz="2000" dirty="0">
                          <a:latin typeface="Times New Roman" panose="02020603050405020304" pitchFamily="18" charset="0"/>
                          <a:cs typeface="Times New Roman" panose="02020603050405020304" pitchFamily="18" charset="0"/>
                        </a:rPr>
                        <a:t>- </a:t>
                      </a:r>
                      <a:r>
                        <a:rPr lang="en-US" sz="2000" dirty="0"/>
                        <a:t>For accurate results, high-quality input photos are essential. Difficulty in accurately detecting mild cases of myopia</a:t>
                      </a:r>
                      <a:endParaRPr lang="en-US"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593561403"/>
                  </a:ext>
                </a:extLst>
              </a:tr>
            </a:tbl>
          </a:graphicData>
        </a:graphic>
      </p:graphicFrame>
    </p:spTree>
    <p:extLst>
      <p:ext uri="{BB962C8B-B14F-4D97-AF65-F5344CB8AC3E}">
        <p14:creationId xmlns:p14="http://schemas.microsoft.com/office/powerpoint/2010/main" val="12499738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TM04033929[[fn=Slate]]</Template>
  <TotalTime>3663</TotalTime>
  <Words>2125</Words>
  <Application>Microsoft Office PowerPoint</Application>
  <PresentationFormat>On-screen Show (4:3)</PresentationFormat>
  <Paragraphs>149</Paragraphs>
  <Slides>30</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Calisto MT</vt:lpstr>
      <vt:lpstr>Times New Roman</vt:lpstr>
      <vt:lpstr>Wingdings 2</vt:lpstr>
      <vt:lpstr>Slate</vt:lpstr>
      <vt:lpstr>PowerPoint Presentation</vt:lpstr>
      <vt:lpstr>PowerPoint Presentation</vt:lpstr>
      <vt:lpstr>PowerPoint Presentation</vt:lpstr>
      <vt:lpstr>PowerPoint Presentation</vt:lpstr>
      <vt:lpstr>OBJECTIVE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SYSTEM ARCHITECTURE</vt:lpstr>
      <vt:lpstr>PowerPoint Presentation</vt:lpstr>
      <vt:lpstr>DATA FLOW DIAGRAM</vt:lpstr>
      <vt:lpstr>PowerPoint Presentation</vt:lpstr>
      <vt:lpstr>PowerPoint Presentation</vt:lpstr>
      <vt:lpstr>ENTITY RELATIONSHIP DIAGRAM</vt:lpstr>
      <vt:lpstr>SEQUENCE DIAGRAM</vt:lpstr>
      <vt:lpstr>System Implementation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CLIII</dc:creator>
  <cp:lastModifiedBy>sankalp manchekar</cp:lastModifiedBy>
  <cp:revision>74</cp:revision>
  <dcterms:modified xsi:type="dcterms:W3CDTF">2024-11-13T17:10:41Z</dcterms:modified>
</cp:coreProperties>
</file>