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0"/>
  </p:notesMasterIdLst>
  <p:handoutMasterIdLst>
    <p:handoutMasterId r:id="rId21"/>
  </p:handoutMasterIdLst>
  <p:sldIdLst>
    <p:sldId id="256" r:id="rId2"/>
    <p:sldId id="275" r:id="rId3"/>
    <p:sldId id="276" r:id="rId4"/>
    <p:sldId id="277" r:id="rId5"/>
    <p:sldId id="281" r:id="rId6"/>
    <p:sldId id="290" r:id="rId7"/>
    <p:sldId id="288" r:id="rId8"/>
    <p:sldId id="278" r:id="rId9"/>
    <p:sldId id="282" r:id="rId10"/>
    <p:sldId id="280" r:id="rId11"/>
    <p:sldId id="291" r:id="rId12"/>
    <p:sldId id="283" r:id="rId13"/>
    <p:sldId id="292" r:id="rId14"/>
    <p:sldId id="284" r:id="rId15"/>
    <p:sldId id="285" r:id="rId16"/>
    <p:sldId id="293" r:id="rId17"/>
    <p:sldId id="287"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70" autoAdjust="0"/>
    <p:restoredTop sz="77419" autoAdjust="0"/>
  </p:normalViewPr>
  <p:slideViewPr>
    <p:cSldViewPr snapToGrid="0">
      <p:cViewPr varScale="1">
        <p:scale>
          <a:sx n="85" d="100"/>
          <a:sy n="85" d="100"/>
        </p:scale>
        <p:origin x="816" y="184"/>
      </p:cViewPr>
      <p:guideLst/>
    </p:cSldViewPr>
  </p:slideViewPr>
  <p:notesTextViewPr>
    <p:cViewPr>
      <p:scale>
        <a:sx n="150" d="100"/>
        <a:sy n="150" d="100"/>
      </p:scale>
      <p:origin x="0" y="0"/>
    </p:cViewPr>
  </p:notesTextViewPr>
  <p:sorterViewPr>
    <p:cViewPr>
      <p:scale>
        <a:sx n="80" d="100"/>
        <a:sy n="80" d="100"/>
      </p:scale>
      <p:origin x="0" y="0"/>
    </p:cViewPr>
  </p:sorterViewPr>
  <p:notesViewPr>
    <p:cSldViewPr snapToGrid="0">
      <p:cViewPr varScale="1">
        <p:scale>
          <a:sx n="121" d="100"/>
          <a:sy n="121" d="100"/>
        </p:scale>
        <p:origin x="386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5/16/22</a:t>
            </a:fld>
            <a:endParaRPr lang="en-US"/>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5/16/22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a:p>
        </p:txBody>
      </p:sp>
    </p:spTree>
    <p:extLst>
      <p:ext uri="{BB962C8B-B14F-4D97-AF65-F5344CB8AC3E}">
        <p14:creationId xmlns:p14="http://schemas.microsoft.com/office/powerpoint/2010/main" val="3305976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16</a:t>
            </a:fld>
            <a:endParaRPr lang="en-US"/>
          </a:p>
        </p:txBody>
      </p:sp>
    </p:spTree>
    <p:extLst>
      <p:ext uri="{BB962C8B-B14F-4D97-AF65-F5344CB8AC3E}">
        <p14:creationId xmlns:p14="http://schemas.microsoft.com/office/powerpoint/2010/main" val="193470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17</a:t>
            </a:fld>
            <a:endParaRPr lang="en-US"/>
          </a:p>
        </p:txBody>
      </p:sp>
    </p:spTree>
    <p:extLst>
      <p:ext uri="{BB962C8B-B14F-4D97-AF65-F5344CB8AC3E}">
        <p14:creationId xmlns:p14="http://schemas.microsoft.com/office/powerpoint/2010/main" val="37277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18</a:t>
            </a:fld>
            <a:endParaRPr lang="en-US"/>
          </a:p>
        </p:txBody>
      </p:sp>
    </p:spTree>
    <p:extLst>
      <p:ext uri="{BB962C8B-B14F-4D97-AF65-F5344CB8AC3E}">
        <p14:creationId xmlns:p14="http://schemas.microsoft.com/office/powerpoint/2010/main" val="231719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cstate="hqprint">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cstate="hqprint">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16/05/2022</a:t>
            </a:fld>
            <a:endParaRPr lang="en-GB"/>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16/05/2022</a:t>
            </a:fld>
            <a:endParaRPr lang="en-GB"/>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nchmark.ini.rub.de/gtsrb_new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2">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GB" sz="3000" b="1" dirty="0">
                <a:solidFill>
                  <a:schemeClr val="tx1">
                    <a:lumMod val="65000"/>
                    <a:lumOff val="35000"/>
                  </a:schemeClr>
                </a:solidFill>
                <a:latin typeface="Arial"/>
                <a:cs typeface="Arial"/>
              </a:rPr>
              <a:t>Introduction to ROS</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343544"/>
            <a:ext cx="3597694" cy="139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Perception and Artificial Intelligence implemented in ROS </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a:xfrm>
            <a:off x="1597151" y="365125"/>
            <a:ext cx="7797219" cy="1325563"/>
          </a:xfrm>
        </p:spPr>
        <p:txBody>
          <a:bodyPr>
            <a:normAutofit/>
          </a:bodyPr>
          <a:lstStyle/>
          <a:p>
            <a:r>
              <a:rPr lang="en-US" sz="4000" dirty="0"/>
              <a:t>Shape recognition with AI</a:t>
            </a:r>
            <a:br>
              <a:rPr lang="en-US" dirty="0"/>
            </a:br>
            <a:r>
              <a:rPr lang="en-US" sz="3200" dirty="0"/>
              <a:t>Input layer and feature extraction</a:t>
            </a:r>
            <a:endParaRPr lang="en-US" dirty="0"/>
          </a:p>
        </p:txBody>
      </p:sp>
      <p:sp>
        <p:nvSpPr>
          <p:cNvPr id="6" name="Content Placeholder 2">
            <a:extLst>
              <a:ext uri="{FF2B5EF4-FFF2-40B4-BE49-F238E27FC236}">
                <a16:creationId xmlns:a16="http://schemas.microsoft.com/office/drawing/2014/main" id="{1C70640C-E790-144A-B981-A2F39D33DBD6}"/>
              </a:ext>
            </a:extLst>
          </p:cNvPr>
          <p:cNvSpPr>
            <a:spLocks noGrp="1"/>
          </p:cNvSpPr>
          <p:nvPr>
            <p:ph idx="1"/>
          </p:nvPr>
        </p:nvSpPr>
        <p:spPr>
          <a:xfrm>
            <a:off x="838200" y="1825625"/>
            <a:ext cx="10515600" cy="1325563"/>
          </a:xfrm>
        </p:spPr>
        <p:txBody>
          <a:bodyPr>
            <a:normAutofit/>
          </a:bodyPr>
          <a:lstStyle/>
          <a:p>
            <a:pPr marL="0" indent="0" algn="just">
              <a:buNone/>
            </a:pPr>
            <a:r>
              <a:rPr lang="en-US" sz="2400" dirty="0"/>
              <a:t>As we don’t want to extract any feature manually, we use a convolutional neural network that will learn what are the important parts of the image, leading to a unidimensional vector used to classify the sample using regular neurons. </a:t>
            </a:r>
          </a:p>
        </p:txBody>
      </p:sp>
      <p:sp>
        <p:nvSpPr>
          <p:cNvPr id="7" name="TextBox 6">
            <a:extLst>
              <a:ext uri="{FF2B5EF4-FFF2-40B4-BE49-F238E27FC236}">
                <a16:creationId xmlns:a16="http://schemas.microsoft.com/office/drawing/2014/main" id="{1FFC2FEB-766E-1B43-9CA3-39E3B3C0D6FD}"/>
              </a:ext>
            </a:extLst>
          </p:cNvPr>
          <p:cNvSpPr txBox="1"/>
          <p:nvPr/>
        </p:nvSpPr>
        <p:spPr>
          <a:xfrm>
            <a:off x="862149" y="2791097"/>
            <a:ext cx="5233851" cy="3816429"/>
          </a:xfrm>
          <a:prstGeom prst="rect">
            <a:avLst/>
          </a:prstGeom>
          <a:noFill/>
        </p:spPr>
        <p:txBody>
          <a:bodyPr wrap="square" rtlCol="0">
            <a:spAutoFit/>
          </a:bodyPr>
          <a:lstStyle/>
          <a:p>
            <a:r>
              <a:rPr lang="en-GB" sz="1400" dirty="0"/>
              <a:t>________________________________________________________</a:t>
            </a:r>
          </a:p>
          <a:p>
            <a:r>
              <a:rPr lang="en-GB" sz="1400" dirty="0"/>
              <a:t> Layer (type)                                               Output Shape              Param #  </a:t>
            </a:r>
          </a:p>
          <a:p>
            <a:r>
              <a:rPr lang="en-GB" sz="1400" dirty="0"/>
              <a:t>========================================================</a:t>
            </a:r>
          </a:p>
          <a:p>
            <a:r>
              <a:rPr lang="en-GB" sz="1400" dirty="0"/>
              <a:t> conv2d (Conv2D)                                     (None, 28, 28, 60)        1560      </a:t>
            </a:r>
          </a:p>
          <a:p>
            <a:r>
              <a:rPr lang="en-GB" sz="1400" dirty="0"/>
              <a:t>                                                                 </a:t>
            </a:r>
          </a:p>
          <a:p>
            <a:r>
              <a:rPr lang="en-GB" sz="1400" dirty="0"/>
              <a:t> conv2d (Conv2D)                                     (None, 24, 24, 60)        90060     </a:t>
            </a:r>
          </a:p>
          <a:p>
            <a:r>
              <a:rPr lang="en-GB" sz="1400" dirty="0"/>
              <a:t>                                                                 </a:t>
            </a:r>
          </a:p>
          <a:p>
            <a:r>
              <a:rPr lang="en-GB" sz="1400" dirty="0"/>
              <a:t> max_pooling2d (MaxPooling2D)          (None, 12, 12, 60)       0                                                                        </a:t>
            </a:r>
          </a:p>
          <a:p>
            <a:r>
              <a:rPr lang="en-GB" sz="1400" dirty="0"/>
              <a:t>                                                                 </a:t>
            </a:r>
          </a:p>
          <a:p>
            <a:r>
              <a:rPr lang="en-GB" sz="1400" dirty="0"/>
              <a:t> conv2d(Conv2D)                                      (None, 10, 10, 30)       16230     </a:t>
            </a:r>
          </a:p>
          <a:p>
            <a:r>
              <a:rPr lang="en-GB" sz="1400" dirty="0"/>
              <a:t>                                                                  </a:t>
            </a:r>
          </a:p>
          <a:p>
            <a:r>
              <a:rPr lang="en-GB" sz="1400" dirty="0"/>
              <a:t> conv2d (Conv2D)                                     (None, 8, 8, 30)            8130      </a:t>
            </a:r>
          </a:p>
          <a:p>
            <a:r>
              <a:rPr lang="en-GB" sz="1400" dirty="0"/>
              <a:t>                                                                 </a:t>
            </a:r>
          </a:p>
          <a:p>
            <a:r>
              <a:rPr lang="en-GB" sz="1400" dirty="0"/>
              <a:t> max_pooling2d (MaxPooling2D)         (None, 4, 4, 30)            0                                                                      </a:t>
            </a:r>
          </a:p>
          <a:p>
            <a:r>
              <a:rPr lang="en-GB" sz="1400" dirty="0"/>
              <a:t>                                                                 </a:t>
            </a:r>
          </a:p>
          <a:p>
            <a:r>
              <a:rPr lang="en-GB" sz="1400" dirty="0"/>
              <a:t>========================================================</a:t>
            </a:r>
          </a:p>
          <a:p>
            <a:endParaRPr lang="en-US" dirty="0"/>
          </a:p>
        </p:txBody>
      </p:sp>
      <p:sp>
        <p:nvSpPr>
          <p:cNvPr id="10" name="Rounded Rectangle 9">
            <a:extLst>
              <a:ext uri="{FF2B5EF4-FFF2-40B4-BE49-F238E27FC236}">
                <a16:creationId xmlns:a16="http://schemas.microsoft.com/office/drawing/2014/main" id="{FB0C6826-F8EC-F643-BA91-F983B60CC0E1}"/>
              </a:ext>
            </a:extLst>
          </p:cNvPr>
          <p:cNvSpPr/>
          <p:nvPr/>
        </p:nvSpPr>
        <p:spPr>
          <a:xfrm>
            <a:off x="862149" y="3505201"/>
            <a:ext cx="5070566" cy="611460"/>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911FB84-1911-3B47-9DDB-D09EF3545E83}"/>
              </a:ext>
            </a:extLst>
          </p:cNvPr>
          <p:cNvSpPr/>
          <p:nvPr/>
        </p:nvSpPr>
        <p:spPr>
          <a:xfrm>
            <a:off x="888491" y="4278086"/>
            <a:ext cx="5070566" cy="348344"/>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AAF47C4-8F30-CA48-9E28-5B19D857C07E}"/>
              </a:ext>
            </a:extLst>
          </p:cNvPr>
          <p:cNvSpPr/>
          <p:nvPr/>
        </p:nvSpPr>
        <p:spPr>
          <a:xfrm>
            <a:off x="6213565" y="3046096"/>
            <a:ext cx="4942115" cy="1421401"/>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D466633-522A-A44B-A990-F5A46BD3A759}"/>
              </a:ext>
            </a:extLst>
          </p:cNvPr>
          <p:cNvSpPr txBox="1"/>
          <p:nvPr/>
        </p:nvSpPr>
        <p:spPr>
          <a:xfrm>
            <a:off x="6402617" y="3149102"/>
            <a:ext cx="4644565" cy="1200329"/>
          </a:xfrm>
          <a:prstGeom prst="rect">
            <a:avLst/>
          </a:prstGeom>
          <a:noFill/>
        </p:spPr>
        <p:txBody>
          <a:bodyPr wrap="square" rtlCol="0">
            <a:spAutoFit/>
          </a:bodyPr>
          <a:lstStyle/>
          <a:p>
            <a:pPr algn="just"/>
            <a:r>
              <a:rPr lang="en-US" dirty="0"/>
              <a:t>Convolutional layers used to extract features from the by convoluting patches of pixels together, leading to a more compact  representation of the information.</a:t>
            </a:r>
          </a:p>
        </p:txBody>
      </p:sp>
      <p:sp>
        <p:nvSpPr>
          <p:cNvPr id="13" name="TextBox 12">
            <a:extLst>
              <a:ext uri="{FF2B5EF4-FFF2-40B4-BE49-F238E27FC236}">
                <a16:creationId xmlns:a16="http://schemas.microsoft.com/office/drawing/2014/main" id="{9F03EF3A-369A-F647-BF2D-B16019E88781}"/>
              </a:ext>
            </a:extLst>
          </p:cNvPr>
          <p:cNvSpPr txBox="1"/>
          <p:nvPr/>
        </p:nvSpPr>
        <p:spPr>
          <a:xfrm>
            <a:off x="6362339" y="5061656"/>
            <a:ext cx="4644565" cy="923330"/>
          </a:xfrm>
          <a:prstGeom prst="rect">
            <a:avLst/>
          </a:prstGeom>
          <a:noFill/>
        </p:spPr>
        <p:txBody>
          <a:bodyPr wrap="square" rtlCol="0">
            <a:spAutoFit/>
          </a:bodyPr>
          <a:lstStyle/>
          <a:p>
            <a:pPr algn="just"/>
            <a:r>
              <a:rPr lang="en-US" dirty="0"/>
              <a:t>Layer used to downscale the information extracted by the convolutional layers through pooling the maximum value per patch.</a:t>
            </a:r>
          </a:p>
        </p:txBody>
      </p:sp>
      <p:sp>
        <p:nvSpPr>
          <p:cNvPr id="14" name="Rounded Rectangle 13">
            <a:extLst>
              <a:ext uri="{FF2B5EF4-FFF2-40B4-BE49-F238E27FC236}">
                <a16:creationId xmlns:a16="http://schemas.microsoft.com/office/drawing/2014/main" id="{15550DE1-B1B7-D84C-8E81-E44F8F83D74F}"/>
              </a:ext>
            </a:extLst>
          </p:cNvPr>
          <p:cNvSpPr/>
          <p:nvPr/>
        </p:nvSpPr>
        <p:spPr>
          <a:xfrm>
            <a:off x="6210661" y="4916287"/>
            <a:ext cx="4942115" cy="1205544"/>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83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Convolution and </a:t>
            </a:r>
            <a:r>
              <a:rPr lang="en-US" sz="3200" dirty="0" err="1"/>
              <a:t>MaxPooling</a:t>
            </a:r>
            <a:endParaRPr lang="en-US" dirty="0"/>
          </a:p>
        </p:txBody>
      </p:sp>
      <p:sp>
        <p:nvSpPr>
          <p:cNvPr id="6" name="Rounded Rectangle 5">
            <a:extLst>
              <a:ext uri="{FF2B5EF4-FFF2-40B4-BE49-F238E27FC236}">
                <a16:creationId xmlns:a16="http://schemas.microsoft.com/office/drawing/2014/main" id="{67E41286-564A-264E-B36A-C0C475074295}"/>
              </a:ext>
            </a:extLst>
          </p:cNvPr>
          <p:cNvSpPr/>
          <p:nvPr/>
        </p:nvSpPr>
        <p:spPr>
          <a:xfrm>
            <a:off x="6411685" y="2204304"/>
            <a:ext cx="4942115" cy="397265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F6CC0B2-E753-CD4E-87CD-613D4481E7B0}"/>
              </a:ext>
            </a:extLst>
          </p:cNvPr>
          <p:cNvSpPr/>
          <p:nvPr/>
        </p:nvSpPr>
        <p:spPr>
          <a:xfrm>
            <a:off x="886081" y="2204304"/>
            <a:ext cx="4942115" cy="3972659"/>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0477B0B-2072-0E48-9B8C-EAD1702865E8}"/>
              </a:ext>
            </a:extLst>
          </p:cNvPr>
          <p:cNvSpPr txBox="1"/>
          <p:nvPr/>
        </p:nvSpPr>
        <p:spPr>
          <a:xfrm>
            <a:off x="886081" y="1834972"/>
            <a:ext cx="1632626" cy="369332"/>
          </a:xfrm>
          <a:prstGeom prst="rect">
            <a:avLst/>
          </a:prstGeom>
          <a:noFill/>
        </p:spPr>
        <p:txBody>
          <a:bodyPr wrap="none" rtlCol="0">
            <a:spAutoFit/>
          </a:bodyPr>
          <a:lstStyle/>
          <a:p>
            <a:r>
              <a:rPr lang="en-US" dirty="0">
                <a:solidFill>
                  <a:schemeClr val="accent6"/>
                </a:solidFill>
              </a:rPr>
              <a:t>2D Convolution</a:t>
            </a:r>
          </a:p>
        </p:txBody>
      </p:sp>
      <p:sp>
        <p:nvSpPr>
          <p:cNvPr id="9" name="TextBox 8">
            <a:extLst>
              <a:ext uri="{FF2B5EF4-FFF2-40B4-BE49-F238E27FC236}">
                <a16:creationId xmlns:a16="http://schemas.microsoft.com/office/drawing/2014/main" id="{0C15DD12-C7FC-C944-9E1E-1215F36AAEF7}"/>
              </a:ext>
            </a:extLst>
          </p:cNvPr>
          <p:cNvSpPr txBox="1"/>
          <p:nvPr/>
        </p:nvSpPr>
        <p:spPr>
          <a:xfrm>
            <a:off x="6363806" y="1834972"/>
            <a:ext cx="1336904" cy="369332"/>
          </a:xfrm>
          <a:prstGeom prst="rect">
            <a:avLst/>
          </a:prstGeom>
          <a:noFill/>
        </p:spPr>
        <p:txBody>
          <a:bodyPr wrap="none" rtlCol="0">
            <a:spAutoFit/>
          </a:bodyPr>
          <a:lstStyle/>
          <a:p>
            <a:r>
              <a:rPr lang="en-US" dirty="0">
                <a:solidFill>
                  <a:srgbClr val="7030A0"/>
                </a:solidFill>
              </a:rPr>
              <a:t>Max Pooling</a:t>
            </a:r>
          </a:p>
        </p:txBody>
      </p:sp>
      <p:pic>
        <p:nvPicPr>
          <p:cNvPr id="1026" name="Picture 2" descr="A 2D convolution example. | Download Scientific Diagram">
            <a:extLst>
              <a:ext uri="{FF2B5EF4-FFF2-40B4-BE49-F238E27FC236}">
                <a16:creationId xmlns:a16="http://schemas.microsoft.com/office/drawing/2014/main" id="{97E766D2-CA6E-484F-97F6-5C408D94E0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78" t="5324" r="11495" b="5324"/>
          <a:stretch/>
        </p:blipFill>
        <p:spPr bwMode="auto">
          <a:xfrm>
            <a:off x="1989776" y="2325439"/>
            <a:ext cx="2621413" cy="2823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97ADC7-C0D2-1847-8D9C-9139C9B230DA}"/>
              </a:ext>
            </a:extLst>
          </p:cNvPr>
          <p:cNvSpPr txBox="1"/>
          <p:nvPr/>
        </p:nvSpPr>
        <p:spPr>
          <a:xfrm>
            <a:off x="1218400" y="5204508"/>
            <a:ext cx="4516067" cy="923330"/>
          </a:xfrm>
          <a:prstGeom prst="rect">
            <a:avLst/>
          </a:prstGeom>
          <a:noFill/>
        </p:spPr>
        <p:txBody>
          <a:bodyPr wrap="square" rtlCol="0">
            <a:spAutoFit/>
          </a:bodyPr>
          <a:lstStyle/>
          <a:p>
            <a:pPr algn="just"/>
            <a:r>
              <a:rPr lang="en-US" dirty="0"/>
              <a:t>The network will learn which convolutional weights need to be applied to extract features.</a:t>
            </a:r>
          </a:p>
        </p:txBody>
      </p:sp>
      <p:pic>
        <p:nvPicPr>
          <p:cNvPr id="1028" name="Picture 4" descr="2D Max pooling block | Peltarion Platform">
            <a:extLst>
              <a:ext uri="{FF2B5EF4-FFF2-40B4-BE49-F238E27FC236}">
                <a16:creationId xmlns:a16="http://schemas.microsoft.com/office/drawing/2014/main" id="{F4D0D49C-1310-794F-9C13-06CC91461F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8770"/>
          <a:stretch/>
        </p:blipFill>
        <p:spPr bwMode="auto">
          <a:xfrm>
            <a:off x="7680598" y="2562011"/>
            <a:ext cx="2418330" cy="15605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EC7E53D-1285-9F4D-B2BA-65FE3F39A97B}"/>
              </a:ext>
            </a:extLst>
          </p:cNvPr>
          <p:cNvSpPr txBox="1"/>
          <p:nvPr/>
        </p:nvSpPr>
        <p:spPr>
          <a:xfrm>
            <a:off x="6931891" y="4480255"/>
            <a:ext cx="3759156" cy="1477328"/>
          </a:xfrm>
          <a:prstGeom prst="rect">
            <a:avLst/>
          </a:prstGeom>
          <a:noFill/>
        </p:spPr>
        <p:txBody>
          <a:bodyPr wrap="square" rtlCol="0">
            <a:spAutoFit/>
          </a:bodyPr>
          <a:lstStyle/>
          <a:p>
            <a:pPr algn="just"/>
            <a:r>
              <a:rPr lang="en-US" dirty="0"/>
              <a:t>A max pooling layer does not have any trainable weights, it acts as an hyperparameter used to reduce the dimensionality after convolutional layers.</a:t>
            </a:r>
          </a:p>
        </p:txBody>
      </p:sp>
    </p:spTree>
    <p:extLst>
      <p:ext uri="{BB962C8B-B14F-4D97-AF65-F5344CB8AC3E}">
        <p14:creationId xmlns:p14="http://schemas.microsoft.com/office/powerpoint/2010/main" val="45052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Classification and Output Layers</a:t>
            </a:r>
            <a:endParaRPr lang="en-US" dirty="0"/>
          </a:p>
        </p:txBody>
      </p:sp>
      <p:sp>
        <p:nvSpPr>
          <p:cNvPr id="3" name="Content Placeholder 2">
            <a:extLst>
              <a:ext uri="{FF2B5EF4-FFF2-40B4-BE49-F238E27FC236}">
                <a16:creationId xmlns:a16="http://schemas.microsoft.com/office/drawing/2014/main" id="{ABAE70AE-95EE-1A43-BF64-E46D96109532}"/>
              </a:ext>
            </a:extLst>
          </p:cNvPr>
          <p:cNvSpPr>
            <a:spLocks noGrp="1"/>
          </p:cNvSpPr>
          <p:nvPr>
            <p:ph idx="1"/>
          </p:nvPr>
        </p:nvSpPr>
        <p:spPr/>
        <p:txBody>
          <a:bodyPr>
            <a:normAutofit/>
          </a:bodyPr>
          <a:lstStyle/>
          <a:p>
            <a:pPr marL="0" indent="0" algn="just">
              <a:buNone/>
            </a:pPr>
            <a:r>
              <a:rPr lang="en-US" sz="2400" dirty="0"/>
              <a:t>In our application, we used fully connected layers with a </a:t>
            </a:r>
            <a:r>
              <a:rPr lang="en-US" sz="2400" dirty="0" err="1"/>
              <a:t>ReLu</a:t>
            </a:r>
            <a:r>
              <a:rPr lang="en-US" sz="2400" dirty="0"/>
              <a:t> activation function, and an output layer called </a:t>
            </a:r>
            <a:r>
              <a:rPr lang="en-US" sz="2400" dirty="0" err="1"/>
              <a:t>Softmax</a:t>
            </a:r>
            <a:r>
              <a:rPr lang="en-US" sz="2400" dirty="0"/>
              <a:t>, which computes the degree of certainty for a sample to belong to a certain class. </a:t>
            </a:r>
          </a:p>
          <a:p>
            <a:pPr marL="0" indent="0" algn="just">
              <a:buNone/>
            </a:pPr>
            <a:endParaRPr lang="en-US" sz="2400" dirty="0"/>
          </a:p>
        </p:txBody>
      </p:sp>
      <p:sp>
        <p:nvSpPr>
          <p:cNvPr id="12" name="TextBox 11">
            <a:extLst>
              <a:ext uri="{FF2B5EF4-FFF2-40B4-BE49-F238E27FC236}">
                <a16:creationId xmlns:a16="http://schemas.microsoft.com/office/drawing/2014/main" id="{54501EC5-5CB4-5C48-B633-9CA8F1AE725D}"/>
              </a:ext>
            </a:extLst>
          </p:cNvPr>
          <p:cNvSpPr txBox="1"/>
          <p:nvPr/>
        </p:nvSpPr>
        <p:spPr>
          <a:xfrm>
            <a:off x="862149" y="2791097"/>
            <a:ext cx="5233851" cy="3385542"/>
          </a:xfrm>
          <a:prstGeom prst="rect">
            <a:avLst/>
          </a:prstGeom>
          <a:noFill/>
        </p:spPr>
        <p:txBody>
          <a:bodyPr wrap="square" rtlCol="0">
            <a:spAutoFit/>
          </a:bodyPr>
          <a:lstStyle/>
          <a:p>
            <a:r>
              <a:rPr lang="en-GB" sz="1400" dirty="0"/>
              <a:t>________________________________________________________</a:t>
            </a:r>
          </a:p>
          <a:p>
            <a:r>
              <a:rPr lang="en-GB" sz="1400" dirty="0"/>
              <a:t> Layer (type)                                               Output Shape              Param #  </a:t>
            </a:r>
          </a:p>
          <a:p>
            <a:r>
              <a:rPr lang="en-GB" sz="1400" dirty="0"/>
              <a:t>========================================================</a:t>
            </a:r>
          </a:p>
          <a:p>
            <a:r>
              <a:rPr lang="en-GB" sz="1400" dirty="0"/>
              <a:t>dropout (Dropout)                                    (None, 4, 4, 30)           0             </a:t>
            </a:r>
          </a:p>
          <a:p>
            <a:r>
              <a:rPr lang="en-GB" sz="1400" dirty="0"/>
              <a:t>                                                     </a:t>
            </a:r>
          </a:p>
          <a:p>
            <a:r>
              <a:rPr lang="en-GB" sz="1400" dirty="0"/>
              <a:t>flatten (Flatten)                                         (None, 480)                  0  </a:t>
            </a:r>
          </a:p>
          <a:p>
            <a:endParaRPr lang="en-GB" sz="1400" dirty="0"/>
          </a:p>
          <a:p>
            <a:r>
              <a:rPr lang="en-GB" sz="1400" dirty="0"/>
              <a:t>dense (Dense)                                           (None, 500)                   240500 </a:t>
            </a:r>
          </a:p>
          <a:p>
            <a:endParaRPr lang="en-GB" sz="1400" dirty="0"/>
          </a:p>
          <a:p>
            <a:r>
              <a:rPr lang="en-GB" sz="1400" dirty="0"/>
              <a:t>dropout (Dropout).                                  (None, 500)                  0 </a:t>
            </a:r>
          </a:p>
          <a:p>
            <a:endParaRPr lang="en-GB" sz="1400" dirty="0"/>
          </a:p>
          <a:p>
            <a:r>
              <a:rPr lang="en-GB" sz="1400" dirty="0"/>
              <a:t>dense (Dense).                                          (None, 43)                     21543                                                                  </a:t>
            </a:r>
          </a:p>
          <a:p>
            <a:r>
              <a:rPr lang="en-GB" sz="1400" dirty="0"/>
              <a:t>                                                                 </a:t>
            </a:r>
          </a:p>
          <a:p>
            <a:r>
              <a:rPr lang="en-GB" sz="1400" dirty="0"/>
              <a:t>========================================================</a:t>
            </a:r>
          </a:p>
          <a:p>
            <a:endParaRPr lang="en-US" dirty="0"/>
          </a:p>
        </p:txBody>
      </p:sp>
      <p:sp>
        <p:nvSpPr>
          <p:cNvPr id="13" name="Rounded Rectangle 12">
            <a:extLst>
              <a:ext uri="{FF2B5EF4-FFF2-40B4-BE49-F238E27FC236}">
                <a16:creationId xmlns:a16="http://schemas.microsoft.com/office/drawing/2014/main" id="{A9DDED53-9066-CA41-86EF-D7088F761FAE}"/>
              </a:ext>
            </a:extLst>
          </p:cNvPr>
          <p:cNvSpPr/>
          <p:nvPr/>
        </p:nvSpPr>
        <p:spPr>
          <a:xfrm>
            <a:off x="862149" y="3474205"/>
            <a:ext cx="5070566" cy="214392"/>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5108940B-BC73-C440-960B-2CA888E2AF0B}"/>
              </a:ext>
            </a:extLst>
          </p:cNvPr>
          <p:cNvSpPr/>
          <p:nvPr/>
        </p:nvSpPr>
        <p:spPr>
          <a:xfrm>
            <a:off x="875066" y="3905574"/>
            <a:ext cx="5070566" cy="214392"/>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53D716AA-8D54-6543-ACA2-93B17E53C50A}"/>
              </a:ext>
            </a:extLst>
          </p:cNvPr>
          <p:cNvSpPr/>
          <p:nvPr/>
        </p:nvSpPr>
        <p:spPr>
          <a:xfrm>
            <a:off x="875066" y="4308204"/>
            <a:ext cx="5070566" cy="214392"/>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16A697BE-E943-A043-9052-F8603EF340E9}"/>
              </a:ext>
            </a:extLst>
          </p:cNvPr>
          <p:cNvSpPr txBox="1"/>
          <p:nvPr/>
        </p:nvSpPr>
        <p:spPr>
          <a:xfrm>
            <a:off x="6526497" y="2951305"/>
            <a:ext cx="4644565" cy="646331"/>
          </a:xfrm>
          <a:prstGeom prst="rect">
            <a:avLst/>
          </a:prstGeom>
          <a:noFill/>
        </p:spPr>
        <p:txBody>
          <a:bodyPr wrap="square" rtlCol="0">
            <a:spAutoFit/>
          </a:bodyPr>
          <a:lstStyle/>
          <a:p>
            <a:pPr algn="just"/>
            <a:r>
              <a:rPr lang="en-US" dirty="0"/>
              <a:t>This layer sets some random nodes to 0 to prevent overfitting.</a:t>
            </a:r>
          </a:p>
        </p:txBody>
      </p:sp>
      <p:sp>
        <p:nvSpPr>
          <p:cNvPr id="17" name="Rounded Rectangle 16">
            <a:extLst>
              <a:ext uri="{FF2B5EF4-FFF2-40B4-BE49-F238E27FC236}">
                <a16:creationId xmlns:a16="http://schemas.microsoft.com/office/drawing/2014/main" id="{0E55B9D3-1C8B-214E-8BA3-5836858FF923}"/>
              </a:ext>
            </a:extLst>
          </p:cNvPr>
          <p:cNvSpPr/>
          <p:nvPr/>
        </p:nvSpPr>
        <p:spPr>
          <a:xfrm>
            <a:off x="6374819" y="2929921"/>
            <a:ext cx="4942115" cy="683214"/>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B20764E-B242-EA4B-9A98-ADC7D9AEA06B}"/>
              </a:ext>
            </a:extLst>
          </p:cNvPr>
          <p:cNvSpPr txBox="1"/>
          <p:nvPr/>
        </p:nvSpPr>
        <p:spPr>
          <a:xfrm>
            <a:off x="6526497" y="3926958"/>
            <a:ext cx="4644565" cy="646331"/>
          </a:xfrm>
          <a:prstGeom prst="rect">
            <a:avLst/>
          </a:prstGeom>
          <a:noFill/>
        </p:spPr>
        <p:txBody>
          <a:bodyPr wrap="square" rtlCol="0">
            <a:spAutoFit/>
          </a:bodyPr>
          <a:lstStyle/>
          <a:p>
            <a:pPr algn="just"/>
            <a:r>
              <a:rPr lang="en-US" dirty="0"/>
              <a:t>Used to reshape the output of previous layers, taking a unidimensional shape.</a:t>
            </a:r>
          </a:p>
        </p:txBody>
      </p:sp>
      <p:sp>
        <p:nvSpPr>
          <p:cNvPr id="19" name="Rounded Rectangle 18">
            <a:extLst>
              <a:ext uri="{FF2B5EF4-FFF2-40B4-BE49-F238E27FC236}">
                <a16:creationId xmlns:a16="http://schemas.microsoft.com/office/drawing/2014/main" id="{F6875F7E-A99C-FC4A-B233-6AADEF64D8C7}"/>
              </a:ext>
            </a:extLst>
          </p:cNvPr>
          <p:cNvSpPr/>
          <p:nvPr/>
        </p:nvSpPr>
        <p:spPr>
          <a:xfrm>
            <a:off x="6374819" y="3905574"/>
            <a:ext cx="4942115" cy="683214"/>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5BF9C03-15A0-344F-BCBD-89B05786249A}"/>
              </a:ext>
            </a:extLst>
          </p:cNvPr>
          <p:cNvSpPr txBox="1"/>
          <p:nvPr/>
        </p:nvSpPr>
        <p:spPr>
          <a:xfrm>
            <a:off x="6539414" y="4862062"/>
            <a:ext cx="4644565" cy="646331"/>
          </a:xfrm>
          <a:prstGeom prst="rect">
            <a:avLst/>
          </a:prstGeom>
          <a:noFill/>
        </p:spPr>
        <p:txBody>
          <a:bodyPr wrap="square" rtlCol="0">
            <a:spAutoFit/>
          </a:bodyPr>
          <a:lstStyle/>
          <a:p>
            <a:pPr algn="just"/>
            <a:r>
              <a:rPr lang="en-US" dirty="0"/>
              <a:t>Layer of 500 neurons fully connected between each other.</a:t>
            </a:r>
          </a:p>
        </p:txBody>
      </p:sp>
      <p:sp>
        <p:nvSpPr>
          <p:cNvPr id="22" name="Rounded Rectangle 21">
            <a:extLst>
              <a:ext uri="{FF2B5EF4-FFF2-40B4-BE49-F238E27FC236}">
                <a16:creationId xmlns:a16="http://schemas.microsoft.com/office/drawing/2014/main" id="{B7268B03-019D-D144-AE5C-2222F472D37B}"/>
              </a:ext>
            </a:extLst>
          </p:cNvPr>
          <p:cNvSpPr/>
          <p:nvPr/>
        </p:nvSpPr>
        <p:spPr>
          <a:xfrm>
            <a:off x="6387736" y="4840678"/>
            <a:ext cx="4942115" cy="683214"/>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BD55029-C958-7547-A73F-22E1ADD43CC4}"/>
              </a:ext>
            </a:extLst>
          </p:cNvPr>
          <p:cNvSpPr txBox="1"/>
          <p:nvPr/>
        </p:nvSpPr>
        <p:spPr>
          <a:xfrm>
            <a:off x="6539414" y="5842920"/>
            <a:ext cx="4644565" cy="646331"/>
          </a:xfrm>
          <a:prstGeom prst="rect">
            <a:avLst/>
          </a:prstGeom>
          <a:noFill/>
        </p:spPr>
        <p:txBody>
          <a:bodyPr wrap="square" rtlCol="0">
            <a:spAutoFit/>
          </a:bodyPr>
          <a:lstStyle/>
          <a:p>
            <a:pPr algn="just"/>
            <a:r>
              <a:rPr lang="en-US" dirty="0"/>
              <a:t>Fully connected layer that computes the likelyhood of the estimation (</a:t>
            </a:r>
            <a:r>
              <a:rPr lang="en-US" dirty="0" err="1"/>
              <a:t>Softmax</a:t>
            </a:r>
            <a:r>
              <a:rPr lang="en-US" dirty="0"/>
              <a:t>).</a:t>
            </a:r>
          </a:p>
        </p:txBody>
      </p:sp>
      <p:sp>
        <p:nvSpPr>
          <p:cNvPr id="24" name="Rounded Rectangle 23">
            <a:extLst>
              <a:ext uri="{FF2B5EF4-FFF2-40B4-BE49-F238E27FC236}">
                <a16:creationId xmlns:a16="http://schemas.microsoft.com/office/drawing/2014/main" id="{20E70F6F-E895-1342-B09F-1F6D3591D957}"/>
              </a:ext>
            </a:extLst>
          </p:cNvPr>
          <p:cNvSpPr/>
          <p:nvPr/>
        </p:nvSpPr>
        <p:spPr>
          <a:xfrm>
            <a:off x="6387736" y="5821536"/>
            <a:ext cx="4942115" cy="683214"/>
          </a:xfrm>
          <a:prstGeom prst="round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5D9965CC-EDA4-7A40-B3A6-0987E3EE737E}"/>
              </a:ext>
            </a:extLst>
          </p:cNvPr>
          <p:cNvSpPr/>
          <p:nvPr/>
        </p:nvSpPr>
        <p:spPr>
          <a:xfrm>
            <a:off x="875066" y="5176109"/>
            <a:ext cx="5070566" cy="214392"/>
          </a:xfrm>
          <a:prstGeom prst="round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745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sz="3200" dirty="0"/>
            </a:br>
            <a:r>
              <a:rPr lang="en-US" sz="3200" dirty="0"/>
              <a:t>Classification and Output Layers</a:t>
            </a:r>
          </a:p>
        </p:txBody>
      </p:sp>
      <p:sp>
        <p:nvSpPr>
          <p:cNvPr id="6" name="Rounded Rectangle 5">
            <a:extLst>
              <a:ext uri="{FF2B5EF4-FFF2-40B4-BE49-F238E27FC236}">
                <a16:creationId xmlns:a16="http://schemas.microsoft.com/office/drawing/2014/main" id="{B2590126-6A0B-7F4B-9DA0-FCE93A99ED53}"/>
              </a:ext>
            </a:extLst>
          </p:cNvPr>
          <p:cNvSpPr/>
          <p:nvPr/>
        </p:nvSpPr>
        <p:spPr>
          <a:xfrm>
            <a:off x="6503125" y="2204305"/>
            <a:ext cx="4615559" cy="1727616"/>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7AA117B-8D28-D240-8B02-F93A62126C0C}"/>
              </a:ext>
            </a:extLst>
          </p:cNvPr>
          <p:cNvSpPr/>
          <p:nvPr/>
        </p:nvSpPr>
        <p:spPr>
          <a:xfrm>
            <a:off x="886081" y="2204305"/>
            <a:ext cx="4615559" cy="1727616"/>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BB1454F-1DF2-1246-B91F-B7E61B51BF99}"/>
              </a:ext>
            </a:extLst>
          </p:cNvPr>
          <p:cNvSpPr txBox="1"/>
          <p:nvPr/>
        </p:nvSpPr>
        <p:spPr>
          <a:xfrm>
            <a:off x="886081" y="1834972"/>
            <a:ext cx="968022" cy="369332"/>
          </a:xfrm>
          <a:prstGeom prst="rect">
            <a:avLst/>
          </a:prstGeom>
          <a:noFill/>
        </p:spPr>
        <p:txBody>
          <a:bodyPr wrap="none" rtlCol="0">
            <a:spAutoFit/>
          </a:bodyPr>
          <a:lstStyle/>
          <a:p>
            <a:r>
              <a:rPr lang="en-US" dirty="0">
                <a:solidFill>
                  <a:schemeClr val="accent6"/>
                </a:solidFill>
              </a:rPr>
              <a:t>Dropout</a:t>
            </a:r>
          </a:p>
        </p:txBody>
      </p:sp>
      <p:sp>
        <p:nvSpPr>
          <p:cNvPr id="9" name="TextBox 8">
            <a:extLst>
              <a:ext uri="{FF2B5EF4-FFF2-40B4-BE49-F238E27FC236}">
                <a16:creationId xmlns:a16="http://schemas.microsoft.com/office/drawing/2014/main" id="{680D69AF-3E2C-F04D-AC2D-499E3DE2D83D}"/>
              </a:ext>
            </a:extLst>
          </p:cNvPr>
          <p:cNvSpPr txBox="1"/>
          <p:nvPr/>
        </p:nvSpPr>
        <p:spPr>
          <a:xfrm>
            <a:off x="6455246" y="1834972"/>
            <a:ext cx="837217" cy="369332"/>
          </a:xfrm>
          <a:prstGeom prst="rect">
            <a:avLst/>
          </a:prstGeom>
          <a:noFill/>
        </p:spPr>
        <p:txBody>
          <a:bodyPr wrap="none" rtlCol="0">
            <a:spAutoFit/>
          </a:bodyPr>
          <a:lstStyle/>
          <a:p>
            <a:r>
              <a:rPr lang="en-US" dirty="0">
                <a:solidFill>
                  <a:srgbClr val="7030A0"/>
                </a:solidFill>
              </a:rPr>
              <a:t>Flatten</a:t>
            </a:r>
          </a:p>
        </p:txBody>
      </p:sp>
      <p:pic>
        <p:nvPicPr>
          <p:cNvPr id="2050" name="Picture 2" descr="Dropout in (Deep) Machine learning | by Amar Budhiraja | Medium">
            <a:extLst>
              <a:ext uri="{FF2B5EF4-FFF2-40B4-BE49-F238E27FC236}">
                <a16:creationId xmlns:a16="http://schemas.microsoft.com/office/drawing/2014/main" id="{EC7F7DC0-B441-A842-8440-61641DE7D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080" y="2270465"/>
            <a:ext cx="3340840" cy="15240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volutional Neural Networks (CNN): Step 3 - Flattening - Blogs -  SuperDataScience | Machine Learning | AI | Data Science Career | Analytics  | Success">
            <a:extLst>
              <a:ext uri="{FF2B5EF4-FFF2-40B4-BE49-F238E27FC236}">
                <a16:creationId xmlns:a16="http://schemas.microsoft.com/office/drawing/2014/main" id="{CF538B89-D1DF-6441-88F4-969FFB7BD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656" y="2294565"/>
            <a:ext cx="3516496" cy="1547096"/>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9F941A46-C6A5-D048-9969-DE1EBF7E772E}"/>
              </a:ext>
            </a:extLst>
          </p:cNvPr>
          <p:cNvSpPr/>
          <p:nvPr/>
        </p:nvSpPr>
        <p:spPr>
          <a:xfrm>
            <a:off x="3788220" y="4391514"/>
            <a:ext cx="4615559" cy="1727616"/>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524DCFC-7E8A-9046-BC91-054A589B1450}"/>
              </a:ext>
            </a:extLst>
          </p:cNvPr>
          <p:cNvSpPr txBox="1"/>
          <p:nvPr/>
        </p:nvSpPr>
        <p:spPr>
          <a:xfrm>
            <a:off x="3788220" y="4022181"/>
            <a:ext cx="2764283" cy="646331"/>
          </a:xfrm>
          <a:prstGeom prst="rect">
            <a:avLst/>
          </a:prstGeom>
          <a:noFill/>
        </p:spPr>
        <p:txBody>
          <a:bodyPr wrap="none" rtlCol="0">
            <a:spAutoFit/>
          </a:bodyPr>
          <a:lstStyle/>
          <a:p>
            <a:r>
              <a:rPr lang="en-US" dirty="0">
                <a:solidFill>
                  <a:schemeClr val="accent4"/>
                </a:solidFill>
              </a:rPr>
              <a:t>SoftMax activation function</a:t>
            </a:r>
          </a:p>
          <a:p>
            <a:endParaRPr lang="en-US" dirty="0">
              <a:solidFill>
                <a:schemeClr val="accent6"/>
              </a:solidFill>
            </a:endParaRPr>
          </a:p>
        </p:txBody>
      </p:sp>
      <p:pic>
        <p:nvPicPr>
          <p:cNvPr id="2054" name="Picture 6" descr="Softmax Activation Function Explained | by Dario Radečić | Towards Data  Science">
            <a:extLst>
              <a:ext uri="{FF2B5EF4-FFF2-40B4-BE49-F238E27FC236}">
                <a16:creationId xmlns:a16="http://schemas.microsoft.com/office/drawing/2014/main" id="{CE1D7296-2378-924D-AB1F-314EEB65E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857" y="4544672"/>
            <a:ext cx="2764284" cy="142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22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Problems and solutions in ML</a:t>
            </a:r>
            <a:endParaRPr lang="en-US" dirty="0"/>
          </a:p>
        </p:txBody>
      </p:sp>
      <p:sp>
        <p:nvSpPr>
          <p:cNvPr id="4" name="Rounded Rectangle 3">
            <a:extLst>
              <a:ext uri="{FF2B5EF4-FFF2-40B4-BE49-F238E27FC236}">
                <a16:creationId xmlns:a16="http://schemas.microsoft.com/office/drawing/2014/main" id="{0B532727-C568-EB4F-81F1-F5853BC064D1}"/>
              </a:ext>
            </a:extLst>
          </p:cNvPr>
          <p:cNvSpPr/>
          <p:nvPr/>
        </p:nvSpPr>
        <p:spPr>
          <a:xfrm>
            <a:off x="998747" y="2063661"/>
            <a:ext cx="4572817" cy="436823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EF1BC634-890E-ED43-A416-C1E53437866F}"/>
              </a:ext>
            </a:extLst>
          </p:cNvPr>
          <p:cNvSpPr/>
          <p:nvPr/>
        </p:nvSpPr>
        <p:spPr>
          <a:xfrm>
            <a:off x="6454150" y="2063661"/>
            <a:ext cx="4572817" cy="436823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57FBBB5-4086-7444-BA0B-4823E5BDDB4E}"/>
              </a:ext>
            </a:extLst>
          </p:cNvPr>
          <p:cNvSpPr txBox="1"/>
          <p:nvPr/>
        </p:nvSpPr>
        <p:spPr>
          <a:xfrm>
            <a:off x="998748" y="1690688"/>
            <a:ext cx="4221861" cy="369332"/>
          </a:xfrm>
          <a:prstGeom prst="rect">
            <a:avLst/>
          </a:prstGeom>
          <a:noFill/>
        </p:spPr>
        <p:txBody>
          <a:bodyPr wrap="none" rtlCol="0">
            <a:spAutoFit/>
          </a:bodyPr>
          <a:lstStyle/>
          <a:p>
            <a:r>
              <a:rPr lang="en-US" dirty="0"/>
              <a:t>Computational power and code complexity</a:t>
            </a:r>
          </a:p>
        </p:txBody>
      </p:sp>
      <p:sp>
        <p:nvSpPr>
          <p:cNvPr id="8" name="TextBox 7">
            <a:extLst>
              <a:ext uri="{FF2B5EF4-FFF2-40B4-BE49-F238E27FC236}">
                <a16:creationId xmlns:a16="http://schemas.microsoft.com/office/drawing/2014/main" id="{5495A90C-2C90-AD44-A0B3-8BD02DA65380}"/>
              </a:ext>
            </a:extLst>
          </p:cNvPr>
          <p:cNvSpPr txBox="1"/>
          <p:nvPr/>
        </p:nvSpPr>
        <p:spPr>
          <a:xfrm>
            <a:off x="6620438" y="1690688"/>
            <a:ext cx="2569806" cy="369332"/>
          </a:xfrm>
          <a:prstGeom prst="rect">
            <a:avLst/>
          </a:prstGeom>
          <a:noFill/>
        </p:spPr>
        <p:txBody>
          <a:bodyPr wrap="none" rtlCol="0">
            <a:spAutoFit/>
          </a:bodyPr>
          <a:lstStyle/>
          <a:p>
            <a:r>
              <a:rPr lang="en-US" dirty="0"/>
              <a:t>Richness of the database </a:t>
            </a:r>
          </a:p>
        </p:txBody>
      </p:sp>
      <p:sp>
        <p:nvSpPr>
          <p:cNvPr id="9" name="TextBox 8">
            <a:extLst>
              <a:ext uri="{FF2B5EF4-FFF2-40B4-BE49-F238E27FC236}">
                <a16:creationId xmlns:a16="http://schemas.microsoft.com/office/drawing/2014/main" id="{403878DC-905E-8E48-B038-C812F8942D9F}"/>
              </a:ext>
            </a:extLst>
          </p:cNvPr>
          <p:cNvSpPr txBox="1"/>
          <p:nvPr/>
        </p:nvSpPr>
        <p:spPr>
          <a:xfrm>
            <a:off x="1188575" y="2177408"/>
            <a:ext cx="4032034" cy="646331"/>
          </a:xfrm>
          <a:prstGeom prst="rect">
            <a:avLst/>
          </a:prstGeom>
          <a:noFill/>
        </p:spPr>
        <p:txBody>
          <a:bodyPr wrap="square" rtlCol="0">
            <a:spAutoFit/>
          </a:bodyPr>
          <a:lstStyle/>
          <a:p>
            <a:pPr algn="just"/>
            <a:r>
              <a:rPr lang="en-US" dirty="0" err="1"/>
              <a:t>Keras</a:t>
            </a:r>
            <a:r>
              <a:rPr lang="en-US" dirty="0"/>
              <a:t> and TensorFlow allow to easily create and train your networks.</a:t>
            </a:r>
          </a:p>
        </p:txBody>
      </p:sp>
      <p:pic>
        <p:nvPicPr>
          <p:cNvPr id="4098" name="Picture 2" descr="Machine learning con TensorFlow y Keras en Python">
            <a:extLst>
              <a:ext uri="{FF2B5EF4-FFF2-40B4-BE49-F238E27FC236}">
                <a16:creationId xmlns:a16="http://schemas.microsoft.com/office/drawing/2014/main" id="{E7F765A0-CB14-FF4D-9337-1910A6AC8E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53" b="14069"/>
          <a:stretch/>
        </p:blipFill>
        <p:spPr bwMode="auto">
          <a:xfrm>
            <a:off x="2144111" y="2914175"/>
            <a:ext cx="1931944" cy="9719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oogle Colaboratory Colab - Guía Completa Español - Marketing Branding">
            <a:extLst>
              <a:ext uri="{FF2B5EF4-FFF2-40B4-BE49-F238E27FC236}">
                <a16:creationId xmlns:a16="http://schemas.microsoft.com/office/drawing/2014/main" id="{A2D036A5-BBAF-6A47-BDA0-F05D6E98134E}"/>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8369" t="27345" r="10426" b="27005"/>
          <a:stretch/>
        </p:blipFill>
        <p:spPr bwMode="auto">
          <a:xfrm>
            <a:off x="1721865" y="5105739"/>
            <a:ext cx="2775625" cy="104021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D3533EB-E859-8E4F-BB8A-A687547E8768}"/>
              </a:ext>
            </a:extLst>
          </p:cNvPr>
          <p:cNvSpPr txBox="1"/>
          <p:nvPr/>
        </p:nvSpPr>
        <p:spPr>
          <a:xfrm>
            <a:off x="1173077" y="4034261"/>
            <a:ext cx="4032034" cy="923330"/>
          </a:xfrm>
          <a:prstGeom prst="rect">
            <a:avLst/>
          </a:prstGeom>
          <a:noFill/>
        </p:spPr>
        <p:txBody>
          <a:bodyPr wrap="square" rtlCol="0">
            <a:spAutoFit/>
          </a:bodyPr>
          <a:lstStyle/>
          <a:p>
            <a:pPr algn="just"/>
            <a:r>
              <a:rPr lang="en-US" dirty="0"/>
              <a:t>Google provide powerful computers to scientists so that they can train faster the networks.</a:t>
            </a:r>
          </a:p>
        </p:txBody>
      </p:sp>
      <p:sp>
        <p:nvSpPr>
          <p:cNvPr id="13" name="TextBox 12">
            <a:extLst>
              <a:ext uri="{FF2B5EF4-FFF2-40B4-BE49-F238E27FC236}">
                <a16:creationId xmlns:a16="http://schemas.microsoft.com/office/drawing/2014/main" id="{5EF0FA39-E9F9-794F-92B3-095E302FEFE3}"/>
              </a:ext>
            </a:extLst>
          </p:cNvPr>
          <p:cNvSpPr txBox="1"/>
          <p:nvPr/>
        </p:nvSpPr>
        <p:spPr>
          <a:xfrm>
            <a:off x="6830911" y="2201055"/>
            <a:ext cx="3630445" cy="3970318"/>
          </a:xfrm>
          <a:prstGeom prst="rect">
            <a:avLst/>
          </a:prstGeom>
          <a:noFill/>
        </p:spPr>
        <p:txBody>
          <a:bodyPr wrap="square" rtlCol="0">
            <a:spAutoFit/>
          </a:bodyPr>
          <a:lstStyle/>
          <a:p>
            <a:pPr algn="just"/>
            <a:r>
              <a:rPr lang="en-US" dirty="0"/>
              <a:t>It is very common for machine learning researchers to use public databases available online as a starting point. Furthermore, in the case of having a poor database there are </a:t>
            </a:r>
            <a:r>
              <a:rPr lang="en-US" i="1" dirty="0"/>
              <a:t>data augmentation </a:t>
            </a:r>
            <a:r>
              <a:rPr lang="en-US" dirty="0"/>
              <a:t>techniques to manipulate it and generate a bigger ones.</a:t>
            </a:r>
          </a:p>
          <a:p>
            <a:pPr algn="just"/>
            <a:endParaRPr lang="en-US" dirty="0"/>
          </a:p>
          <a:p>
            <a:pPr algn="just"/>
            <a:r>
              <a:rPr lang="en-US" dirty="0"/>
              <a:t>Another alternative is to reuse models from other researchers, as you can continue training them with your own data to make the process faster. </a:t>
            </a:r>
          </a:p>
        </p:txBody>
      </p:sp>
    </p:spTree>
    <p:extLst>
      <p:ext uri="{BB962C8B-B14F-4D97-AF65-F5344CB8AC3E}">
        <p14:creationId xmlns:p14="http://schemas.microsoft.com/office/powerpoint/2010/main" val="349387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Implementation</a:t>
            </a:r>
            <a:br>
              <a:rPr lang="en-US" dirty="0"/>
            </a:br>
            <a:r>
              <a:rPr lang="en-US" sz="3200" dirty="0"/>
              <a:t>Pseudocode</a:t>
            </a:r>
            <a:r>
              <a:rPr lang="en-US" sz="2800" dirty="0"/>
              <a:t> </a:t>
            </a:r>
            <a:endParaRPr lang="en-US" dirty="0"/>
          </a:p>
        </p:txBody>
      </p:sp>
      <p:sp>
        <p:nvSpPr>
          <p:cNvPr id="22" name="Rounded Rectangle 21">
            <a:extLst>
              <a:ext uri="{FF2B5EF4-FFF2-40B4-BE49-F238E27FC236}">
                <a16:creationId xmlns:a16="http://schemas.microsoft.com/office/drawing/2014/main" id="{1CD5DA77-B0B8-E14B-8B00-315B40659F69}"/>
              </a:ext>
            </a:extLst>
          </p:cNvPr>
          <p:cNvSpPr/>
          <p:nvPr/>
        </p:nvSpPr>
        <p:spPr>
          <a:xfrm>
            <a:off x="1637795" y="1898657"/>
            <a:ext cx="4265465" cy="4594218"/>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446B8AE-A7E6-6145-8C0A-6DC9D662F3C8}"/>
              </a:ext>
            </a:extLst>
          </p:cNvPr>
          <p:cNvSpPr txBox="1"/>
          <p:nvPr/>
        </p:nvSpPr>
        <p:spPr>
          <a:xfrm>
            <a:off x="1637796" y="1529324"/>
            <a:ext cx="1112235" cy="369332"/>
          </a:xfrm>
          <a:prstGeom prst="rect">
            <a:avLst/>
          </a:prstGeom>
          <a:noFill/>
        </p:spPr>
        <p:txBody>
          <a:bodyPr wrap="square" rtlCol="0">
            <a:spAutoFit/>
          </a:bodyPr>
          <a:lstStyle/>
          <a:p>
            <a:r>
              <a:rPr lang="en-US" dirty="0"/>
              <a:t>Training </a:t>
            </a:r>
          </a:p>
        </p:txBody>
      </p:sp>
      <p:sp>
        <p:nvSpPr>
          <p:cNvPr id="29" name="Rounded Rectangle 28">
            <a:extLst>
              <a:ext uri="{FF2B5EF4-FFF2-40B4-BE49-F238E27FC236}">
                <a16:creationId xmlns:a16="http://schemas.microsoft.com/office/drawing/2014/main" id="{60A0D9CF-3017-2B48-A4DF-ADC5919CD9DC}"/>
              </a:ext>
            </a:extLst>
          </p:cNvPr>
          <p:cNvSpPr/>
          <p:nvPr/>
        </p:nvSpPr>
        <p:spPr>
          <a:xfrm>
            <a:off x="6409416" y="1898655"/>
            <a:ext cx="4319598" cy="2947085"/>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EEC9C75-5690-4B4B-A7FA-68C619F6A001}"/>
              </a:ext>
            </a:extLst>
          </p:cNvPr>
          <p:cNvSpPr txBox="1"/>
          <p:nvPr/>
        </p:nvSpPr>
        <p:spPr>
          <a:xfrm>
            <a:off x="6409416" y="1529324"/>
            <a:ext cx="1112235" cy="369332"/>
          </a:xfrm>
          <a:prstGeom prst="rect">
            <a:avLst/>
          </a:prstGeom>
          <a:noFill/>
        </p:spPr>
        <p:txBody>
          <a:bodyPr wrap="square" rtlCol="0">
            <a:spAutoFit/>
          </a:bodyPr>
          <a:lstStyle/>
          <a:p>
            <a:r>
              <a:rPr lang="en-US" dirty="0"/>
              <a:t>Testing </a:t>
            </a:r>
          </a:p>
        </p:txBody>
      </p:sp>
      <p:sp>
        <p:nvSpPr>
          <p:cNvPr id="32" name="TextBox 31">
            <a:extLst>
              <a:ext uri="{FF2B5EF4-FFF2-40B4-BE49-F238E27FC236}">
                <a16:creationId xmlns:a16="http://schemas.microsoft.com/office/drawing/2014/main" id="{825E4EB7-5D17-D24A-9D2B-C015EC30F1EA}"/>
              </a:ext>
            </a:extLst>
          </p:cNvPr>
          <p:cNvSpPr txBox="1"/>
          <p:nvPr/>
        </p:nvSpPr>
        <p:spPr>
          <a:xfrm>
            <a:off x="1969142" y="1898655"/>
            <a:ext cx="3786199" cy="4801314"/>
          </a:xfrm>
          <a:prstGeom prst="rect">
            <a:avLst/>
          </a:prstGeom>
          <a:noFill/>
        </p:spPr>
        <p:txBody>
          <a:bodyPr wrap="square" rtlCol="0">
            <a:spAutoFit/>
          </a:bodyPr>
          <a:lstStyle/>
          <a:p>
            <a:pPr marL="228600" indent="-228600">
              <a:buFont typeface="+mj-lt"/>
              <a:buAutoNum type="arabicPeriod"/>
            </a:pPr>
            <a:r>
              <a:rPr lang="en-US" sz="1400" dirty="0">
                <a:latin typeface="Consolas" panose="020B0609020204030204" pitchFamily="49" charset="0"/>
                <a:cs typeface="Consolas" panose="020B0609020204030204" pitchFamily="49" charset="0"/>
              </a:rPr>
              <a:t>Initialization and hyperparameter definition.</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Duration of the training</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Input and output shape</a:t>
            </a:r>
          </a:p>
          <a:p>
            <a:pPr marL="228600" indent="-228600">
              <a:buFont typeface="+mj-lt"/>
              <a:buAutoNum type="arabicPeriod"/>
            </a:pPr>
            <a:r>
              <a:rPr lang="en-US" sz="1400" dirty="0">
                <a:latin typeface="Consolas" panose="020B0609020204030204" pitchFamily="49" charset="0"/>
                <a:cs typeface="Consolas" panose="020B0609020204030204" pitchFamily="49" charset="0"/>
              </a:rPr>
              <a:t>Data regularization</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Preprocess the database if needed.</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Split the data into training (60%), testing (20%) and validation (20%)</a:t>
            </a:r>
          </a:p>
          <a:p>
            <a:pPr marL="228600" indent="-228600">
              <a:buFont typeface="+mj-lt"/>
              <a:buAutoNum type="arabicPeriod"/>
            </a:pPr>
            <a:r>
              <a:rPr lang="en-US" sz="1400" dirty="0">
                <a:latin typeface="Consolas" panose="020B0609020204030204" pitchFamily="49" charset="0"/>
                <a:cs typeface="Consolas" panose="020B0609020204030204" pitchFamily="49" charset="0"/>
              </a:rPr>
              <a:t>Define the structure of the model that you want to train</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input layer</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convolution layers and </a:t>
            </a:r>
            <a:r>
              <a:rPr lang="en-US" sz="1400" dirty="0" err="1">
                <a:latin typeface="Consolas" panose="020B0609020204030204" pitchFamily="49" charset="0"/>
                <a:cs typeface="Consolas" panose="020B0609020204030204" pitchFamily="49" charset="0"/>
              </a:rPr>
              <a:t>MaxPooling</a:t>
            </a:r>
            <a:r>
              <a:rPr lang="en-US" sz="1400" dirty="0">
                <a:latin typeface="Consolas" panose="020B0609020204030204" pitchFamily="49" charset="0"/>
                <a:cs typeface="Consolas" panose="020B0609020204030204" pitchFamily="49" charset="0"/>
              </a:rPr>
              <a:t>.</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dense layers and dropout</a:t>
            </a:r>
          </a:p>
          <a:p>
            <a:pPr marL="685800" lvl="1" indent="-228600">
              <a:buFont typeface="+mj-lt"/>
              <a:buAutoNum type="arabicPeriod"/>
            </a:pPr>
            <a:r>
              <a:rPr lang="en-US" sz="1400" dirty="0">
                <a:latin typeface="Consolas" panose="020B0609020204030204" pitchFamily="49" charset="0"/>
                <a:cs typeface="Consolas" panose="020B0609020204030204" pitchFamily="49" charset="0"/>
              </a:rPr>
              <a:t>Add an output layer. </a:t>
            </a:r>
          </a:p>
          <a:p>
            <a:pPr marL="228600" indent="-228600">
              <a:buFont typeface="+mj-lt"/>
              <a:buAutoNum type="arabicPeriod"/>
            </a:pPr>
            <a:r>
              <a:rPr lang="en-US" sz="1400" dirty="0">
                <a:latin typeface="Consolas" panose="020B0609020204030204" pitchFamily="49" charset="0"/>
                <a:cs typeface="Consolas" panose="020B0609020204030204" pitchFamily="49" charset="0"/>
              </a:rPr>
              <a:t>Train the model with training and testing sets.</a:t>
            </a:r>
          </a:p>
          <a:p>
            <a:pPr marL="228600" indent="-228600">
              <a:buFont typeface="+mj-lt"/>
              <a:buAutoNum type="arabicPeriod"/>
            </a:pPr>
            <a:r>
              <a:rPr lang="en-US" sz="1400" dirty="0">
                <a:latin typeface="Consolas" panose="020B0609020204030204" pitchFamily="49" charset="0"/>
                <a:cs typeface="Consolas" panose="020B0609020204030204" pitchFamily="49" charset="0"/>
              </a:rPr>
              <a:t>Evaluate your model with the validation data </a:t>
            </a:r>
          </a:p>
          <a:p>
            <a:pPr marL="228600" indent="-228600">
              <a:buFont typeface="+mj-lt"/>
              <a:buAutoNum type="arabicPeriod"/>
            </a:pPr>
            <a:endParaRPr lang="en-US" sz="1200" dirty="0">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747C25C9-2677-FC46-9402-27FF45FFCC14}"/>
              </a:ext>
            </a:extLst>
          </p:cNvPr>
          <p:cNvSpPr txBox="1"/>
          <p:nvPr/>
        </p:nvSpPr>
        <p:spPr>
          <a:xfrm>
            <a:off x="6740760" y="1971813"/>
            <a:ext cx="3656909" cy="2800767"/>
          </a:xfrm>
          <a:prstGeom prst="rect">
            <a:avLst/>
          </a:prstGeom>
          <a:noFill/>
        </p:spPr>
        <p:txBody>
          <a:bodyPr wrap="square" rtlCol="0">
            <a:spAutoFit/>
          </a:bodyPr>
          <a:lstStyle/>
          <a:p>
            <a:pPr marL="228600" indent="-228600">
              <a:buFont typeface="+mj-lt"/>
              <a:buAutoNum type="arabicPeriod"/>
            </a:pPr>
            <a:r>
              <a:rPr lang="en-US" sz="1600" dirty="0">
                <a:latin typeface="Consolas" panose="020B0609020204030204" pitchFamily="49" charset="0"/>
                <a:cs typeface="Consolas" panose="020B0609020204030204" pitchFamily="49" charset="0"/>
              </a:rPr>
              <a:t>Initialization.</a:t>
            </a:r>
          </a:p>
          <a:p>
            <a:pPr marL="685800" lvl="1" indent="-228600">
              <a:buFont typeface="+mj-lt"/>
              <a:buAutoNum type="arabicPeriod"/>
            </a:pPr>
            <a:r>
              <a:rPr lang="en-US" sz="1600" dirty="0">
                <a:latin typeface="Consolas" panose="020B0609020204030204" pitchFamily="49" charset="0"/>
                <a:cs typeface="Consolas" panose="020B0609020204030204" pitchFamily="49" charset="0"/>
              </a:rPr>
              <a:t>Import model</a:t>
            </a:r>
          </a:p>
          <a:p>
            <a:pPr marL="685800" lvl="1" indent="-228600">
              <a:buFont typeface="+mj-lt"/>
              <a:buAutoNum type="arabicPeriod"/>
            </a:pPr>
            <a:r>
              <a:rPr lang="en-US" sz="1600" dirty="0">
                <a:latin typeface="Consolas" panose="020B0609020204030204" pitchFamily="49" charset="0"/>
                <a:cs typeface="Consolas" panose="020B0609020204030204" pitchFamily="49" charset="0"/>
              </a:rPr>
              <a:t>Import any dependencies needed</a:t>
            </a:r>
          </a:p>
          <a:p>
            <a:pPr marL="228600" indent="-228600">
              <a:buFont typeface="+mj-lt"/>
              <a:buAutoNum type="arabicPeriod"/>
            </a:pPr>
            <a:r>
              <a:rPr lang="en-US" sz="1600" dirty="0">
                <a:latin typeface="Consolas" panose="020B0609020204030204" pitchFamily="49" charset="0"/>
                <a:cs typeface="Consolas" panose="020B0609020204030204" pitchFamily="49" charset="0"/>
              </a:rPr>
              <a:t>Configure a data input stream. </a:t>
            </a:r>
          </a:p>
          <a:p>
            <a:pPr marL="228600" indent="-228600">
              <a:buFont typeface="+mj-lt"/>
              <a:buAutoNum type="arabicPeriod"/>
            </a:pPr>
            <a:r>
              <a:rPr lang="en-US" sz="1600" dirty="0">
                <a:latin typeface="Consolas" panose="020B0609020204030204" pitchFamily="49" charset="0"/>
                <a:cs typeface="Consolas" panose="020B0609020204030204" pitchFamily="49" charset="0"/>
              </a:rPr>
              <a:t>Preprocess raw data </a:t>
            </a:r>
          </a:p>
          <a:p>
            <a:pPr marL="228600" indent="-228600">
              <a:buFont typeface="+mj-lt"/>
              <a:buAutoNum type="arabicPeriod"/>
            </a:pPr>
            <a:r>
              <a:rPr lang="en-US" sz="1600" dirty="0">
                <a:latin typeface="Consolas" panose="020B0609020204030204" pitchFamily="49" charset="0"/>
                <a:cs typeface="Consolas" panose="020B0609020204030204" pitchFamily="49" charset="0"/>
              </a:rPr>
              <a:t>Send the data to your previously trained network. </a:t>
            </a:r>
          </a:p>
          <a:p>
            <a:pPr marL="228600" indent="-228600">
              <a:buFont typeface="+mj-lt"/>
              <a:buAutoNum type="arabicPeriod"/>
            </a:pPr>
            <a:r>
              <a:rPr lang="en-US" sz="1600" dirty="0">
                <a:latin typeface="Consolas" panose="020B0609020204030204" pitchFamily="49" charset="0"/>
                <a:cs typeface="Consolas" panose="020B0609020204030204" pitchFamily="49" charset="0"/>
              </a:rPr>
              <a:t>Display the resulting prediction. </a:t>
            </a:r>
          </a:p>
        </p:txBody>
      </p:sp>
    </p:spTree>
    <p:extLst>
      <p:ext uri="{BB962C8B-B14F-4D97-AF65-F5344CB8AC3E}">
        <p14:creationId xmlns:p14="http://schemas.microsoft.com/office/powerpoint/2010/main" val="256354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dirty="0"/>
              <a:t>Activity</a:t>
            </a:r>
            <a:br>
              <a:rPr lang="en-US" dirty="0"/>
            </a:br>
            <a:r>
              <a:rPr lang="en-US" sz="3200" dirty="0"/>
              <a:t>Implement your neural network</a:t>
            </a:r>
            <a:endParaRPr lang="en-US" dirty="0"/>
          </a:p>
        </p:txBody>
      </p:sp>
      <p:sp>
        <p:nvSpPr>
          <p:cNvPr id="3" name="Content Placeholder 2">
            <a:extLst>
              <a:ext uri="{FF2B5EF4-FFF2-40B4-BE49-F238E27FC236}">
                <a16:creationId xmlns:a16="http://schemas.microsoft.com/office/drawing/2014/main" id="{ABAE70AE-95EE-1A43-BF64-E46D96109532}"/>
              </a:ext>
            </a:extLst>
          </p:cNvPr>
          <p:cNvSpPr>
            <a:spLocks noGrp="1"/>
          </p:cNvSpPr>
          <p:nvPr>
            <p:ph idx="1"/>
          </p:nvPr>
        </p:nvSpPr>
        <p:spPr/>
        <p:txBody>
          <a:bodyPr>
            <a:normAutofit/>
          </a:bodyPr>
          <a:lstStyle/>
          <a:p>
            <a:pPr marL="0" indent="0">
              <a:buNone/>
            </a:pPr>
            <a:r>
              <a:rPr lang="en-US" sz="2400" dirty="0"/>
              <a:t>Using the pseudocode presented in this slides and make a traffic sign classifying convolutional neural network. </a:t>
            </a:r>
          </a:p>
        </p:txBody>
      </p:sp>
      <p:sp>
        <p:nvSpPr>
          <p:cNvPr id="4" name="Rounded Rectangle 3">
            <a:extLst>
              <a:ext uri="{FF2B5EF4-FFF2-40B4-BE49-F238E27FC236}">
                <a16:creationId xmlns:a16="http://schemas.microsoft.com/office/drawing/2014/main" id="{CF4FB166-BE6F-3A49-980B-AD72FC0444F9}"/>
              </a:ext>
            </a:extLst>
          </p:cNvPr>
          <p:cNvSpPr/>
          <p:nvPr/>
        </p:nvSpPr>
        <p:spPr>
          <a:xfrm>
            <a:off x="838200" y="3229879"/>
            <a:ext cx="10040471" cy="2135802"/>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DE8DCA1-9D6D-B743-A8A9-9E7D6B9C705D}"/>
              </a:ext>
            </a:extLst>
          </p:cNvPr>
          <p:cNvSpPr txBox="1"/>
          <p:nvPr/>
        </p:nvSpPr>
        <p:spPr>
          <a:xfrm>
            <a:off x="838199" y="2793078"/>
            <a:ext cx="3330389" cy="461665"/>
          </a:xfrm>
          <a:prstGeom prst="rect">
            <a:avLst/>
          </a:prstGeom>
          <a:noFill/>
        </p:spPr>
        <p:txBody>
          <a:bodyPr wrap="square" rtlCol="0">
            <a:spAutoFit/>
          </a:bodyPr>
          <a:lstStyle/>
          <a:p>
            <a:r>
              <a:rPr lang="en-US" sz="2400" dirty="0">
                <a:solidFill>
                  <a:schemeClr val="accent6"/>
                </a:solidFill>
              </a:rPr>
              <a:t>Practical  considerations</a:t>
            </a:r>
          </a:p>
        </p:txBody>
      </p:sp>
      <p:sp>
        <p:nvSpPr>
          <p:cNvPr id="7" name="Content Placeholder 2">
            <a:extLst>
              <a:ext uri="{FF2B5EF4-FFF2-40B4-BE49-F238E27FC236}">
                <a16:creationId xmlns:a16="http://schemas.microsoft.com/office/drawing/2014/main" id="{ACD91F87-03E4-1340-9AD8-45EA20D98CB0}"/>
              </a:ext>
            </a:extLst>
          </p:cNvPr>
          <p:cNvSpPr txBox="1">
            <a:spLocks/>
          </p:cNvSpPr>
          <p:nvPr/>
        </p:nvSpPr>
        <p:spPr>
          <a:xfrm>
            <a:off x="970429" y="3417833"/>
            <a:ext cx="9693089" cy="2135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t>Google </a:t>
            </a:r>
            <a:r>
              <a:rPr lang="en-US" sz="2000" dirty="0" err="1"/>
              <a:t>colab</a:t>
            </a:r>
            <a:r>
              <a:rPr lang="en-US" sz="2000" dirty="0"/>
              <a:t> is a free tool that most likely will outperform your computer and can be used to train neural networks.</a:t>
            </a:r>
          </a:p>
          <a:p>
            <a:pPr marL="457200" indent="-457200" algn="just">
              <a:buFont typeface="+mj-lt"/>
              <a:buAutoNum type="arabicPeriod"/>
            </a:pPr>
            <a:r>
              <a:rPr lang="en-US" sz="2000" dirty="0"/>
              <a:t>Research </a:t>
            </a:r>
            <a:r>
              <a:rPr lang="en-US" sz="2000" dirty="0" err="1"/>
              <a:t>Tensorflow</a:t>
            </a:r>
            <a:r>
              <a:rPr lang="en-US" sz="2000" dirty="0"/>
              <a:t> tools to generate the layers that were presented in this presentation and train them to classify the samples. </a:t>
            </a:r>
          </a:p>
          <a:p>
            <a:pPr marL="457200" indent="-457200" algn="just">
              <a:buFont typeface="+mj-lt"/>
              <a:buAutoNum type="arabicPeriod"/>
            </a:pPr>
            <a:r>
              <a:rPr lang="en-US" sz="2000" dirty="0"/>
              <a:t>You may use this dataset for your work </a:t>
            </a:r>
            <a:r>
              <a:rPr lang="en-US" sz="2000" dirty="0">
                <a:hlinkClick r:id="rId3"/>
              </a:rPr>
              <a:t>https://benchmark.ini.rub.de/gtsrb_news.html</a:t>
            </a:r>
            <a:r>
              <a:rPr lang="en-US" sz="2000" dirty="0"/>
              <a:t> </a:t>
            </a:r>
          </a:p>
        </p:txBody>
      </p:sp>
    </p:spTree>
    <p:extLst>
      <p:ext uri="{BB962C8B-B14F-4D97-AF65-F5344CB8AC3E}">
        <p14:creationId xmlns:p14="http://schemas.microsoft.com/office/powerpoint/2010/main" val="153649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dirty="0"/>
              <a:t>Activity</a:t>
            </a:r>
            <a:br>
              <a:rPr lang="en-US" dirty="0"/>
            </a:br>
            <a:r>
              <a:rPr lang="en-US" sz="3200" dirty="0"/>
              <a:t>ROS node that classify traffic signs</a:t>
            </a:r>
            <a:endParaRPr lang="en-US" dirty="0"/>
          </a:p>
        </p:txBody>
      </p:sp>
      <p:sp>
        <p:nvSpPr>
          <p:cNvPr id="3" name="Content Placeholder 2">
            <a:extLst>
              <a:ext uri="{FF2B5EF4-FFF2-40B4-BE49-F238E27FC236}">
                <a16:creationId xmlns:a16="http://schemas.microsoft.com/office/drawing/2014/main" id="{ABAE70AE-95EE-1A43-BF64-E46D96109532}"/>
              </a:ext>
            </a:extLst>
          </p:cNvPr>
          <p:cNvSpPr>
            <a:spLocks noGrp="1"/>
          </p:cNvSpPr>
          <p:nvPr>
            <p:ph idx="1"/>
          </p:nvPr>
        </p:nvSpPr>
        <p:spPr/>
        <p:txBody>
          <a:bodyPr>
            <a:normAutofit/>
          </a:bodyPr>
          <a:lstStyle/>
          <a:p>
            <a:pPr marL="0" indent="0">
              <a:buNone/>
            </a:pPr>
            <a:r>
              <a:rPr lang="en-US" sz="2400" dirty="0"/>
              <a:t>Make the necessary ROS code to read images from “</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image_raw</a:t>
            </a:r>
            <a:r>
              <a:rPr lang="en-US" sz="2400" dirty="0"/>
              <a:t>”, evaluate them and send your prediction. </a:t>
            </a:r>
          </a:p>
        </p:txBody>
      </p:sp>
      <p:sp>
        <p:nvSpPr>
          <p:cNvPr id="4" name="Rounded Rectangle 3">
            <a:extLst>
              <a:ext uri="{FF2B5EF4-FFF2-40B4-BE49-F238E27FC236}">
                <a16:creationId xmlns:a16="http://schemas.microsoft.com/office/drawing/2014/main" id="{CF4FB166-BE6F-3A49-980B-AD72FC0444F9}"/>
              </a:ext>
            </a:extLst>
          </p:cNvPr>
          <p:cNvSpPr/>
          <p:nvPr/>
        </p:nvSpPr>
        <p:spPr>
          <a:xfrm>
            <a:off x="838200" y="3229879"/>
            <a:ext cx="10040471" cy="2760104"/>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DE8DCA1-9D6D-B743-A8A9-9E7D6B9C705D}"/>
              </a:ext>
            </a:extLst>
          </p:cNvPr>
          <p:cNvSpPr txBox="1"/>
          <p:nvPr/>
        </p:nvSpPr>
        <p:spPr>
          <a:xfrm>
            <a:off x="838199" y="2793078"/>
            <a:ext cx="3330389" cy="461665"/>
          </a:xfrm>
          <a:prstGeom prst="rect">
            <a:avLst/>
          </a:prstGeom>
          <a:noFill/>
        </p:spPr>
        <p:txBody>
          <a:bodyPr wrap="square" rtlCol="0">
            <a:spAutoFit/>
          </a:bodyPr>
          <a:lstStyle/>
          <a:p>
            <a:r>
              <a:rPr lang="en-US" sz="2400" dirty="0">
                <a:solidFill>
                  <a:schemeClr val="accent6"/>
                </a:solidFill>
              </a:rPr>
              <a:t>Practical  considerations</a:t>
            </a:r>
          </a:p>
        </p:txBody>
      </p:sp>
      <p:sp>
        <p:nvSpPr>
          <p:cNvPr id="7" name="Content Placeholder 2">
            <a:extLst>
              <a:ext uri="{FF2B5EF4-FFF2-40B4-BE49-F238E27FC236}">
                <a16:creationId xmlns:a16="http://schemas.microsoft.com/office/drawing/2014/main" id="{ACD91F87-03E4-1340-9AD8-45EA20D98CB0}"/>
              </a:ext>
            </a:extLst>
          </p:cNvPr>
          <p:cNvSpPr txBox="1">
            <a:spLocks/>
          </p:cNvSpPr>
          <p:nvPr/>
        </p:nvSpPr>
        <p:spPr>
          <a:xfrm>
            <a:off x="970429" y="3417833"/>
            <a:ext cx="9693089" cy="2135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t>TensorFlow requires python 3.X, while ROS works with python 2.7 by default, you can see that the first line of the template script changes the python version to match this requirement.</a:t>
            </a:r>
          </a:p>
          <a:p>
            <a:pPr marL="457200" indent="-457200" algn="just">
              <a:buFont typeface="+mj-lt"/>
              <a:buAutoNum type="arabicPeriod"/>
            </a:pPr>
            <a:r>
              <a:rPr lang="en-US" sz="2000" dirty="0"/>
              <a:t>ROS and TensorFlow image formatting is not the same, you will need to manipulate the ROS message to match them by using the function </a:t>
            </a:r>
            <a:r>
              <a:rPr lang="en-US" sz="1800" dirty="0">
                <a:latin typeface="Consolas" panose="020B0609020204030204" pitchFamily="49" charset="0"/>
                <a:cs typeface="Consolas" panose="020B0609020204030204" pitchFamily="49" charset="0"/>
              </a:rPr>
              <a:t>imgmsg_to_cv2(…)</a:t>
            </a:r>
          </a:p>
          <a:p>
            <a:pPr marL="457200" indent="-457200" algn="just">
              <a:buFont typeface="+mj-lt"/>
              <a:buAutoNum type="arabicPeriod"/>
            </a:pPr>
            <a:r>
              <a:rPr lang="en-US" sz="2000" dirty="0"/>
              <a:t>You can either train a neural network with complete images or used the network previously trained and CV techniques to isolate the traffic signs. </a:t>
            </a:r>
          </a:p>
        </p:txBody>
      </p:sp>
    </p:spTree>
    <p:extLst>
      <p:ext uri="{BB962C8B-B14F-4D97-AF65-F5344CB8AC3E}">
        <p14:creationId xmlns:p14="http://schemas.microsoft.com/office/powerpoint/2010/main" val="355943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dirty="0"/>
              <a:t>Activity</a:t>
            </a:r>
            <a:br>
              <a:rPr lang="en-US" dirty="0"/>
            </a:br>
            <a:r>
              <a:rPr lang="en-US" sz="3200" dirty="0"/>
              <a:t>Proposed solution, CV and AI</a:t>
            </a:r>
            <a:endParaRPr lang="en-US" dirty="0"/>
          </a:p>
        </p:txBody>
      </p:sp>
      <p:sp>
        <p:nvSpPr>
          <p:cNvPr id="9" name="Rounded Rectangle 8">
            <a:extLst>
              <a:ext uri="{FF2B5EF4-FFF2-40B4-BE49-F238E27FC236}">
                <a16:creationId xmlns:a16="http://schemas.microsoft.com/office/drawing/2014/main" id="{0177ECC6-4E6B-1841-A6FB-1CCBFBF3869C}"/>
              </a:ext>
            </a:extLst>
          </p:cNvPr>
          <p:cNvSpPr/>
          <p:nvPr/>
        </p:nvSpPr>
        <p:spPr>
          <a:xfrm>
            <a:off x="958120" y="2048947"/>
            <a:ext cx="10040471" cy="4231931"/>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A4A5912B-8469-B14B-BBF4-E48063D7C404}"/>
              </a:ext>
            </a:extLst>
          </p:cNvPr>
          <p:cNvSpPr txBox="1">
            <a:spLocks/>
          </p:cNvSpPr>
          <p:nvPr/>
        </p:nvSpPr>
        <p:spPr>
          <a:xfrm>
            <a:off x="1345179" y="2263592"/>
            <a:ext cx="9297837" cy="37174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400" dirty="0"/>
              <a:t>Preprocess the image, cleaning and softening the data as much as possible.</a:t>
            </a:r>
          </a:p>
          <a:p>
            <a:pPr marL="457200" indent="-457200" algn="just">
              <a:buFont typeface="+mj-lt"/>
              <a:buAutoNum type="arabicPeriod"/>
            </a:pPr>
            <a:r>
              <a:rPr lang="en-US" sz="2400" dirty="0"/>
              <a:t>Use color filtering to remove as many information that is not part of a sign as possible</a:t>
            </a:r>
          </a:p>
          <a:p>
            <a:pPr marL="457200" indent="-457200" algn="just">
              <a:buFont typeface="+mj-lt"/>
              <a:buAutoNum type="arabicPeriod"/>
            </a:pPr>
            <a:r>
              <a:rPr lang="en-US" sz="2400" dirty="0"/>
              <a:t>Use edge detection techniques to isolate shapes and characterize them so that they match an expected shape, for instance using circularity criteria. </a:t>
            </a:r>
          </a:p>
          <a:p>
            <a:pPr marL="457200" indent="-457200" algn="just">
              <a:buFont typeface="+mj-lt"/>
              <a:buAutoNum type="arabicPeriod"/>
            </a:pPr>
            <a:r>
              <a:rPr lang="en-US" sz="2400" dirty="0"/>
              <a:t>Crop the region that corresponds to the traffic sign. </a:t>
            </a:r>
          </a:p>
          <a:p>
            <a:pPr marL="457200" indent="-457200" algn="just">
              <a:buFont typeface="+mj-lt"/>
              <a:buAutoNum type="arabicPeriod"/>
            </a:pPr>
            <a:r>
              <a:rPr lang="en-US" sz="2400" dirty="0"/>
              <a:t>Analyze the cropped region using your Neural Network </a:t>
            </a:r>
          </a:p>
          <a:p>
            <a:pPr marL="457200" indent="-457200" algn="just">
              <a:buFont typeface="+mj-lt"/>
              <a:buAutoNum type="arabicPeriod"/>
            </a:pPr>
            <a:r>
              <a:rPr lang="en-US" sz="2400" dirty="0"/>
              <a:t>React according to the output of the network. </a:t>
            </a:r>
          </a:p>
        </p:txBody>
      </p:sp>
    </p:spTree>
    <p:extLst>
      <p:ext uri="{BB962C8B-B14F-4D97-AF65-F5344CB8AC3E}">
        <p14:creationId xmlns:p14="http://schemas.microsoft.com/office/powerpoint/2010/main" val="371034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lstStyle/>
          <a:p>
            <a:r>
              <a:rPr lang="en-US" sz="4000" dirty="0"/>
              <a:t>Introduction to neural networks</a:t>
            </a:r>
            <a:br>
              <a:rPr lang="en-US" dirty="0"/>
            </a:br>
            <a:r>
              <a:rPr lang="en-US" sz="3200" dirty="0"/>
              <a:t>What is a neural network?</a:t>
            </a:r>
          </a:p>
        </p:txBody>
      </p:sp>
      <p:pic>
        <p:nvPicPr>
          <p:cNvPr id="1026" name="Picture 2" descr="Classical Neural Network: What really are Nodes and Layers? | by Chun Hei  Michael Chan | Towards Data Science">
            <a:extLst>
              <a:ext uri="{FF2B5EF4-FFF2-40B4-BE49-F238E27FC236}">
                <a16:creationId xmlns:a16="http://schemas.microsoft.com/office/drawing/2014/main" id="{AF0DB1FD-F009-0D45-A918-C271B7F46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848" y="3151188"/>
            <a:ext cx="5180404" cy="321185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200" y="1825625"/>
            <a:ext cx="1035762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Set of nodes (neurons) that take the information the user sends through the Input layer, apply some mathematical operations and send them back through the output layer. </a:t>
            </a:r>
          </a:p>
        </p:txBody>
      </p:sp>
      <p:grpSp>
        <p:nvGrpSpPr>
          <p:cNvPr id="17" name="Group 16">
            <a:extLst>
              <a:ext uri="{FF2B5EF4-FFF2-40B4-BE49-F238E27FC236}">
                <a16:creationId xmlns:a16="http://schemas.microsoft.com/office/drawing/2014/main" id="{899BF6A2-5EEB-8F4F-818D-340DD2773F3D}"/>
              </a:ext>
            </a:extLst>
          </p:cNvPr>
          <p:cNvGrpSpPr/>
          <p:nvPr/>
        </p:nvGrpSpPr>
        <p:grpSpPr>
          <a:xfrm>
            <a:off x="6280231" y="3025259"/>
            <a:ext cx="4514563" cy="3164605"/>
            <a:chOff x="5899231" y="3025259"/>
            <a:chExt cx="4514563" cy="3164605"/>
          </a:xfrm>
        </p:grpSpPr>
        <p:sp>
          <p:nvSpPr>
            <p:cNvPr id="5" name="Rounded Rectangle 4">
              <a:extLst>
                <a:ext uri="{FF2B5EF4-FFF2-40B4-BE49-F238E27FC236}">
                  <a16:creationId xmlns:a16="http://schemas.microsoft.com/office/drawing/2014/main" id="{A8C694FE-6884-284C-AFD5-23DAD3ECE465}"/>
                </a:ext>
              </a:extLst>
            </p:cNvPr>
            <p:cNvSpPr/>
            <p:nvPr/>
          </p:nvSpPr>
          <p:spPr>
            <a:xfrm>
              <a:off x="5899232" y="3363953"/>
              <a:ext cx="4514562" cy="553909"/>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D061DB-B5F1-B247-8824-1A4278201AC4}"/>
                </a:ext>
              </a:extLst>
            </p:cNvPr>
            <p:cNvSpPr txBox="1"/>
            <p:nvPr/>
          </p:nvSpPr>
          <p:spPr>
            <a:xfrm>
              <a:off x="5899231" y="3025259"/>
              <a:ext cx="1246752" cy="369332"/>
            </a:xfrm>
            <a:prstGeom prst="rect">
              <a:avLst/>
            </a:prstGeom>
            <a:noFill/>
          </p:spPr>
          <p:txBody>
            <a:bodyPr wrap="none" rtlCol="0">
              <a:spAutoFit/>
            </a:bodyPr>
            <a:lstStyle/>
            <a:p>
              <a:r>
                <a:rPr lang="en-US" dirty="0">
                  <a:solidFill>
                    <a:schemeClr val="accent2">
                      <a:lumMod val="75000"/>
                    </a:schemeClr>
                  </a:solidFill>
                </a:rPr>
                <a:t>Input layer</a:t>
              </a:r>
              <a:r>
                <a:rPr lang="en-US" dirty="0"/>
                <a:t> </a:t>
              </a:r>
            </a:p>
          </p:txBody>
        </p:sp>
        <p:sp>
          <p:nvSpPr>
            <p:cNvPr id="7" name="Rounded Rectangle 6">
              <a:extLst>
                <a:ext uri="{FF2B5EF4-FFF2-40B4-BE49-F238E27FC236}">
                  <a16:creationId xmlns:a16="http://schemas.microsoft.com/office/drawing/2014/main" id="{E1939932-BD17-E04D-AD00-39144DC919AE}"/>
                </a:ext>
              </a:extLst>
            </p:cNvPr>
            <p:cNvSpPr/>
            <p:nvPr/>
          </p:nvSpPr>
          <p:spPr>
            <a:xfrm>
              <a:off x="5899232" y="4499948"/>
              <a:ext cx="4514562" cy="553910"/>
            </a:xfrm>
            <a:prstGeom prst="round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20D3D1-F341-6849-B539-2AAFCD2EE17B}"/>
                </a:ext>
              </a:extLst>
            </p:cNvPr>
            <p:cNvSpPr txBox="1"/>
            <p:nvPr/>
          </p:nvSpPr>
          <p:spPr>
            <a:xfrm>
              <a:off x="5899231" y="4172404"/>
              <a:ext cx="1424685" cy="369332"/>
            </a:xfrm>
            <a:prstGeom prst="rect">
              <a:avLst/>
            </a:prstGeom>
            <a:noFill/>
          </p:spPr>
          <p:txBody>
            <a:bodyPr wrap="none" rtlCol="0">
              <a:spAutoFit/>
            </a:bodyPr>
            <a:lstStyle/>
            <a:p>
              <a:r>
                <a:rPr lang="en-US" dirty="0">
                  <a:solidFill>
                    <a:schemeClr val="accent5"/>
                  </a:solidFill>
                </a:rPr>
                <a:t>Hidden layer</a:t>
              </a:r>
              <a:r>
                <a:rPr lang="en-US" dirty="0"/>
                <a:t> </a:t>
              </a:r>
            </a:p>
          </p:txBody>
        </p:sp>
        <p:sp>
          <p:nvSpPr>
            <p:cNvPr id="9" name="Rounded Rectangle 8">
              <a:extLst>
                <a:ext uri="{FF2B5EF4-FFF2-40B4-BE49-F238E27FC236}">
                  <a16:creationId xmlns:a16="http://schemas.microsoft.com/office/drawing/2014/main" id="{7B041DE4-0C48-A94F-8DA8-D1431522EE3F}"/>
                </a:ext>
              </a:extLst>
            </p:cNvPr>
            <p:cNvSpPr/>
            <p:nvPr/>
          </p:nvSpPr>
          <p:spPr>
            <a:xfrm>
              <a:off x="5899232" y="5635954"/>
              <a:ext cx="4514562" cy="553910"/>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7BFFBE8-E0A1-BC42-BD77-9643ADA7599F}"/>
                </a:ext>
              </a:extLst>
            </p:cNvPr>
            <p:cNvSpPr txBox="1"/>
            <p:nvPr/>
          </p:nvSpPr>
          <p:spPr>
            <a:xfrm>
              <a:off x="5899231" y="5308410"/>
              <a:ext cx="1418273" cy="369332"/>
            </a:xfrm>
            <a:prstGeom prst="rect">
              <a:avLst/>
            </a:prstGeom>
            <a:noFill/>
          </p:spPr>
          <p:txBody>
            <a:bodyPr wrap="none" rtlCol="0">
              <a:spAutoFit/>
            </a:bodyPr>
            <a:lstStyle/>
            <a:p>
              <a:r>
                <a:rPr lang="en-US" dirty="0">
                  <a:solidFill>
                    <a:schemeClr val="accent6">
                      <a:lumMod val="60000"/>
                      <a:lumOff val="40000"/>
                    </a:schemeClr>
                  </a:solidFill>
                </a:rPr>
                <a:t>Output layer</a:t>
              </a:r>
              <a:r>
                <a:rPr lang="en-US" dirty="0"/>
                <a:t> </a:t>
              </a:r>
            </a:p>
          </p:txBody>
        </p:sp>
        <p:sp>
          <p:nvSpPr>
            <p:cNvPr id="11" name="TextBox 10">
              <a:extLst>
                <a:ext uri="{FF2B5EF4-FFF2-40B4-BE49-F238E27FC236}">
                  <a16:creationId xmlns:a16="http://schemas.microsoft.com/office/drawing/2014/main" id="{5376CE66-2313-4247-AD00-EB9D462237DA}"/>
                </a:ext>
              </a:extLst>
            </p:cNvPr>
            <p:cNvSpPr txBox="1"/>
            <p:nvPr/>
          </p:nvSpPr>
          <p:spPr>
            <a:xfrm>
              <a:off x="6017012" y="3463410"/>
              <a:ext cx="4396781" cy="369332"/>
            </a:xfrm>
            <a:prstGeom prst="rect">
              <a:avLst/>
            </a:prstGeom>
            <a:noFill/>
          </p:spPr>
          <p:txBody>
            <a:bodyPr wrap="none" rtlCol="0">
              <a:spAutoFit/>
            </a:bodyPr>
            <a:lstStyle/>
            <a:p>
              <a:r>
                <a:rPr lang="en-US" dirty="0"/>
                <a:t>Neurons directly connected to the user input</a:t>
              </a:r>
            </a:p>
          </p:txBody>
        </p:sp>
        <p:sp>
          <p:nvSpPr>
            <p:cNvPr id="15" name="TextBox 14">
              <a:extLst>
                <a:ext uri="{FF2B5EF4-FFF2-40B4-BE49-F238E27FC236}">
                  <a16:creationId xmlns:a16="http://schemas.microsoft.com/office/drawing/2014/main" id="{DB513758-9A3F-B14A-8FA6-44EDF4B85559}"/>
                </a:ext>
              </a:extLst>
            </p:cNvPr>
            <p:cNvSpPr txBox="1"/>
            <p:nvPr/>
          </p:nvSpPr>
          <p:spPr>
            <a:xfrm>
              <a:off x="5958122" y="4592237"/>
              <a:ext cx="4113947" cy="369332"/>
            </a:xfrm>
            <a:prstGeom prst="rect">
              <a:avLst/>
            </a:prstGeom>
            <a:noFill/>
          </p:spPr>
          <p:txBody>
            <a:bodyPr wrap="none" rtlCol="0">
              <a:spAutoFit/>
            </a:bodyPr>
            <a:lstStyle/>
            <a:p>
              <a:r>
                <a:rPr lang="en-US" dirty="0"/>
                <a:t>Neurons only connected to other neurons</a:t>
              </a:r>
            </a:p>
          </p:txBody>
        </p:sp>
        <p:sp>
          <p:nvSpPr>
            <p:cNvPr id="16" name="TextBox 15">
              <a:extLst>
                <a:ext uri="{FF2B5EF4-FFF2-40B4-BE49-F238E27FC236}">
                  <a16:creationId xmlns:a16="http://schemas.microsoft.com/office/drawing/2014/main" id="{6E0D145D-46CB-4646-8E6D-192F3FCF581D}"/>
                </a:ext>
              </a:extLst>
            </p:cNvPr>
            <p:cNvSpPr txBox="1"/>
            <p:nvPr/>
          </p:nvSpPr>
          <p:spPr>
            <a:xfrm>
              <a:off x="5958122" y="5749137"/>
              <a:ext cx="2912016" cy="369332"/>
            </a:xfrm>
            <a:prstGeom prst="rect">
              <a:avLst/>
            </a:prstGeom>
            <a:noFill/>
          </p:spPr>
          <p:txBody>
            <a:bodyPr wrap="none" rtlCol="0">
              <a:spAutoFit/>
            </a:bodyPr>
            <a:lstStyle/>
            <a:p>
              <a:r>
                <a:rPr lang="en-US" dirty="0"/>
                <a:t>Neurons delivering the result</a:t>
              </a:r>
            </a:p>
          </p:txBody>
        </p:sp>
      </p:grpSp>
    </p:spTree>
    <p:extLst>
      <p:ext uri="{BB962C8B-B14F-4D97-AF65-F5344CB8AC3E}">
        <p14:creationId xmlns:p14="http://schemas.microsoft.com/office/powerpoint/2010/main" val="349890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lstStyle/>
          <a:p>
            <a:r>
              <a:rPr lang="en-US" sz="4000" dirty="0"/>
              <a:t>Introduction to neural networks</a:t>
            </a:r>
            <a:br>
              <a:rPr lang="en-US" dirty="0"/>
            </a:br>
            <a:r>
              <a:rPr lang="en-US" sz="3200" dirty="0"/>
              <a:t>What is a neuron?</a:t>
            </a:r>
          </a:p>
        </p:txBody>
      </p:sp>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200" y="1825626"/>
            <a:ext cx="10357624"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Minimal element of a neural network, it takes as an input a weighted combination of numbers and outputs the result of applying a given function to it, known as activation function. </a:t>
            </a:r>
          </a:p>
        </p:txBody>
      </p:sp>
      <p:grpSp>
        <p:nvGrpSpPr>
          <p:cNvPr id="17" name="Group 16">
            <a:extLst>
              <a:ext uri="{FF2B5EF4-FFF2-40B4-BE49-F238E27FC236}">
                <a16:creationId xmlns:a16="http://schemas.microsoft.com/office/drawing/2014/main" id="{1F9C069B-7C47-0248-B045-7B452B81AE29}"/>
              </a:ext>
            </a:extLst>
          </p:cNvPr>
          <p:cNvGrpSpPr/>
          <p:nvPr/>
        </p:nvGrpSpPr>
        <p:grpSpPr>
          <a:xfrm>
            <a:off x="2612945" y="3151189"/>
            <a:ext cx="6808133" cy="3287180"/>
            <a:chOff x="2236816" y="3209927"/>
            <a:chExt cx="6808133" cy="3287180"/>
          </a:xfrm>
        </p:grpSpPr>
        <p:sp>
          <p:nvSpPr>
            <p:cNvPr id="11" name="Oval 10">
              <a:extLst>
                <a:ext uri="{FF2B5EF4-FFF2-40B4-BE49-F238E27FC236}">
                  <a16:creationId xmlns:a16="http://schemas.microsoft.com/office/drawing/2014/main" id="{518D1C8F-84DD-A24F-81A0-10E08C0E2A5E}"/>
                </a:ext>
              </a:extLst>
            </p:cNvPr>
            <p:cNvSpPr/>
            <p:nvPr/>
          </p:nvSpPr>
          <p:spPr>
            <a:xfrm>
              <a:off x="6017012" y="3209927"/>
              <a:ext cx="2955208" cy="2450148"/>
            </a:xfrm>
            <a:prstGeom prst="ellipse">
              <a:avLst/>
            </a:prstGeom>
            <a:blipFill>
              <a:blip r:embed="rId2"/>
              <a:stretch>
                <a:fillRect/>
              </a:stretch>
            </a:blip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ADFF9D3-A6ED-E247-8D80-CAE63CF3958D}"/>
                </a:ext>
              </a:extLst>
            </p:cNvPr>
            <p:cNvGrpSpPr/>
            <p:nvPr/>
          </p:nvGrpSpPr>
          <p:grpSpPr>
            <a:xfrm>
              <a:off x="2236816" y="4070138"/>
              <a:ext cx="2576912" cy="778625"/>
              <a:chOff x="899160" y="4136811"/>
              <a:chExt cx="2576912" cy="778625"/>
            </a:xfrm>
          </p:grpSpPr>
          <p:sp>
            <p:nvSpPr>
              <p:cNvPr id="13" name="Rounded Rectangle 12">
                <a:extLst>
                  <a:ext uri="{FF2B5EF4-FFF2-40B4-BE49-F238E27FC236}">
                    <a16:creationId xmlns:a16="http://schemas.microsoft.com/office/drawing/2014/main" id="{A7B8F083-5689-1E49-B58F-4D9238950592}"/>
                  </a:ext>
                </a:extLst>
              </p:cNvPr>
              <p:cNvSpPr/>
              <p:nvPr/>
            </p:nvSpPr>
            <p:spPr>
              <a:xfrm>
                <a:off x="976712" y="4136811"/>
                <a:ext cx="2499360" cy="778625"/>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68CB92-115C-3743-97A6-7CB64D6FC402}"/>
                      </a:ext>
                    </a:extLst>
                  </p:cNvPr>
                  <p:cNvSpPr txBox="1"/>
                  <p:nvPr/>
                </p:nvSpPr>
                <p:spPr>
                  <a:xfrm>
                    <a:off x="899160" y="4173496"/>
                    <a:ext cx="2499360"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 </m:t>
                              </m:r>
                              <m:r>
                                <a:rPr lang="en-GB" b="0" i="1" smtClean="0">
                                  <a:latin typeface="Cambria Math" panose="02040503050406030204" pitchFamily="18" charset="0"/>
                                </a:rPr>
                                <m:t>𝑥</m:t>
                              </m:r>
                            </m:e>
                            <m:sub>
                              <m:r>
                                <a:rPr lang="en-GB" b="0" i="1" smtClean="0">
                                  <a:latin typeface="Cambria Math" panose="02040503050406030204" pitchFamily="18" charset="0"/>
                                </a:rPr>
                                <m:t>𝑛</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𝑛</m:t>
                              </m:r>
                            </m:sub>
                          </m:sSub>
                        </m:oMath>
                      </m:oMathPara>
                    </a14:m>
                    <a:endParaRPr lang="en-US" dirty="0"/>
                  </a:p>
                </p:txBody>
              </p:sp>
            </mc:Choice>
            <mc:Fallback xmlns="">
              <p:sp>
                <p:nvSpPr>
                  <p:cNvPr id="12" name="TextBox 11">
                    <a:extLst>
                      <a:ext uri="{FF2B5EF4-FFF2-40B4-BE49-F238E27FC236}">
                        <a16:creationId xmlns:a16="http://schemas.microsoft.com/office/drawing/2014/main" id="{CD68CB92-115C-3743-97A6-7CB64D6FC402}"/>
                      </a:ext>
                    </a:extLst>
                  </p:cNvPr>
                  <p:cNvSpPr txBox="1">
                    <a:spLocks noRot="1" noChangeAspect="1" noMove="1" noResize="1" noEditPoints="1" noAdjustHandles="1" noChangeArrowheads="1" noChangeShapeType="1" noTextEdit="1"/>
                  </p:cNvSpPr>
                  <p:nvPr/>
                </p:nvSpPr>
                <p:spPr>
                  <a:xfrm>
                    <a:off x="899160" y="4173496"/>
                    <a:ext cx="2499360" cy="639983"/>
                  </a:xfrm>
                  <a:prstGeom prst="rect">
                    <a:avLst/>
                  </a:prstGeom>
                  <a:blipFill>
                    <a:blip r:embed="rId3"/>
                    <a:stretch>
                      <a:fillRect b="-7692"/>
                    </a:stretch>
                  </a:blipFill>
                </p:spPr>
                <p:txBody>
                  <a:bodyPr/>
                  <a:lstStyle/>
                  <a:p>
                    <a:r>
                      <a:rPr lang="en-US">
                        <a:noFill/>
                      </a:rPr>
                      <a:t> </a:t>
                    </a:r>
                  </a:p>
                </p:txBody>
              </p:sp>
            </mc:Fallback>
          </mc:AlternateContent>
        </p:grpSp>
        <p:cxnSp>
          <p:nvCxnSpPr>
            <p:cNvPr id="16" name="Straight Arrow Connector 15">
              <a:extLst>
                <a:ext uri="{FF2B5EF4-FFF2-40B4-BE49-F238E27FC236}">
                  <a16:creationId xmlns:a16="http://schemas.microsoft.com/office/drawing/2014/main" id="{D6E439EC-CBCE-8D41-8218-C66380F572A9}"/>
                </a:ext>
              </a:extLst>
            </p:cNvPr>
            <p:cNvCxnSpPr>
              <a:cxnSpLocks/>
            </p:cNvCxnSpPr>
            <p:nvPr/>
          </p:nvCxnSpPr>
          <p:spPr>
            <a:xfrm>
              <a:off x="4918972" y="4431476"/>
              <a:ext cx="1050968" cy="3525"/>
            </a:xfrm>
            <a:prstGeom prst="straightConnector1">
              <a:avLst/>
            </a:prstGeom>
            <a:ln w="476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FB882F-DC36-A54D-9300-B2A4E7D24330}"/>
                </a:ext>
              </a:extLst>
            </p:cNvPr>
            <p:cNvSpPr txBox="1"/>
            <p:nvPr/>
          </p:nvSpPr>
          <p:spPr>
            <a:xfrm>
              <a:off x="5944282" y="5666110"/>
              <a:ext cx="3100667" cy="830997"/>
            </a:xfrm>
            <a:prstGeom prst="rect">
              <a:avLst/>
            </a:prstGeom>
            <a:noFill/>
          </p:spPr>
          <p:txBody>
            <a:bodyPr wrap="square" rtlCol="0">
              <a:spAutoFit/>
            </a:bodyPr>
            <a:lstStyle/>
            <a:p>
              <a:pPr algn="just"/>
              <a:r>
                <a:rPr lang="en-US" sz="2400" dirty="0">
                  <a:solidFill>
                    <a:schemeClr val="accent1"/>
                  </a:solidFill>
                </a:rPr>
                <a:t>Neuron with a sigmoid activation function</a:t>
              </a:r>
            </a:p>
          </p:txBody>
        </p:sp>
      </p:grpSp>
    </p:spTree>
    <p:extLst>
      <p:ext uri="{BB962C8B-B14F-4D97-AF65-F5344CB8AC3E}">
        <p14:creationId xmlns:p14="http://schemas.microsoft.com/office/powerpoint/2010/main" val="186517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normAutofit/>
          </a:bodyPr>
          <a:lstStyle/>
          <a:p>
            <a:r>
              <a:rPr lang="en-US" sz="4000" dirty="0"/>
              <a:t>Introduction to neural networks</a:t>
            </a:r>
            <a:br>
              <a:rPr lang="en-US" dirty="0"/>
            </a:br>
            <a:r>
              <a:rPr lang="en-US" sz="3200" dirty="0"/>
              <a:t>How to set up a network?</a:t>
            </a:r>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200" y="1825626"/>
                <a:ext cx="10357624" cy="19843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optimization process involved in training a neural network requires to compute the optimal value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oMath>
                </a14:m>
                <a:r>
                  <a:rPr lang="en-US" dirty="0"/>
                  <a:t> that minimizes some error metric.</a:t>
                </a:r>
              </a:p>
              <a:p>
                <a:pPr algn="just"/>
                <a:r>
                  <a:rPr lang="en-US" dirty="0"/>
                  <a:t>Two sets of data are used to both train and  verify that the network works properly. </a:t>
                </a:r>
              </a:p>
            </p:txBody>
          </p:sp>
        </mc:Choice>
        <mc:Fallback xmlns="">
          <p:sp>
            <p:nvSpPr>
              <p:cNvPr id="6" name="Content Placeholder 2">
                <a:extLst>
                  <a:ext uri="{FF2B5EF4-FFF2-40B4-BE49-F238E27FC236}">
                    <a16:creationId xmlns:a16="http://schemas.microsoft.com/office/drawing/2014/main" id="{5EAA4A47-E80F-4D4E-9C3D-D2B3E7B2CB59}"/>
                  </a:ext>
                </a:extLst>
              </p:cNvPr>
              <p:cNvSpPr txBox="1">
                <a:spLocks noRot="1" noChangeAspect="1" noMove="1" noResize="1" noEditPoints="1" noAdjustHandles="1" noChangeArrowheads="1" noChangeShapeType="1" noTextEdit="1"/>
              </p:cNvSpPr>
              <p:nvPr/>
            </p:nvSpPr>
            <p:spPr>
              <a:xfrm>
                <a:off x="838200" y="1825626"/>
                <a:ext cx="10357624" cy="1984374"/>
              </a:xfrm>
              <a:prstGeom prst="rect">
                <a:avLst/>
              </a:prstGeom>
              <a:blipFill>
                <a:blip r:embed="rId3"/>
                <a:stretch>
                  <a:fillRect l="-1103" t="-7006" r="-1225" b="-6369"/>
                </a:stretch>
              </a:blipFill>
            </p:spPr>
            <p:txBody>
              <a:bodyPr/>
              <a:lstStyle/>
              <a:p>
                <a:r>
                  <a:rPr lang="en-US">
                    <a:noFill/>
                  </a:rPr>
                  <a:t> </a:t>
                </a:r>
              </a:p>
            </p:txBody>
          </p:sp>
        </mc:Fallback>
      </mc:AlternateContent>
      <p:sp>
        <p:nvSpPr>
          <p:cNvPr id="19" name="Rounded Rectangle 18">
            <a:extLst>
              <a:ext uri="{FF2B5EF4-FFF2-40B4-BE49-F238E27FC236}">
                <a16:creationId xmlns:a16="http://schemas.microsoft.com/office/drawing/2014/main" id="{12DBD911-80DC-B545-8B6C-7900981AB752}"/>
              </a:ext>
            </a:extLst>
          </p:cNvPr>
          <p:cNvSpPr/>
          <p:nvPr/>
        </p:nvSpPr>
        <p:spPr>
          <a:xfrm>
            <a:off x="1774439" y="4118161"/>
            <a:ext cx="1840966" cy="2288149"/>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Classical Neural Network: What really are Nodes and Layers? | by Chun Hei  Michael Chan | Towards Data Science">
            <a:extLst>
              <a:ext uri="{FF2B5EF4-FFF2-40B4-BE49-F238E27FC236}">
                <a16:creationId xmlns:a16="http://schemas.microsoft.com/office/drawing/2014/main" id="{5F039587-ED17-314E-8DEB-30E1524A546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419211" y="4064809"/>
            <a:ext cx="3776613" cy="234150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847E9A38-544E-314D-AF94-8FD057BE0A42}"/>
              </a:ext>
            </a:extLst>
          </p:cNvPr>
          <p:cNvCxnSpPr>
            <a:cxnSpLocks/>
          </p:cNvCxnSpPr>
          <p:nvPr/>
        </p:nvCxnSpPr>
        <p:spPr>
          <a:xfrm>
            <a:off x="4008474" y="5134769"/>
            <a:ext cx="3154326"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040568-EF08-AA4C-8E59-F66BB34F8BC3}"/>
              </a:ext>
            </a:extLst>
          </p:cNvPr>
          <p:cNvCxnSpPr>
            <a:cxnSpLocks/>
          </p:cNvCxnSpPr>
          <p:nvPr/>
        </p:nvCxnSpPr>
        <p:spPr>
          <a:xfrm>
            <a:off x="4008474" y="5378609"/>
            <a:ext cx="3154326" cy="0"/>
          </a:xfrm>
          <a:prstGeom prst="straightConnector1">
            <a:avLst/>
          </a:prstGeom>
          <a:ln w="47625">
            <a:headEnd type="triangle" w="sm" len="sm"/>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58E5E-4885-BE4D-A23A-9344753FB74E}"/>
              </a:ext>
            </a:extLst>
          </p:cNvPr>
          <p:cNvSpPr txBox="1"/>
          <p:nvPr/>
        </p:nvSpPr>
        <p:spPr>
          <a:xfrm>
            <a:off x="4682871" y="4465320"/>
            <a:ext cx="1802509" cy="461665"/>
          </a:xfrm>
          <a:prstGeom prst="rect">
            <a:avLst/>
          </a:prstGeom>
          <a:noFill/>
        </p:spPr>
        <p:txBody>
          <a:bodyPr wrap="square" rtlCol="0">
            <a:spAutoFit/>
          </a:bodyPr>
          <a:lstStyle/>
          <a:p>
            <a:pPr algn="just"/>
            <a:r>
              <a:rPr lang="en-US" sz="2400" dirty="0">
                <a:solidFill>
                  <a:schemeClr val="accent1"/>
                </a:solidFill>
              </a:rPr>
              <a:t>Optimization</a:t>
            </a:r>
          </a:p>
        </p:txBody>
      </p:sp>
      <p:pic>
        <p:nvPicPr>
          <p:cNvPr id="1026" name="Picture 2" descr="Artificial intelligence and machine learning have a long way to go in terms  of actual cognition">
            <a:extLst>
              <a:ext uri="{FF2B5EF4-FFF2-40B4-BE49-F238E27FC236}">
                <a16:creationId xmlns:a16="http://schemas.microsoft.com/office/drawing/2014/main" id="{2935D063-845F-0142-B9CB-80E476731D3F}"/>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953991" y="4410774"/>
            <a:ext cx="1547895" cy="8126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7541497-F414-BA48-A348-68FCFF723F3B}"/>
              </a:ext>
            </a:extLst>
          </p:cNvPr>
          <p:cNvSpPr txBox="1"/>
          <p:nvPr/>
        </p:nvSpPr>
        <p:spPr>
          <a:xfrm>
            <a:off x="1812897" y="4124131"/>
            <a:ext cx="1802509" cy="338554"/>
          </a:xfrm>
          <a:prstGeom prst="rect">
            <a:avLst/>
          </a:prstGeom>
          <a:noFill/>
        </p:spPr>
        <p:txBody>
          <a:bodyPr wrap="square" rtlCol="0">
            <a:spAutoFit/>
          </a:bodyPr>
          <a:lstStyle/>
          <a:p>
            <a:pPr algn="just"/>
            <a:r>
              <a:rPr lang="en-US" sz="1600" dirty="0">
                <a:solidFill>
                  <a:schemeClr val="accent4"/>
                </a:solidFill>
              </a:rPr>
              <a:t>Cat</a:t>
            </a:r>
            <a:endParaRPr lang="en-US" sz="2400" dirty="0">
              <a:solidFill>
                <a:schemeClr val="accent4"/>
              </a:solidFill>
            </a:endParaRPr>
          </a:p>
        </p:txBody>
      </p:sp>
      <p:pic>
        <p:nvPicPr>
          <p:cNvPr id="1028" name="Picture 4" descr="The 25 Cutest Dog Breeds - Most Adorable Dogs and Puppies">
            <a:extLst>
              <a:ext uri="{FF2B5EF4-FFF2-40B4-BE49-F238E27FC236}">
                <a16:creationId xmlns:a16="http://schemas.microsoft.com/office/drawing/2014/main" id="{3FD9515D-B778-5544-AB99-34DDDD01CB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3991" y="5490119"/>
            <a:ext cx="1547895" cy="7812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AF6A302-BDD5-FF46-B637-F8B1D5C82003}"/>
              </a:ext>
            </a:extLst>
          </p:cNvPr>
          <p:cNvSpPr txBox="1"/>
          <p:nvPr/>
        </p:nvSpPr>
        <p:spPr>
          <a:xfrm>
            <a:off x="1812896" y="5191996"/>
            <a:ext cx="1802509" cy="338554"/>
          </a:xfrm>
          <a:prstGeom prst="rect">
            <a:avLst/>
          </a:prstGeom>
          <a:noFill/>
        </p:spPr>
        <p:txBody>
          <a:bodyPr wrap="square" rtlCol="0">
            <a:spAutoFit/>
          </a:bodyPr>
          <a:lstStyle/>
          <a:p>
            <a:pPr algn="just"/>
            <a:r>
              <a:rPr lang="en-US" sz="1600" dirty="0">
                <a:solidFill>
                  <a:schemeClr val="tx2"/>
                </a:solidFill>
              </a:rPr>
              <a:t>Dog</a:t>
            </a:r>
            <a:endParaRPr lang="en-US" sz="2400" dirty="0">
              <a:solidFill>
                <a:schemeClr val="tx2"/>
              </a:solidFill>
            </a:endParaRPr>
          </a:p>
        </p:txBody>
      </p:sp>
      <p:sp>
        <p:nvSpPr>
          <p:cNvPr id="17" name="TextBox 16">
            <a:extLst>
              <a:ext uri="{FF2B5EF4-FFF2-40B4-BE49-F238E27FC236}">
                <a16:creationId xmlns:a16="http://schemas.microsoft.com/office/drawing/2014/main" id="{126A9748-F3FD-F441-8C33-CFBCFC19A625}"/>
              </a:ext>
            </a:extLst>
          </p:cNvPr>
          <p:cNvSpPr txBox="1"/>
          <p:nvPr/>
        </p:nvSpPr>
        <p:spPr>
          <a:xfrm>
            <a:off x="1699377" y="3808480"/>
            <a:ext cx="1802509" cy="338554"/>
          </a:xfrm>
          <a:prstGeom prst="rect">
            <a:avLst/>
          </a:prstGeom>
          <a:noFill/>
        </p:spPr>
        <p:txBody>
          <a:bodyPr wrap="square" rtlCol="0">
            <a:spAutoFit/>
          </a:bodyPr>
          <a:lstStyle/>
          <a:p>
            <a:pPr algn="just"/>
            <a:r>
              <a:rPr lang="en-US" sz="1600" dirty="0">
                <a:solidFill>
                  <a:schemeClr val="accent6"/>
                </a:solidFill>
              </a:rPr>
              <a:t>Database</a:t>
            </a:r>
            <a:endParaRPr lang="en-US" sz="2400" dirty="0">
              <a:solidFill>
                <a:schemeClr val="accent6"/>
              </a:solidFill>
            </a:endParaRPr>
          </a:p>
        </p:txBody>
      </p:sp>
    </p:spTree>
    <p:extLst>
      <p:ext uri="{BB962C8B-B14F-4D97-AF65-F5344CB8AC3E}">
        <p14:creationId xmlns:p14="http://schemas.microsoft.com/office/powerpoint/2010/main" val="15921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lstStyle/>
          <a:p>
            <a:r>
              <a:rPr lang="en-US" sz="4000" dirty="0"/>
              <a:t>Introduction to neural networks</a:t>
            </a:r>
            <a:br>
              <a:rPr lang="en-US" dirty="0"/>
            </a:br>
            <a:r>
              <a:rPr lang="en-US" sz="3200" dirty="0"/>
              <a:t>Overfitting </a:t>
            </a:r>
            <a:endParaRPr lang="en-US" dirty="0"/>
          </a:p>
        </p:txBody>
      </p:sp>
      <p:sp>
        <p:nvSpPr>
          <p:cNvPr id="3" name="Content Placeholder 2">
            <a:extLst>
              <a:ext uri="{FF2B5EF4-FFF2-40B4-BE49-F238E27FC236}">
                <a16:creationId xmlns:a16="http://schemas.microsoft.com/office/drawing/2014/main" id="{9F5872DD-6B0E-DD42-AD81-52D326D76F42}"/>
              </a:ext>
            </a:extLst>
          </p:cNvPr>
          <p:cNvSpPr txBox="1">
            <a:spLocks/>
          </p:cNvSpPr>
          <p:nvPr/>
        </p:nvSpPr>
        <p:spPr>
          <a:xfrm>
            <a:off x="838200" y="1825626"/>
            <a:ext cx="10357624" cy="1984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When the network </a:t>
            </a:r>
            <a:r>
              <a:rPr lang="en-GB"/>
              <a:t>is too </a:t>
            </a:r>
            <a:r>
              <a:rPr lang="en-GB" dirty="0"/>
              <a:t>adapted to our data, we say it is </a:t>
            </a:r>
            <a:r>
              <a:rPr lang="en-GB" i="1" dirty="0"/>
              <a:t>overfitted</a:t>
            </a:r>
            <a:r>
              <a:rPr lang="en-US" dirty="0"/>
              <a:t>. </a:t>
            </a:r>
          </a:p>
          <a:p>
            <a:pPr algn="just"/>
            <a:r>
              <a:rPr lang="en-US" dirty="0"/>
              <a:t>This phenomena makes our network too stiff, it’s very good working with the data that we used to train it but it’s very bad with new samples, making in unusable in application. </a:t>
            </a:r>
          </a:p>
        </p:txBody>
      </p:sp>
      <p:pic>
        <p:nvPicPr>
          <p:cNvPr id="2054" name="Picture 6" descr="7 Simple Techniques to Prevent Overfitting | Data Science and Machine  Learning | Kaggle">
            <a:extLst>
              <a:ext uri="{FF2B5EF4-FFF2-40B4-BE49-F238E27FC236}">
                <a16:creationId xmlns:a16="http://schemas.microsoft.com/office/drawing/2014/main" id="{CDE807DB-B3DA-9D42-B794-14F0AEAC74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7" t="21869" r="3734" b="10159"/>
          <a:stretch/>
        </p:blipFill>
        <p:spPr bwMode="auto">
          <a:xfrm>
            <a:off x="2795234" y="3944938"/>
            <a:ext cx="6601532" cy="21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61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6859-82B0-1C4C-840A-7767800FE022}"/>
              </a:ext>
            </a:extLst>
          </p:cNvPr>
          <p:cNvSpPr>
            <a:spLocks noGrp="1"/>
          </p:cNvSpPr>
          <p:nvPr>
            <p:ph type="title"/>
          </p:nvPr>
        </p:nvSpPr>
        <p:spPr/>
        <p:txBody>
          <a:bodyPr/>
          <a:lstStyle/>
          <a:p>
            <a:r>
              <a:rPr lang="en-US" sz="4000" dirty="0"/>
              <a:t>Building an AI solution</a:t>
            </a:r>
            <a:br>
              <a:rPr lang="en-US" dirty="0"/>
            </a:br>
            <a:r>
              <a:rPr lang="en-US" sz="3200" dirty="0"/>
              <a:t>Generating a dataset</a:t>
            </a:r>
            <a:endParaRPr lang="en-US" dirty="0"/>
          </a:p>
        </p:txBody>
      </p:sp>
      <p:sp>
        <p:nvSpPr>
          <p:cNvPr id="3" name="Content Placeholder 2">
            <a:extLst>
              <a:ext uri="{FF2B5EF4-FFF2-40B4-BE49-F238E27FC236}">
                <a16:creationId xmlns:a16="http://schemas.microsoft.com/office/drawing/2014/main" id="{6B681CA5-CBFA-A949-8923-65CEBD7D12A7}"/>
              </a:ext>
            </a:extLst>
          </p:cNvPr>
          <p:cNvSpPr>
            <a:spLocks noGrp="1"/>
          </p:cNvSpPr>
          <p:nvPr>
            <p:ph idx="1"/>
          </p:nvPr>
        </p:nvSpPr>
        <p:spPr>
          <a:xfrm>
            <a:off x="838200" y="1766569"/>
            <a:ext cx="10515600" cy="2533015"/>
          </a:xfrm>
        </p:spPr>
        <p:txBody>
          <a:bodyPr>
            <a:normAutofit/>
          </a:bodyPr>
          <a:lstStyle/>
          <a:p>
            <a:pPr algn="just"/>
            <a:r>
              <a:rPr lang="en-US" sz="2000" dirty="0"/>
              <a:t>When picking a dataset all classes, for example cats and dogs when classifying animals, need to be equally represented to ensure that the network is not biased. </a:t>
            </a:r>
          </a:p>
          <a:p>
            <a:pPr algn="just"/>
            <a:r>
              <a:rPr lang="en-US" sz="2000" dirty="0"/>
              <a:t>At the same time, we need to be sure that there are all types of dogs within the dataset to make the solution as general as possible.</a:t>
            </a:r>
          </a:p>
          <a:p>
            <a:pPr algn="just"/>
            <a:r>
              <a:rPr lang="en-US" sz="2000" dirty="0"/>
              <a:t>Finally, the data should be normalized to reduce the influence of noise or artifacts in the data used in our application  </a:t>
            </a:r>
          </a:p>
        </p:txBody>
      </p:sp>
      <p:grpSp>
        <p:nvGrpSpPr>
          <p:cNvPr id="24" name="Group 23">
            <a:extLst>
              <a:ext uri="{FF2B5EF4-FFF2-40B4-BE49-F238E27FC236}">
                <a16:creationId xmlns:a16="http://schemas.microsoft.com/office/drawing/2014/main" id="{9429D6F3-DD01-A44B-AF8F-48D5E599ED6C}"/>
              </a:ext>
            </a:extLst>
          </p:cNvPr>
          <p:cNvGrpSpPr/>
          <p:nvPr/>
        </p:nvGrpSpPr>
        <p:grpSpPr>
          <a:xfrm>
            <a:off x="834769" y="3777465"/>
            <a:ext cx="10515600" cy="2731414"/>
            <a:chOff x="834769" y="3655545"/>
            <a:chExt cx="10515600" cy="2731414"/>
          </a:xfrm>
        </p:grpSpPr>
        <p:sp>
          <p:nvSpPr>
            <p:cNvPr id="4" name="Rounded Rectangle 3">
              <a:extLst>
                <a:ext uri="{FF2B5EF4-FFF2-40B4-BE49-F238E27FC236}">
                  <a16:creationId xmlns:a16="http://schemas.microsoft.com/office/drawing/2014/main" id="{F8DD321F-5CE4-2341-88ED-48CA1E7C8D48}"/>
                </a:ext>
              </a:extLst>
            </p:cNvPr>
            <p:cNvSpPr/>
            <p:nvPr/>
          </p:nvSpPr>
          <p:spPr>
            <a:xfrm>
              <a:off x="3276600" y="4206239"/>
              <a:ext cx="1417320" cy="1828801"/>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B04957-DA7D-124F-BAB9-6068437D8D30}"/>
                </a:ext>
              </a:extLst>
            </p:cNvPr>
            <p:cNvSpPr txBox="1"/>
            <p:nvPr/>
          </p:nvSpPr>
          <p:spPr>
            <a:xfrm>
              <a:off x="1525503" y="4854168"/>
              <a:ext cx="1019577" cy="373152"/>
            </a:xfrm>
            <a:prstGeom prst="rect">
              <a:avLst/>
            </a:prstGeom>
            <a:noFill/>
          </p:spPr>
          <p:txBody>
            <a:bodyPr wrap="square" rtlCol="0">
              <a:spAutoFit/>
            </a:bodyPr>
            <a:lstStyle/>
            <a:p>
              <a:pPr algn="just"/>
              <a:r>
                <a:rPr lang="en-US" dirty="0"/>
                <a:t>Problem</a:t>
              </a:r>
            </a:p>
          </p:txBody>
        </p:sp>
        <p:sp>
          <p:nvSpPr>
            <p:cNvPr id="6" name="Rounded Rectangle 5">
              <a:extLst>
                <a:ext uri="{FF2B5EF4-FFF2-40B4-BE49-F238E27FC236}">
                  <a16:creationId xmlns:a16="http://schemas.microsoft.com/office/drawing/2014/main" id="{D57651F3-3331-0E47-95EB-9B63158175E8}"/>
                </a:ext>
              </a:extLst>
            </p:cNvPr>
            <p:cNvSpPr/>
            <p:nvPr/>
          </p:nvSpPr>
          <p:spPr>
            <a:xfrm>
              <a:off x="1476995" y="4761591"/>
              <a:ext cx="1098565" cy="57241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FD026DC-5202-E044-A082-B31FC2FF6DB6}"/>
                </a:ext>
              </a:extLst>
            </p:cNvPr>
            <p:cNvSpPr txBox="1"/>
            <p:nvPr/>
          </p:nvSpPr>
          <p:spPr>
            <a:xfrm>
              <a:off x="3476223" y="4356466"/>
              <a:ext cx="1019577" cy="646331"/>
            </a:xfrm>
            <a:prstGeom prst="rect">
              <a:avLst/>
            </a:prstGeom>
            <a:noFill/>
          </p:spPr>
          <p:txBody>
            <a:bodyPr wrap="square" rtlCol="0">
              <a:spAutoFit/>
            </a:bodyPr>
            <a:lstStyle/>
            <a:p>
              <a:pPr algn="ctr"/>
              <a:r>
                <a:rPr lang="en-US" dirty="0"/>
                <a:t>Capture Data</a:t>
              </a:r>
            </a:p>
          </p:txBody>
        </p:sp>
        <p:sp>
          <p:nvSpPr>
            <p:cNvPr id="8" name="Rounded Rectangle 7">
              <a:extLst>
                <a:ext uri="{FF2B5EF4-FFF2-40B4-BE49-F238E27FC236}">
                  <a16:creationId xmlns:a16="http://schemas.microsoft.com/office/drawing/2014/main" id="{550D6A98-18F7-9549-8E63-D1D59195B172}"/>
                </a:ext>
              </a:extLst>
            </p:cNvPr>
            <p:cNvSpPr/>
            <p:nvPr/>
          </p:nvSpPr>
          <p:spPr>
            <a:xfrm>
              <a:off x="3427715" y="4388439"/>
              <a:ext cx="1098565" cy="57241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9885D97-CE0E-214C-8847-DD0A2C927255}"/>
                </a:ext>
              </a:extLst>
            </p:cNvPr>
            <p:cNvSpPr txBox="1"/>
            <p:nvPr/>
          </p:nvSpPr>
          <p:spPr>
            <a:xfrm>
              <a:off x="3506703" y="5190359"/>
              <a:ext cx="1019577" cy="646331"/>
            </a:xfrm>
            <a:prstGeom prst="rect">
              <a:avLst/>
            </a:prstGeom>
            <a:noFill/>
          </p:spPr>
          <p:txBody>
            <a:bodyPr wrap="square" rtlCol="0">
              <a:spAutoFit/>
            </a:bodyPr>
            <a:lstStyle/>
            <a:p>
              <a:pPr algn="just"/>
              <a:r>
                <a:rPr lang="en-US" dirty="0"/>
                <a:t>Search</a:t>
              </a:r>
            </a:p>
            <a:p>
              <a:pPr algn="just"/>
              <a:r>
                <a:rPr lang="en-US" dirty="0"/>
                <a:t>dataset</a:t>
              </a:r>
            </a:p>
          </p:txBody>
        </p:sp>
        <p:sp>
          <p:nvSpPr>
            <p:cNvPr id="10" name="Rounded Rectangle 9">
              <a:extLst>
                <a:ext uri="{FF2B5EF4-FFF2-40B4-BE49-F238E27FC236}">
                  <a16:creationId xmlns:a16="http://schemas.microsoft.com/office/drawing/2014/main" id="{1DF90BF8-3C93-7140-92F2-34D649BC97AB}"/>
                </a:ext>
              </a:extLst>
            </p:cNvPr>
            <p:cNvSpPr/>
            <p:nvPr/>
          </p:nvSpPr>
          <p:spPr>
            <a:xfrm>
              <a:off x="3427715" y="5227320"/>
              <a:ext cx="1098565" cy="57241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F240136-13A9-1C4D-A91A-9A5C31B3C8A9}"/>
                </a:ext>
              </a:extLst>
            </p:cNvPr>
            <p:cNvSpPr txBox="1"/>
            <p:nvPr/>
          </p:nvSpPr>
          <p:spPr>
            <a:xfrm>
              <a:off x="5394960" y="4746351"/>
              <a:ext cx="1299589" cy="646331"/>
            </a:xfrm>
            <a:prstGeom prst="rect">
              <a:avLst/>
            </a:prstGeom>
            <a:noFill/>
          </p:spPr>
          <p:txBody>
            <a:bodyPr wrap="square" rtlCol="0">
              <a:spAutoFit/>
            </a:bodyPr>
            <a:lstStyle/>
            <a:p>
              <a:pPr algn="ctr"/>
              <a:r>
                <a:rPr lang="en-US" dirty="0"/>
                <a:t>Resizing the images</a:t>
              </a:r>
            </a:p>
          </p:txBody>
        </p:sp>
        <p:sp>
          <p:nvSpPr>
            <p:cNvPr id="12" name="Rounded Rectangle 11">
              <a:extLst>
                <a:ext uri="{FF2B5EF4-FFF2-40B4-BE49-F238E27FC236}">
                  <a16:creationId xmlns:a16="http://schemas.microsoft.com/office/drawing/2014/main" id="{4EBF8A13-CBBA-5246-A5B9-B1B2C67E52C3}"/>
                </a:ext>
              </a:extLst>
            </p:cNvPr>
            <p:cNvSpPr/>
            <p:nvPr/>
          </p:nvSpPr>
          <p:spPr>
            <a:xfrm>
              <a:off x="5336095" y="4684253"/>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E73C45D-B71F-804B-897E-D103EAA42575}"/>
                </a:ext>
              </a:extLst>
            </p:cNvPr>
            <p:cNvSpPr txBox="1"/>
            <p:nvPr/>
          </p:nvSpPr>
          <p:spPr>
            <a:xfrm>
              <a:off x="7556947" y="4746351"/>
              <a:ext cx="1299589" cy="646331"/>
            </a:xfrm>
            <a:prstGeom prst="rect">
              <a:avLst/>
            </a:prstGeom>
            <a:noFill/>
          </p:spPr>
          <p:txBody>
            <a:bodyPr wrap="square" rtlCol="0">
              <a:spAutoFit/>
            </a:bodyPr>
            <a:lstStyle/>
            <a:p>
              <a:pPr algn="ctr"/>
              <a:r>
                <a:rPr lang="en-US" dirty="0"/>
                <a:t>Noise filtering </a:t>
              </a:r>
            </a:p>
          </p:txBody>
        </p:sp>
        <p:sp>
          <p:nvSpPr>
            <p:cNvPr id="14" name="Rounded Rectangle 13">
              <a:extLst>
                <a:ext uri="{FF2B5EF4-FFF2-40B4-BE49-F238E27FC236}">
                  <a16:creationId xmlns:a16="http://schemas.microsoft.com/office/drawing/2014/main" id="{76A07821-0938-A340-9A32-7A3106379C6E}"/>
                </a:ext>
              </a:extLst>
            </p:cNvPr>
            <p:cNvSpPr/>
            <p:nvPr/>
          </p:nvSpPr>
          <p:spPr>
            <a:xfrm>
              <a:off x="7498082" y="4684253"/>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607CE22-CF12-E444-B8B8-FCC83888CD1F}"/>
                </a:ext>
              </a:extLst>
            </p:cNvPr>
            <p:cNvSpPr txBox="1"/>
            <p:nvPr/>
          </p:nvSpPr>
          <p:spPr>
            <a:xfrm>
              <a:off x="9568627" y="4746351"/>
              <a:ext cx="1299589" cy="646331"/>
            </a:xfrm>
            <a:prstGeom prst="rect">
              <a:avLst/>
            </a:prstGeom>
            <a:noFill/>
          </p:spPr>
          <p:txBody>
            <a:bodyPr wrap="square" rtlCol="0">
              <a:spAutoFit/>
            </a:bodyPr>
            <a:lstStyle/>
            <a:p>
              <a:pPr algn="ctr"/>
              <a:r>
                <a:rPr lang="en-US" dirty="0"/>
                <a:t>Grayscale image</a:t>
              </a:r>
            </a:p>
          </p:txBody>
        </p:sp>
        <p:sp>
          <p:nvSpPr>
            <p:cNvPr id="16" name="Rounded Rectangle 15">
              <a:extLst>
                <a:ext uri="{FF2B5EF4-FFF2-40B4-BE49-F238E27FC236}">
                  <a16:creationId xmlns:a16="http://schemas.microsoft.com/office/drawing/2014/main" id="{5BDBF75E-30EF-6B4B-B69D-0624D9BFEEBC}"/>
                </a:ext>
              </a:extLst>
            </p:cNvPr>
            <p:cNvSpPr/>
            <p:nvPr/>
          </p:nvSpPr>
          <p:spPr>
            <a:xfrm>
              <a:off x="9509762" y="4684253"/>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8F480AA-7906-B040-A4C7-532FA3ED1F43}"/>
                </a:ext>
              </a:extLst>
            </p:cNvPr>
            <p:cNvSpPr/>
            <p:nvPr/>
          </p:nvSpPr>
          <p:spPr>
            <a:xfrm>
              <a:off x="5219702" y="4511040"/>
              <a:ext cx="5859778" cy="1142999"/>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4DFF78D-E6D9-8944-A6DC-18A5455CD2B9}"/>
                </a:ext>
              </a:extLst>
            </p:cNvPr>
            <p:cNvSpPr txBox="1"/>
            <p:nvPr/>
          </p:nvSpPr>
          <p:spPr>
            <a:xfrm>
              <a:off x="1150287" y="5483043"/>
              <a:ext cx="1770008" cy="369332"/>
            </a:xfrm>
            <a:prstGeom prst="rect">
              <a:avLst/>
            </a:prstGeom>
            <a:noFill/>
          </p:spPr>
          <p:txBody>
            <a:bodyPr wrap="square" rtlCol="0">
              <a:spAutoFit/>
            </a:bodyPr>
            <a:lstStyle/>
            <a:p>
              <a:r>
                <a:rPr lang="en-US" dirty="0"/>
                <a:t>What do I need?</a:t>
              </a:r>
            </a:p>
          </p:txBody>
        </p:sp>
        <p:sp>
          <p:nvSpPr>
            <p:cNvPr id="19" name="TextBox 18">
              <a:extLst>
                <a:ext uri="{FF2B5EF4-FFF2-40B4-BE49-F238E27FC236}">
                  <a16:creationId xmlns:a16="http://schemas.microsoft.com/office/drawing/2014/main" id="{59D5EFEE-FB16-9D43-BBF7-5BA6B5EC5EB7}"/>
                </a:ext>
              </a:extLst>
            </p:cNvPr>
            <p:cNvSpPr txBox="1"/>
            <p:nvPr/>
          </p:nvSpPr>
          <p:spPr>
            <a:xfrm>
              <a:off x="3131487" y="6017627"/>
              <a:ext cx="1770008" cy="369332"/>
            </a:xfrm>
            <a:prstGeom prst="rect">
              <a:avLst/>
            </a:prstGeom>
            <a:noFill/>
          </p:spPr>
          <p:txBody>
            <a:bodyPr wrap="square" rtlCol="0">
              <a:spAutoFit/>
            </a:bodyPr>
            <a:lstStyle/>
            <a:p>
              <a:r>
                <a:rPr lang="en-US" dirty="0"/>
                <a:t>Data</a:t>
              </a:r>
              <a:r>
                <a:rPr lang="en-US" dirty="0">
                  <a:solidFill>
                    <a:schemeClr val="accent4"/>
                  </a:solidFill>
                </a:rPr>
                <a:t> </a:t>
              </a:r>
              <a:r>
                <a:rPr lang="en-US" dirty="0"/>
                <a:t>acquisition</a:t>
              </a:r>
            </a:p>
          </p:txBody>
        </p:sp>
        <p:sp>
          <p:nvSpPr>
            <p:cNvPr id="20" name="TextBox 19">
              <a:extLst>
                <a:ext uri="{FF2B5EF4-FFF2-40B4-BE49-F238E27FC236}">
                  <a16:creationId xmlns:a16="http://schemas.microsoft.com/office/drawing/2014/main" id="{D0EE8B61-DB4F-EE48-93AD-FC412448BE73}"/>
                </a:ext>
              </a:extLst>
            </p:cNvPr>
            <p:cNvSpPr txBox="1"/>
            <p:nvPr/>
          </p:nvSpPr>
          <p:spPr>
            <a:xfrm>
              <a:off x="7381333" y="5627995"/>
              <a:ext cx="1650815" cy="369332"/>
            </a:xfrm>
            <a:prstGeom prst="rect">
              <a:avLst/>
            </a:prstGeom>
            <a:noFill/>
          </p:spPr>
          <p:txBody>
            <a:bodyPr wrap="square" rtlCol="0">
              <a:spAutoFit/>
            </a:bodyPr>
            <a:lstStyle/>
            <a:p>
              <a:r>
                <a:rPr lang="en-US" dirty="0"/>
                <a:t>Preprocessing</a:t>
              </a:r>
            </a:p>
          </p:txBody>
        </p:sp>
        <p:sp>
          <p:nvSpPr>
            <p:cNvPr id="22" name="Rounded Rectangle 21">
              <a:extLst>
                <a:ext uri="{FF2B5EF4-FFF2-40B4-BE49-F238E27FC236}">
                  <a16:creationId xmlns:a16="http://schemas.microsoft.com/office/drawing/2014/main" id="{A24FE38F-9A4C-F74E-AE01-4E1C22EE5C9F}"/>
                </a:ext>
              </a:extLst>
            </p:cNvPr>
            <p:cNvSpPr/>
            <p:nvPr/>
          </p:nvSpPr>
          <p:spPr>
            <a:xfrm>
              <a:off x="834770" y="4038716"/>
              <a:ext cx="10515599" cy="2348243"/>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2F2A8FF-9E42-084D-8199-2DB35B146CFC}"/>
                </a:ext>
              </a:extLst>
            </p:cNvPr>
            <p:cNvSpPr txBox="1"/>
            <p:nvPr/>
          </p:nvSpPr>
          <p:spPr>
            <a:xfrm>
              <a:off x="834769" y="3655545"/>
              <a:ext cx="2671934" cy="369332"/>
            </a:xfrm>
            <a:prstGeom prst="rect">
              <a:avLst/>
            </a:prstGeom>
            <a:noFill/>
          </p:spPr>
          <p:txBody>
            <a:bodyPr wrap="square" rtlCol="0">
              <a:spAutoFit/>
            </a:bodyPr>
            <a:lstStyle/>
            <a:p>
              <a:r>
                <a:rPr lang="en-US" dirty="0">
                  <a:solidFill>
                    <a:schemeClr val="accent4"/>
                  </a:solidFill>
                </a:rPr>
                <a:t>Building a dataset pipeline</a:t>
              </a:r>
            </a:p>
          </p:txBody>
        </p:sp>
      </p:grpSp>
    </p:spTree>
    <p:extLst>
      <p:ext uri="{BB962C8B-B14F-4D97-AF65-F5344CB8AC3E}">
        <p14:creationId xmlns:p14="http://schemas.microsoft.com/office/powerpoint/2010/main" val="120593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163F-7D1E-8847-8D5F-FBDE5474567A}"/>
              </a:ext>
            </a:extLst>
          </p:cNvPr>
          <p:cNvSpPr>
            <a:spLocks noGrp="1"/>
          </p:cNvSpPr>
          <p:nvPr>
            <p:ph type="title"/>
          </p:nvPr>
        </p:nvSpPr>
        <p:spPr/>
        <p:txBody>
          <a:bodyPr/>
          <a:lstStyle/>
          <a:p>
            <a:r>
              <a:rPr lang="en-US" sz="4000" dirty="0"/>
              <a:t>Building an AI solution</a:t>
            </a:r>
            <a:br>
              <a:rPr lang="en-US" dirty="0"/>
            </a:br>
            <a:r>
              <a:rPr lang="en-US" sz="3200" dirty="0"/>
              <a:t>Training a neural network</a:t>
            </a:r>
            <a:endParaRPr lang="en-US" dirty="0"/>
          </a:p>
        </p:txBody>
      </p:sp>
      <p:sp>
        <p:nvSpPr>
          <p:cNvPr id="4" name="Rounded Rectangle 3">
            <a:extLst>
              <a:ext uri="{FF2B5EF4-FFF2-40B4-BE49-F238E27FC236}">
                <a16:creationId xmlns:a16="http://schemas.microsoft.com/office/drawing/2014/main" id="{C9F52BC3-487E-7B45-BE63-B72A4CC7AD82}"/>
              </a:ext>
            </a:extLst>
          </p:cNvPr>
          <p:cNvSpPr/>
          <p:nvPr/>
        </p:nvSpPr>
        <p:spPr>
          <a:xfrm>
            <a:off x="2527052" y="3454603"/>
            <a:ext cx="1246751" cy="553909"/>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83FC910-A5E8-F549-AB2C-669CAC712B85}"/>
              </a:ext>
            </a:extLst>
          </p:cNvPr>
          <p:cNvSpPr txBox="1"/>
          <p:nvPr/>
        </p:nvSpPr>
        <p:spPr>
          <a:xfrm>
            <a:off x="2644832" y="3554060"/>
            <a:ext cx="994055" cy="369332"/>
          </a:xfrm>
          <a:prstGeom prst="rect">
            <a:avLst/>
          </a:prstGeom>
          <a:noFill/>
        </p:spPr>
        <p:txBody>
          <a:bodyPr wrap="none" rtlCol="0">
            <a:spAutoFit/>
          </a:bodyPr>
          <a:lstStyle/>
          <a:p>
            <a:r>
              <a:rPr lang="en-US" dirty="0"/>
              <a:t>Network</a:t>
            </a:r>
          </a:p>
        </p:txBody>
      </p:sp>
      <p:sp>
        <p:nvSpPr>
          <p:cNvPr id="7" name="TextBox 6">
            <a:extLst>
              <a:ext uri="{FF2B5EF4-FFF2-40B4-BE49-F238E27FC236}">
                <a16:creationId xmlns:a16="http://schemas.microsoft.com/office/drawing/2014/main" id="{42BE2D63-C1ED-1543-A882-B1187B37C9BC}"/>
              </a:ext>
            </a:extLst>
          </p:cNvPr>
          <p:cNvSpPr txBox="1"/>
          <p:nvPr/>
        </p:nvSpPr>
        <p:spPr>
          <a:xfrm>
            <a:off x="1115965" y="3408391"/>
            <a:ext cx="927049" cy="646331"/>
          </a:xfrm>
          <a:prstGeom prst="rect">
            <a:avLst/>
          </a:prstGeom>
          <a:noFill/>
        </p:spPr>
        <p:txBody>
          <a:bodyPr wrap="none" rtlCol="0">
            <a:spAutoFit/>
          </a:bodyPr>
          <a:lstStyle/>
          <a:p>
            <a:r>
              <a:rPr lang="en-US" dirty="0"/>
              <a:t>Training</a:t>
            </a:r>
          </a:p>
          <a:p>
            <a:r>
              <a:rPr lang="en-US" dirty="0"/>
              <a:t>Dataset</a:t>
            </a:r>
          </a:p>
        </p:txBody>
      </p:sp>
      <p:sp>
        <p:nvSpPr>
          <p:cNvPr id="8" name="Rounded Rectangle 7">
            <a:extLst>
              <a:ext uri="{FF2B5EF4-FFF2-40B4-BE49-F238E27FC236}">
                <a16:creationId xmlns:a16="http://schemas.microsoft.com/office/drawing/2014/main" id="{9429AAC3-F9AD-1744-B449-DE9D48452AF1}"/>
              </a:ext>
            </a:extLst>
          </p:cNvPr>
          <p:cNvSpPr/>
          <p:nvPr/>
        </p:nvSpPr>
        <p:spPr>
          <a:xfrm>
            <a:off x="838200" y="2728274"/>
            <a:ext cx="3368040" cy="2468566"/>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F34F367-460F-B041-AB56-4DF9E08C11A0}"/>
              </a:ext>
            </a:extLst>
          </p:cNvPr>
          <p:cNvSpPr/>
          <p:nvPr/>
        </p:nvSpPr>
        <p:spPr>
          <a:xfrm>
            <a:off x="2527052" y="4510282"/>
            <a:ext cx="1246751" cy="553909"/>
          </a:xfrm>
          <a:prstGeom prst="roundRect">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2EFC351-8BA7-FF46-80A0-8E69C4708EA8}"/>
              </a:ext>
            </a:extLst>
          </p:cNvPr>
          <p:cNvSpPr txBox="1"/>
          <p:nvPr/>
        </p:nvSpPr>
        <p:spPr>
          <a:xfrm>
            <a:off x="2644832" y="4609739"/>
            <a:ext cx="994055" cy="369332"/>
          </a:xfrm>
          <a:prstGeom prst="rect">
            <a:avLst/>
          </a:prstGeom>
          <a:noFill/>
        </p:spPr>
        <p:txBody>
          <a:bodyPr wrap="none" rtlCol="0">
            <a:spAutoFit/>
          </a:bodyPr>
          <a:lstStyle/>
          <a:p>
            <a:r>
              <a:rPr lang="en-US" dirty="0"/>
              <a:t>Network</a:t>
            </a:r>
          </a:p>
        </p:txBody>
      </p:sp>
      <p:sp>
        <p:nvSpPr>
          <p:cNvPr id="11" name="TextBox 10">
            <a:extLst>
              <a:ext uri="{FF2B5EF4-FFF2-40B4-BE49-F238E27FC236}">
                <a16:creationId xmlns:a16="http://schemas.microsoft.com/office/drawing/2014/main" id="{7CBB312F-DC77-C141-B7D9-8E965EF406E4}"/>
              </a:ext>
            </a:extLst>
          </p:cNvPr>
          <p:cNvSpPr txBox="1"/>
          <p:nvPr/>
        </p:nvSpPr>
        <p:spPr>
          <a:xfrm>
            <a:off x="1115965" y="4464070"/>
            <a:ext cx="901465" cy="646331"/>
          </a:xfrm>
          <a:prstGeom prst="rect">
            <a:avLst/>
          </a:prstGeom>
          <a:noFill/>
        </p:spPr>
        <p:txBody>
          <a:bodyPr wrap="none" rtlCol="0">
            <a:spAutoFit/>
          </a:bodyPr>
          <a:lstStyle/>
          <a:p>
            <a:r>
              <a:rPr lang="en-US" dirty="0"/>
              <a:t>Testing</a:t>
            </a:r>
          </a:p>
          <a:p>
            <a:r>
              <a:rPr lang="en-US" dirty="0"/>
              <a:t>Dataset</a:t>
            </a:r>
          </a:p>
        </p:txBody>
      </p:sp>
      <p:sp>
        <p:nvSpPr>
          <p:cNvPr id="12" name="Rounded Rectangle 11">
            <a:extLst>
              <a:ext uri="{FF2B5EF4-FFF2-40B4-BE49-F238E27FC236}">
                <a16:creationId xmlns:a16="http://schemas.microsoft.com/office/drawing/2014/main" id="{CC5758C6-9818-F54D-97F1-E0A2674AE779}"/>
              </a:ext>
            </a:extLst>
          </p:cNvPr>
          <p:cNvSpPr/>
          <p:nvPr/>
        </p:nvSpPr>
        <p:spPr>
          <a:xfrm>
            <a:off x="987812" y="3154680"/>
            <a:ext cx="3035548" cy="1163310"/>
          </a:xfrm>
          <a:prstGeom prst="roundRect">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7D66B23-A24A-0A42-9280-AC9CE322F21B}"/>
              </a:ext>
            </a:extLst>
          </p:cNvPr>
          <p:cNvSpPr txBox="1"/>
          <p:nvPr/>
        </p:nvSpPr>
        <p:spPr>
          <a:xfrm>
            <a:off x="4450080" y="3784014"/>
            <a:ext cx="1391856" cy="646331"/>
          </a:xfrm>
          <a:prstGeom prst="rect">
            <a:avLst/>
          </a:prstGeom>
          <a:noFill/>
        </p:spPr>
        <p:txBody>
          <a:bodyPr wrap="none" rtlCol="0">
            <a:spAutoFit/>
          </a:bodyPr>
          <a:lstStyle/>
          <a:p>
            <a:r>
              <a:rPr lang="en-US" dirty="0"/>
              <a:t>Performance</a:t>
            </a:r>
          </a:p>
          <a:p>
            <a:pPr algn="ctr"/>
            <a:r>
              <a:rPr lang="en-US" dirty="0"/>
              <a:t>metrics</a:t>
            </a:r>
          </a:p>
        </p:txBody>
      </p:sp>
      <p:sp>
        <p:nvSpPr>
          <p:cNvPr id="14" name="Rounded Rectangle 13">
            <a:extLst>
              <a:ext uri="{FF2B5EF4-FFF2-40B4-BE49-F238E27FC236}">
                <a16:creationId xmlns:a16="http://schemas.microsoft.com/office/drawing/2014/main" id="{460CCB6F-38E2-5946-94BD-FC0A1A4834F1}"/>
              </a:ext>
            </a:extLst>
          </p:cNvPr>
          <p:cNvSpPr/>
          <p:nvPr/>
        </p:nvSpPr>
        <p:spPr>
          <a:xfrm>
            <a:off x="655321" y="2316480"/>
            <a:ext cx="5341252" cy="3078480"/>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A663A8-A2CC-C347-B075-EDC77E51ECB8}"/>
              </a:ext>
            </a:extLst>
          </p:cNvPr>
          <p:cNvSpPr txBox="1"/>
          <p:nvPr/>
        </p:nvSpPr>
        <p:spPr>
          <a:xfrm>
            <a:off x="6509718" y="3786231"/>
            <a:ext cx="1114788" cy="646331"/>
          </a:xfrm>
          <a:prstGeom prst="rect">
            <a:avLst/>
          </a:prstGeom>
          <a:noFill/>
        </p:spPr>
        <p:txBody>
          <a:bodyPr wrap="square" rtlCol="0">
            <a:spAutoFit/>
          </a:bodyPr>
          <a:lstStyle/>
          <a:p>
            <a:pPr algn="just"/>
            <a:r>
              <a:rPr lang="en-US" dirty="0"/>
              <a:t>Is it good </a:t>
            </a:r>
          </a:p>
          <a:p>
            <a:pPr algn="just"/>
            <a:r>
              <a:rPr lang="en-US" dirty="0"/>
              <a:t>enough ?</a:t>
            </a:r>
          </a:p>
        </p:txBody>
      </p:sp>
      <p:sp>
        <p:nvSpPr>
          <p:cNvPr id="16" name="TextBox 15">
            <a:extLst>
              <a:ext uri="{FF2B5EF4-FFF2-40B4-BE49-F238E27FC236}">
                <a16:creationId xmlns:a16="http://schemas.microsoft.com/office/drawing/2014/main" id="{78F92846-C4E0-F04C-A38C-BB78CA827CFD}"/>
              </a:ext>
            </a:extLst>
          </p:cNvPr>
          <p:cNvSpPr txBox="1"/>
          <p:nvPr/>
        </p:nvSpPr>
        <p:spPr>
          <a:xfrm>
            <a:off x="8546187" y="2873328"/>
            <a:ext cx="506374" cy="369332"/>
          </a:xfrm>
          <a:prstGeom prst="rect">
            <a:avLst/>
          </a:prstGeom>
          <a:noFill/>
        </p:spPr>
        <p:txBody>
          <a:bodyPr wrap="square" rtlCol="0">
            <a:spAutoFit/>
          </a:bodyPr>
          <a:lstStyle/>
          <a:p>
            <a:pPr algn="just"/>
            <a:r>
              <a:rPr lang="en-US" dirty="0"/>
              <a:t>Yes</a:t>
            </a:r>
          </a:p>
        </p:txBody>
      </p:sp>
      <p:sp>
        <p:nvSpPr>
          <p:cNvPr id="17" name="TextBox 16">
            <a:extLst>
              <a:ext uri="{FF2B5EF4-FFF2-40B4-BE49-F238E27FC236}">
                <a16:creationId xmlns:a16="http://schemas.microsoft.com/office/drawing/2014/main" id="{0EAA42A6-CB90-5449-8A26-AA042B74BA91}"/>
              </a:ext>
            </a:extLst>
          </p:cNvPr>
          <p:cNvSpPr txBox="1"/>
          <p:nvPr/>
        </p:nvSpPr>
        <p:spPr>
          <a:xfrm>
            <a:off x="8546187" y="4966828"/>
            <a:ext cx="552355" cy="369332"/>
          </a:xfrm>
          <a:prstGeom prst="rect">
            <a:avLst/>
          </a:prstGeom>
          <a:noFill/>
        </p:spPr>
        <p:txBody>
          <a:bodyPr wrap="square" rtlCol="0">
            <a:spAutoFit/>
          </a:bodyPr>
          <a:lstStyle/>
          <a:p>
            <a:pPr algn="just"/>
            <a:r>
              <a:rPr lang="en-US" dirty="0"/>
              <a:t>No</a:t>
            </a:r>
          </a:p>
        </p:txBody>
      </p:sp>
      <p:sp>
        <p:nvSpPr>
          <p:cNvPr id="18" name="TextBox 17">
            <a:extLst>
              <a:ext uri="{FF2B5EF4-FFF2-40B4-BE49-F238E27FC236}">
                <a16:creationId xmlns:a16="http://schemas.microsoft.com/office/drawing/2014/main" id="{61ECFCF6-4E44-DD40-A071-7E0F76DAAD78}"/>
              </a:ext>
            </a:extLst>
          </p:cNvPr>
          <p:cNvSpPr txBox="1"/>
          <p:nvPr/>
        </p:nvSpPr>
        <p:spPr>
          <a:xfrm>
            <a:off x="10304474" y="4250220"/>
            <a:ext cx="1232203" cy="646331"/>
          </a:xfrm>
          <a:prstGeom prst="rect">
            <a:avLst/>
          </a:prstGeom>
          <a:noFill/>
        </p:spPr>
        <p:txBody>
          <a:bodyPr wrap="square" rtlCol="0">
            <a:spAutoFit/>
          </a:bodyPr>
          <a:lstStyle/>
          <a:p>
            <a:pPr algn="ctr"/>
            <a:r>
              <a:rPr lang="en-US" dirty="0"/>
              <a:t>Change dataset</a:t>
            </a:r>
          </a:p>
        </p:txBody>
      </p:sp>
      <p:sp>
        <p:nvSpPr>
          <p:cNvPr id="19" name="TextBox 18">
            <a:extLst>
              <a:ext uri="{FF2B5EF4-FFF2-40B4-BE49-F238E27FC236}">
                <a16:creationId xmlns:a16="http://schemas.microsoft.com/office/drawing/2014/main" id="{2E347D4F-B932-284F-9C27-46A721954B1B}"/>
              </a:ext>
            </a:extLst>
          </p:cNvPr>
          <p:cNvSpPr txBox="1"/>
          <p:nvPr/>
        </p:nvSpPr>
        <p:spPr>
          <a:xfrm>
            <a:off x="10304474" y="5479428"/>
            <a:ext cx="1351067" cy="646331"/>
          </a:xfrm>
          <a:prstGeom prst="rect">
            <a:avLst/>
          </a:prstGeom>
          <a:noFill/>
        </p:spPr>
        <p:txBody>
          <a:bodyPr wrap="square" rtlCol="0">
            <a:spAutoFit/>
          </a:bodyPr>
          <a:lstStyle/>
          <a:p>
            <a:pPr algn="ctr"/>
            <a:r>
              <a:rPr lang="en-US" dirty="0"/>
              <a:t>Change architecture</a:t>
            </a:r>
          </a:p>
        </p:txBody>
      </p:sp>
      <p:sp>
        <p:nvSpPr>
          <p:cNvPr id="20" name="Rounded Rectangle 19">
            <a:extLst>
              <a:ext uri="{FF2B5EF4-FFF2-40B4-BE49-F238E27FC236}">
                <a16:creationId xmlns:a16="http://schemas.microsoft.com/office/drawing/2014/main" id="{AA285938-30BA-794A-B900-D6B6C943F8C1}"/>
              </a:ext>
            </a:extLst>
          </p:cNvPr>
          <p:cNvSpPr/>
          <p:nvPr/>
        </p:nvSpPr>
        <p:spPr>
          <a:xfrm>
            <a:off x="6445235" y="3786231"/>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5448BAD1-C32C-944A-AE57-24FD770E3D2D}"/>
              </a:ext>
            </a:extLst>
          </p:cNvPr>
          <p:cNvSpPr/>
          <p:nvPr/>
        </p:nvSpPr>
        <p:spPr>
          <a:xfrm>
            <a:off x="8197835" y="2728274"/>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CCB372A6-E78A-DD41-9B69-0111BC94F220}"/>
              </a:ext>
            </a:extLst>
          </p:cNvPr>
          <p:cNvSpPr/>
          <p:nvPr/>
        </p:nvSpPr>
        <p:spPr>
          <a:xfrm>
            <a:off x="8213075" y="4823560"/>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BDF49857-E40F-684C-ACE9-7F24CC0E9A8D}"/>
              </a:ext>
            </a:extLst>
          </p:cNvPr>
          <p:cNvSpPr/>
          <p:nvPr/>
        </p:nvSpPr>
        <p:spPr>
          <a:xfrm>
            <a:off x="10304477" y="4250220"/>
            <a:ext cx="1232203"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5BE0606D-DAE9-0041-B1A3-623AA22B429A}"/>
              </a:ext>
            </a:extLst>
          </p:cNvPr>
          <p:cNvSpPr/>
          <p:nvPr/>
        </p:nvSpPr>
        <p:spPr>
          <a:xfrm>
            <a:off x="10304474" y="5469891"/>
            <a:ext cx="1351067" cy="655868"/>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802974B-151F-F14F-A5A3-459534BE8BDA}"/>
              </a:ext>
            </a:extLst>
          </p:cNvPr>
          <p:cNvCxnSpPr>
            <a:cxnSpLocks/>
            <a:endCxn id="13" idx="1"/>
          </p:cNvCxnSpPr>
          <p:nvPr/>
        </p:nvCxnSpPr>
        <p:spPr>
          <a:xfrm flipV="1">
            <a:off x="4206240" y="4107180"/>
            <a:ext cx="243840" cy="6985"/>
          </a:xfrm>
          <a:prstGeom prst="straightConnector1">
            <a:avLst/>
          </a:prstGeom>
          <a:ln w="44450">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2590D05-142F-FB4E-8F55-13FFFD45F927}"/>
              </a:ext>
            </a:extLst>
          </p:cNvPr>
          <p:cNvCxnSpPr>
            <a:cxnSpLocks/>
            <a:stCxn id="13" idx="3"/>
            <a:endCxn id="20" idx="1"/>
          </p:cNvCxnSpPr>
          <p:nvPr/>
        </p:nvCxnSpPr>
        <p:spPr>
          <a:xfrm>
            <a:off x="5841936" y="4107180"/>
            <a:ext cx="603299" cy="6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FEA6F339-C30D-3D46-B6D7-CD41A9A97A14}"/>
              </a:ext>
            </a:extLst>
          </p:cNvPr>
          <p:cNvCxnSpPr>
            <a:stCxn id="20" idx="3"/>
            <a:endCxn id="21" idx="1"/>
          </p:cNvCxnSpPr>
          <p:nvPr/>
        </p:nvCxnSpPr>
        <p:spPr>
          <a:xfrm flipV="1">
            <a:off x="7677438" y="3056208"/>
            <a:ext cx="520397" cy="1057957"/>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BC34C3D3-B344-9241-8631-5FBEBEF86960}"/>
              </a:ext>
            </a:extLst>
          </p:cNvPr>
          <p:cNvCxnSpPr>
            <a:stCxn id="20" idx="3"/>
            <a:endCxn id="22" idx="1"/>
          </p:cNvCxnSpPr>
          <p:nvPr/>
        </p:nvCxnSpPr>
        <p:spPr>
          <a:xfrm>
            <a:off x="7677438" y="4114165"/>
            <a:ext cx="535637" cy="1037329"/>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7373DCDC-1AD5-754F-BDED-C8148235308D}"/>
              </a:ext>
            </a:extLst>
          </p:cNvPr>
          <p:cNvCxnSpPr>
            <a:stCxn id="22" idx="3"/>
            <a:endCxn id="23" idx="1"/>
          </p:cNvCxnSpPr>
          <p:nvPr/>
        </p:nvCxnSpPr>
        <p:spPr>
          <a:xfrm flipV="1">
            <a:off x="9445278" y="4578154"/>
            <a:ext cx="859199" cy="573340"/>
          </a:xfrm>
          <a:prstGeom prst="bentConnector3">
            <a:avLst>
              <a:gd name="adj1" fmla="val 5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FFBC93BC-2328-F64D-A881-9461FBB22784}"/>
              </a:ext>
            </a:extLst>
          </p:cNvPr>
          <p:cNvCxnSpPr>
            <a:stCxn id="22" idx="3"/>
            <a:endCxn id="19" idx="1"/>
          </p:cNvCxnSpPr>
          <p:nvPr/>
        </p:nvCxnSpPr>
        <p:spPr>
          <a:xfrm>
            <a:off x="9445278" y="5151494"/>
            <a:ext cx="859196" cy="651100"/>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84CA669-CC63-A44D-99CE-3B79F740A84D}"/>
              </a:ext>
            </a:extLst>
          </p:cNvPr>
          <p:cNvCxnSpPr>
            <a:cxnSpLocks/>
          </p:cNvCxnSpPr>
          <p:nvPr/>
        </p:nvCxnSpPr>
        <p:spPr>
          <a:xfrm>
            <a:off x="1988584" y="3731557"/>
            <a:ext cx="484038" cy="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5A5349A-BEDE-E04D-A4A9-B05048EDBD9E}"/>
              </a:ext>
            </a:extLst>
          </p:cNvPr>
          <p:cNvCxnSpPr>
            <a:cxnSpLocks/>
          </p:cNvCxnSpPr>
          <p:nvPr/>
        </p:nvCxnSpPr>
        <p:spPr>
          <a:xfrm>
            <a:off x="1952114" y="4787236"/>
            <a:ext cx="509622" cy="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FBBEBB9-B436-3648-BC7F-3AD7C3BDDB30}"/>
              </a:ext>
            </a:extLst>
          </p:cNvPr>
          <p:cNvSpPr txBox="1"/>
          <p:nvPr/>
        </p:nvSpPr>
        <p:spPr>
          <a:xfrm>
            <a:off x="838201" y="2358942"/>
            <a:ext cx="929640" cy="369332"/>
          </a:xfrm>
          <a:prstGeom prst="rect">
            <a:avLst/>
          </a:prstGeom>
          <a:noFill/>
        </p:spPr>
        <p:txBody>
          <a:bodyPr wrap="square" rtlCol="0">
            <a:spAutoFit/>
          </a:bodyPr>
          <a:lstStyle/>
          <a:p>
            <a:r>
              <a:rPr lang="en-US" dirty="0">
                <a:solidFill>
                  <a:schemeClr val="accent6"/>
                </a:solidFill>
              </a:rPr>
              <a:t>Training</a:t>
            </a:r>
          </a:p>
        </p:txBody>
      </p:sp>
      <p:sp>
        <p:nvSpPr>
          <p:cNvPr id="53" name="TextBox 52">
            <a:extLst>
              <a:ext uri="{FF2B5EF4-FFF2-40B4-BE49-F238E27FC236}">
                <a16:creationId xmlns:a16="http://schemas.microsoft.com/office/drawing/2014/main" id="{190A97BB-DF2B-134F-A3D6-849B58A3DA82}"/>
              </a:ext>
            </a:extLst>
          </p:cNvPr>
          <p:cNvSpPr txBox="1"/>
          <p:nvPr/>
        </p:nvSpPr>
        <p:spPr>
          <a:xfrm>
            <a:off x="908562" y="2833162"/>
            <a:ext cx="1435609" cy="369332"/>
          </a:xfrm>
          <a:prstGeom prst="rect">
            <a:avLst/>
          </a:prstGeom>
          <a:noFill/>
        </p:spPr>
        <p:txBody>
          <a:bodyPr wrap="square" rtlCol="0">
            <a:spAutoFit/>
          </a:bodyPr>
          <a:lstStyle/>
          <a:p>
            <a:r>
              <a:rPr lang="en-US" dirty="0">
                <a:solidFill>
                  <a:schemeClr val="accent4"/>
                </a:solidFill>
              </a:rPr>
              <a:t>Optimization</a:t>
            </a:r>
          </a:p>
        </p:txBody>
      </p:sp>
    </p:spTree>
    <p:extLst>
      <p:ext uri="{BB962C8B-B14F-4D97-AF65-F5344CB8AC3E}">
        <p14:creationId xmlns:p14="http://schemas.microsoft.com/office/powerpoint/2010/main" val="333967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4BD4-F036-8740-8AAE-AC1BFA62E17E}"/>
              </a:ext>
            </a:extLst>
          </p:cNvPr>
          <p:cNvSpPr>
            <a:spLocks noGrp="1"/>
          </p:cNvSpPr>
          <p:nvPr>
            <p:ph type="title"/>
          </p:nvPr>
        </p:nvSpPr>
        <p:spPr/>
        <p:txBody>
          <a:bodyPr>
            <a:normAutofit/>
          </a:bodyPr>
          <a:lstStyle/>
          <a:p>
            <a:r>
              <a:rPr lang="en-US" sz="4000" dirty="0"/>
              <a:t>Shape recognition with AI </a:t>
            </a:r>
            <a:br>
              <a:rPr lang="en-US" dirty="0"/>
            </a:br>
            <a:r>
              <a:rPr lang="en-US" sz="3200" dirty="0"/>
              <a:t>Problem statement and proposed solution</a:t>
            </a:r>
            <a:endParaRPr lang="en-US" dirty="0"/>
          </a:p>
        </p:txBody>
      </p:sp>
      <p:sp>
        <p:nvSpPr>
          <p:cNvPr id="6" name="Content Placeholder 2">
            <a:extLst>
              <a:ext uri="{FF2B5EF4-FFF2-40B4-BE49-F238E27FC236}">
                <a16:creationId xmlns:a16="http://schemas.microsoft.com/office/drawing/2014/main" id="{5EAA4A47-E80F-4D4E-9C3D-D2B3E7B2CB59}"/>
              </a:ext>
            </a:extLst>
          </p:cNvPr>
          <p:cNvSpPr txBox="1">
            <a:spLocks/>
          </p:cNvSpPr>
          <p:nvPr/>
        </p:nvSpPr>
        <p:spPr>
          <a:xfrm>
            <a:off x="838199" y="1825626"/>
            <a:ext cx="10614285" cy="1984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The </a:t>
            </a:r>
            <a:r>
              <a:rPr lang="en-GB" sz="2400" dirty="0"/>
              <a:t>most common type of neural networks used with images are known as convolutional neural networks</a:t>
            </a:r>
            <a:r>
              <a:rPr lang="en-US" sz="2400" dirty="0"/>
              <a:t>.</a:t>
            </a:r>
          </a:p>
          <a:p>
            <a:pPr algn="just"/>
            <a:r>
              <a:rPr lang="en-US" sz="2400" dirty="0"/>
              <a:t>An image is going to be provided and the the extract some features and classify it. </a:t>
            </a:r>
          </a:p>
        </p:txBody>
      </p:sp>
      <p:pic>
        <p:nvPicPr>
          <p:cNvPr id="1028" name="Picture 4" descr="Sensors | Free Full-Text | A Convolutional Neural Network for Impact  Detection and Characterization of Complex Composite Structures">
            <a:extLst>
              <a:ext uri="{FF2B5EF4-FFF2-40B4-BE49-F238E27FC236}">
                <a16:creationId xmlns:a16="http://schemas.microsoft.com/office/drawing/2014/main" id="{199A23C8-2DFF-A248-BFC3-1ADABC90F92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261351" y="3024266"/>
            <a:ext cx="9669297" cy="346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3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04F7-9C34-4248-8B09-4B278D9B6680}"/>
              </a:ext>
            </a:extLst>
          </p:cNvPr>
          <p:cNvSpPr>
            <a:spLocks noGrp="1"/>
          </p:cNvSpPr>
          <p:nvPr>
            <p:ph type="title"/>
          </p:nvPr>
        </p:nvSpPr>
        <p:spPr/>
        <p:txBody>
          <a:bodyPr>
            <a:normAutofit/>
          </a:bodyPr>
          <a:lstStyle/>
          <a:p>
            <a:r>
              <a:rPr lang="en-US" sz="4000" dirty="0"/>
              <a:t>Shape recognition with AI</a:t>
            </a:r>
            <a:br>
              <a:rPr lang="en-US" dirty="0"/>
            </a:br>
            <a:r>
              <a:rPr lang="en-US" sz="3200" dirty="0"/>
              <a:t>Preprocessing and regularization</a:t>
            </a:r>
            <a:endParaRPr lang="en-US" dirty="0"/>
          </a:p>
        </p:txBody>
      </p:sp>
      <p:sp>
        <p:nvSpPr>
          <p:cNvPr id="3" name="Content Placeholder 2">
            <a:extLst>
              <a:ext uri="{FF2B5EF4-FFF2-40B4-BE49-F238E27FC236}">
                <a16:creationId xmlns:a16="http://schemas.microsoft.com/office/drawing/2014/main" id="{ABAE70AE-95EE-1A43-BF64-E46D96109532}"/>
              </a:ext>
            </a:extLst>
          </p:cNvPr>
          <p:cNvSpPr>
            <a:spLocks noGrp="1"/>
          </p:cNvSpPr>
          <p:nvPr>
            <p:ph idx="1"/>
          </p:nvPr>
        </p:nvSpPr>
        <p:spPr>
          <a:xfrm>
            <a:off x="838200" y="1825625"/>
            <a:ext cx="10515600" cy="2294840"/>
          </a:xfrm>
        </p:spPr>
        <p:txBody>
          <a:bodyPr>
            <a:normAutofit/>
          </a:bodyPr>
          <a:lstStyle/>
          <a:p>
            <a:pPr marL="0" indent="0" algn="just">
              <a:buNone/>
            </a:pPr>
            <a:r>
              <a:rPr lang="en-US" sz="2400" dirty="0"/>
              <a:t>In our example the original images are colored a and have different shapes, in order to process them we need to apply the following procedure. </a:t>
            </a:r>
          </a:p>
          <a:p>
            <a:pPr marL="971550" lvl="1" indent="-514350" algn="just">
              <a:buFont typeface="+mj-lt"/>
              <a:buAutoNum type="arabicPeriod"/>
            </a:pPr>
            <a:r>
              <a:rPr lang="en-US" sz="2000" dirty="0"/>
              <a:t>Resizing the images to a common shape that matches the input of the network. </a:t>
            </a:r>
          </a:p>
          <a:p>
            <a:pPr marL="971550" lvl="1" indent="-514350" algn="just">
              <a:buFont typeface="+mj-lt"/>
              <a:buAutoNum type="arabicPeriod"/>
            </a:pPr>
            <a:r>
              <a:rPr lang="en-US" sz="2000" dirty="0"/>
              <a:t>Apply histogram equalization to remove artifacts and reduce noise</a:t>
            </a:r>
          </a:p>
          <a:p>
            <a:pPr marL="971550" lvl="1" indent="-514350" algn="just">
              <a:buFont typeface="+mj-lt"/>
              <a:buAutoNum type="arabicPeriod"/>
            </a:pPr>
            <a:r>
              <a:rPr lang="en-US" sz="2000" dirty="0"/>
              <a:t>Convert the data to grayscale </a:t>
            </a:r>
          </a:p>
          <a:p>
            <a:pPr marL="971550" lvl="1" indent="-514350" algn="just">
              <a:buFont typeface="+mj-lt"/>
              <a:buAutoNum type="arabicPeriod"/>
            </a:pPr>
            <a:r>
              <a:rPr lang="en-US" sz="2000" dirty="0"/>
              <a:t>Normalize the data between 0 and 1 </a:t>
            </a:r>
          </a:p>
        </p:txBody>
      </p:sp>
      <p:grpSp>
        <p:nvGrpSpPr>
          <p:cNvPr id="38" name="Group 37">
            <a:extLst>
              <a:ext uri="{FF2B5EF4-FFF2-40B4-BE49-F238E27FC236}">
                <a16:creationId xmlns:a16="http://schemas.microsoft.com/office/drawing/2014/main" id="{7B55EA7A-6057-4C44-A213-AC3DE4B38DF1}"/>
              </a:ext>
            </a:extLst>
          </p:cNvPr>
          <p:cNvGrpSpPr/>
          <p:nvPr/>
        </p:nvGrpSpPr>
        <p:grpSpPr>
          <a:xfrm>
            <a:off x="1828800" y="4469675"/>
            <a:ext cx="8534400" cy="1512331"/>
            <a:chOff x="1970314" y="4469675"/>
            <a:chExt cx="8534400" cy="1512331"/>
          </a:xfrm>
        </p:grpSpPr>
        <p:sp>
          <p:nvSpPr>
            <p:cNvPr id="12" name="TextBox 11">
              <a:extLst>
                <a:ext uri="{FF2B5EF4-FFF2-40B4-BE49-F238E27FC236}">
                  <a16:creationId xmlns:a16="http://schemas.microsoft.com/office/drawing/2014/main" id="{A98DE658-BE70-1E4E-B688-6B6D7825EE19}"/>
                </a:ext>
              </a:extLst>
            </p:cNvPr>
            <p:cNvSpPr txBox="1"/>
            <p:nvPr/>
          </p:nvSpPr>
          <p:spPr>
            <a:xfrm>
              <a:off x="2350765" y="4704986"/>
              <a:ext cx="1299589" cy="646331"/>
            </a:xfrm>
            <a:prstGeom prst="rect">
              <a:avLst/>
            </a:prstGeom>
            <a:noFill/>
          </p:spPr>
          <p:txBody>
            <a:bodyPr wrap="square" rtlCol="0">
              <a:spAutoFit/>
            </a:bodyPr>
            <a:lstStyle/>
            <a:p>
              <a:pPr algn="ctr"/>
              <a:r>
                <a:rPr lang="en-US" dirty="0"/>
                <a:t>Resizing the images</a:t>
              </a:r>
            </a:p>
          </p:txBody>
        </p:sp>
        <p:sp>
          <p:nvSpPr>
            <p:cNvPr id="13" name="Rounded Rectangle 12">
              <a:extLst>
                <a:ext uri="{FF2B5EF4-FFF2-40B4-BE49-F238E27FC236}">
                  <a16:creationId xmlns:a16="http://schemas.microsoft.com/office/drawing/2014/main" id="{3D9120C4-D61D-7B4C-A66E-7EF47D3E2DAB}"/>
                </a:ext>
              </a:extLst>
            </p:cNvPr>
            <p:cNvSpPr/>
            <p:nvPr/>
          </p:nvSpPr>
          <p:spPr>
            <a:xfrm>
              <a:off x="2291900" y="4642888"/>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5839320-CC31-9648-9C2F-F7FD9CABA072}"/>
                </a:ext>
              </a:extLst>
            </p:cNvPr>
            <p:cNvSpPr txBox="1"/>
            <p:nvPr/>
          </p:nvSpPr>
          <p:spPr>
            <a:xfrm>
              <a:off x="4437598" y="4704986"/>
              <a:ext cx="1299589" cy="646331"/>
            </a:xfrm>
            <a:prstGeom prst="rect">
              <a:avLst/>
            </a:prstGeom>
            <a:noFill/>
          </p:spPr>
          <p:txBody>
            <a:bodyPr wrap="square" rtlCol="0">
              <a:spAutoFit/>
            </a:bodyPr>
            <a:lstStyle/>
            <a:p>
              <a:pPr algn="ctr"/>
              <a:r>
                <a:rPr lang="en-US" dirty="0"/>
                <a:t>Noise filtering </a:t>
              </a:r>
            </a:p>
          </p:txBody>
        </p:sp>
        <p:sp>
          <p:nvSpPr>
            <p:cNvPr id="15" name="Rounded Rectangle 14">
              <a:extLst>
                <a:ext uri="{FF2B5EF4-FFF2-40B4-BE49-F238E27FC236}">
                  <a16:creationId xmlns:a16="http://schemas.microsoft.com/office/drawing/2014/main" id="{D55EB0A8-5A50-5A44-81A2-226BB1D90A01}"/>
                </a:ext>
              </a:extLst>
            </p:cNvPr>
            <p:cNvSpPr/>
            <p:nvPr/>
          </p:nvSpPr>
          <p:spPr>
            <a:xfrm>
              <a:off x="4378733" y="4642888"/>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D8522D0-7B60-5A4C-A71E-F96DF3E89A6C}"/>
                </a:ext>
              </a:extLst>
            </p:cNvPr>
            <p:cNvSpPr txBox="1"/>
            <p:nvPr/>
          </p:nvSpPr>
          <p:spPr>
            <a:xfrm>
              <a:off x="6524432" y="4704986"/>
              <a:ext cx="1299589" cy="646331"/>
            </a:xfrm>
            <a:prstGeom prst="rect">
              <a:avLst/>
            </a:prstGeom>
            <a:noFill/>
          </p:spPr>
          <p:txBody>
            <a:bodyPr wrap="square" rtlCol="0">
              <a:spAutoFit/>
            </a:bodyPr>
            <a:lstStyle/>
            <a:p>
              <a:pPr algn="ctr"/>
              <a:r>
                <a:rPr lang="en-US" dirty="0"/>
                <a:t>Grayscale image</a:t>
              </a:r>
            </a:p>
          </p:txBody>
        </p:sp>
        <p:sp>
          <p:nvSpPr>
            <p:cNvPr id="17" name="Rounded Rectangle 16">
              <a:extLst>
                <a:ext uri="{FF2B5EF4-FFF2-40B4-BE49-F238E27FC236}">
                  <a16:creationId xmlns:a16="http://schemas.microsoft.com/office/drawing/2014/main" id="{64E8C8F4-083F-4C4D-939B-129499599792}"/>
                </a:ext>
              </a:extLst>
            </p:cNvPr>
            <p:cNvSpPr/>
            <p:nvPr/>
          </p:nvSpPr>
          <p:spPr>
            <a:xfrm>
              <a:off x="6465567" y="4642888"/>
              <a:ext cx="1417320"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8240E2-F775-014A-A943-C60D43F96415}"/>
                </a:ext>
              </a:extLst>
            </p:cNvPr>
            <p:cNvSpPr/>
            <p:nvPr/>
          </p:nvSpPr>
          <p:spPr>
            <a:xfrm>
              <a:off x="1970314" y="4469675"/>
              <a:ext cx="8534400" cy="1142999"/>
            </a:xfrm>
            <a:prstGeom prst="round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1239657-D8CD-3F4B-9601-0AD0CC097B75}"/>
                </a:ext>
              </a:extLst>
            </p:cNvPr>
            <p:cNvSpPr txBox="1"/>
            <p:nvPr/>
          </p:nvSpPr>
          <p:spPr>
            <a:xfrm>
              <a:off x="5270591" y="5612674"/>
              <a:ext cx="1650815" cy="369332"/>
            </a:xfrm>
            <a:prstGeom prst="rect">
              <a:avLst/>
            </a:prstGeom>
            <a:noFill/>
          </p:spPr>
          <p:txBody>
            <a:bodyPr wrap="square" rtlCol="0">
              <a:spAutoFit/>
            </a:bodyPr>
            <a:lstStyle/>
            <a:p>
              <a:r>
                <a:rPr lang="en-US" dirty="0"/>
                <a:t>Preprocessing</a:t>
              </a:r>
            </a:p>
          </p:txBody>
        </p:sp>
        <p:sp>
          <p:nvSpPr>
            <p:cNvPr id="24" name="TextBox 23">
              <a:extLst>
                <a:ext uri="{FF2B5EF4-FFF2-40B4-BE49-F238E27FC236}">
                  <a16:creationId xmlns:a16="http://schemas.microsoft.com/office/drawing/2014/main" id="{81E39349-EA83-DA4C-8DEE-F0180B630245}"/>
                </a:ext>
              </a:extLst>
            </p:cNvPr>
            <p:cNvSpPr txBox="1"/>
            <p:nvPr/>
          </p:nvSpPr>
          <p:spPr>
            <a:xfrm>
              <a:off x="8606830" y="4842145"/>
              <a:ext cx="1526724" cy="369332"/>
            </a:xfrm>
            <a:prstGeom prst="rect">
              <a:avLst/>
            </a:prstGeom>
            <a:noFill/>
          </p:spPr>
          <p:txBody>
            <a:bodyPr wrap="square" rtlCol="0">
              <a:spAutoFit/>
            </a:bodyPr>
            <a:lstStyle/>
            <a:p>
              <a:pPr algn="ctr"/>
              <a:r>
                <a:rPr lang="en-US" dirty="0"/>
                <a:t>Normalization</a:t>
              </a:r>
            </a:p>
          </p:txBody>
        </p:sp>
        <p:sp>
          <p:nvSpPr>
            <p:cNvPr id="25" name="Rounded Rectangle 24">
              <a:extLst>
                <a:ext uri="{FF2B5EF4-FFF2-40B4-BE49-F238E27FC236}">
                  <a16:creationId xmlns:a16="http://schemas.microsoft.com/office/drawing/2014/main" id="{E6A4254C-5164-D143-981E-9F291A98B997}"/>
                </a:ext>
              </a:extLst>
            </p:cNvPr>
            <p:cNvSpPr/>
            <p:nvPr/>
          </p:nvSpPr>
          <p:spPr>
            <a:xfrm>
              <a:off x="8552401" y="4641547"/>
              <a:ext cx="1635582" cy="770529"/>
            </a:xfrm>
            <a:prstGeom prst="round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A67A7AB5-51DD-624D-B9B8-01358E7CD3D0}"/>
                </a:ext>
              </a:extLst>
            </p:cNvPr>
            <p:cNvCxnSpPr>
              <a:stCxn id="13" idx="3"/>
              <a:endCxn id="15" idx="1"/>
            </p:cNvCxnSpPr>
            <p:nvPr/>
          </p:nvCxnSpPr>
          <p:spPr>
            <a:xfrm>
              <a:off x="3709220" y="5028153"/>
              <a:ext cx="669513"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5BD22D-744A-A749-BD5A-1D714DDE4BF8}"/>
                </a:ext>
              </a:extLst>
            </p:cNvPr>
            <p:cNvCxnSpPr>
              <a:stCxn id="15" idx="3"/>
              <a:endCxn id="17" idx="1"/>
            </p:cNvCxnSpPr>
            <p:nvPr/>
          </p:nvCxnSpPr>
          <p:spPr>
            <a:xfrm>
              <a:off x="5796053" y="5028153"/>
              <a:ext cx="669514"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6BDEC4-9AA1-754A-AE7E-4D5756E8A2B2}"/>
                </a:ext>
              </a:extLst>
            </p:cNvPr>
            <p:cNvCxnSpPr>
              <a:stCxn id="17" idx="3"/>
              <a:endCxn id="25" idx="1"/>
            </p:cNvCxnSpPr>
            <p:nvPr/>
          </p:nvCxnSpPr>
          <p:spPr>
            <a:xfrm flipV="1">
              <a:off x="7882887" y="5026812"/>
              <a:ext cx="669514" cy="134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957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1496</Words>
  <Application>Microsoft Macintosh PowerPoint</Application>
  <PresentationFormat>Widescreen</PresentationFormat>
  <Paragraphs>174</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Consolas</vt:lpstr>
      <vt:lpstr>Office Theme</vt:lpstr>
      <vt:lpstr>      </vt:lpstr>
      <vt:lpstr>Introduction to neural networks What is a neural network?</vt:lpstr>
      <vt:lpstr>Introduction to neural networks What is a neuron?</vt:lpstr>
      <vt:lpstr>Introduction to neural networks How to set up a network?</vt:lpstr>
      <vt:lpstr>Introduction to neural networks Overfitting </vt:lpstr>
      <vt:lpstr>Building an AI solution Generating a dataset</vt:lpstr>
      <vt:lpstr>Building an AI solution Training a neural network</vt:lpstr>
      <vt:lpstr>Shape recognition with AI  Problem statement and proposed solution</vt:lpstr>
      <vt:lpstr>Shape recognition with AI Preprocessing and regularization</vt:lpstr>
      <vt:lpstr>Shape recognition with AI Input layer and feature extraction</vt:lpstr>
      <vt:lpstr>Shape recognition with AI Convolution and MaxPooling</vt:lpstr>
      <vt:lpstr>Shape recognition with AI Classification and Output Layers</vt:lpstr>
      <vt:lpstr>Shape recognition with AI Classification and Output Layers</vt:lpstr>
      <vt:lpstr>Shape recognition with AI Problems and solutions in ML</vt:lpstr>
      <vt:lpstr>Implementation Pseudocode </vt:lpstr>
      <vt:lpstr>Activity Implement your neural network</vt:lpstr>
      <vt:lpstr>Activity ROS node that classify traffic signs</vt:lpstr>
      <vt:lpstr>Activity Proposed solution, CV and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Marc Facerias Pelegri</cp:lastModifiedBy>
  <cp:revision>137</cp:revision>
  <dcterms:created xsi:type="dcterms:W3CDTF">2021-08-23T09:28:39Z</dcterms:created>
  <dcterms:modified xsi:type="dcterms:W3CDTF">2022-05-16T08:52:59Z</dcterms:modified>
</cp:coreProperties>
</file>