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6" r:id="rId3"/>
    <p:sldId id="331" r:id="rId4"/>
    <p:sldId id="332" r:id="rId5"/>
    <p:sldId id="315" r:id="rId6"/>
    <p:sldId id="318" r:id="rId7"/>
    <p:sldId id="333" r:id="rId8"/>
    <p:sldId id="319" r:id="rId9"/>
    <p:sldId id="320" r:id="rId10"/>
    <p:sldId id="334" r:id="rId11"/>
    <p:sldId id="327" r:id="rId12"/>
    <p:sldId id="323" r:id="rId13"/>
    <p:sldId id="328" r:id="rId14"/>
    <p:sldId id="336" r:id="rId15"/>
    <p:sldId id="329" r:id="rId16"/>
    <p:sldId id="321" r:id="rId17"/>
    <p:sldId id="325" r:id="rId18"/>
    <p:sldId id="335" r:id="rId19"/>
    <p:sldId id="326" r:id="rId20"/>
    <p:sldId id="330" r:id="rId21"/>
    <p:sldId id="310" r:id="rId22"/>
    <p:sldId id="311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39" autoAdjust="0"/>
    <p:restoredTop sz="72782" autoAdjust="0"/>
  </p:normalViewPr>
  <p:slideViewPr>
    <p:cSldViewPr snapToGrid="0">
      <p:cViewPr varScale="1">
        <p:scale>
          <a:sx n="81" d="100"/>
          <a:sy n="81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BFE7DA-DA58-5D43-BE2D-FC8351A2F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672C-C95C-EE47-B98A-27DF2D7C2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16B0-1F2F-CF4F-BC53-96BB2AF3C68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B99D-8123-2542-8999-445F022BA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E4DEA-2F7F-C447-8EF7-E946144F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4FE6-9899-6041-834C-F1C811F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B0E3-79F5-7745-84FA-60F4FEA3935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D67-EF4C-8247-91B6-64C2A295C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0CE-0A0D-6D40-8FCD-E1F149BF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33B5-FDF7-484A-8A31-419E865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B461-E64C-C24D-B6DA-22B89CD7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8CE0-B424-134C-8B2C-C247780D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3678-CB39-434B-BF40-46E39D0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F41E-7E24-D846-A77B-39C6A13E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2065-D8A6-3542-AB46-9F8F8B6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C4A6-0C4D-E84C-B47D-7B08AA0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14E1-D6C0-CE46-BCC7-033235E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4663-ABB1-B44F-A9D8-6C747B62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E8B16-7ADE-E24B-8AA4-9FCEC67D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41A38-35E2-4E49-B157-A68B9798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BAE-EFB1-5442-8CBA-04F5861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84BE-4158-1243-927D-C7E2B899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959D-1A04-0E43-9AE8-2173DDD3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406FB149-4F53-1F4A-8817-4F62F943C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38598"/>
          <a:stretch/>
        </p:blipFill>
        <p:spPr>
          <a:xfrm>
            <a:off x="9358884" y="363655"/>
            <a:ext cx="2032000" cy="684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" y="383409"/>
            <a:ext cx="1291844" cy="1291844"/>
          </a:xfrm>
          <a:prstGeom prst="rect">
            <a:avLst/>
          </a:prstGeom>
          <a:effectLst>
            <a:outerShdw blurRad="50800" dir="24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373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4A4E-2F30-374A-ABA5-A099A64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437F-5BAC-7046-B075-389BC336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03E7-C9E8-3140-8D37-7F4FC71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A6CE-4EB2-224C-B8BB-71317297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6BD-3D05-164E-AE29-7C48612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D41-FEB3-F54A-9C69-FB87270B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EB6F-1BC4-3D40-9A86-2A707429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342A-A667-A548-85BD-96B7DCED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2ACB-68BE-AB4E-BD79-6D180DF3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87D-A652-9640-B72C-B80F75B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35DFB-FE37-354B-8A5A-4520CDA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DC01-8C00-744D-A1E5-DD50BB7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A601-7277-EF48-8BB3-23070178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563B-6628-9946-B260-B370176D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AB41-502C-BF46-8755-5DDFFB4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AA6F6-5A2A-E941-AB96-CEC1B32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DEE61-D5E3-CA44-8C8C-AF745CC5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1FF7-FC8B-DA44-9AAB-EB22FD58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28CF-C4B7-4B49-A637-5B56934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26C-4C34-974B-93C6-A62D6F2F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A0A-4E60-6E40-A4B2-CFB8C634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0D3C-9E5A-5248-BB27-DAE23B0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DF60-D3C3-E64F-A6FE-2DE7386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E598-786F-CD45-A9EA-7DEF795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B9E6-D744-8348-8DF1-02654E0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54F7-5E58-1B49-BDBF-CEF28B4B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0297-3402-CD42-BEAA-25EC99F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5B2-F59F-254F-9325-423FB94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5819-E9B3-0F4D-BEBA-225D1BF4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AC5E-8463-6E48-B823-2215879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C0C0-D9AA-D948-B5EA-B860BCF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4BE7-6C3F-254C-9ED6-E91A8F59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C73-14D8-6047-B4E5-4487EA6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E4E9-96A7-2E4E-8C3D-B41F4D26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C989-853E-2C42-A059-4A7265FC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D350-1B72-1348-A01B-A49A82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D341-5D0B-DD4B-96F7-9FED908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5709A-27AA-D644-ADF8-BB95149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E0458-D512-B14D-BCBB-A58FB15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25FA-286C-DB43-B62B-EE09759C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230-F687-3046-A249-6C2022AEC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7D54-26AC-4AC2-B9E9-6058043B4D3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37A-F35A-C64C-8020-0EFB0AA7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8B07-C023-E640-A2F4-AAF630BE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7" Type="http://schemas.openxmlformats.org/officeDocument/2006/relationships/image" Target="../media/image3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11.png"/><Relationship Id="rId9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://wiki.ros.org/roslaunch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0.png"/><Relationship Id="rId10" Type="http://schemas.openxmlformats.org/officeDocument/2006/relationships/image" Target="../media/image120.png"/><Relationship Id="rId4" Type="http://schemas.openxmlformats.org/officeDocument/2006/relationships/image" Target="../media/image7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tags" Target="../tags/tag8.xml"/><Relationship Id="rId6" Type="http://schemas.openxmlformats.org/officeDocument/2006/relationships/image" Target="../media/image261.png"/><Relationship Id="rId11" Type="http://schemas.openxmlformats.org/officeDocument/2006/relationships/image" Target="../media/image19.png"/><Relationship Id="rId5" Type="http://schemas.openxmlformats.org/officeDocument/2006/relationships/image" Target="../media/image25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7" Type="http://schemas.openxmlformats.org/officeDocument/2006/relationships/image" Target="../media/image2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9" Type="http://schemas.openxmlformats.org/officeDocument/2006/relationships/image" Target="../media/image2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C329AF-DD03-814D-B713-CE6BA3190C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61" y="1491995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BE44551-8E23-9C49-84CD-D4A0791F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392" y="1370684"/>
            <a:ext cx="3828288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2D91AC2C-BBC6-AE44-9328-C09EE07A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377" y="2333143"/>
            <a:ext cx="48502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Control Systems in ROS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ACAC13A1-E124-7349-BAA2-F80AB0A1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634" y="3767289"/>
            <a:ext cx="3597694" cy="9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Puzzlebot Model </a:t>
            </a:r>
          </a:p>
          <a:p>
            <a:pPr algn="ctr"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ROS tips and tricks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047511-ED22-9248-95A2-5443989E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38" y="3136995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CB0A60-6375-C34D-B58D-B4BAD54EE9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0" t="27034" r="14833" b="37359"/>
          <a:stretch/>
        </p:blipFill>
        <p:spPr>
          <a:xfrm>
            <a:off x="7630933" y="356097"/>
            <a:ext cx="2049515" cy="677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3D326-5B87-004C-8AEC-7D66AFEF5C0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1932" y="465577"/>
            <a:ext cx="1478494" cy="458333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0DD83F6-3B17-4A7F-A977-8AAC495D1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" y="342698"/>
            <a:ext cx="1767413" cy="1767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160"/>
    </mc:Choice>
    <mc:Fallback xmlns="">
      <p:transition advTm="19160"/>
    </mc:Fallback>
  </mc:AlternateContent>
  <p:extLst>
    <p:ext uri="{E180D4A7-C9FB-4DFB-919C-405C955672EB}">
      <p14:showEvtLst xmlns:p14="http://schemas.microsoft.com/office/powerpoint/2010/main">
        <p14:playEvt time="68" objId="4"/>
        <p14:stopEvt time="17484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3C1C-BA43-4BB1-A09B-048B3D2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B74-5DD3-457B-8C02-B2C6925B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a ROS node that computes the robot location using the encoder data</a:t>
            </a:r>
          </a:p>
          <a:p>
            <a:pPr lvl="1"/>
            <a:r>
              <a:rPr lang="en-GB" dirty="0"/>
              <a:t>It should subscribe to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wl</a:t>
            </a:r>
            <a:r>
              <a:rPr lang="en-GB" dirty="0">
                <a:latin typeface="Courier Std" panose="020704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wr</a:t>
            </a:r>
            <a:r>
              <a:rPr lang="en-GB" dirty="0"/>
              <a:t>, and publish the data to a suitable set of topics</a:t>
            </a:r>
          </a:p>
          <a:p>
            <a:pPr lvl="1"/>
            <a:r>
              <a:rPr lang="en-GB" dirty="0"/>
              <a:t>The published messages could be a set floats, or you can combine them in any way you see fit</a:t>
            </a:r>
          </a:p>
        </p:txBody>
      </p:sp>
    </p:spTree>
    <p:extLst>
      <p:ext uri="{BB962C8B-B14F-4D97-AF65-F5344CB8AC3E}">
        <p14:creationId xmlns:p14="http://schemas.microsoft.com/office/powerpoint/2010/main" val="3868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845">
        <p:fade/>
      </p:transition>
    </mc:Choice>
    <mc:Fallback xmlns="">
      <p:transition spd="med" advTm="55845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5"/>
        <p14:stopEvt time="54008" objId="5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9A89F6-8E85-4AF5-B684-04C54492F0E7}"/>
              </a:ext>
            </a:extLst>
          </p:cNvPr>
          <p:cNvGrpSpPr/>
          <p:nvPr/>
        </p:nvGrpSpPr>
        <p:grpSpPr>
          <a:xfrm>
            <a:off x="897813" y="2483325"/>
            <a:ext cx="10396374" cy="3640219"/>
            <a:chOff x="-144005" y="2653702"/>
            <a:chExt cx="8938607" cy="30926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6B3F8B-8292-40EE-9A02-7C6E231CCBFB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34" name="Rounded Rectangle 13">
                <a:extLst>
                  <a:ext uri="{FF2B5EF4-FFF2-40B4-BE49-F238E27FC236}">
                    <a16:creationId xmlns:a16="http://schemas.microsoft.com/office/drawing/2014/main" id="{E8865CA7-D760-4CE8-813C-3F7ACBF31C80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5EDA7-5D41-4D8A-BE65-F7CDEBF76BED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430DC2-418E-4D55-8B7D-77660841258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BA6725-3D79-4CDE-9F18-215EBF064DAA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32A198F-1BE8-4241-BD36-3A8D407F3D23}"/>
                  </a:ext>
                </a:extLst>
              </p:cNvPr>
              <p:cNvCxnSpPr>
                <a:cxnSpLocks/>
                <a:endCxn id="37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CF033F-0154-4643-93F8-9F908E67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8DD89E-CE69-4D84-BEA0-918A113ED236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B4C835BE-58CF-4121-901E-363773D7E8B9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42" name="Rounded Rectangle 13">
                <a:extLst>
                  <a:ext uri="{FF2B5EF4-FFF2-40B4-BE49-F238E27FC236}">
                    <a16:creationId xmlns:a16="http://schemas.microsoft.com/office/drawing/2014/main" id="{D19BD294-F681-43B0-A826-9A027DF8A7E4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E906C0-0856-4900-AACB-56C5AF220E2C}"/>
                  </a:ext>
                </a:extLst>
              </p:cNvPr>
              <p:cNvCxnSpPr>
                <a:cxnSpLocks/>
                <a:stCxn id="37" idx="6"/>
                <a:endCxn id="41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85322F2-A9BE-44E0-BA78-E4E199201F60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F10E04-E36A-4FF8-A3B5-7CBA405205D4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EAEECC-CEE0-491F-8FDC-E33EA12EC6E4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D4A07-8A0C-4D91-8479-605BBF574D0B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C50472-94F6-426F-81DF-BA1B433A996A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/>
                <p:nvPr/>
              </p:nvSpPr>
              <p:spPr>
                <a:xfrm>
                  <a:off x="2247187" y="4814404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70D8DA-489D-4E79-A06E-A0D4AEC50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187" y="4814404"/>
                  <a:ext cx="1355373" cy="392214"/>
                </a:xfrm>
                <a:prstGeom prst="rect">
                  <a:avLst/>
                </a:prstGeom>
                <a:blipFill>
                  <a:blip r:embed="rId6"/>
                  <a:stretch>
                    <a:fillRect l="-7752" r="-3101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C33BE-EBC3-4DC5-A9DD-D97F9F9D2735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1467B6-E45E-455C-92E6-12EC1F47AD25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4AB224-1E9C-4517-A5F5-6DAF86CA6C4F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963C43D-57F5-4D9B-AED4-8347E905F11E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149">
        <p:fade/>
      </p:transition>
    </mc:Choice>
    <mc:Fallback xmlns="">
      <p:transition spd="med" advTm="67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</p:bldLst>
  </p:timing>
  <p:extLst>
    <p:ext uri="{E180D4A7-C9FB-4DFB-919C-405C955672EB}">
      <p14:showEvtLst xmlns:p14="http://schemas.microsoft.com/office/powerpoint/2010/main">
        <p14:playEvt time="308" objId="3"/>
        <p14:stopEvt time="65702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Error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908420" y="2859638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7242987" y="1690688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132242" y="4246682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" y="4246682"/>
                <a:ext cx="2126511" cy="830997"/>
              </a:xfrm>
              <a:prstGeom prst="rect">
                <a:avLst/>
              </a:prstGeom>
              <a:blipFill>
                <a:blip r:embed="rId5"/>
                <a:stretch>
                  <a:fillRect l="-1146" t="-5882" r="-860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7258067" y="2090980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67" y="2090980"/>
                <a:ext cx="2126511" cy="830997"/>
              </a:xfrm>
              <a:prstGeom prst="rect">
                <a:avLst/>
              </a:prstGeom>
              <a:blipFill>
                <a:blip r:embed="rId6"/>
                <a:stretch>
                  <a:fillRect l="-1724" t="-5882" r="-1724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4D721C-88B9-4293-A824-E30E605189F7}"/>
              </a:ext>
            </a:extLst>
          </p:cNvPr>
          <p:cNvCxnSpPr>
            <a:cxnSpLocks/>
          </p:cNvCxnSpPr>
          <p:nvPr/>
        </p:nvCxnSpPr>
        <p:spPr>
          <a:xfrm flipV="1">
            <a:off x="1219835" y="1822457"/>
            <a:ext cx="6166803" cy="17023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D2F7B1-E95B-46C1-BC53-68A4A6982BF6}"/>
              </a:ext>
            </a:extLst>
          </p:cNvPr>
          <p:cNvCxnSpPr>
            <a:cxnSpLocks/>
          </p:cNvCxnSpPr>
          <p:nvPr/>
        </p:nvCxnSpPr>
        <p:spPr>
          <a:xfrm flipV="1">
            <a:off x="1219835" y="3436112"/>
            <a:ext cx="6161374" cy="9510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/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188DD-6028-419C-A17F-CD8492A90B52}"/>
              </a:ext>
            </a:extLst>
          </p:cNvPr>
          <p:cNvCxnSpPr>
            <a:cxnSpLocks/>
          </p:cNvCxnSpPr>
          <p:nvPr/>
        </p:nvCxnSpPr>
        <p:spPr>
          <a:xfrm flipV="1">
            <a:off x="1061634" y="1389354"/>
            <a:ext cx="6063637" cy="168902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4ECBB5-C7F3-48F6-BBF9-B328DFED961C}"/>
              </a:ext>
            </a:extLst>
          </p:cNvPr>
          <p:cNvCxnSpPr>
            <a:cxnSpLocks/>
          </p:cNvCxnSpPr>
          <p:nvPr/>
        </p:nvCxnSpPr>
        <p:spPr>
          <a:xfrm flipV="1">
            <a:off x="1219835" y="1690688"/>
            <a:ext cx="1587587" cy="18340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E194569-6C21-4FC7-9D7F-CB2D181A180D}"/>
              </a:ext>
            </a:extLst>
          </p:cNvPr>
          <p:cNvSpPr/>
          <p:nvPr/>
        </p:nvSpPr>
        <p:spPr>
          <a:xfrm rot="424639">
            <a:off x="-777165" y="1572718"/>
            <a:ext cx="3458483" cy="3463208"/>
          </a:xfrm>
          <a:prstGeom prst="arc">
            <a:avLst>
              <a:gd name="adj1" fmla="val 1891897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9E0E9F0-5EB1-450B-976F-D9E3175082CF}"/>
              </a:ext>
            </a:extLst>
          </p:cNvPr>
          <p:cNvSpPr/>
          <p:nvPr/>
        </p:nvSpPr>
        <p:spPr>
          <a:xfrm rot="424639">
            <a:off x="-53265" y="1578840"/>
            <a:ext cx="3458483" cy="3463208"/>
          </a:xfrm>
          <a:prstGeom prst="arc">
            <a:avLst>
              <a:gd name="adj1" fmla="val 2041972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/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/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/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/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44A49AF5-9206-4D74-827D-A552AEC94221}"/>
              </a:ext>
            </a:extLst>
          </p:cNvPr>
          <p:cNvSpPr/>
          <p:nvPr/>
        </p:nvSpPr>
        <p:spPr>
          <a:xfrm>
            <a:off x="-94990" y="1352861"/>
            <a:ext cx="3458483" cy="3463208"/>
          </a:xfrm>
          <a:prstGeom prst="arc">
            <a:avLst>
              <a:gd name="adj1" fmla="val 18654632"/>
              <a:gd name="adj2" fmla="val 21245799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/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EBBE7-FF76-43E6-86C0-5C12FA0D22E2}"/>
              </a:ext>
            </a:extLst>
          </p:cNvPr>
          <p:cNvCxnSpPr>
            <a:cxnSpLocks/>
          </p:cNvCxnSpPr>
          <p:nvPr/>
        </p:nvCxnSpPr>
        <p:spPr>
          <a:xfrm flipV="1">
            <a:off x="1209626" y="1775491"/>
            <a:ext cx="1" cy="176526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/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blipFill>
                <a:blip r:embed="rId13"/>
                <a:stretch>
                  <a:fillRect r="-4828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/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blipFill>
                <a:blip r:embed="rId14"/>
                <a:stretch>
                  <a:fillRect l="-1379" r="-551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365">
        <p:fade/>
      </p:transition>
    </mc:Choice>
    <mc:Fallback xmlns="">
      <p:transition spd="med" advTm="124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8" grpId="0"/>
      <p:bldP spid="29" grpId="0"/>
      <p:bldP spid="30" grpId="0" animBg="1"/>
      <p:bldP spid="30" grpId="1" animBg="1"/>
      <p:bldP spid="31" grpId="0"/>
      <p:bldP spid="31" grpId="1"/>
      <p:bldP spid="36" grpId="0"/>
      <p:bldP spid="37" grpId="0"/>
    </p:bldLst>
  </p:timing>
  <p:extLst>
    <p:ext uri="{E180D4A7-C9FB-4DFB-919C-405C955672EB}">
      <p14:showEvtLst xmlns:p14="http://schemas.microsoft.com/office/powerpoint/2010/main">
        <p14:playEvt time="1" objId="3"/>
        <p14:stopEvt time="121144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5591-1B1B-4309-8212-E6A6C15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atan2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465" y="1690688"/>
                <a:ext cx="10515600" cy="4778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The atan2 function is a special form of arctan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It takes two arguments,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, and returns the angle to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axis: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It is included in most maths libraries, but it is recommended to use </a:t>
                </a:r>
                <a:r>
                  <a:rPr lang="en-GB" dirty="0" err="1"/>
                  <a:t>numpy</a:t>
                </a:r>
                <a:r>
                  <a:rPr lang="en-GB" dirty="0"/>
                  <a:t>, as </a:t>
                </a:r>
                <a:r>
                  <a:rPr lang="en-GB" dirty="0" err="1"/>
                  <a:t>numpy</a:t>
                </a:r>
                <a:r>
                  <a:rPr lang="en-GB" dirty="0"/>
                  <a:t> will be necessary later on in the course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urier Std" panose="02070409020205020404" pitchFamily="49" charset="0"/>
                  </a:rPr>
                  <a:t>import </a:t>
                </a:r>
                <a:r>
                  <a:rPr lang="en-GB" dirty="0" err="1">
                    <a:latin typeface="Courier Std" panose="02070409020205020404" pitchFamily="49" charset="0"/>
                  </a:rPr>
                  <a:t>numpy</a:t>
                </a:r>
                <a:endParaRPr lang="en-GB" dirty="0">
                  <a:latin typeface="Courier Std" panose="020704090202050204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urier Std" panose="02070409020205020404" pitchFamily="49" charset="0"/>
                  </a:rPr>
                  <a:t>theta = numpy.arctan2(</a:t>
                </a:r>
                <a:r>
                  <a:rPr lang="en-GB" dirty="0" err="1">
                    <a:latin typeface="Courier Std" panose="02070409020205020404" pitchFamily="49" charset="0"/>
                  </a:rPr>
                  <a:t>y,x</a:t>
                </a:r>
                <a:r>
                  <a:rPr lang="en-GB" dirty="0">
                    <a:latin typeface="Courier Std" panose="020704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465" y="1690688"/>
                <a:ext cx="10515600" cy="4778375"/>
              </a:xfrm>
              <a:blipFill>
                <a:blip r:embed="rId5"/>
                <a:stretch>
                  <a:fillRect l="-1043" t="-2551" r="-580" b="-2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598B7D6-9658-462A-B663-36429B260C48}"/>
              </a:ext>
            </a:extLst>
          </p:cNvPr>
          <p:cNvSpPr/>
          <p:nvPr/>
        </p:nvSpPr>
        <p:spPr>
          <a:xfrm>
            <a:off x="7498217" y="2604142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B09A6-D46F-43DF-80D7-FA37E8EDB7DD}"/>
                  </a:ext>
                </a:extLst>
              </p:cNvPr>
              <p:cNvSpPr txBox="1"/>
              <p:nvPr/>
            </p:nvSpPr>
            <p:spPr>
              <a:xfrm>
                <a:off x="7127217" y="2596758"/>
                <a:ext cx="2126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B09A6-D46F-43DF-80D7-FA37E8ED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217" y="2596758"/>
                <a:ext cx="2126511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BC4CB6-5ECA-40D1-A976-C35391FEB13D}"/>
              </a:ext>
            </a:extLst>
          </p:cNvPr>
          <p:cNvCxnSpPr>
            <a:cxnSpLocks/>
          </p:cNvCxnSpPr>
          <p:nvPr/>
        </p:nvCxnSpPr>
        <p:spPr>
          <a:xfrm flipV="1">
            <a:off x="1475065" y="2735911"/>
            <a:ext cx="6166803" cy="17023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FCE3C-DA5F-443B-BD50-815F194C91C4}"/>
              </a:ext>
            </a:extLst>
          </p:cNvPr>
          <p:cNvCxnSpPr>
            <a:cxnSpLocks/>
          </p:cNvCxnSpPr>
          <p:nvPr/>
        </p:nvCxnSpPr>
        <p:spPr>
          <a:xfrm flipV="1">
            <a:off x="1475065" y="4349566"/>
            <a:ext cx="6161374" cy="9510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BBE62A-0C97-4602-A438-B428378D7BCD}"/>
              </a:ext>
            </a:extLst>
          </p:cNvPr>
          <p:cNvCxnSpPr>
            <a:cxnSpLocks/>
          </p:cNvCxnSpPr>
          <p:nvPr/>
        </p:nvCxnSpPr>
        <p:spPr>
          <a:xfrm flipV="1">
            <a:off x="1464856" y="2688945"/>
            <a:ext cx="1" cy="176526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25844-702E-47AB-BA81-B11EB680BA8C}"/>
                  </a:ext>
                </a:extLst>
              </p:cNvPr>
              <p:cNvSpPr txBox="1"/>
              <p:nvPr/>
            </p:nvSpPr>
            <p:spPr>
              <a:xfrm>
                <a:off x="7307723" y="4296811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25844-702E-47AB-BA81-B11EB680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723" y="4296811"/>
                <a:ext cx="8821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E23B06-204F-4348-8D14-41CDB7AC746E}"/>
                  </a:ext>
                </a:extLst>
              </p:cNvPr>
              <p:cNvSpPr txBox="1"/>
              <p:nvPr/>
            </p:nvSpPr>
            <p:spPr>
              <a:xfrm>
                <a:off x="832183" y="2498624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E23B06-204F-4348-8D14-41CDB7AC7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3" y="2498624"/>
                <a:ext cx="882158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9287F-C28E-46F8-B329-0738CA7CE9A4}"/>
                  </a:ext>
                </a:extLst>
              </p:cNvPr>
              <p:cNvSpPr txBox="1"/>
              <p:nvPr/>
            </p:nvSpPr>
            <p:spPr>
              <a:xfrm>
                <a:off x="3675291" y="3798474"/>
                <a:ext cx="2417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9287F-C28E-46F8-B329-0738CA7C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91" y="3798474"/>
                <a:ext cx="2417974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043E0427-1A30-4798-BF31-03D13A8D57FB}"/>
              </a:ext>
            </a:extLst>
          </p:cNvPr>
          <p:cNvSpPr/>
          <p:nvPr/>
        </p:nvSpPr>
        <p:spPr>
          <a:xfrm rot="424639">
            <a:off x="307377" y="2453883"/>
            <a:ext cx="3458483" cy="3463208"/>
          </a:xfrm>
          <a:prstGeom prst="arc">
            <a:avLst>
              <a:gd name="adj1" fmla="val 2041972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490">
        <p:fade/>
      </p:transition>
    </mc:Choice>
    <mc:Fallback xmlns="">
      <p:transition spd="med" advTm="444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9" grpId="0"/>
      <p:bldP spid="10" grpId="0"/>
      <p:bldP spid="11" grpId="0"/>
      <p:bldP spid="12" grpId="0" animBg="1"/>
    </p:bldLst>
  </p:timing>
  <p:extLst>
    <p:ext uri="{E180D4A7-C9FB-4DFB-919C-405C955672EB}">
      <p14:showEvtLst xmlns:p14="http://schemas.microsoft.com/office/powerpoint/2010/main">
        <p14:playEvt time="3053" objId="13"/>
        <p14:stopEvt time="37320" objId="1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D59C-44F7-40E9-8063-6A8B7D9C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74CB-CD3A-47ED-B076-4CB2BC7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the previous node to publish ed and </a:t>
            </a:r>
            <a:r>
              <a:rPr lang="en-GB" dirty="0" err="1"/>
              <a:t>etheta</a:t>
            </a:r>
            <a:r>
              <a:rPr lang="en-GB" dirty="0"/>
              <a:t>. </a:t>
            </a:r>
          </a:p>
          <a:p>
            <a:r>
              <a:rPr lang="en-GB" dirty="0"/>
              <a:t>Set a target, and drive the robot around, checking that the angle to the target and the distance from the target are updated correctly</a:t>
            </a:r>
          </a:p>
          <a:p>
            <a:r>
              <a:rPr lang="en-GB" dirty="0"/>
              <a:t>Remember to wrap all angles to within 1 circle</a:t>
            </a:r>
          </a:p>
        </p:txBody>
      </p:sp>
    </p:spTree>
    <p:extLst>
      <p:ext uri="{BB962C8B-B14F-4D97-AF65-F5344CB8AC3E}">
        <p14:creationId xmlns:p14="http://schemas.microsoft.com/office/powerpoint/2010/main" val="14717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424">
        <p:fade/>
      </p:transition>
    </mc:Choice>
    <mc:Fallback xmlns="">
      <p:transition spd="med" advTm="39424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4"/>
        <p14:stopEvt time="36967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/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blipFill>
                <a:blip r:embed="rId6"/>
                <a:stretch>
                  <a:fillRect l="-7336" r="-3089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995F29B-334F-4530-A456-22317644FB7C}"/>
              </a:ext>
            </a:extLst>
          </p:cNvPr>
          <p:cNvGrpSpPr/>
          <p:nvPr/>
        </p:nvGrpSpPr>
        <p:grpSpPr>
          <a:xfrm>
            <a:off x="897813" y="2314569"/>
            <a:ext cx="10396374" cy="3801831"/>
            <a:chOff x="-144005" y="2516402"/>
            <a:chExt cx="8938607" cy="32299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5FF749-27DE-439C-B0AC-41FAEA81E5ED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56" name="Rounded Rectangle 13">
                <a:extLst>
                  <a:ext uri="{FF2B5EF4-FFF2-40B4-BE49-F238E27FC236}">
                    <a16:creationId xmlns:a16="http://schemas.microsoft.com/office/drawing/2014/main" id="{3DC2717C-2635-4684-8438-00B899CBCEE7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116C3F-83DE-49D1-87B1-37BE69235895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8B8586-C0F4-4C7F-A7E2-FD6673980C51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930D2BE-3251-4B4A-A018-52E035A5E1D6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9F77EA2-A85B-4E48-8278-56F93B0EA28B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7D08E6-F068-480F-A995-7AFC8FB25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032AB7C-6E94-4B2D-94DF-98C308FCFD2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ounded Rectangle 13">
                <a:extLst>
                  <a:ext uri="{FF2B5EF4-FFF2-40B4-BE49-F238E27FC236}">
                    <a16:creationId xmlns:a16="http://schemas.microsoft.com/office/drawing/2014/main" id="{A24CAD08-C9BD-4C60-8C16-44A726CD3335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64" name="Rounded Rectangle 13">
                <a:extLst>
                  <a:ext uri="{FF2B5EF4-FFF2-40B4-BE49-F238E27FC236}">
                    <a16:creationId xmlns:a16="http://schemas.microsoft.com/office/drawing/2014/main" id="{A1697BCD-7B2C-49DD-97D1-CF4D70A35CFA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7FD5484-1438-4577-BBBE-3F2AE9A5FB92}"/>
                  </a:ext>
                </a:extLst>
              </p:cNvPr>
              <p:cNvCxnSpPr>
                <a:cxnSpLocks/>
                <a:stCxn id="59" idx="6"/>
                <a:endCxn id="63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019EA9A-011B-491B-97DD-EF53A833CD51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DC33EE-378C-49A3-A263-BAF826C53E3B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377890-0AE8-4E34-9113-945BDABB5035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76652" y="2408053"/>
                    <a:ext cx="1312962" cy="3922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62595BA-3BA1-4B90-BFDB-AF3B3937B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652" y="2408053"/>
                    <a:ext cx="1312962" cy="3922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5C6FF7-1CD1-48D6-8349-843DCE4D6EFD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82582A-48AC-42FE-BAC8-6714B7666A3C}"/>
                    </a:ext>
                  </a:extLst>
                </p:cNvPr>
                <p:cNvSpPr txBox="1"/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70D8DA-489D-4E79-A06E-A0D4AEC50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blipFill>
                  <a:blip r:embed="rId8"/>
                  <a:stretch>
                    <a:fillRect l="-7336" r="-308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/>
                <p:nvPr/>
              </p:nvSpPr>
              <p:spPr>
                <a:xfrm>
                  <a:off x="1447689" y="2516402"/>
                  <a:ext cx="1312962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1E1207-AF1C-433E-BF27-F4BB42360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689" y="2516402"/>
                  <a:ext cx="1312962" cy="392214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5AC92-CC62-4A87-928A-0C0182A7A240}"/>
                </a:ext>
              </a:extLst>
            </p:cNvPr>
            <p:cNvSpPr txBox="1"/>
            <p:nvPr/>
          </p:nvSpPr>
          <p:spPr>
            <a:xfrm>
              <a:off x="715637" y="2753528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C662A3-F2C3-49CA-B2F2-BA131FDB00E2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8835BBD-2A33-46C9-A3BD-CB178EFEBBBA}"/>
              </a:ext>
            </a:extLst>
          </p:cNvPr>
          <p:cNvSpPr/>
          <p:nvPr/>
        </p:nvSpPr>
        <p:spPr>
          <a:xfrm>
            <a:off x="3666181" y="2162177"/>
            <a:ext cx="3456420" cy="20004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0">
        <p:fade/>
      </p:transition>
    </mc:Choice>
    <mc:Fallback xmlns="">
      <p:transition spd="med" advTm="309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0" grpId="0" animBg="1"/>
    </p:bldLst>
  </p:timing>
  <p:extLst>
    <p:ext uri="{E180D4A7-C9FB-4DFB-919C-405C955672EB}">
      <p14:showEvtLst xmlns:p14="http://schemas.microsoft.com/office/powerpoint/2010/main">
        <p14:playEvt time="141" objId="7"/>
        <p14:stopEvt time="26624" objId="7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A574-6183-4688-BC02-A3757507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Since the robot is inherently stable, a simple PID scheme should be sufficient.</a:t>
                </a:r>
              </a:p>
              <a:p>
                <a:r>
                  <a:rPr lang="en-GB" dirty="0"/>
                  <a:t>Start with a pair of proportional controllers: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… and add integral and derivative elements if necessary.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45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439">
        <p:fade/>
      </p:transition>
    </mc:Choice>
    <mc:Fallback xmlns="">
      <p:transition spd="med" advTm="614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2" objId="4"/>
        <p14:stopEvt time="54669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45A-320E-480F-9E4F-E8B68D7C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279D8-4136-4ECB-86E7-3E72D4AE3AFE}"/>
              </a:ext>
            </a:extLst>
          </p:cNvPr>
          <p:cNvGrpSpPr/>
          <p:nvPr/>
        </p:nvGrpSpPr>
        <p:grpSpPr>
          <a:xfrm>
            <a:off x="-276728" y="2210339"/>
            <a:ext cx="3103624" cy="3167674"/>
            <a:chOff x="8459376" y="2309933"/>
            <a:chExt cx="3103624" cy="3167674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A80E4F17-93FD-4046-8C05-CC6F5A5E75C6}"/>
                </a:ext>
              </a:extLst>
            </p:cNvPr>
            <p:cNvSpPr/>
            <p:nvPr/>
          </p:nvSpPr>
          <p:spPr>
            <a:xfrm>
              <a:off x="9547080" y="2415473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Robot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187904DE-21B0-4F1D-9049-E3CCDD3D7509}"/>
                </a:ext>
              </a:extLst>
            </p:cNvPr>
            <p:cNvSpPr/>
            <p:nvPr/>
          </p:nvSpPr>
          <p:spPr>
            <a:xfrm>
              <a:off x="9547079" y="4398239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24DB40A2-5A38-4060-AE43-C3F8636DC56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518765" y="2689785"/>
              <a:ext cx="19282" cy="2516832"/>
            </a:xfrm>
            <a:prstGeom prst="curvedConnector3">
              <a:avLst>
                <a:gd name="adj1" fmla="val -2725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1BC29EF-67DA-4516-847C-6FD502C6B8D0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 flipV="1">
              <a:off x="1115624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CB75970-C53D-4BF7-AF47-EC73816411A7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954708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7D94C-CAC4-4EBA-9E57-FDA3962FF6BB}"/>
                </a:ext>
              </a:extLst>
            </p:cNvPr>
            <p:cNvSpPr txBox="1"/>
            <p:nvPr/>
          </p:nvSpPr>
          <p:spPr>
            <a:xfrm>
              <a:off x="9045367" y="3445866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wl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63120-E52F-4C57-9DFC-506F1865E7C4}"/>
                </a:ext>
              </a:extLst>
            </p:cNvPr>
            <p:cNvSpPr txBox="1"/>
            <p:nvPr/>
          </p:nvSpPr>
          <p:spPr>
            <a:xfrm>
              <a:off x="8459376" y="2309933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wr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71726-CF5D-4AAA-849C-DF761B9EDB2B}"/>
                </a:ext>
              </a:extLst>
            </p:cNvPr>
            <p:cNvSpPr txBox="1"/>
            <p:nvPr/>
          </p:nvSpPr>
          <p:spPr>
            <a:xfrm>
              <a:off x="9661573" y="3864576"/>
              <a:ext cx="1901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/cmd_vel</a:t>
              </a:r>
            </a:p>
          </p:txBody>
        </p: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15FAC801-64DE-4D47-B8E6-07E2FB5BE3B5}"/>
              </a:ext>
            </a:extLst>
          </p:cNvPr>
          <p:cNvSpPr/>
          <p:nvPr/>
        </p:nvSpPr>
        <p:spPr>
          <a:xfrm>
            <a:off x="6731179" y="1771988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wheel speeds to estimate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/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Compute the error in distance and angle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blipFill>
                <a:blip r:embed="rId6"/>
                <a:stretch>
                  <a:fillRect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540F922A-5A6A-441A-814A-030F2B14929B}"/>
              </a:ext>
            </a:extLst>
          </p:cNvPr>
          <p:cNvSpPr/>
          <p:nvPr/>
        </p:nvSpPr>
        <p:spPr>
          <a:xfrm>
            <a:off x="3520221" y="1447765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Subscribe to wheel speeds 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Std" panose="020704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/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Apply PID controllers to get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blipFill>
                <a:blip r:embed="rId7"/>
                <a:stretch>
                  <a:fillRect r="-2088"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/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Publish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to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Std" panose="02070409020205020404" pitchFamily="49" charset="0"/>
                  </a:rPr>
                  <a:t>/cmd_vel</a:t>
                </a:r>
              </a:p>
            </p:txBody>
          </p:sp>
        </mc:Choice>
        <mc:Fallback xmlns="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04710A-8DEC-471B-A9E5-DDF2E2E0358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096000" y="2151664"/>
            <a:ext cx="635179" cy="3242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F49DEA6-24FA-43E0-BEC0-525A41E7DB5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6096001" y="5378012"/>
            <a:ext cx="581949" cy="4329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78CDC9-B4CC-4D29-8B6C-614BF62C7640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9569724" y="4352888"/>
            <a:ext cx="709129" cy="134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1A3650C-6C66-4253-96EA-A9CE42423B65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306958" y="2475887"/>
            <a:ext cx="1287890" cy="7851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ED660-CD87-4682-985F-BCF23DCE87CE}"/>
              </a:ext>
            </a:extLst>
          </p:cNvPr>
          <p:cNvSpPr/>
          <p:nvPr/>
        </p:nvSpPr>
        <p:spPr>
          <a:xfrm>
            <a:off x="522514" y="4177672"/>
            <a:ext cx="2137560" cy="130920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BCBB59-27E5-478C-A76B-C720C8BD9075}"/>
              </a:ext>
            </a:extLst>
          </p:cNvPr>
          <p:cNvSpPr/>
          <p:nvPr/>
        </p:nvSpPr>
        <p:spPr>
          <a:xfrm>
            <a:off x="3348648" y="1316396"/>
            <a:ext cx="8740431" cy="53100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FE2AD-261D-4948-A567-639B2C2AD2F3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660074" y="3971414"/>
            <a:ext cx="688574" cy="860860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64E3A8-BDC7-4BED-98F3-EA8663CF007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5556" y="5378013"/>
            <a:ext cx="0" cy="483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9B0A8F-1401-47EA-847D-102EDB45C43C}"/>
              </a:ext>
            </a:extLst>
          </p:cNvPr>
          <p:cNvSpPr txBox="1"/>
          <p:nvPr/>
        </p:nvSpPr>
        <p:spPr>
          <a:xfrm>
            <a:off x="664841" y="5809355"/>
            <a:ext cx="19014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Target 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1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093">
        <p:fade/>
      </p:transition>
    </mc:Choice>
    <mc:Fallback xmlns="">
      <p:transition spd="med" advTm="1270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39" grpId="0" animBg="1"/>
      <p:bldP spid="4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22"/>
        <p14:stopEvt time="125097" objId="22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B1A3-AA68-4256-9F47-A645DAE7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Std" panose="02070409020205020404" pitchFamily="49" charset="0"/>
              </a:rPr>
              <a:t>/cmd_vel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7B47-C813-4B0A-A9FC-B137608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type: Geometry Messages – Twist </a:t>
            </a:r>
          </a:p>
          <a:p>
            <a:r>
              <a:rPr lang="en-US" dirty="0"/>
              <a:t>Import command in python:</a:t>
            </a:r>
          </a:p>
          <a:p>
            <a:pPr lvl="1"/>
            <a:r>
              <a:rPr lang="en-US" sz="2000" dirty="0">
                <a:latin typeface="Courier Std" panose="02070409020205020404" pitchFamily="49" charset="0"/>
              </a:rPr>
              <a:t>from geometry_msgs.msg import Twist</a:t>
            </a:r>
          </a:p>
          <a:p>
            <a:r>
              <a:rPr lang="en-US" dirty="0"/>
              <a:t>6 fields accessed as follows:</a:t>
            </a:r>
          </a:p>
          <a:p>
            <a:pPr lvl="1"/>
            <a:r>
              <a:rPr lang="en-US" sz="2000" dirty="0" err="1">
                <a:latin typeface="Courier Std" panose="02070409020205020404" pitchFamily="49" charset="0"/>
              </a:rPr>
              <a:t>msg.linear.x</a:t>
            </a:r>
            <a:r>
              <a:rPr lang="en-US" sz="2000" dirty="0">
                <a:latin typeface="Courier Std" panose="02070409020205020404" pitchFamily="49" charset="0"/>
              </a:rPr>
              <a:t>, </a:t>
            </a:r>
            <a:r>
              <a:rPr lang="en-US" sz="2000" dirty="0" err="1">
                <a:latin typeface="Courier Std" panose="02070409020205020404" pitchFamily="49" charset="0"/>
              </a:rPr>
              <a:t>msg.linear.y</a:t>
            </a:r>
            <a:r>
              <a:rPr lang="en-US" sz="2000" dirty="0">
                <a:latin typeface="Courier Std" panose="02070409020205020404" pitchFamily="49" charset="0"/>
              </a:rPr>
              <a:t>, </a:t>
            </a:r>
            <a:r>
              <a:rPr lang="en-US" sz="2000" dirty="0" err="1">
                <a:latin typeface="Courier Std" panose="02070409020205020404" pitchFamily="49" charset="0"/>
              </a:rPr>
              <a:t>msg.linear.z</a:t>
            </a:r>
            <a:endParaRPr lang="en-US" sz="2000" dirty="0">
              <a:latin typeface="Courier Std" panose="02070409020205020404" pitchFamily="49" charset="0"/>
            </a:endParaRPr>
          </a:p>
          <a:p>
            <a:pPr lvl="1"/>
            <a:r>
              <a:rPr lang="en-US" sz="2000" dirty="0" err="1">
                <a:latin typeface="Courier Std" panose="02070409020205020404" pitchFamily="49" charset="0"/>
              </a:rPr>
              <a:t>msg.angular.x</a:t>
            </a:r>
            <a:r>
              <a:rPr lang="en-US" sz="2000" dirty="0">
                <a:latin typeface="Courier Std" panose="02070409020205020404" pitchFamily="49" charset="0"/>
              </a:rPr>
              <a:t>, </a:t>
            </a:r>
            <a:r>
              <a:rPr lang="en-US" sz="2000" dirty="0" err="1">
                <a:latin typeface="Courier Std" panose="02070409020205020404" pitchFamily="49" charset="0"/>
              </a:rPr>
              <a:t>msg.angular.y</a:t>
            </a:r>
            <a:r>
              <a:rPr lang="en-US" sz="2000" dirty="0">
                <a:latin typeface="Courier Std" panose="02070409020205020404" pitchFamily="49" charset="0"/>
              </a:rPr>
              <a:t>, </a:t>
            </a:r>
            <a:r>
              <a:rPr lang="en-US" sz="2000" dirty="0" err="1">
                <a:latin typeface="Courier Std" panose="02070409020205020404" pitchFamily="49" charset="0"/>
              </a:rPr>
              <a:t>msg.angular.z</a:t>
            </a:r>
            <a:endParaRPr lang="en-US" sz="2000" dirty="0">
              <a:latin typeface="Courier Std" panose="0207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00AC7-C0DF-4143-8990-61881156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90" y="1811504"/>
            <a:ext cx="3084629" cy="45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024">
        <p:fade/>
      </p:transition>
    </mc:Choice>
    <mc:Fallback xmlns="">
      <p:transition spd="med" advTm="109024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6"/>
        <p14:stopEvt time="107352" objId="6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D9FB-9BCB-4EA0-BDAC-053D085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Write and test your node with the PuzzleBot off the ground:</a:t>
                </a:r>
              </a:p>
              <a:p>
                <a:pPr lvl="1"/>
                <a:r>
                  <a:rPr lang="en-GB" dirty="0"/>
                  <a:t>Use this to check the basics of your code are working correctly, such as the sign (+/-) of your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Does the robot turn towards the goal?</a:t>
                </a:r>
              </a:p>
              <a:p>
                <a:pPr lvl="1"/>
                <a:r>
                  <a:rPr lang="en-GB" dirty="0"/>
                  <a:t>Does the robot move towards or away from the goal?</a:t>
                </a:r>
              </a:p>
              <a:p>
                <a:r>
                  <a:rPr lang="en-GB" dirty="0"/>
                  <a:t>Tune one of the controllers at a time. You may find it easier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/>
                  <a:t> first, while setting your robot to move with a fixed forward speed.</a:t>
                </a:r>
              </a:p>
              <a:p>
                <a:r>
                  <a:rPr lang="en-GB" dirty="0"/>
                  <a:t>If in doubt, </a:t>
                </a:r>
                <a:r>
                  <a:rPr lang="en-GB" i="1" dirty="0"/>
                  <a:t>lower</a:t>
                </a:r>
                <a:r>
                  <a:rPr lang="en-GB" dirty="0"/>
                  <a:t> the value of the control constants.</a:t>
                </a:r>
              </a:p>
              <a:p>
                <a:r>
                  <a:rPr lang="en-GB" dirty="0"/>
                  <a:t>You may find it helpful to use a launch file to load your controller constants in from a </a:t>
                </a:r>
                <a:r>
                  <a:rPr lang="en-GB" dirty="0" err="1"/>
                  <a:t>config.yaml</a:t>
                </a:r>
                <a:r>
                  <a:rPr lang="en-GB" dirty="0"/>
                  <a:t> file.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241" r="-116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1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881">
        <p:fade/>
      </p:transition>
    </mc:Choice>
    <mc:Fallback xmlns="">
      <p:transition spd="med" advTm="108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10696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1679945" y="4008475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8014512" y="2839525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8AA0D6-120A-4AC7-95F7-2DB38E9AFB3F}"/>
              </a:ext>
            </a:extLst>
          </p:cNvPr>
          <p:cNvSpPr/>
          <p:nvPr/>
        </p:nvSpPr>
        <p:spPr>
          <a:xfrm>
            <a:off x="2509284" y="2920599"/>
            <a:ext cx="5486400" cy="1150215"/>
          </a:xfrm>
          <a:custGeom>
            <a:avLst/>
            <a:gdLst>
              <a:gd name="connsiteX0" fmla="*/ 0 w 5560828"/>
              <a:gd name="connsiteY0" fmla="*/ 1183568 h 1183568"/>
              <a:gd name="connsiteX1" fmla="*/ 1669311 w 5560828"/>
              <a:gd name="connsiteY1" fmla="*/ 120313 h 1183568"/>
              <a:gd name="connsiteX2" fmla="*/ 5560828 w 5560828"/>
              <a:gd name="connsiteY2" fmla="*/ 45885 h 118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0828" h="1183568">
                <a:moveTo>
                  <a:pt x="0" y="1183568"/>
                </a:moveTo>
                <a:cubicBezTo>
                  <a:pt x="371253" y="746747"/>
                  <a:pt x="742506" y="309927"/>
                  <a:pt x="1669311" y="120313"/>
                </a:cubicBezTo>
                <a:cubicBezTo>
                  <a:pt x="2596116" y="-69301"/>
                  <a:pt x="5032744" y="13987"/>
                  <a:pt x="5560828" y="45885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903767" y="5395519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7" y="5395519"/>
                <a:ext cx="2126511" cy="830997"/>
              </a:xfrm>
              <a:prstGeom prst="rect">
                <a:avLst/>
              </a:prstGeom>
              <a:blipFill>
                <a:blip r:embed="rId6"/>
                <a:stretch>
                  <a:fillRect l="-860" t="-5882" r="-1146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8029592" y="3239817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92" y="3239817"/>
                <a:ext cx="2126511" cy="830997"/>
              </a:xfrm>
              <a:prstGeom prst="rect">
                <a:avLst/>
              </a:prstGeom>
              <a:blipFill>
                <a:blip r:embed="rId7"/>
                <a:stretch>
                  <a:fillRect l="-1433" t="-5839" r="-1719" b="-8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15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280">
        <p:fade/>
      </p:transition>
    </mc:Choice>
    <mc:Fallback xmlns="">
      <p:transition spd="med" advTm="47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</p:bldLst>
  </p:timing>
  <p:extLst>
    <p:ext uri="{E180D4A7-C9FB-4DFB-919C-405C955672EB}">
      <p14:showEvtLst xmlns:p14="http://schemas.microsoft.com/office/powerpoint/2010/main">
        <p14:playEvt time="2" objId="8"/>
        <p14:stopEvt time="45073" objId="8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D8C-A4A7-4F80-BB82-637982E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7F0D-7A25-48F8-88A7-DB57F989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not be possible to tune the controllers such that the robot moves perfectly into position.</a:t>
            </a:r>
          </a:p>
          <a:p>
            <a:pPr lvl="1"/>
            <a:r>
              <a:rPr lang="en-GB" dirty="0"/>
              <a:t>You will need a threshold after which your algorithm decides it has successfully arrived.</a:t>
            </a:r>
          </a:p>
          <a:p>
            <a:pPr lvl="1"/>
            <a:r>
              <a:rPr lang="en-GB" dirty="0"/>
              <a:t>Suggested initial threshold: 10 cm</a:t>
            </a:r>
          </a:p>
          <a:p>
            <a:r>
              <a:rPr lang="en-GB" dirty="0"/>
              <a:t>Additionally, if you measure the position of the robot, it will likely not match up with the measurement computed from the encoders.</a:t>
            </a:r>
          </a:p>
          <a:p>
            <a:pPr lvl="1"/>
            <a:r>
              <a:rPr lang="en-GB" dirty="0"/>
              <a:t>This is inevitable due to additive noise in the encoder readings.</a:t>
            </a:r>
          </a:p>
          <a:p>
            <a:pPr lvl="1"/>
            <a:r>
              <a:rPr lang="en-GB" dirty="0"/>
              <a:t>The solution to this is to use sensors that can measure the position of the robot relative to its environment.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834">
        <p:fade/>
      </p:transition>
    </mc:Choice>
    <mc:Fallback xmlns="">
      <p:transition spd="med" advTm="101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99253" objId="4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417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Launch files are sets of commands written in xml that allow executing various scripts at the same time. </a:t>
            </a:r>
          </a:p>
          <a:p>
            <a:pPr algn="just"/>
            <a:r>
              <a:rPr lang="en-US" sz="2400" dirty="0"/>
              <a:t>The general syntaxis is the following 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2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/>
            <a:r>
              <a:rPr lang="en-US" sz="2400" dirty="0"/>
              <a:t>An extensive documentation can be found in </a:t>
            </a:r>
            <a:r>
              <a:rPr lang="en-US" sz="2400" dirty="0">
                <a:hlinkClick r:id="rId4"/>
              </a:rPr>
              <a:t>http://wiki.ros.org/roslaunch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05">
        <p:fade/>
      </p:transition>
    </mc:Choice>
    <mc:Fallback xmlns="">
      <p:transition spd="med" advTm="488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44634" objId="3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86047"/>
            <a:ext cx="10515600" cy="4506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Running a node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/>
            <a:r>
              <a:rPr lang="en-US" sz="2400" dirty="0"/>
              <a:t>Running another file or launch file  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/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/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/>
            <a:r>
              <a:rPr lang="en-GB" sz="2400" dirty="0"/>
              <a:t>Load files into the system</a:t>
            </a:r>
          </a:p>
          <a:p>
            <a:pPr marL="457200" lvl="1" indent="0" algn="just"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265">
        <p:fade/>
      </p:transition>
    </mc:Choice>
    <mc:Fallback xmlns="">
      <p:transition spd="med" advTm="972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96679" objId="3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1679945" y="4008475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8014512" y="2839525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8AA0D6-120A-4AC7-95F7-2DB38E9AFB3F}"/>
              </a:ext>
            </a:extLst>
          </p:cNvPr>
          <p:cNvSpPr/>
          <p:nvPr/>
        </p:nvSpPr>
        <p:spPr>
          <a:xfrm>
            <a:off x="2509284" y="2920599"/>
            <a:ext cx="5486400" cy="1150215"/>
          </a:xfrm>
          <a:custGeom>
            <a:avLst/>
            <a:gdLst>
              <a:gd name="connsiteX0" fmla="*/ 0 w 5560828"/>
              <a:gd name="connsiteY0" fmla="*/ 1183568 h 1183568"/>
              <a:gd name="connsiteX1" fmla="*/ 1669311 w 5560828"/>
              <a:gd name="connsiteY1" fmla="*/ 120313 h 1183568"/>
              <a:gd name="connsiteX2" fmla="*/ 5560828 w 5560828"/>
              <a:gd name="connsiteY2" fmla="*/ 45885 h 118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0828" h="1183568">
                <a:moveTo>
                  <a:pt x="0" y="1183568"/>
                </a:moveTo>
                <a:cubicBezTo>
                  <a:pt x="371253" y="746747"/>
                  <a:pt x="742506" y="309927"/>
                  <a:pt x="1669311" y="120313"/>
                </a:cubicBezTo>
                <a:cubicBezTo>
                  <a:pt x="2596116" y="-69301"/>
                  <a:pt x="5032744" y="13987"/>
                  <a:pt x="5560828" y="45885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903767" y="5395519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7" y="5395519"/>
                <a:ext cx="2126511" cy="830997"/>
              </a:xfrm>
              <a:prstGeom prst="rect">
                <a:avLst/>
              </a:prstGeom>
              <a:blipFill>
                <a:blip r:embed="rId5"/>
                <a:stretch>
                  <a:fillRect l="-860" t="-5882" r="-1146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8029592" y="3239817"/>
                <a:ext cx="2126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/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92" y="3239817"/>
                <a:ext cx="2126511" cy="830997"/>
              </a:xfrm>
              <a:prstGeom prst="rect">
                <a:avLst/>
              </a:prstGeom>
              <a:blipFill>
                <a:blip r:embed="rId6"/>
                <a:stretch>
                  <a:fillRect l="-1433" t="-5839" r="-1719" b="-8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5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36">
        <p:fade/>
      </p:transition>
    </mc:Choice>
    <mc:Fallback xmlns="">
      <p:transition spd="med" advTm="28936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3"/>
        <p14:stopEvt time="27746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Plant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Output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20">
        <p:fade/>
      </p:transition>
    </mc:Choice>
    <mc:Fallback xmlns="">
      <p:transition spd="med" advTm="19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  <p:extLst>
    <p:ext uri="{E180D4A7-C9FB-4DFB-919C-405C955672EB}">
      <p14:showEvtLst xmlns:p14="http://schemas.microsoft.com/office/powerpoint/2010/main">
        <p14:playEvt time="1" objId="8"/>
        <p14:stopEvt time="19520" objId="8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BFC397-47F3-45B6-89F8-93457C61A4F9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4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21">
        <p:fade/>
      </p:transition>
    </mc:Choice>
    <mc:Fallback xmlns="">
      <p:transition spd="med" advTm="193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12" objId="3"/>
        <p14:stopEvt time="17200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5A013-8821-4FF5-8AA3-11E14515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C185DC-EE63-49C6-9AD5-B3B16FB7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14" r="81934" b="63317"/>
          <a:stretch/>
        </p:blipFill>
        <p:spPr>
          <a:xfrm>
            <a:off x="595250" y="2185057"/>
            <a:ext cx="3560075" cy="3073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/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17DBCED-9520-49B9-AFA4-4F18ABF80228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H="1" flipV="1">
            <a:off x="1687611" y="4757421"/>
            <a:ext cx="3949037" cy="694682"/>
          </a:xfrm>
          <a:prstGeom prst="curvedConnector3">
            <a:avLst>
              <a:gd name="adj1" fmla="val 720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E5FAAAD-8317-4A60-80B8-40D95EE36E56}"/>
              </a:ext>
            </a:extLst>
          </p:cNvPr>
          <p:cNvSpPr/>
          <p:nvPr/>
        </p:nvSpPr>
        <p:spPr>
          <a:xfrm>
            <a:off x="1435100" y="4318001"/>
            <a:ext cx="252512" cy="878840"/>
          </a:xfrm>
          <a:prstGeom prst="rightBrace">
            <a:avLst>
              <a:gd name="adj1" fmla="val 7170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FD569-8BCC-40EC-9ED4-37BCED81A38A}"/>
              </a:ext>
            </a:extLst>
          </p:cNvPr>
          <p:cNvGrpSpPr/>
          <p:nvPr/>
        </p:nvGrpSpPr>
        <p:grpSpPr>
          <a:xfrm>
            <a:off x="5494719" y="2009431"/>
            <a:ext cx="3560075" cy="3749297"/>
            <a:chOff x="2930652" y="-90727"/>
            <a:chExt cx="6400800" cy="6715364"/>
          </a:xfrm>
        </p:grpSpPr>
        <p:pic>
          <p:nvPicPr>
            <p:cNvPr id="30" name="Picture 29" descr="A close-up of a leaf&#10;&#10;Description automatically generated with medium confidence">
              <a:extLst>
                <a:ext uri="{FF2B5EF4-FFF2-40B4-BE49-F238E27FC236}">
                  <a16:creationId xmlns:a16="http://schemas.microsoft.com/office/drawing/2014/main" id="{AB28A874-78A4-4889-B827-31585DD4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83" y="681037"/>
              <a:ext cx="5476126" cy="5486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540BA9-8308-4222-8FBA-DE7806F040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6" y="681037"/>
              <a:ext cx="27432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410F677-44DF-48C1-840E-C6906309FD6C}"/>
                </a:ext>
              </a:extLst>
            </p:cNvPr>
            <p:cNvSpPr/>
            <p:nvPr/>
          </p:nvSpPr>
          <p:spPr>
            <a:xfrm rot="10800000">
              <a:off x="2930652" y="223837"/>
              <a:ext cx="6400800" cy="6400800"/>
            </a:xfrm>
            <a:prstGeom prst="arc">
              <a:avLst>
                <a:gd name="adj1" fmla="val 16181770"/>
                <a:gd name="adj2" fmla="val 1879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/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blipFill>
                  <a:blip r:embed="rId9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FD3566-89BE-430D-860A-34FAA4AAF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1302" y="1512916"/>
              <a:ext cx="1909944" cy="191132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/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/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15">
        <p:fade/>
      </p:transition>
    </mc:Choice>
    <mc:Fallback xmlns="">
      <p:transition spd="med" advTm="44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 animBg="1"/>
    </p:bldLst>
  </p:timing>
  <p:extLst>
    <p:ext uri="{E180D4A7-C9FB-4DFB-919C-405C955672EB}">
      <p14:showEvtLst xmlns:p14="http://schemas.microsoft.com/office/powerpoint/2010/main">
        <p14:playEvt time="0" objId="2"/>
        <p14:stopEvt time="41565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1716" y="1759087"/>
                <a:ext cx="51339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1716" y="1759087"/>
                <a:ext cx="5133975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2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83">
        <p:fade/>
      </p:transition>
    </mc:Choice>
    <mc:Fallback xmlns="">
      <p:transition spd="med" advTm="289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26154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1716" y="1759087"/>
                <a:ext cx="5133975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1716" y="1759087"/>
                <a:ext cx="5133975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49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41">
        <p:fade/>
      </p:transition>
    </mc:Choice>
    <mc:Fallback xmlns="">
      <p:transition spd="med" advTm="34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33336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45EB-CCC5-4484-8CF4-12512B9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37146-A630-429D-8020-0AE74C5350A1}"/>
                  </a:ext>
                </a:extLst>
              </p:cNvPr>
              <p:cNvSpPr txBox="1"/>
              <p:nvPr/>
            </p:nvSpPr>
            <p:spPr>
              <a:xfrm>
                <a:off x="6489263" y="3569400"/>
                <a:ext cx="5528930" cy="2012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GB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m:rPr>
                          <m:lit/>
                        </m:rP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837146-A630-429D-8020-0AE74C535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63" y="3569400"/>
                <a:ext cx="5528930" cy="2012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E8D1E-B0D8-45A6-AEE1-C79FC52AD055}"/>
                  </a:ext>
                </a:extLst>
              </p:cNvPr>
              <p:cNvSpPr txBox="1"/>
              <p:nvPr/>
            </p:nvSpPr>
            <p:spPr>
              <a:xfrm>
                <a:off x="5792086" y="2553487"/>
                <a:ext cx="6097772" cy="756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E8D1E-B0D8-45A6-AEE1-C79FC52A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086" y="2553487"/>
                <a:ext cx="6097772" cy="756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85F4218-A68A-41B6-80E6-E2C308B5336B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B73B15-E9CD-443D-8009-1ACCEEDF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B5742-4CF8-4106-9C0C-FF36C0F29FCB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7D157-E46B-4FD9-B3BD-EAA6A10C665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39ED9-9EF3-46DD-883E-22BD15C326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184D920-125F-4487-B488-AB55DEA73EE1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5B4D64-9188-4E36-AA58-3328E6BF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96A9E3-4229-4536-9534-7985F4BA7AE6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749584-0DC4-42AE-B6CB-B69A31844122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CDF6E6-2506-4074-8A88-68A1BF6AA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FB20767-2C9C-40DB-89F6-4E94D3F60B0F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52F325-F8BF-463B-BC0F-690221FD2A84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A4679-D9F2-416F-AA0D-C9E2FB713D74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5363C-1C09-41F8-B968-A225A0EE8A3D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56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02">
        <p:fade/>
      </p:transition>
    </mc:Choice>
    <mc:Fallback xmlns="">
      <p:transition spd="med" advTm="38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  <p:extLst>
    <p:ext uri="{E180D4A7-C9FB-4DFB-919C-405C955672EB}">
      <p14:showEvtLst xmlns:p14="http://schemas.microsoft.com/office/powerpoint/2010/main">
        <p14:playEvt time="2" objId="3"/>
        <p14:stopEvt time="28801" objId="3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15F-C885-4550-A0C3-FCFF6A83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198810-41E8-4AE4-9363-8625FAD99DED}"/>
              </a:ext>
            </a:extLst>
          </p:cNvPr>
          <p:cNvGrpSpPr/>
          <p:nvPr/>
        </p:nvGrpSpPr>
        <p:grpSpPr>
          <a:xfrm>
            <a:off x="461409" y="2575674"/>
            <a:ext cx="6097772" cy="2580271"/>
            <a:chOff x="6527363" y="2679979"/>
            <a:chExt cx="6097772" cy="2580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/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/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f>
                          <m:fPr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𝑙</m:t>
                            </m:r>
                          </m:den>
                        </m:f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oMath>
                    </m:oMathPara>
                  </a14:m>
                  <a:endPara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F0C2D-9F9E-459D-9809-EEBEB83AFDDB}"/>
              </a:ext>
            </a:extLst>
          </p:cNvPr>
          <p:cNvSpPr/>
          <p:nvPr/>
        </p:nvSpPr>
        <p:spPr>
          <a:xfrm>
            <a:off x="1658178" y="2483284"/>
            <a:ext cx="456869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2B68E-867A-4BB0-AA6F-9D5C71E95B8D}"/>
              </a:ext>
            </a:extLst>
          </p:cNvPr>
          <p:cNvSpPr/>
          <p:nvPr/>
        </p:nvSpPr>
        <p:spPr>
          <a:xfrm>
            <a:off x="2455455" y="2483286"/>
            <a:ext cx="261643" cy="27006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BF3E4-DB02-4AE8-9E23-7684586CF726}"/>
              </a:ext>
            </a:extLst>
          </p:cNvPr>
          <p:cNvSpPr/>
          <p:nvPr/>
        </p:nvSpPr>
        <p:spPr>
          <a:xfrm>
            <a:off x="3257965" y="3016582"/>
            <a:ext cx="307601" cy="315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D8C67-FA4A-4F2A-A007-8F3698723B4F}"/>
              </a:ext>
            </a:extLst>
          </p:cNvPr>
          <p:cNvSpPr/>
          <p:nvPr/>
        </p:nvSpPr>
        <p:spPr>
          <a:xfrm>
            <a:off x="2717097" y="2575674"/>
            <a:ext cx="1343025" cy="3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4FD9-FFCC-40F7-A4CB-FA575F285E07}"/>
              </a:ext>
            </a:extLst>
          </p:cNvPr>
          <p:cNvSpPr/>
          <p:nvPr/>
        </p:nvSpPr>
        <p:spPr>
          <a:xfrm>
            <a:off x="2717097" y="3483029"/>
            <a:ext cx="1343025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/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m:rPr>
                          <m:lit/>
                        </m:rP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B944326-EEB5-4F0B-BBB9-EA92DCC4F685}"/>
              </a:ext>
            </a:extLst>
          </p:cNvPr>
          <p:cNvSpPr/>
          <p:nvPr/>
        </p:nvSpPr>
        <p:spPr>
          <a:xfrm>
            <a:off x="2717097" y="4355211"/>
            <a:ext cx="1343025" cy="372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F3F59-6AFE-4548-9C4C-392676B4A703}"/>
              </a:ext>
            </a:extLst>
          </p:cNvPr>
          <p:cNvSpPr/>
          <p:nvPr/>
        </p:nvSpPr>
        <p:spPr>
          <a:xfrm>
            <a:off x="4060123" y="2760344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160EA-A077-4060-9F94-B330397E9168}"/>
              </a:ext>
            </a:extLst>
          </p:cNvPr>
          <p:cNvSpPr/>
          <p:nvPr/>
        </p:nvSpPr>
        <p:spPr>
          <a:xfrm>
            <a:off x="4060123" y="3675645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88099-CB63-4857-873E-656A5E2487B4}"/>
              </a:ext>
            </a:extLst>
          </p:cNvPr>
          <p:cNvSpPr/>
          <p:nvPr/>
        </p:nvSpPr>
        <p:spPr>
          <a:xfrm>
            <a:off x="4060122" y="4531709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E7CB1-B778-47C6-9DF3-FC6F9FF9CDDD}"/>
              </a:ext>
            </a:extLst>
          </p:cNvPr>
          <p:cNvSpPr/>
          <p:nvPr/>
        </p:nvSpPr>
        <p:spPr>
          <a:xfrm>
            <a:off x="5061024" y="3577509"/>
            <a:ext cx="386390" cy="14691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/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Robot Location: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Pose of the robot at timestep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(m, m, rad). Stored in memory, initial value 0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blipFill>
                <a:blip r:embed="rId8"/>
                <a:stretch>
                  <a:fillRect l="-554" t="-2548" r="-554" b="-764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/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Robot Constants:</a:t>
                </a:r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b="0" i="0" dirty="0"/>
                  <a:t>Wheel radius </a:t>
                </a:r>
                <a:r>
                  <a:rPr lang="en-GB" dirty="0"/>
                  <a:t>= 0.05 m</a:t>
                </a:r>
                <a:endParaRPr lang="en-GB" b="0" i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Distance between robot wheels = 0.19 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blipFill>
                <a:blip r:embed="rId9"/>
                <a:stretch>
                  <a:fillRect l="-554" t="-1266" b="-696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/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Measured variables</a:t>
                </a:r>
              </a:p>
              <a:p>
                <a:r>
                  <a:rPr lang="en-GB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b="0" i="0" dirty="0"/>
                  <a:t>Wheel velocity (rad/s)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Time between samples (s)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blipFill>
                <a:blip r:embed="rId10"/>
                <a:stretch>
                  <a:fillRect l="-554" t="-1911" b="-764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40D12F0-91A3-44F0-9F2E-A69DB7ECB03C}"/>
              </a:ext>
            </a:extLst>
          </p:cNvPr>
          <p:cNvSpPr/>
          <p:nvPr/>
        </p:nvSpPr>
        <p:spPr>
          <a:xfrm>
            <a:off x="491495" y="2483284"/>
            <a:ext cx="826275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/>
              <p:nvPr/>
            </p:nvSpPr>
            <p:spPr>
              <a:xfrm>
                <a:off x="6471920" y="5109095"/>
                <a:ext cx="50901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must be contained within a single circle:</a:t>
                </a:r>
              </a:p>
              <a:p>
                <a:r>
                  <a:rPr lang="en-GB" dirty="0"/>
                  <a:t>Either: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20" y="5109095"/>
                <a:ext cx="5090160" cy="1477328"/>
              </a:xfrm>
              <a:prstGeom prst="rect">
                <a:avLst/>
              </a:prstGeom>
              <a:blipFill>
                <a:blip r:embed="rId11"/>
                <a:stretch>
                  <a:fillRect l="-1078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68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110">
        <p:fade/>
      </p:transition>
    </mc:Choice>
    <mc:Fallback xmlns="">
      <p:transition spd="med" advTm="104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3"/>
        <p14:stopEvt time="101553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7|13.3|7|12.8|20.8|12.4|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2|7.1|5.3|6.7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5.9|2.5|3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5.5|12.1|4.7|7.4|7.4|14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4|40.2|24|1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4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5.5|3.5|1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3|16.7|13.8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8.1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.6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3.9|17.8|2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1245</Words>
  <Application>Microsoft Office PowerPoint</Application>
  <PresentationFormat>Widescreen</PresentationFormat>
  <Paragraphs>257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Courier Std</vt:lpstr>
      <vt:lpstr>Office Theme</vt:lpstr>
      <vt:lpstr>      </vt:lpstr>
      <vt:lpstr>The Task</vt:lpstr>
      <vt:lpstr>The Control System</vt:lpstr>
      <vt:lpstr>The Control System</vt:lpstr>
      <vt:lpstr>Determining the Robot Position</vt:lpstr>
      <vt:lpstr>Determining the Robot Position</vt:lpstr>
      <vt:lpstr>Determining the Robot Position</vt:lpstr>
      <vt:lpstr>Determining the Robot Position</vt:lpstr>
      <vt:lpstr>Determining the Robot Position</vt:lpstr>
      <vt:lpstr>Activity</vt:lpstr>
      <vt:lpstr>The Control System</vt:lpstr>
      <vt:lpstr>The Error</vt:lpstr>
      <vt:lpstr>atan2</vt:lpstr>
      <vt:lpstr>Activity</vt:lpstr>
      <vt:lpstr>The Control System</vt:lpstr>
      <vt:lpstr>The Controller</vt:lpstr>
      <vt:lpstr>ROS setup</vt:lpstr>
      <vt:lpstr>/cmd_vel</vt:lpstr>
      <vt:lpstr>Tips and Tricks</vt:lpstr>
      <vt:lpstr>Accuracy</vt:lpstr>
      <vt:lpstr>ROS Tools ROS Launch Syntax</vt:lpstr>
      <vt:lpstr>ROS Tools ROS Launch code tools</vt:lpstr>
      <vt:lpstr>The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Puzzle-Bot</dc:title>
  <dc:creator>Mario Martínez Guerrero</dc:creator>
  <cp:lastModifiedBy>Christopher Blum</cp:lastModifiedBy>
  <cp:revision>192</cp:revision>
  <dcterms:created xsi:type="dcterms:W3CDTF">2021-08-23T09:28:39Z</dcterms:created>
  <dcterms:modified xsi:type="dcterms:W3CDTF">2022-04-22T10:51:51Z</dcterms:modified>
</cp:coreProperties>
</file>