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notesMasterIdLst>
    <p:notesMasterId r:id="rId11"/>
  </p:notesMasterIdLst>
  <p:handoutMasterIdLst>
    <p:handoutMasterId r:id="rId12"/>
  </p:handoutMasterIdLst>
  <p:sldIdLst>
    <p:sldId id="256" r:id="rId2"/>
    <p:sldId id="277" r:id="rId3"/>
    <p:sldId id="257" r:id="rId4"/>
    <p:sldId id="272" r:id="rId5"/>
    <p:sldId id="271" r:id="rId6"/>
    <p:sldId id="260" r:id="rId7"/>
    <p:sldId id="286" r:id="rId8"/>
    <p:sldId id="259"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8235"/>
    <a:srgbClr val="77B9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843" autoAdjust="0"/>
    <p:restoredTop sz="82726" autoAdjust="0"/>
  </p:normalViewPr>
  <p:slideViewPr>
    <p:cSldViewPr snapToGrid="0">
      <p:cViewPr varScale="1">
        <p:scale>
          <a:sx n="92" d="100"/>
          <a:sy n="92" d="100"/>
        </p:scale>
        <p:origin x="750" y="90"/>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97" d="100"/>
          <a:sy n="97" d="100"/>
        </p:scale>
        <p:origin x="3120"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1BFE7DA-DA58-5D43-BE2D-FC8351A2F0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40F672C-C95C-EE47-B98A-27DF2D7C2C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6F16B0-1F2F-CF4F-BC53-96BB2AF3C68A}" type="datetimeFigureOut">
              <a:rPr lang="en-US" smtClean="0"/>
              <a:t>3/31/2022</a:t>
            </a:fld>
            <a:endParaRPr lang="en-US" dirty="0"/>
          </a:p>
        </p:txBody>
      </p:sp>
      <p:sp>
        <p:nvSpPr>
          <p:cNvPr id="4" name="Footer Placeholder 3">
            <a:extLst>
              <a:ext uri="{FF2B5EF4-FFF2-40B4-BE49-F238E27FC236}">
                <a16:creationId xmlns:a16="http://schemas.microsoft.com/office/drawing/2014/main" id="{EC10B99D-8123-2542-8999-445F022BA9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5DE4DEA-2F7F-C447-8EF7-E946144FBAA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B84FE6-9899-6041-834C-F1C811F09335}" type="slidenum">
              <a:rPr lang="en-US" smtClean="0"/>
              <a:t>‹#›</a:t>
            </a:fld>
            <a:endParaRPr lang="en-US" dirty="0"/>
          </a:p>
        </p:txBody>
      </p:sp>
    </p:spTree>
    <p:extLst>
      <p:ext uri="{BB962C8B-B14F-4D97-AF65-F5344CB8AC3E}">
        <p14:creationId xmlns:p14="http://schemas.microsoft.com/office/powerpoint/2010/main" val="32373693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73B0E3-79F5-7745-84FA-60F4FEA39356}" type="datetimeFigureOut">
              <a:rPr lang="en-US" smtClean="0"/>
              <a:t>3/31/2022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263D67-EF4C-8247-91B6-64C2A295C9AC}" type="slidenum">
              <a:rPr lang="en-US" smtClean="0"/>
              <a:t>‹#›</a:t>
            </a:fld>
            <a:endParaRPr lang="en-US" dirty="0"/>
          </a:p>
        </p:txBody>
      </p:sp>
    </p:spTree>
    <p:extLst>
      <p:ext uri="{BB962C8B-B14F-4D97-AF65-F5344CB8AC3E}">
        <p14:creationId xmlns:p14="http://schemas.microsoft.com/office/powerpoint/2010/main" val="3980631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6263D67-EF4C-8247-91B6-64C2A295C9AC}" type="slidenum">
              <a:rPr lang="en-US" smtClean="0"/>
              <a:t>1</a:t>
            </a:fld>
            <a:endParaRPr lang="en-US" dirty="0"/>
          </a:p>
        </p:txBody>
      </p:sp>
    </p:spTree>
    <p:extLst>
      <p:ext uri="{BB962C8B-B14F-4D97-AF65-F5344CB8AC3E}">
        <p14:creationId xmlns:p14="http://schemas.microsoft.com/office/powerpoint/2010/main" val="1941413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263D67-EF4C-8247-91B6-64C2A295C9AC}" type="slidenum">
              <a:rPr lang="en-US" smtClean="0"/>
              <a:t>3</a:t>
            </a:fld>
            <a:endParaRPr lang="en-US"/>
          </a:p>
        </p:txBody>
      </p:sp>
    </p:spTree>
    <p:extLst>
      <p:ext uri="{BB962C8B-B14F-4D97-AF65-F5344CB8AC3E}">
        <p14:creationId xmlns:p14="http://schemas.microsoft.com/office/powerpoint/2010/main" val="3503940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Here is a basic block diagram of the </a:t>
            </a:r>
            <a:r>
              <a:rPr lang="en-GB" dirty="0" err="1"/>
              <a:t>puzzlebot</a:t>
            </a:r>
            <a:endParaRPr lang="en-GB"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dirty="0"/>
              <a:t>Power can be provided via a USB power bank or an external 5V power supply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dirty="0"/>
              <a:t>High level control algorithms are programmed in the high level compute unit, and control signals can be communicated to the robot via </a:t>
            </a:r>
            <a:r>
              <a:rPr lang="en-GB" dirty="0" err="1"/>
              <a:t>WiFi</a:t>
            </a:r>
            <a:r>
              <a:rPr lang="en-GB" dirty="0"/>
              <a:t> or USB Serial</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dirty="0"/>
              <a:t>Low level – </a:t>
            </a:r>
            <a:r>
              <a:rPr lang="en-GB" dirty="0" err="1"/>
              <a:t>realtime</a:t>
            </a:r>
            <a:r>
              <a:rPr lang="en-GB" dirty="0"/>
              <a:t> – on the Hacker Board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dirty="0"/>
              <a:t>High level – AI – Real-time not necessary</a:t>
            </a:r>
          </a:p>
        </p:txBody>
      </p:sp>
      <p:sp>
        <p:nvSpPr>
          <p:cNvPr id="4" name="Slide Number Placeholder 3"/>
          <p:cNvSpPr>
            <a:spLocks noGrp="1"/>
          </p:cNvSpPr>
          <p:nvPr>
            <p:ph type="sldNum" sz="quarter" idx="5"/>
          </p:nvPr>
        </p:nvSpPr>
        <p:spPr/>
        <p:txBody>
          <a:bodyPr/>
          <a:lstStyle/>
          <a:p>
            <a:fld id="{E6263D67-EF4C-8247-91B6-64C2A295C9AC}" type="slidenum">
              <a:rPr lang="en-US" smtClean="0"/>
              <a:t>4</a:t>
            </a:fld>
            <a:endParaRPr lang="en-US" dirty="0"/>
          </a:p>
        </p:txBody>
      </p:sp>
    </p:spTree>
    <p:extLst>
      <p:ext uri="{BB962C8B-B14F-4D97-AF65-F5344CB8AC3E}">
        <p14:creationId xmlns:p14="http://schemas.microsoft.com/office/powerpoint/2010/main" val="2272448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Note: Mexico course has V1, but the new robots will be V2</a:t>
            </a:r>
          </a:p>
          <a:p>
            <a:pPr marL="171450" indent="-171450">
              <a:buFontTx/>
              <a:buChar char="-"/>
            </a:pPr>
            <a:r>
              <a:rPr lang="en-GB" dirty="0"/>
              <a:t>For control of low level, low power components such as motors and encoders</a:t>
            </a:r>
          </a:p>
          <a:p>
            <a:pPr marL="171450" indent="-171450">
              <a:buFontTx/>
              <a:buChar char="-"/>
            </a:pPr>
            <a:r>
              <a:rPr lang="en-GB" dirty="0"/>
              <a:t>DC-DC convertor provides the voltages necessary for all onboard components</a:t>
            </a:r>
          </a:p>
          <a:p>
            <a:pPr marL="171450" indent="-171450">
              <a:buFontTx/>
              <a:buChar char="-"/>
            </a:pPr>
            <a:r>
              <a:rPr lang="en-GB" dirty="0"/>
              <a:t>Screen by default displays information such as motor speeds, sonar distance, and connection details</a:t>
            </a:r>
          </a:p>
        </p:txBody>
      </p:sp>
      <p:sp>
        <p:nvSpPr>
          <p:cNvPr id="4" name="Slide Number Placeholder 3"/>
          <p:cNvSpPr>
            <a:spLocks noGrp="1"/>
          </p:cNvSpPr>
          <p:nvPr>
            <p:ph type="sldNum" sz="quarter" idx="5"/>
          </p:nvPr>
        </p:nvSpPr>
        <p:spPr/>
        <p:txBody>
          <a:bodyPr/>
          <a:lstStyle/>
          <a:p>
            <a:fld id="{E6263D67-EF4C-8247-91B6-64C2A295C9AC}" type="slidenum">
              <a:rPr lang="en-US" smtClean="0"/>
              <a:t>5</a:t>
            </a:fld>
            <a:endParaRPr lang="en-US" dirty="0"/>
          </a:p>
        </p:txBody>
      </p:sp>
    </p:spTree>
    <p:extLst>
      <p:ext uri="{BB962C8B-B14F-4D97-AF65-F5344CB8AC3E}">
        <p14:creationId xmlns:p14="http://schemas.microsoft.com/office/powerpoint/2010/main" val="3401566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Standalone Configuration: </a:t>
            </a:r>
          </a:p>
          <a:p>
            <a:pPr marL="628650" lvl="1" indent="-171450">
              <a:buFontTx/>
              <a:buChar char="-"/>
            </a:pPr>
            <a:r>
              <a:rPr lang="en-GB" dirty="0"/>
              <a:t>The Hacker Board is programmed directly, making use of the provided libraries to interface with other hardware</a:t>
            </a:r>
          </a:p>
          <a:p>
            <a:pPr marL="628650" lvl="1" indent="-171450">
              <a:buFontTx/>
              <a:buChar char="-"/>
            </a:pPr>
            <a:r>
              <a:rPr lang="en-GB" dirty="0"/>
              <a:t>This is done using Arduino because it is very popular, however other options (such as </a:t>
            </a:r>
            <a:r>
              <a:rPr lang="en-GB" dirty="0" err="1"/>
              <a:t>Espressif’s</a:t>
            </a:r>
            <a:r>
              <a:rPr lang="en-GB" dirty="0"/>
              <a:t> system)</a:t>
            </a:r>
          </a:p>
          <a:p>
            <a:pPr marL="171450" indent="-171450">
              <a:buFontTx/>
              <a:buChar char="-"/>
            </a:pPr>
            <a:r>
              <a:rPr lang="en-GB" b="0" dirty="0"/>
              <a:t>External-control Configuration: C</a:t>
            </a:r>
            <a:r>
              <a:rPr lang="en-GB" dirty="0"/>
              <a:t>ontrol is provided by an external computer, with communication achieved via </a:t>
            </a:r>
            <a:r>
              <a:rPr lang="en-GB" dirty="0" err="1"/>
              <a:t>WiFi</a:t>
            </a:r>
            <a:r>
              <a:rPr lang="en-GB" dirty="0"/>
              <a:t> or Serial.</a:t>
            </a:r>
          </a:p>
          <a:p>
            <a:pPr marL="628650" lvl="1" indent="-171450">
              <a:buFontTx/>
              <a:buChar char="-"/>
            </a:pPr>
            <a:r>
              <a:rPr lang="en-GB" dirty="0"/>
              <a:t>All the low level interaction with peripherals is abstracted away</a:t>
            </a:r>
          </a:p>
          <a:p>
            <a:pPr marL="628650" lvl="1" indent="-171450">
              <a:buFontTx/>
              <a:buChar char="-"/>
            </a:pPr>
            <a:r>
              <a:rPr lang="en-GB" dirty="0"/>
              <a:t>Control algorithms can therefore be tested and implemented with ease</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dirty="0"/>
              <a:t>Simple controls can be sent from a webpage, and more complex algorithms can be implemented in MATLAB or </a:t>
            </a:r>
            <a:r>
              <a:rPr lang="en-US" dirty="0" err="1"/>
              <a:t>labView</a:t>
            </a:r>
            <a:r>
              <a:rPr lang="en-US" dirty="0"/>
              <a:t> (python coming soon). MATLAB (and soon python) feature simulations of the </a:t>
            </a:r>
            <a:r>
              <a:rPr lang="en-US" dirty="0" err="1"/>
              <a:t>puzzlebot</a:t>
            </a:r>
            <a:r>
              <a:rPr lang="en-US" dirty="0"/>
              <a:t>, enabling algorithms to be tested before being implemented on the real robot.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In this course, the external compute unit will be the NVIDIA Jetson Nano. Combined with the raspberry pi camera, this setup enables basic control such as line following along with the use of AI for object recognition and identification.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As well as communicating with the </a:t>
            </a:r>
            <a:r>
              <a:rPr lang="en-US" dirty="0" err="1"/>
              <a:t>hackerboard</a:t>
            </a:r>
            <a:r>
              <a:rPr lang="en-US" dirty="0"/>
              <a:t> using ROS, the jetson can communicate with an external PC to receive commands, and could be configured to communicate with other robots for multi-agent control</a:t>
            </a:r>
          </a:p>
          <a:p>
            <a:endParaRPr lang="en-US" dirty="0"/>
          </a:p>
        </p:txBody>
      </p:sp>
      <p:sp>
        <p:nvSpPr>
          <p:cNvPr id="4" name="Slide Number Placeholder 3"/>
          <p:cNvSpPr>
            <a:spLocks noGrp="1"/>
          </p:cNvSpPr>
          <p:nvPr>
            <p:ph type="sldNum" sz="quarter" idx="5"/>
          </p:nvPr>
        </p:nvSpPr>
        <p:spPr/>
        <p:txBody>
          <a:bodyPr/>
          <a:lstStyle/>
          <a:p>
            <a:fld id="{E6263D67-EF4C-8247-91B6-64C2A295C9AC}" type="slidenum">
              <a:rPr lang="en-US" smtClean="0"/>
              <a:t>6</a:t>
            </a:fld>
            <a:endParaRPr lang="en-US"/>
          </a:p>
        </p:txBody>
      </p:sp>
    </p:spTree>
    <p:extLst>
      <p:ext uri="{BB962C8B-B14F-4D97-AF65-F5344CB8AC3E}">
        <p14:creationId xmlns:p14="http://schemas.microsoft.com/office/powerpoint/2010/main" val="3482294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Standalone Configuration: </a:t>
            </a:r>
          </a:p>
          <a:p>
            <a:pPr marL="628650" lvl="1" indent="-171450">
              <a:buFontTx/>
              <a:buChar char="-"/>
            </a:pPr>
            <a:r>
              <a:rPr lang="en-GB" dirty="0"/>
              <a:t>The Hacker Board is programmed directly, making use of the provided libraries to interface with other hardware</a:t>
            </a:r>
          </a:p>
          <a:p>
            <a:pPr marL="628650" lvl="1" indent="-171450">
              <a:buFontTx/>
              <a:buChar char="-"/>
            </a:pPr>
            <a:r>
              <a:rPr lang="en-GB" dirty="0"/>
              <a:t>This is done using Arduino because it is very popular, however other options (such as </a:t>
            </a:r>
            <a:r>
              <a:rPr lang="en-GB" dirty="0" err="1"/>
              <a:t>Espressif’s</a:t>
            </a:r>
            <a:r>
              <a:rPr lang="en-GB" dirty="0"/>
              <a:t> system)</a:t>
            </a:r>
          </a:p>
          <a:p>
            <a:pPr marL="171450" indent="-171450">
              <a:buFontTx/>
              <a:buChar char="-"/>
            </a:pPr>
            <a:r>
              <a:rPr lang="en-GB" b="0" dirty="0"/>
              <a:t>External-control Configuration: C</a:t>
            </a:r>
            <a:r>
              <a:rPr lang="en-GB" dirty="0"/>
              <a:t>ontrol is provided by an external computer, with communication achieved via </a:t>
            </a:r>
            <a:r>
              <a:rPr lang="en-GB" dirty="0" err="1"/>
              <a:t>WiFi</a:t>
            </a:r>
            <a:r>
              <a:rPr lang="en-GB" dirty="0"/>
              <a:t> or Serial.</a:t>
            </a:r>
          </a:p>
          <a:p>
            <a:pPr marL="628650" lvl="1" indent="-171450">
              <a:buFontTx/>
              <a:buChar char="-"/>
            </a:pPr>
            <a:r>
              <a:rPr lang="en-GB" dirty="0"/>
              <a:t>All the low level interaction with peripherals is abstracted away</a:t>
            </a:r>
          </a:p>
          <a:p>
            <a:pPr marL="628650" lvl="1" indent="-171450">
              <a:buFontTx/>
              <a:buChar char="-"/>
            </a:pPr>
            <a:r>
              <a:rPr lang="en-GB" dirty="0"/>
              <a:t>Control algorithms can therefore be tested and implemented with ease</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dirty="0"/>
              <a:t>Simple controls can be sent from a webpage, and more complex algorithms can be implemented in MATLAB or </a:t>
            </a:r>
            <a:r>
              <a:rPr lang="en-US" dirty="0" err="1"/>
              <a:t>labView</a:t>
            </a:r>
            <a:r>
              <a:rPr lang="en-US" dirty="0"/>
              <a:t> (python coming soon). MATLAB (and soon python) feature simulations of the </a:t>
            </a:r>
            <a:r>
              <a:rPr lang="en-US" dirty="0" err="1"/>
              <a:t>puzzlebot</a:t>
            </a:r>
            <a:r>
              <a:rPr lang="en-US" dirty="0"/>
              <a:t>, enabling algorithms to be tested before being implemented on the real robot.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In this course, the external compute unit will be the NVIDIA Jetson Nano. Combined with the raspberry pi camera, this setup enables basic control such as line following along with the use of AI for object recognition and identification.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As well as communicating with the </a:t>
            </a:r>
            <a:r>
              <a:rPr lang="en-US" dirty="0" err="1"/>
              <a:t>hackerboard</a:t>
            </a:r>
            <a:r>
              <a:rPr lang="en-US" dirty="0"/>
              <a:t> using ROS, the jetson can communicate with an external PC to receive commands, and could be configured to communicate with other robots for multi-agent control</a:t>
            </a:r>
          </a:p>
          <a:p>
            <a:endParaRPr lang="en-US" dirty="0"/>
          </a:p>
        </p:txBody>
      </p:sp>
      <p:sp>
        <p:nvSpPr>
          <p:cNvPr id="4" name="Slide Number Placeholder 3"/>
          <p:cNvSpPr>
            <a:spLocks noGrp="1"/>
          </p:cNvSpPr>
          <p:nvPr>
            <p:ph type="sldNum" sz="quarter" idx="5"/>
          </p:nvPr>
        </p:nvSpPr>
        <p:spPr/>
        <p:txBody>
          <a:bodyPr/>
          <a:lstStyle/>
          <a:p>
            <a:fld id="{E6263D67-EF4C-8247-91B6-64C2A295C9AC}" type="slidenum">
              <a:rPr lang="en-US" smtClean="0"/>
              <a:t>7</a:t>
            </a:fld>
            <a:endParaRPr lang="en-US"/>
          </a:p>
        </p:txBody>
      </p:sp>
    </p:spTree>
    <p:extLst>
      <p:ext uri="{BB962C8B-B14F-4D97-AF65-F5344CB8AC3E}">
        <p14:creationId xmlns:p14="http://schemas.microsoft.com/office/powerpoint/2010/main" val="220481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Explain functionality of webpage, how to control wheels and read speed, that it can be used to test the hardware and debug problems</a:t>
            </a:r>
          </a:p>
          <a:p>
            <a:pPr marL="171450" indent="-171450">
              <a:buFontTx/>
              <a:buChar char="-"/>
            </a:pPr>
            <a:r>
              <a:rPr lang="en-GB" dirty="0"/>
              <a:t>Modules should be deactivated when not in use to save processing power</a:t>
            </a:r>
          </a:p>
          <a:p>
            <a:pPr marL="171450" indent="-171450">
              <a:buFontTx/>
              <a:buChar char="-"/>
            </a:pPr>
            <a:r>
              <a:rPr lang="en-GB" dirty="0"/>
              <a:t>Updating the network settings should not be necessary much, but it is important that you keep a unique SSID when operating multiple robots in the same room. If you upgrade the firmware, you will need to change the SSID back, otherwise it will be saved as the default.</a:t>
            </a:r>
          </a:p>
          <a:p>
            <a:pPr marL="171450" indent="-171450">
              <a:buFontTx/>
              <a:buChar char="-"/>
            </a:pPr>
            <a:r>
              <a:rPr lang="en-GB" dirty="0"/>
              <a:t>3 Control modes </a:t>
            </a:r>
          </a:p>
          <a:p>
            <a:pPr marL="628650" lvl="1" indent="-171450">
              <a:buFontTx/>
              <a:buChar char="-"/>
            </a:pPr>
            <a:r>
              <a:rPr lang="en-GB" dirty="0"/>
              <a:t>1 – Send v and </a:t>
            </a:r>
            <a:r>
              <a:rPr lang="el-GR" dirty="0"/>
              <a:t>ω</a:t>
            </a:r>
            <a:r>
              <a:rPr lang="en-GB" dirty="0"/>
              <a:t>, the linear and angular velocities of the whole robot</a:t>
            </a:r>
          </a:p>
          <a:p>
            <a:pPr marL="628650" lvl="1" indent="-171450">
              <a:buFontTx/>
              <a:buChar char="-"/>
            </a:pPr>
            <a:r>
              <a:rPr lang="en-GB" dirty="0"/>
              <a:t>2 - Send </a:t>
            </a:r>
            <a:r>
              <a:rPr lang="el-GR" dirty="0"/>
              <a:t>ω</a:t>
            </a:r>
            <a:r>
              <a:rPr lang="en-GB" dirty="0"/>
              <a:t>r and </a:t>
            </a:r>
            <a:r>
              <a:rPr lang="el-GR" dirty="0"/>
              <a:t>ω</a:t>
            </a:r>
            <a:r>
              <a:rPr lang="en-GB" dirty="0"/>
              <a:t>l, the velocities of the left and right wheels</a:t>
            </a:r>
          </a:p>
          <a:p>
            <a:pPr marL="628650" lvl="1" indent="-171450">
              <a:buFontTx/>
              <a:buChar char="-"/>
            </a:pPr>
            <a:r>
              <a:rPr lang="en-GB" dirty="0"/>
              <a:t>3 – Send </a:t>
            </a:r>
            <a:r>
              <a:rPr lang="en-GB" dirty="0" err="1"/>
              <a:t>pwmr</a:t>
            </a:r>
            <a:r>
              <a:rPr lang="en-GB" dirty="0"/>
              <a:t> and </a:t>
            </a:r>
            <a:r>
              <a:rPr lang="en-GB" dirty="0" err="1"/>
              <a:t>pwml</a:t>
            </a:r>
            <a:r>
              <a:rPr lang="en-GB" dirty="0"/>
              <a:t>, the </a:t>
            </a:r>
            <a:r>
              <a:rPr lang="en-GB" dirty="0" err="1"/>
              <a:t>pwm</a:t>
            </a:r>
            <a:r>
              <a:rPr lang="en-GB" dirty="0"/>
              <a:t> values for the left and right motors (between 0 and 1)</a:t>
            </a:r>
          </a:p>
          <a:p>
            <a:pPr marL="171450" indent="-171450">
              <a:buFontTx/>
              <a:buChar char="-"/>
            </a:pPr>
            <a:r>
              <a:rPr lang="en-GB" dirty="0"/>
              <a:t>Inverting motors and encoders: this is to account for differences in the mounting of motors. To check this, put the motors in PWM mode.</a:t>
            </a:r>
          </a:p>
          <a:p>
            <a:pPr marL="628650" lvl="1" indent="-171450">
              <a:buFontTx/>
              <a:buChar char="-"/>
            </a:pPr>
            <a:r>
              <a:rPr lang="en-GB" dirty="0"/>
              <a:t>If a positive PWM is entered, but the motor moves backwards, invert the motor.</a:t>
            </a:r>
          </a:p>
          <a:p>
            <a:pPr marL="628650" lvl="1" indent="-171450">
              <a:buFontTx/>
              <a:buChar char="-"/>
            </a:pPr>
            <a:r>
              <a:rPr lang="en-GB" dirty="0"/>
              <a:t>If the motors moves forwards, but the speed dial reads negative, invert the encoder.</a:t>
            </a:r>
          </a:p>
          <a:p>
            <a:pPr marL="628650" lvl="1" indent="-171450">
              <a:buFontTx/>
              <a:buChar char="-"/>
            </a:pPr>
            <a:r>
              <a:rPr lang="en-GB" dirty="0"/>
              <a:t>It may be necessary to invert both, neither, or just one.</a:t>
            </a:r>
          </a:p>
          <a:p>
            <a:pPr marL="171450" indent="-171450">
              <a:buFontTx/>
              <a:buChar char="-"/>
            </a:pPr>
            <a:r>
              <a:rPr lang="en-GB" dirty="0"/>
              <a:t>Mini Task</a:t>
            </a:r>
          </a:p>
          <a:p>
            <a:pPr marL="628650" lvl="1" indent="-171450">
              <a:buFontTx/>
              <a:buChar char="-"/>
            </a:pPr>
            <a:r>
              <a:rPr lang="en-GB" dirty="0"/>
              <a:t>Navigate to the webpage</a:t>
            </a:r>
          </a:p>
          <a:p>
            <a:pPr marL="628650" lvl="1" indent="-171450">
              <a:buFontTx/>
              <a:buChar char="-"/>
            </a:pPr>
            <a:r>
              <a:rPr lang="en-GB" dirty="0"/>
              <a:t>Read the speed of the wheels (by manually rotating them)</a:t>
            </a:r>
          </a:p>
          <a:p>
            <a:pPr marL="628650" lvl="1" indent="-171450">
              <a:buFontTx/>
              <a:buChar char="-"/>
            </a:pPr>
            <a:r>
              <a:rPr lang="en-GB" dirty="0"/>
              <a:t>Set the speed of the wheels</a:t>
            </a:r>
          </a:p>
          <a:p>
            <a:pPr marL="628650" lvl="1" indent="-171450">
              <a:buFontTx/>
              <a:buChar char="-"/>
            </a:pPr>
            <a:r>
              <a:rPr lang="en-GB" dirty="0"/>
              <a:t>Use the on-screen controls or the keyboard to remotely operate the robot</a:t>
            </a:r>
          </a:p>
          <a:p>
            <a:pPr marL="171450" lvl="0" indent="-171450">
              <a:buFontTx/>
              <a:buChar char="-"/>
            </a:pPr>
            <a:r>
              <a:rPr lang="en-GB" dirty="0"/>
              <a:t>Robot Should be lifted off the ground</a:t>
            </a:r>
          </a:p>
        </p:txBody>
      </p:sp>
      <p:sp>
        <p:nvSpPr>
          <p:cNvPr id="4" name="Slide Number Placeholder 3"/>
          <p:cNvSpPr>
            <a:spLocks noGrp="1"/>
          </p:cNvSpPr>
          <p:nvPr>
            <p:ph type="sldNum" sz="quarter" idx="5"/>
          </p:nvPr>
        </p:nvSpPr>
        <p:spPr/>
        <p:txBody>
          <a:bodyPr/>
          <a:lstStyle/>
          <a:p>
            <a:fld id="{E6263D67-EF4C-8247-91B6-64C2A295C9AC}" type="slidenum">
              <a:rPr lang="en-US" smtClean="0"/>
              <a:t>8</a:t>
            </a:fld>
            <a:endParaRPr lang="en-US"/>
          </a:p>
        </p:txBody>
      </p:sp>
    </p:spTree>
    <p:extLst>
      <p:ext uri="{BB962C8B-B14F-4D97-AF65-F5344CB8AC3E}">
        <p14:creationId xmlns:p14="http://schemas.microsoft.com/office/powerpoint/2010/main" val="3203573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This file allows the parameters of the firmware to be set by the user.</a:t>
            </a:r>
          </a:p>
          <a:p>
            <a:pPr marL="171450" indent="-171450">
              <a:buFontTx/>
              <a:buChar char="-"/>
            </a:pPr>
            <a:r>
              <a:rPr lang="en-GB" dirty="0"/>
              <a:t>Other key Parameters:</a:t>
            </a:r>
          </a:p>
          <a:p>
            <a:pPr marL="628650" lvl="1" indent="-171450">
              <a:buFontTx/>
              <a:buChar char="-"/>
            </a:pPr>
            <a:r>
              <a:rPr lang="en-GB" dirty="0"/>
              <a:t>Robot geometry</a:t>
            </a:r>
          </a:p>
          <a:p>
            <a:pPr marL="628650" lvl="1" indent="-171450">
              <a:buFontTx/>
              <a:buChar char="-"/>
            </a:pPr>
            <a:r>
              <a:rPr lang="en-GB" dirty="0"/>
              <a:t>Pins for hardware (do not need changing except between hacker-board updates)</a:t>
            </a:r>
          </a:p>
          <a:p>
            <a:pPr marL="628650" lvl="1" indent="-171450">
              <a:buFontTx/>
              <a:buChar char="-"/>
            </a:pPr>
            <a:r>
              <a:rPr lang="en-GB" dirty="0"/>
              <a:t>PID constants for the internal controllers (explain that control modes 1 and 2 use an internal PID controller to set the PWM sent to the motor)</a:t>
            </a:r>
          </a:p>
          <a:p>
            <a:pPr marL="628650" lvl="1" indent="-171450">
              <a:buFontTx/>
              <a:buChar char="-"/>
            </a:pPr>
            <a:r>
              <a:rPr lang="en-GB" dirty="0"/>
              <a:t>Webpage parameters </a:t>
            </a:r>
          </a:p>
          <a:p>
            <a:pPr marL="628650" lvl="1" indent="-171450">
              <a:buFontTx/>
              <a:buChar char="-"/>
            </a:pPr>
            <a:r>
              <a:rPr lang="en-GB" dirty="0"/>
              <a:t>Activation values for hardware and software features (such as ROS/sonar/Lidar/etc)</a:t>
            </a:r>
          </a:p>
          <a:p>
            <a:pPr marL="171450" lvl="0" indent="-171450">
              <a:buFontTx/>
              <a:buChar char="-"/>
            </a:pPr>
            <a:r>
              <a:rPr lang="en-GB" dirty="0"/>
              <a:t>For the change to take effect, click “upload to robot”</a:t>
            </a:r>
          </a:p>
        </p:txBody>
      </p:sp>
      <p:sp>
        <p:nvSpPr>
          <p:cNvPr id="4" name="Slide Number Placeholder 3"/>
          <p:cNvSpPr>
            <a:spLocks noGrp="1"/>
          </p:cNvSpPr>
          <p:nvPr>
            <p:ph type="sldNum" sz="quarter" idx="5"/>
          </p:nvPr>
        </p:nvSpPr>
        <p:spPr/>
        <p:txBody>
          <a:bodyPr/>
          <a:lstStyle/>
          <a:p>
            <a:fld id="{E6263D67-EF4C-8247-91B6-64C2A295C9AC}" type="slidenum">
              <a:rPr lang="en-US" smtClean="0"/>
              <a:t>9</a:t>
            </a:fld>
            <a:endParaRPr lang="en-US"/>
          </a:p>
        </p:txBody>
      </p:sp>
    </p:spTree>
    <p:extLst>
      <p:ext uri="{BB962C8B-B14F-4D97-AF65-F5344CB8AC3E}">
        <p14:creationId xmlns:p14="http://schemas.microsoft.com/office/powerpoint/2010/main" val="1413866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F70CE-0A0D-6D40-8FCD-E1F149BF33E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C1C33B5-FDF7-484A-8A31-419E865C7F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046B461-E64C-C24D-B6DA-22B89CD7279A}"/>
              </a:ext>
            </a:extLst>
          </p:cNvPr>
          <p:cNvSpPr>
            <a:spLocks noGrp="1"/>
          </p:cNvSpPr>
          <p:nvPr>
            <p:ph type="dt" sz="half" idx="10"/>
          </p:nvPr>
        </p:nvSpPr>
        <p:spPr/>
        <p:txBody>
          <a:bodyPr/>
          <a:lstStyle/>
          <a:p>
            <a:fld id="{8C367D54-26AC-4AC2-B9E9-6058043B4D3D}" type="datetimeFigureOut">
              <a:rPr lang="en-GB" smtClean="0"/>
              <a:t>31/03/2022</a:t>
            </a:fld>
            <a:endParaRPr lang="en-GB" dirty="0"/>
          </a:p>
        </p:txBody>
      </p:sp>
      <p:sp>
        <p:nvSpPr>
          <p:cNvPr id="5" name="Footer Placeholder 4">
            <a:extLst>
              <a:ext uri="{FF2B5EF4-FFF2-40B4-BE49-F238E27FC236}">
                <a16:creationId xmlns:a16="http://schemas.microsoft.com/office/drawing/2014/main" id="{74248CE0-B424-134C-8B2C-C247780D9909}"/>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BAEC3678-CB39-434B-BF40-46E39D0F8216}"/>
              </a:ext>
            </a:extLst>
          </p:cNvPr>
          <p:cNvSpPr>
            <a:spLocks noGrp="1"/>
          </p:cNvSpPr>
          <p:nvPr>
            <p:ph type="sldNum" sz="quarter" idx="12"/>
          </p:nvPr>
        </p:nvSpPr>
        <p:spPr/>
        <p:txBody>
          <a:bodyPr/>
          <a:lstStyle/>
          <a:p>
            <a:fld id="{02D2CB76-0D67-49F2-BB09-FA7C973C6F11}" type="slidenum">
              <a:rPr lang="en-GB" smtClean="0"/>
              <a:t>‹#›</a:t>
            </a:fld>
            <a:endParaRPr lang="en-GB" dirty="0"/>
          </a:p>
        </p:txBody>
      </p:sp>
    </p:spTree>
    <p:extLst>
      <p:ext uri="{BB962C8B-B14F-4D97-AF65-F5344CB8AC3E}">
        <p14:creationId xmlns:p14="http://schemas.microsoft.com/office/powerpoint/2010/main" val="3075610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5F41E-7E24-D846-A77B-39C6A13EE59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B302065-D8A6-3542-AB46-9F8F8B689CE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8DBC4A6-0C4D-E84C-B47D-7B08AA0C9C92}"/>
              </a:ext>
            </a:extLst>
          </p:cNvPr>
          <p:cNvSpPr>
            <a:spLocks noGrp="1"/>
          </p:cNvSpPr>
          <p:nvPr>
            <p:ph type="dt" sz="half" idx="10"/>
          </p:nvPr>
        </p:nvSpPr>
        <p:spPr/>
        <p:txBody>
          <a:bodyPr/>
          <a:lstStyle/>
          <a:p>
            <a:fld id="{8C367D54-26AC-4AC2-B9E9-6058043B4D3D}" type="datetimeFigureOut">
              <a:rPr lang="en-GB" smtClean="0"/>
              <a:t>31/03/2022</a:t>
            </a:fld>
            <a:endParaRPr lang="en-GB" dirty="0"/>
          </a:p>
        </p:txBody>
      </p:sp>
      <p:sp>
        <p:nvSpPr>
          <p:cNvPr id="5" name="Footer Placeholder 4">
            <a:extLst>
              <a:ext uri="{FF2B5EF4-FFF2-40B4-BE49-F238E27FC236}">
                <a16:creationId xmlns:a16="http://schemas.microsoft.com/office/drawing/2014/main" id="{3AD514E1-D6C0-CE46-BCC7-033235ED4D01}"/>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6C954663-ABB1-B44F-A9D8-6C747B62FFB4}"/>
              </a:ext>
            </a:extLst>
          </p:cNvPr>
          <p:cNvSpPr>
            <a:spLocks noGrp="1"/>
          </p:cNvSpPr>
          <p:nvPr>
            <p:ph type="sldNum" sz="quarter" idx="12"/>
          </p:nvPr>
        </p:nvSpPr>
        <p:spPr/>
        <p:txBody>
          <a:bodyPr/>
          <a:lstStyle/>
          <a:p>
            <a:fld id="{02D2CB76-0D67-49F2-BB09-FA7C973C6F11}" type="slidenum">
              <a:rPr lang="en-GB" smtClean="0"/>
              <a:t>‹#›</a:t>
            </a:fld>
            <a:endParaRPr lang="en-GB" dirty="0"/>
          </a:p>
        </p:txBody>
      </p:sp>
    </p:spTree>
    <p:extLst>
      <p:ext uri="{BB962C8B-B14F-4D97-AF65-F5344CB8AC3E}">
        <p14:creationId xmlns:p14="http://schemas.microsoft.com/office/powerpoint/2010/main" val="1720269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FE8B16-7ADE-E24B-8AA4-9FCEC67D9D1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4C41A38-35E2-4E49-B157-A68B9798155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ACFDBAE-EFB1-5442-8CBA-04F58618E5A2}"/>
              </a:ext>
            </a:extLst>
          </p:cNvPr>
          <p:cNvSpPr>
            <a:spLocks noGrp="1"/>
          </p:cNvSpPr>
          <p:nvPr>
            <p:ph type="dt" sz="half" idx="10"/>
          </p:nvPr>
        </p:nvSpPr>
        <p:spPr/>
        <p:txBody>
          <a:bodyPr/>
          <a:lstStyle/>
          <a:p>
            <a:fld id="{8C367D54-26AC-4AC2-B9E9-6058043B4D3D}" type="datetimeFigureOut">
              <a:rPr lang="en-GB" smtClean="0"/>
              <a:t>31/03/2022</a:t>
            </a:fld>
            <a:endParaRPr lang="en-GB" dirty="0"/>
          </a:p>
        </p:txBody>
      </p:sp>
      <p:sp>
        <p:nvSpPr>
          <p:cNvPr id="5" name="Footer Placeholder 4">
            <a:extLst>
              <a:ext uri="{FF2B5EF4-FFF2-40B4-BE49-F238E27FC236}">
                <a16:creationId xmlns:a16="http://schemas.microsoft.com/office/drawing/2014/main" id="{7BD284BE-4158-1243-927D-C7E2B899F872}"/>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4637959D-1A04-0E43-9AE8-2173DDD3DE86}"/>
              </a:ext>
            </a:extLst>
          </p:cNvPr>
          <p:cNvSpPr>
            <a:spLocks noGrp="1"/>
          </p:cNvSpPr>
          <p:nvPr>
            <p:ph type="sldNum" sz="quarter" idx="12"/>
          </p:nvPr>
        </p:nvSpPr>
        <p:spPr/>
        <p:txBody>
          <a:bodyPr/>
          <a:lstStyle/>
          <a:p>
            <a:fld id="{02D2CB76-0D67-49F2-BB09-FA7C973C6F11}" type="slidenum">
              <a:rPr lang="en-GB" smtClean="0"/>
              <a:t>‹#›</a:t>
            </a:fld>
            <a:endParaRPr lang="en-GB" dirty="0"/>
          </a:p>
        </p:txBody>
      </p:sp>
    </p:spTree>
    <p:extLst>
      <p:ext uri="{BB962C8B-B14F-4D97-AF65-F5344CB8AC3E}">
        <p14:creationId xmlns:p14="http://schemas.microsoft.com/office/powerpoint/2010/main" val="1423182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52C-2265-8143-B1C3-1FCDAC567864}"/>
              </a:ext>
            </a:extLst>
          </p:cNvPr>
          <p:cNvSpPr>
            <a:spLocks noGrp="1"/>
          </p:cNvSpPr>
          <p:nvPr>
            <p:ph type="title"/>
          </p:nvPr>
        </p:nvSpPr>
        <p:spPr>
          <a:xfrm>
            <a:off x="1597152" y="365125"/>
            <a:ext cx="7656576" cy="1325563"/>
          </a:xfrm>
        </p:spPr>
        <p:txBody>
          <a:body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1C19811-D73D-5A4B-B1CE-EE52DE2C53F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CC197F4-FD20-E743-9FC4-E4E1E34D58EB}"/>
              </a:ext>
            </a:extLst>
          </p:cNvPr>
          <p:cNvSpPr>
            <a:spLocks noGrp="1"/>
          </p:cNvSpPr>
          <p:nvPr>
            <p:ph type="dt" sz="half" idx="10"/>
          </p:nvPr>
        </p:nvSpPr>
        <p:spPr/>
        <p:txBody>
          <a:bodyPr/>
          <a:lstStyle/>
          <a:p>
            <a:fld id="{8C367D54-26AC-4AC2-B9E9-6058043B4D3D}" type="datetimeFigureOut">
              <a:rPr lang="en-GB" smtClean="0"/>
              <a:t>31/03/2022</a:t>
            </a:fld>
            <a:endParaRPr lang="en-GB" dirty="0"/>
          </a:p>
        </p:txBody>
      </p:sp>
      <p:sp>
        <p:nvSpPr>
          <p:cNvPr id="5" name="Footer Placeholder 4">
            <a:extLst>
              <a:ext uri="{FF2B5EF4-FFF2-40B4-BE49-F238E27FC236}">
                <a16:creationId xmlns:a16="http://schemas.microsoft.com/office/drawing/2014/main" id="{2CD0A2AB-3AA0-DE47-ABF7-374AB30DB1F4}"/>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BE27A68B-E225-B049-B94C-073CABB95742}"/>
              </a:ext>
            </a:extLst>
          </p:cNvPr>
          <p:cNvSpPr>
            <a:spLocks noGrp="1"/>
          </p:cNvSpPr>
          <p:nvPr>
            <p:ph type="sldNum" sz="quarter" idx="12"/>
          </p:nvPr>
        </p:nvSpPr>
        <p:spPr/>
        <p:txBody>
          <a:bodyPr/>
          <a:lstStyle/>
          <a:p>
            <a:fld id="{02D2CB76-0D67-49F2-BB09-FA7C973C6F11}" type="slidenum">
              <a:rPr lang="en-GB" smtClean="0"/>
              <a:t>‹#›</a:t>
            </a:fld>
            <a:endParaRPr lang="en-GB" dirty="0"/>
          </a:p>
        </p:txBody>
      </p:sp>
      <p:pic>
        <p:nvPicPr>
          <p:cNvPr id="8" name="Picture 7" descr="Logo&#10;&#10;Description automatically generated with low confidence">
            <a:extLst>
              <a:ext uri="{FF2B5EF4-FFF2-40B4-BE49-F238E27FC236}">
                <a16:creationId xmlns:a16="http://schemas.microsoft.com/office/drawing/2014/main" id="{FCD62DB1-90A5-6A42-909B-AA6118884116}"/>
              </a:ext>
            </a:extLst>
          </p:cNvPr>
          <p:cNvPicPr>
            <a:picLocks noChangeAspect="1"/>
          </p:cNvPicPr>
          <p:nvPr userDrawn="1"/>
        </p:nvPicPr>
        <p:blipFill>
          <a:blip r:embed="rId2">
            <a:alphaModFix amt="45000"/>
            <a:extLst>
              <a:ext uri="{28A0092B-C50C-407E-A947-70E740481C1C}">
                <a14:useLocalDpi xmlns:a14="http://schemas.microsoft.com/office/drawing/2010/main" val="0"/>
              </a:ext>
            </a:extLst>
          </a:blip>
          <a:stretch>
            <a:fillRect/>
          </a:stretch>
        </p:blipFill>
        <p:spPr>
          <a:xfrm>
            <a:off x="9358884" y="1078823"/>
            <a:ext cx="1994916" cy="611865"/>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id="{36D26BBA-431E-C54A-91BA-B21A316DCCB6}"/>
              </a:ext>
            </a:extLst>
          </p:cNvPr>
          <p:cNvPicPr>
            <a:picLocks noChangeAspect="1"/>
          </p:cNvPicPr>
          <p:nvPr userDrawn="1"/>
        </p:nvPicPr>
        <p:blipFill rotWithShape="1">
          <a:blip r:embed="rId3">
            <a:alphaModFix amt="45000"/>
            <a:extLst>
              <a:ext uri="{28A0092B-C50C-407E-A947-70E740481C1C}">
                <a14:useLocalDpi xmlns:a14="http://schemas.microsoft.com/office/drawing/2010/main" val="0"/>
              </a:ext>
            </a:extLst>
          </a:blip>
          <a:srcRect t="27725" b="38598"/>
          <a:stretch/>
        </p:blipFill>
        <p:spPr>
          <a:xfrm>
            <a:off x="9358884" y="363655"/>
            <a:ext cx="2032000" cy="684325"/>
          </a:xfrm>
          <a:prstGeom prst="rect">
            <a:avLst/>
          </a:prstGeom>
        </p:spPr>
      </p:pic>
      <p:pic>
        <p:nvPicPr>
          <p:cNvPr id="16" name="Picture 15" descr="Text&#10;&#10;Description automatically generated">
            <a:extLst>
              <a:ext uri="{FF2B5EF4-FFF2-40B4-BE49-F238E27FC236}">
                <a16:creationId xmlns:a16="http://schemas.microsoft.com/office/drawing/2014/main" id="{26936CBD-8E4F-8C48-AD08-4E2BC91D4FC8}"/>
              </a:ext>
            </a:extLst>
          </p:cNvPr>
          <p:cNvPicPr>
            <a:picLocks noChangeAspect="1"/>
          </p:cNvPicPr>
          <p:nvPr userDrawn="1"/>
        </p:nvPicPr>
        <p:blipFill>
          <a:blip r:embed="rId4">
            <a:alphaModFix amt="45000"/>
            <a:extLst>
              <a:ext uri="{28A0092B-C50C-407E-A947-70E740481C1C}">
                <a14:useLocalDpi xmlns:a14="http://schemas.microsoft.com/office/drawing/2010/main" val="0"/>
              </a:ext>
            </a:extLst>
          </a:blip>
          <a:stretch>
            <a:fillRect/>
          </a:stretch>
        </p:blipFill>
        <p:spPr>
          <a:xfrm>
            <a:off x="204470" y="363656"/>
            <a:ext cx="1291844" cy="1331350"/>
          </a:xfrm>
          <a:prstGeom prst="rect">
            <a:avLst/>
          </a:prstGeom>
        </p:spPr>
      </p:pic>
    </p:spTree>
    <p:extLst>
      <p:ext uri="{BB962C8B-B14F-4D97-AF65-F5344CB8AC3E}">
        <p14:creationId xmlns:p14="http://schemas.microsoft.com/office/powerpoint/2010/main" val="3537323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A4A4E-2F30-374A-ABA5-A099A64DDA3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8CF437F-5BAC-7046-B075-389BC33683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E7703E7-C9E8-3140-8D37-7F4FC71541C6}"/>
              </a:ext>
            </a:extLst>
          </p:cNvPr>
          <p:cNvSpPr>
            <a:spLocks noGrp="1"/>
          </p:cNvSpPr>
          <p:nvPr>
            <p:ph type="dt" sz="half" idx="10"/>
          </p:nvPr>
        </p:nvSpPr>
        <p:spPr/>
        <p:txBody>
          <a:bodyPr/>
          <a:lstStyle/>
          <a:p>
            <a:fld id="{8C367D54-26AC-4AC2-B9E9-6058043B4D3D}" type="datetimeFigureOut">
              <a:rPr lang="en-GB" smtClean="0"/>
              <a:t>31/03/2022</a:t>
            </a:fld>
            <a:endParaRPr lang="en-GB" dirty="0"/>
          </a:p>
        </p:txBody>
      </p:sp>
      <p:sp>
        <p:nvSpPr>
          <p:cNvPr id="5" name="Footer Placeholder 4">
            <a:extLst>
              <a:ext uri="{FF2B5EF4-FFF2-40B4-BE49-F238E27FC236}">
                <a16:creationId xmlns:a16="http://schemas.microsoft.com/office/drawing/2014/main" id="{2FB5A6CE-4EB2-224C-B8BB-713172971010}"/>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65AF06BD-3D05-164E-AE29-7C48612FBACC}"/>
              </a:ext>
            </a:extLst>
          </p:cNvPr>
          <p:cNvSpPr>
            <a:spLocks noGrp="1"/>
          </p:cNvSpPr>
          <p:nvPr>
            <p:ph type="sldNum" sz="quarter" idx="12"/>
          </p:nvPr>
        </p:nvSpPr>
        <p:spPr/>
        <p:txBody>
          <a:bodyPr/>
          <a:lstStyle/>
          <a:p>
            <a:fld id="{02D2CB76-0D67-49F2-BB09-FA7C973C6F11}" type="slidenum">
              <a:rPr lang="en-GB" smtClean="0"/>
              <a:t>‹#›</a:t>
            </a:fld>
            <a:endParaRPr lang="en-GB" dirty="0"/>
          </a:p>
        </p:txBody>
      </p:sp>
    </p:spTree>
    <p:extLst>
      <p:ext uri="{BB962C8B-B14F-4D97-AF65-F5344CB8AC3E}">
        <p14:creationId xmlns:p14="http://schemas.microsoft.com/office/powerpoint/2010/main" val="2224136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09D41-FEB3-F54A-9C69-FB87270BC13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D55EB6F-1BC4-3D40-9A86-2A7074297C8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BC2342A-A667-A548-85BD-96B7DCEDB3F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E112ACB-68BE-AB4E-BD79-6D180DF3C82C}"/>
              </a:ext>
            </a:extLst>
          </p:cNvPr>
          <p:cNvSpPr>
            <a:spLocks noGrp="1"/>
          </p:cNvSpPr>
          <p:nvPr>
            <p:ph type="dt" sz="half" idx="10"/>
          </p:nvPr>
        </p:nvSpPr>
        <p:spPr/>
        <p:txBody>
          <a:bodyPr/>
          <a:lstStyle/>
          <a:p>
            <a:fld id="{8C367D54-26AC-4AC2-B9E9-6058043B4D3D}" type="datetimeFigureOut">
              <a:rPr lang="en-GB" smtClean="0"/>
              <a:t>31/03/2022</a:t>
            </a:fld>
            <a:endParaRPr lang="en-GB" dirty="0"/>
          </a:p>
        </p:txBody>
      </p:sp>
      <p:sp>
        <p:nvSpPr>
          <p:cNvPr id="6" name="Footer Placeholder 5">
            <a:extLst>
              <a:ext uri="{FF2B5EF4-FFF2-40B4-BE49-F238E27FC236}">
                <a16:creationId xmlns:a16="http://schemas.microsoft.com/office/drawing/2014/main" id="{B25D387D-A652-9640-B72C-B80F75B99C6E}"/>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61B35DFB-FE37-354B-8A5A-4520CDAD9D51}"/>
              </a:ext>
            </a:extLst>
          </p:cNvPr>
          <p:cNvSpPr>
            <a:spLocks noGrp="1"/>
          </p:cNvSpPr>
          <p:nvPr>
            <p:ph type="sldNum" sz="quarter" idx="12"/>
          </p:nvPr>
        </p:nvSpPr>
        <p:spPr/>
        <p:txBody>
          <a:bodyPr/>
          <a:lstStyle/>
          <a:p>
            <a:fld id="{02D2CB76-0D67-49F2-BB09-FA7C973C6F11}" type="slidenum">
              <a:rPr lang="en-GB" smtClean="0"/>
              <a:t>‹#›</a:t>
            </a:fld>
            <a:endParaRPr lang="en-GB" dirty="0"/>
          </a:p>
        </p:txBody>
      </p:sp>
    </p:spTree>
    <p:extLst>
      <p:ext uri="{BB962C8B-B14F-4D97-AF65-F5344CB8AC3E}">
        <p14:creationId xmlns:p14="http://schemas.microsoft.com/office/powerpoint/2010/main" val="3014349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ADC01-8C00-744D-A1E5-DD50BB7CB96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B01A601-7277-EF48-8BB3-23070178CB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410563B-6628-9946-B260-B370176D928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9C3AB41-502C-BF46-8755-5DDFFB4081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6EAA6F6-5A2A-E941-AB96-CEC1B3238CA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5FDEE61-D5E3-CA44-8C8C-AF745CC500A8}"/>
              </a:ext>
            </a:extLst>
          </p:cNvPr>
          <p:cNvSpPr>
            <a:spLocks noGrp="1"/>
          </p:cNvSpPr>
          <p:nvPr>
            <p:ph type="dt" sz="half" idx="10"/>
          </p:nvPr>
        </p:nvSpPr>
        <p:spPr/>
        <p:txBody>
          <a:bodyPr/>
          <a:lstStyle/>
          <a:p>
            <a:fld id="{8C367D54-26AC-4AC2-B9E9-6058043B4D3D}" type="datetimeFigureOut">
              <a:rPr lang="en-GB" smtClean="0"/>
              <a:t>31/03/2022</a:t>
            </a:fld>
            <a:endParaRPr lang="en-GB" dirty="0"/>
          </a:p>
        </p:txBody>
      </p:sp>
      <p:sp>
        <p:nvSpPr>
          <p:cNvPr id="8" name="Footer Placeholder 7">
            <a:extLst>
              <a:ext uri="{FF2B5EF4-FFF2-40B4-BE49-F238E27FC236}">
                <a16:creationId xmlns:a16="http://schemas.microsoft.com/office/drawing/2014/main" id="{40B01FF7-FC8B-DA44-9AAB-EB22FD587546}"/>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986528CF-C4B7-4B49-A637-5B5693436D78}"/>
              </a:ext>
            </a:extLst>
          </p:cNvPr>
          <p:cNvSpPr>
            <a:spLocks noGrp="1"/>
          </p:cNvSpPr>
          <p:nvPr>
            <p:ph type="sldNum" sz="quarter" idx="12"/>
          </p:nvPr>
        </p:nvSpPr>
        <p:spPr/>
        <p:txBody>
          <a:bodyPr/>
          <a:lstStyle/>
          <a:p>
            <a:fld id="{02D2CB76-0D67-49F2-BB09-FA7C973C6F11}" type="slidenum">
              <a:rPr lang="en-GB" smtClean="0"/>
              <a:t>‹#›</a:t>
            </a:fld>
            <a:endParaRPr lang="en-GB" dirty="0"/>
          </a:p>
        </p:txBody>
      </p:sp>
    </p:spTree>
    <p:extLst>
      <p:ext uri="{BB962C8B-B14F-4D97-AF65-F5344CB8AC3E}">
        <p14:creationId xmlns:p14="http://schemas.microsoft.com/office/powerpoint/2010/main" val="1695212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CB26C-4C34-974B-93C6-A62D6F2F17F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18C0A0A-4E60-6E40-A4B2-CFB8C634A72F}"/>
              </a:ext>
            </a:extLst>
          </p:cNvPr>
          <p:cNvSpPr>
            <a:spLocks noGrp="1"/>
          </p:cNvSpPr>
          <p:nvPr>
            <p:ph type="dt" sz="half" idx="10"/>
          </p:nvPr>
        </p:nvSpPr>
        <p:spPr/>
        <p:txBody>
          <a:bodyPr/>
          <a:lstStyle/>
          <a:p>
            <a:fld id="{8C367D54-26AC-4AC2-B9E9-6058043B4D3D}" type="datetimeFigureOut">
              <a:rPr lang="en-GB" smtClean="0"/>
              <a:t>31/03/2022</a:t>
            </a:fld>
            <a:endParaRPr lang="en-GB" dirty="0"/>
          </a:p>
        </p:txBody>
      </p:sp>
      <p:sp>
        <p:nvSpPr>
          <p:cNvPr id="4" name="Footer Placeholder 3">
            <a:extLst>
              <a:ext uri="{FF2B5EF4-FFF2-40B4-BE49-F238E27FC236}">
                <a16:creationId xmlns:a16="http://schemas.microsoft.com/office/drawing/2014/main" id="{6AE60D3C-9E5A-5248-BB27-DAE23B0BD8DD}"/>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6AD2DF60-D3C3-E64F-A6FE-2DE7386FC72C}"/>
              </a:ext>
            </a:extLst>
          </p:cNvPr>
          <p:cNvSpPr>
            <a:spLocks noGrp="1"/>
          </p:cNvSpPr>
          <p:nvPr>
            <p:ph type="sldNum" sz="quarter" idx="12"/>
          </p:nvPr>
        </p:nvSpPr>
        <p:spPr/>
        <p:txBody>
          <a:bodyPr/>
          <a:lstStyle/>
          <a:p>
            <a:fld id="{02D2CB76-0D67-49F2-BB09-FA7C973C6F11}" type="slidenum">
              <a:rPr lang="en-GB" smtClean="0"/>
              <a:t>‹#›</a:t>
            </a:fld>
            <a:endParaRPr lang="en-GB" dirty="0"/>
          </a:p>
        </p:txBody>
      </p:sp>
    </p:spTree>
    <p:extLst>
      <p:ext uri="{BB962C8B-B14F-4D97-AF65-F5344CB8AC3E}">
        <p14:creationId xmlns:p14="http://schemas.microsoft.com/office/powerpoint/2010/main" val="3844953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C3E598-786F-CD45-A9EA-7DEF7957A788}"/>
              </a:ext>
            </a:extLst>
          </p:cNvPr>
          <p:cNvSpPr>
            <a:spLocks noGrp="1"/>
          </p:cNvSpPr>
          <p:nvPr>
            <p:ph type="dt" sz="half" idx="10"/>
          </p:nvPr>
        </p:nvSpPr>
        <p:spPr/>
        <p:txBody>
          <a:bodyPr/>
          <a:lstStyle/>
          <a:p>
            <a:fld id="{8C367D54-26AC-4AC2-B9E9-6058043B4D3D}" type="datetimeFigureOut">
              <a:rPr lang="en-GB" smtClean="0"/>
              <a:t>31/03/2022</a:t>
            </a:fld>
            <a:endParaRPr lang="en-GB" dirty="0"/>
          </a:p>
        </p:txBody>
      </p:sp>
      <p:sp>
        <p:nvSpPr>
          <p:cNvPr id="3" name="Footer Placeholder 2">
            <a:extLst>
              <a:ext uri="{FF2B5EF4-FFF2-40B4-BE49-F238E27FC236}">
                <a16:creationId xmlns:a16="http://schemas.microsoft.com/office/drawing/2014/main" id="{559DB9E6-D744-8348-8DF1-02654E019D0C}"/>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D1BB54F7-5E58-1B49-BDBF-CEF28B4BC091}"/>
              </a:ext>
            </a:extLst>
          </p:cNvPr>
          <p:cNvSpPr>
            <a:spLocks noGrp="1"/>
          </p:cNvSpPr>
          <p:nvPr>
            <p:ph type="sldNum" sz="quarter" idx="12"/>
          </p:nvPr>
        </p:nvSpPr>
        <p:spPr/>
        <p:txBody>
          <a:bodyPr/>
          <a:lstStyle/>
          <a:p>
            <a:fld id="{02D2CB76-0D67-49F2-BB09-FA7C973C6F11}" type="slidenum">
              <a:rPr lang="en-GB" smtClean="0"/>
              <a:t>‹#›</a:t>
            </a:fld>
            <a:endParaRPr lang="en-GB" dirty="0"/>
          </a:p>
        </p:txBody>
      </p:sp>
    </p:spTree>
    <p:extLst>
      <p:ext uri="{BB962C8B-B14F-4D97-AF65-F5344CB8AC3E}">
        <p14:creationId xmlns:p14="http://schemas.microsoft.com/office/powerpoint/2010/main" val="552974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A0297-3402-CD42-BEAA-25EC99FA6EC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19F05B2-F59F-254F-9325-423FB94A0A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AEC5819-E9B3-0F4D-BEBA-225D1BF461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2F5AC5E-8463-6E48-B823-2215879C8D7C}"/>
              </a:ext>
            </a:extLst>
          </p:cNvPr>
          <p:cNvSpPr>
            <a:spLocks noGrp="1"/>
          </p:cNvSpPr>
          <p:nvPr>
            <p:ph type="dt" sz="half" idx="10"/>
          </p:nvPr>
        </p:nvSpPr>
        <p:spPr/>
        <p:txBody>
          <a:bodyPr/>
          <a:lstStyle/>
          <a:p>
            <a:fld id="{8C367D54-26AC-4AC2-B9E9-6058043B4D3D}" type="datetimeFigureOut">
              <a:rPr lang="en-GB" smtClean="0"/>
              <a:t>31/03/2022</a:t>
            </a:fld>
            <a:endParaRPr lang="en-GB" dirty="0"/>
          </a:p>
        </p:txBody>
      </p:sp>
      <p:sp>
        <p:nvSpPr>
          <p:cNvPr id="6" name="Footer Placeholder 5">
            <a:extLst>
              <a:ext uri="{FF2B5EF4-FFF2-40B4-BE49-F238E27FC236}">
                <a16:creationId xmlns:a16="http://schemas.microsoft.com/office/drawing/2014/main" id="{139AC0C0-D9AA-D948-B5EA-B860BCF04690}"/>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B2834BE7-6C3F-254C-9ED6-E91A8F59469A}"/>
              </a:ext>
            </a:extLst>
          </p:cNvPr>
          <p:cNvSpPr>
            <a:spLocks noGrp="1"/>
          </p:cNvSpPr>
          <p:nvPr>
            <p:ph type="sldNum" sz="quarter" idx="12"/>
          </p:nvPr>
        </p:nvSpPr>
        <p:spPr/>
        <p:txBody>
          <a:bodyPr/>
          <a:lstStyle/>
          <a:p>
            <a:fld id="{02D2CB76-0D67-49F2-BB09-FA7C973C6F11}" type="slidenum">
              <a:rPr lang="en-GB" smtClean="0"/>
              <a:t>‹#›</a:t>
            </a:fld>
            <a:endParaRPr lang="en-GB" dirty="0"/>
          </a:p>
        </p:txBody>
      </p:sp>
    </p:spTree>
    <p:extLst>
      <p:ext uri="{BB962C8B-B14F-4D97-AF65-F5344CB8AC3E}">
        <p14:creationId xmlns:p14="http://schemas.microsoft.com/office/powerpoint/2010/main" val="1879281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4BC73-14D8-6047-B4E5-4487EA6CBCA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BD2E4E9-96A7-2E4E-8C3D-B41F4D265A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C5FC989-853E-2C42-A059-4A7265FCE8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D70D350-1B72-1348-A01B-A49A82E4E004}"/>
              </a:ext>
            </a:extLst>
          </p:cNvPr>
          <p:cNvSpPr>
            <a:spLocks noGrp="1"/>
          </p:cNvSpPr>
          <p:nvPr>
            <p:ph type="dt" sz="half" idx="10"/>
          </p:nvPr>
        </p:nvSpPr>
        <p:spPr/>
        <p:txBody>
          <a:bodyPr/>
          <a:lstStyle/>
          <a:p>
            <a:fld id="{8C367D54-26AC-4AC2-B9E9-6058043B4D3D}" type="datetimeFigureOut">
              <a:rPr lang="en-GB" smtClean="0"/>
              <a:t>31/03/2022</a:t>
            </a:fld>
            <a:endParaRPr lang="en-GB" dirty="0"/>
          </a:p>
        </p:txBody>
      </p:sp>
      <p:sp>
        <p:nvSpPr>
          <p:cNvPr id="6" name="Footer Placeholder 5">
            <a:extLst>
              <a:ext uri="{FF2B5EF4-FFF2-40B4-BE49-F238E27FC236}">
                <a16:creationId xmlns:a16="http://schemas.microsoft.com/office/drawing/2014/main" id="{5B63D341-5D0B-DD4B-96F7-9FED908565A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D55709A-27AA-D644-ADF8-BB951498B194}"/>
              </a:ext>
            </a:extLst>
          </p:cNvPr>
          <p:cNvSpPr>
            <a:spLocks noGrp="1"/>
          </p:cNvSpPr>
          <p:nvPr>
            <p:ph type="sldNum" sz="quarter" idx="12"/>
          </p:nvPr>
        </p:nvSpPr>
        <p:spPr/>
        <p:txBody>
          <a:bodyPr/>
          <a:lstStyle/>
          <a:p>
            <a:fld id="{02D2CB76-0D67-49F2-BB09-FA7C973C6F11}" type="slidenum">
              <a:rPr lang="en-GB" smtClean="0"/>
              <a:t>‹#›</a:t>
            </a:fld>
            <a:endParaRPr lang="en-GB" dirty="0"/>
          </a:p>
        </p:txBody>
      </p:sp>
    </p:spTree>
    <p:extLst>
      <p:ext uri="{BB962C8B-B14F-4D97-AF65-F5344CB8AC3E}">
        <p14:creationId xmlns:p14="http://schemas.microsoft.com/office/powerpoint/2010/main" val="1130460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4E0458-D512-B14D-BCBB-A58FB15119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31C25FA-286C-DB43-B62B-EE09759C30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AABB230-F687-3046-A249-6C2022AEC9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367D54-26AC-4AC2-B9E9-6058043B4D3D}" type="datetimeFigureOut">
              <a:rPr lang="en-GB" smtClean="0"/>
              <a:t>31/03/2022</a:t>
            </a:fld>
            <a:endParaRPr lang="en-GB" dirty="0"/>
          </a:p>
        </p:txBody>
      </p:sp>
      <p:sp>
        <p:nvSpPr>
          <p:cNvPr id="5" name="Footer Placeholder 4">
            <a:extLst>
              <a:ext uri="{FF2B5EF4-FFF2-40B4-BE49-F238E27FC236}">
                <a16:creationId xmlns:a16="http://schemas.microsoft.com/office/drawing/2014/main" id="{B08FF37A-F35A-C64C-8020-0EFB0AA74B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97A78B07-C023-E640-A2F4-AAF630BEC4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D2CB76-0D67-49F2-BB09-FA7C973C6F11}" type="slidenum">
              <a:rPr lang="en-GB" smtClean="0"/>
              <a:t>‹#›</a:t>
            </a:fld>
            <a:endParaRPr lang="en-GB" dirty="0"/>
          </a:p>
        </p:txBody>
      </p:sp>
    </p:spTree>
    <p:extLst>
      <p:ext uri="{BB962C8B-B14F-4D97-AF65-F5344CB8AC3E}">
        <p14:creationId xmlns:p14="http://schemas.microsoft.com/office/powerpoint/2010/main" val="4075639672"/>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1.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Manchester-Robotics/puzzlebot-firmware-releas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BE44551-8E23-9C49-84CD-D4A0791F0CFC}"/>
              </a:ext>
            </a:extLst>
          </p:cNvPr>
          <p:cNvSpPr>
            <a:spLocks noGrp="1"/>
          </p:cNvSpPr>
          <p:nvPr>
            <p:ph type="ctrTitle"/>
          </p:nvPr>
        </p:nvSpPr>
        <p:spPr>
          <a:xfrm>
            <a:off x="4279392" y="1370684"/>
            <a:ext cx="3828288" cy="879475"/>
          </a:xfrm>
        </p:spPr>
        <p:txBody>
          <a:bodyPr>
            <a:normAutofit fontScale="90000"/>
          </a:bodyPr>
          <a:lstStyle/>
          <a:p>
            <a:r>
              <a:rPr lang="en-US" dirty="0"/>
              <a:t>      </a:t>
            </a:r>
          </a:p>
        </p:txBody>
      </p:sp>
      <p:pic>
        <p:nvPicPr>
          <p:cNvPr id="34" name="Content Placeholder 3" descr="Diagram, engineering drawing&#10;&#10;Description automatically generated">
            <a:extLst>
              <a:ext uri="{FF2B5EF4-FFF2-40B4-BE49-F238E27FC236}">
                <a16:creationId xmlns:a16="http://schemas.microsoft.com/office/drawing/2014/main" id="{7F8D92BD-1788-E345-88FC-C41C774BAF53}"/>
              </a:ext>
            </a:extLst>
          </p:cNvPr>
          <p:cNvPicPr>
            <a:picLocks noGrp="1" noChangeAspect="1"/>
          </p:cNvPicPr>
          <p:nvPr>
            <p:ph idx="4294967295"/>
          </p:nvPr>
        </p:nvPicPr>
        <p:blipFill>
          <a:blip r:embed="rId3">
            <a:alphaModFix amt="19000"/>
            <a:extLst>
              <a:ext uri="{28A0092B-C50C-407E-A947-70E740481C1C}">
                <a14:useLocalDpi xmlns:a14="http://schemas.microsoft.com/office/drawing/2010/main" val="0"/>
              </a:ext>
            </a:extLst>
          </a:blip>
          <a:stretch>
            <a:fillRect/>
          </a:stretch>
        </p:blipFill>
        <p:spPr>
          <a:xfrm>
            <a:off x="1186461" y="1339595"/>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pic>
        <p:nvPicPr>
          <p:cNvPr id="23" name="Picture 22" descr="Graphical user interface, application&#10;&#10;Description automatically generated">
            <a:extLst>
              <a:ext uri="{FF2B5EF4-FFF2-40B4-BE49-F238E27FC236}">
                <a16:creationId xmlns:a16="http://schemas.microsoft.com/office/drawing/2014/main" id="{7494802E-29DB-D243-80DF-0A65B80E1D41}"/>
              </a:ext>
            </a:extLst>
          </p:cNvPr>
          <p:cNvPicPr>
            <a:picLocks noChangeAspect="1"/>
          </p:cNvPicPr>
          <p:nvPr/>
        </p:nvPicPr>
        <p:blipFill rotWithShape="1">
          <a:blip r:embed="rId4">
            <a:extLst>
              <a:ext uri="{28A0092B-C50C-407E-A947-70E740481C1C}">
                <a14:useLocalDpi xmlns:a14="http://schemas.microsoft.com/office/drawing/2010/main" val="0"/>
              </a:ext>
            </a:extLst>
          </a:blip>
          <a:srcRect l="15670" t="27034" r="14833" b="37359"/>
          <a:stretch/>
        </p:blipFill>
        <p:spPr>
          <a:xfrm>
            <a:off x="7630933" y="356097"/>
            <a:ext cx="2049515" cy="677291"/>
          </a:xfrm>
          <a:prstGeom prst="rect">
            <a:avLst/>
          </a:prstGeom>
        </p:spPr>
      </p:pic>
      <p:pic>
        <p:nvPicPr>
          <p:cNvPr id="31" name="Picture 30">
            <a:extLst>
              <a:ext uri="{FF2B5EF4-FFF2-40B4-BE49-F238E27FC236}">
                <a16:creationId xmlns:a16="http://schemas.microsoft.com/office/drawing/2014/main" id="{5D5A3465-56EB-0947-B625-206090DAB548}"/>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9921932" y="465577"/>
            <a:ext cx="1478494" cy="458333"/>
          </a:xfrm>
          <a:prstGeom prst="rect">
            <a:avLst/>
          </a:prstGeom>
        </p:spPr>
      </p:pic>
      <p:pic>
        <p:nvPicPr>
          <p:cNvPr id="5" name="Picture 4" descr="Text&#10;&#10;Description automatically generated with medium confidence">
            <a:extLst>
              <a:ext uri="{FF2B5EF4-FFF2-40B4-BE49-F238E27FC236}">
                <a16:creationId xmlns:a16="http://schemas.microsoft.com/office/drawing/2014/main" id="{42B82C49-6922-4BDB-9B39-99AD8A71674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0370" y="378176"/>
            <a:ext cx="1770892" cy="1770892"/>
          </a:xfrm>
          <a:prstGeom prst="rect">
            <a:avLst/>
          </a:prstGeom>
        </p:spPr>
      </p:pic>
      <p:sp>
        <p:nvSpPr>
          <p:cNvPr id="37" name="Rectangle 6">
            <a:extLst>
              <a:ext uri="{FF2B5EF4-FFF2-40B4-BE49-F238E27FC236}">
                <a16:creationId xmlns:a16="http://schemas.microsoft.com/office/drawing/2014/main" id="{2D91AC2C-BBC6-AE44-9328-C09EE07A39EC}"/>
              </a:ext>
            </a:extLst>
          </p:cNvPr>
          <p:cNvSpPr>
            <a:spLocks noChangeArrowheads="1"/>
          </p:cNvSpPr>
          <p:nvPr/>
        </p:nvSpPr>
        <p:spPr bwMode="auto">
          <a:xfrm>
            <a:off x="3900387" y="2251872"/>
            <a:ext cx="395126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defRPr/>
            </a:pPr>
            <a:r>
              <a:rPr lang="en-GB" sz="3000" b="1" dirty="0">
                <a:solidFill>
                  <a:schemeClr val="tx1">
                    <a:lumMod val="65000"/>
                    <a:lumOff val="35000"/>
                  </a:schemeClr>
                </a:solidFill>
                <a:latin typeface="Arial"/>
                <a:cs typeface="Arial"/>
              </a:rPr>
              <a:t>The PuzzleBot</a:t>
            </a:r>
            <a:endParaRPr lang="en-US" sz="3000" dirty="0">
              <a:solidFill>
                <a:schemeClr val="tx1">
                  <a:lumMod val="65000"/>
                  <a:lumOff val="35000"/>
                </a:schemeClr>
              </a:solidFill>
              <a:latin typeface="Arial"/>
              <a:cs typeface="Arial"/>
            </a:endParaRPr>
          </a:p>
        </p:txBody>
      </p:sp>
      <p:sp>
        <p:nvSpPr>
          <p:cNvPr id="38" name="Rectangle 7">
            <a:extLst>
              <a:ext uri="{FF2B5EF4-FFF2-40B4-BE49-F238E27FC236}">
                <a16:creationId xmlns:a16="http://schemas.microsoft.com/office/drawing/2014/main" id="{ACAC13A1-E124-7349-BAA2-F80AB0A1EA3A}"/>
              </a:ext>
            </a:extLst>
          </p:cNvPr>
          <p:cNvSpPr>
            <a:spLocks noChangeArrowheads="1"/>
          </p:cNvSpPr>
          <p:nvPr/>
        </p:nvSpPr>
        <p:spPr bwMode="auto">
          <a:xfrm>
            <a:off x="3979634" y="3767289"/>
            <a:ext cx="3597694" cy="949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20000"/>
              </a:lnSpc>
            </a:pPr>
            <a:r>
              <a:rPr lang="en-GB" sz="2400" dirty="0">
                <a:solidFill>
                  <a:srgbClr val="595959"/>
                </a:solidFill>
                <a:cs typeface="Arial" charset="0"/>
              </a:rPr>
              <a:t>Hardware, firmware, software, and simulation</a:t>
            </a:r>
          </a:p>
        </p:txBody>
      </p:sp>
      <p:cxnSp>
        <p:nvCxnSpPr>
          <p:cNvPr id="39" name="Straight Connector 38">
            <a:extLst>
              <a:ext uri="{FF2B5EF4-FFF2-40B4-BE49-F238E27FC236}">
                <a16:creationId xmlns:a16="http://schemas.microsoft.com/office/drawing/2014/main" id="{23047511-ED22-9248-95A2-5443989E148E}"/>
              </a:ext>
            </a:extLst>
          </p:cNvPr>
          <p:cNvCxnSpPr>
            <a:cxnSpLocks noChangeShapeType="1"/>
          </p:cNvCxnSpPr>
          <p:nvPr/>
        </p:nvCxnSpPr>
        <p:spPr bwMode="auto">
          <a:xfrm>
            <a:off x="3059138" y="3136995"/>
            <a:ext cx="5438686" cy="0"/>
          </a:xfrm>
          <a:prstGeom prst="line">
            <a:avLst/>
          </a:prstGeom>
          <a:noFill/>
          <a:ln w="25400">
            <a:solidFill>
              <a:srgbClr val="660066"/>
            </a:solidFill>
            <a:prstDash val="dot"/>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35911778"/>
      </p:ext>
    </p:extLst>
  </p:cSld>
  <p:clrMapOvr>
    <a:masterClrMapping/>
  </p:clrMapOvr>
  <mc:AlternateContent xmlns:mc="http://schemas.openxmlformats.org/markup-compatibility/2006" xmlns:p14="http://schemas.microsoft.com/office/powerpoint/2010/main">
    <mc:Choice Requires="p14">
      <p:transition spd="slow" p14:dur="2000" advTm="1282"/>
    </mc:Choice>
    <mc:Fallback xmlns="">
      <p:transition spd="slow" advTm="128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FB5B6-9A81-452F-B718-0088DF158F8A}"/>
              </a:ext>
            </a:extLst>
          </p:cNvPr>
          <p:cNvSpPr>
            <a:spLocks noGrp="1"/>
          </p:cNvSpPr>
          <p:nvPr>
            <p:ph type="title"/>
          </p:nvPr>
        </p:nvSpPr>
        <p:spPr/>
        <p:txBody>
          <a:bodyPr/>
          <a:lstStyle/>
          <a:p>
            <a:r>
              <a:rPr lang="en-GB" dirty="0"/>
              <a:t>Schedule</a:t>
            </a:r>
          </a:p>
        </p:txBody>
      </p:sp>
      <p:sp>
        <p:nvSpPr>
          <p:cNvPr id="3" name="Content Placeholder 2">
            <a:extLst>
              <a:ext uri="{FF2B5EF4-FFF2-40B4-BE49-F238E27FC236}">
                <a16:creationId xmlns:a16="http://schemas.microsoft.com/office/drawing/2014/main" id="{A2E136EA-9EA2-4C10-B69D-75398D0CF05E}"/>
              </a:ext>
            </a:extLst>
          </p:cNvPr>
          <p:cNvSpPr>
            <a:spLocks noGrp="1"/>
          </p:cNvSpPr>
          <p:nvPr>
            <p:ph idx="1"/>
          </p:nvPr>
        </p:nvSpPr>
        <p:spPr/>
        <p:txBody>
          <a:bodyPr>
            <a:normAutofit/>
          </a:bodyPr>
          <a:lstStyle/>
          <a:p>
            <a:pPr lvl="1"/>
            <a:r>
              <a:rPr lang="en-GB" dirty="0"/>
              <a:t>What is a PuzzleBot?</a:t>
            </a:r>
          </a:p>
          <a:p>
            <a:pPr lvl="1"/>
            <a:r>
              <a:rPr lang="en-GB" dirty="0"/>
              <a:t>Puzzlebot assembly, setup and configuration</a:t>
            </a:r>
          </a:p>
        </p:txBody>
      </p:sp>
    </p:spTree>
    <p:extLst>
      <p:ext uri="{BB962C8B-B14F-4D97-AF65-F5344CB8AC3E}">
        <p14:creationId xmlns:p14="http://schemas.microsoft.com/office/powerpoint/2010/main" val="4257972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AE5C-10A6-C94C-9D95-8E1504BFCC57}"/>
              </a:ext>
            </a:extLst>
          </p:cNvPr>
          <p:cNvSpPr>
            <a:spLocks noGrp="1"/>
          </p:cNvSpPr>
          <p:nvPr>
            <p:ph type="title"/>
          </p:nvPr>
        </p:nvSpPr>
        <p:spPr/>
        <p:txBody>
          <a:bodyPr/>
          <a:lstStyle/>
          <a:p>
            <a:r>
              <a:rPr lang="en-US" dirty="0"/>
              <a:t>Puzzlebot: Jetson Edition </a:t>
            </a:r>
          </a:p>
        </p:txBody>
      </p:sp>
      <p:pic>
        <p:nvPicPr>
          <p:cNvPr id="1026" name="Picture 2">
            <a:extLst>
              <a:ext uri="{FF2B5EF4-FFF2-40B4-BE49-F238E27FC236}">
                <a16:creationId xmlns:a16="http://schemas.microsoft.com/office/drawing/2014/main" id="{4AD21FF7-9A51-47E1-9429-238BF76501B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733900" y="1825625"/>
            <a:ext cx="4351338"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69E5040-2D11-4931-A089-5D5883D52F02}"/>
              </a:ext>
            </a:extLst>
          </p:cNvPr>
          <p:cNvSpPr txBox="1"/>
          <p:nvPr/>
        </p:nvSpPr>
        <p:spPr>
          <a:xfrm>
            <a:off x="481311" y="4088571"/>
            <a:ext cx="3159140" cy="646331"/>
          </a:xfrm>
          <a:prstGeom prst="rect">
            <a:avLst/>
          </a:prstGeom>
          <a:noFill/>
        </p:spPr>
        <p:txBody>
          <a:bodyPr wrap="square" rtlCol="0">
            <a:spAutoFit/>
          </a:bodyPr>
          <a:lstStyle/>
          <a:p>
            <a:r>
              <a:rPr lang="en-GB" dirty="0"/>
              <a:t>Hacker Board</a:t>
            </a:r>
          </a:p>
          <a:p>
            <a:r>
              <a:rPr lang="en-GB" dirty="0"/>
              <a:t>For low-level control algorithms</a:t>
            </a:r>
          </a:p>
        </p:txBody>
      </p:sp>
      <p:sp>
        <p:nvSpPr>
          <p:cNvPr id="10" name="TextBox 9">
            <a:extLst>
              <a:ext uri="{FF2B5EF4-FFF2-40B4-BE49-F238E27FC236}">
                <a16:creationId xmlns:a16="http://schemas.microsoft.com/office/drawing/2014/main" id="{D37B62A9-7173-49E5-88C7-4544E4576C38}"/>
              </a:ext>
            </a:extLst>
          </p:cNvPr>
          <p:cNvSpPr txBox="1"/>
          <p:nvPr/>
        </p:nvSpPr>
        <p:spPr>
          <a:xfrm>
            <a:off x="948902" y="2068871"/>
            <a:ext cx="2691549" cy="646331"/>
          </a:xfrm>
          <a:prstGeom prst="rect">
            <a:avLst/>
          </a:prstGeom>
          <a:noFill/>
        </p:spPr>
        <p:txBody>
          <a:bodyPr wrap="square" rtlCol="0">
            <a:spAutoFit/>
          </a:bodyPr>
          <a:lstStyle/>
          <a:p>
            <a:r>
              <a:rPr lang="en-GB" dirty="0"/>
              <a:t>NVIDIA Jetson Nano</a:t>
            </a:r>
          </a:p>
          <a:p>
            <a:r>
              <a:rPr lang="en-GB" dirty="0"/>
              <a:t>For AI and computer vision</a:t>
            </a:r>
          </a:p>
        </p:txBody>
      </p:sp>
      <p:sp>
        <p:nvSpPr>
          <p:cNvPr id="11" name="TextBox 10">
            <a:extLst>
              <a:ext uri="{FF2B5EF4-FFF2-40B4-BE49-F238E27FC236}">
                <a16:creationId xmlns:a16="http://schemas.microsoft.com/office/drawing/2014/main" id="{53DDE182-3A3F-4828-8BCF-57269029E01B}"/>
              </a:ext>
            </a:extLst>
          </p:cNvPr>
          <p:cNvSpPr txBox="1"/>
          <p:nvPr/>
        </p:nvSpPr>
        <p:spPr>
          <a:xfrm>
            <a:off x="8749446" y="1967719"/>
            <a:ext cx="2123766" cy="646331"/>
          </a:xfrm>
          <a:prstGeom prst="rect">
            <a:avLst/>
          </a:prstGeom>
          <a:noFill/>
        </p:spPr>
        <p:txBody>
          <a:bodyPr wrap="square" rtlCol="0">
            <a:spAutoFit/>
          </a:bodyPr>
          <a:lstStyle/>
          <a:p>
            <a:r>
              <a:rPr lang="en-GB" dirty="0"/>
              <a:t>Raspberry Pi Camera</a:t>
            </a:r>
          </a:p>
          <a:p>
            <a:endParaRPr lang="en-GB" dirty="0"/>
          </a:p>
        </p:txBody>
      </p:sp>
      <p:sp>
        <p:nvSpPr>
          <p:cNvPr id="12" name="TextBox 11">
            <a:extLst>
              <a:ext uri="{FF2B5EF4-FFF2-40B4-BE49-F238E27FC236}">
                <a16:creationId xmlns:a16="http://schemas.microsoft.com/office/drawing/2014/main" id="{AA57A6F2-FE8D-40F8-84DC-FB1DE3108314}"/>
              </a:ext>
            </a:extLst>
          </p:cNvPr>
          <p:cNvSpPr txBox="1"/>
          <p:nvPr/>
        </p:nvSpPr>
        <p:spPr>
          <a:xfrm>
            <a:off x="8749446" y="3429000"/>
            <a:ext cx="2691549" cy="646331"/>
          </a:xfrm>
          <a:prstGeom prst="rect">
            <a:avLst/>
          </a:prstGeom>
          <a:noFill/>
        </p:spPr>
        <p:txBody>
          <a:bodyPr wrap="square" rtlCol="0">
            <a:spAutoFit/>
          </a:bodyPr>
          <a:lstStyle/>
          <a:p>
            <a:r>
              <a:rPr lang="en-GB" dirty="0"/>
              <a:t>GPIO Arrays</a:t>
            </a:r>
          </a:p>
          <a:p>
            <a:r>
              <a:rPr lang="en-GB" dirty="0"/>
              <a:t>Expansion possible via the</a:t>
            </a:r>
          </a:p>
        </p:txBody>
      </p:sp>
      <p:cxnSp>
        <p:nvCxnSpPr>
          <p:cNvPr id="8" name="Straight Arrow Connector 7">
            <a:extLst>
              <a:ext uri="{FF2B5EF4-FFF2-40B4-BE49-F238E27FC236}">
                <a16:creationId xmlns:a16="http://schemas.microsoft.com/office/drawing/2014/main" id="{D61AECC6-382E-478A-9978-6CBBD22CC19F}"/>
              </a:ext>
            </a:extLst>
          </p:cNvPr>
          <p:cNvCxnSpPr>
            <a:stCxn id="10" idx="3"/>
          </p:cNvCxnSpPr>
          <p:nvPr/>
        </p:nvCxnSpPr>
        <p:spPr>
          <a:xfrm>
            <a:off x="3640451" y="2392037"/>
            <a:ext cx="2788293" cy="486245"/>
          </a:xfrm>
          <a:prstGeom prst="straightConnector1">
            <a:avLst/>
          </a:prstGeom>
          <a:ln w="38100">
            <a:solidFill>
              <a:srgbClr val="77B903"/>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EE42EB3-63C8-4D76-AF91-463E19CC6E0F}"/>
              </a:ext>
            </a:extLst>
          </p:cNvPr>
          <p:cNvCxnSpPr>
            <a:cxnSpLocks/>
            <a:stCxn id="5" idx="3"/>
          </p:cNvCxnSpPr>
          <p:nvPr/>
        </p:nvCxnSpPr>
        <p:spPr>
          <a:xfrm flipV="1">
            <a:off x="3640451" y="3579631"/>
            <a:ext cx="1692040" cy="832106"/>
          </a:xfrm>
          <a:prstGeom prst="straightConnector1">
            <a:avLst/>
          </a:prstGeom>
          <a:ln w="38100">
            <a:solidFill>
              <a:srgbClr val="77B903"/>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122306D-B348-4B8E-BE48-6710D43A12AC}"/>
              </a:ext>
            </a:extLst>
          </p:cNvPr>
          <p:cNvCxnSpPr>
            <a:cxnSpLocks/>
            <a:stCxn id="11" idx="1"/>
          </p:cNvCxnSpPr>
          <p:nvPr/>
        </p:nvCxnSpPr>
        <p:spPr>
          <a:xfrm flipH="1">
            <a:off x="7912730" y="2290885"/>
            <a:ext cx="836716" cy="214753"/>
          </a:xfrm>
          <a:prstGeom prst="straightConnector1">
            <a:avLst/>
          </a:prstGeom>
          <a:ln w="38100">
            <a:solidFill>
              <a:srgbClr val="77B903"/>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77915FA-F879-4C82-A399-2A23379B4C25}"/>
              </a:ext>
            </a:extLst>
          </p:cNvPr>
          <p:cNvSpPr txBox="1"/>
          <p:nvPr/>
        </p:nvSpPr>
        <p:spPr>
          <a:xfrm>
            <a:off x="8749446" y="3903905"/>
            <a:ext cx="2691549" cy="369332"/>
          </a:xfrm>
          <a:prstGeom prst="rect">
            <a:avLst/>
          </a:prstGeom>
          <a:noFill/>
        </p:spPr>
        <p:txBody>
          <a:bodyPr wrap="square">
            <a:spAutoFit/>
          </a:bodyPr>
          <a:lstStyle/>
          <a:p>
            <a:r>
              <a:rPr lang="en-GB" dirty="0"/>
              <a:t>Jetson or the Hacker Board</a:t>
            </a:r>
          </a:p>
        </p:txBody>
      </p:sp>
      <p:cxnSp>
        <p:nvCxnSpPr>
          <p:cNvPr id="27" name="Straight Arrow Connector 26">
            <a:extLst>
              <a:ext uri="{FF2B5EF4-FFF2-40B4-BE49-F238E27FC236}">
                <a16:creationId xmlns:a16="http://schemas.microsoft.com/office/drawing/2014/main" id="{9F95F22C-715B-45D3-B7B2-16E7C0098294}"/>
              </a:ext>
            </a:extLst>
          </p:cNvPr>
          <p:cNvCxnSpPr>
            <a:cxnSpLocks/>
            <a:stCxn id="12" idx="1"/>
          </p:cNvCxnSpPr>
          <p:nvPr/>
        </p:nvCxnSpPr>
        <p:spPr>
          <a:xfrm flipH="1" flipV="1">
            <a:off x="7404802" y="3509306"/>
            <a:ext cx="1344644" cy="242860"/>
          </a:xfrm>
          <a:prstGeom prst="straightConnector1">
            <a:avLst/>
          </a:prstGeom>
          <a:ln w="38100">
            <a:solidFill>
              <a:srgbClr val="77B903"/>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FE95325-BCBF-4285-85E9-32B91ED22DD2}"/>
              </a:ext>
            </a:extLst>
          </p:cNvPr>
          <p:cNvCxnSpPr>
            <a:cxnSpLocks/>
            <a:stCxn id="12" idx="1"/>
          </p:cNvCxnSpPr>
          <p:nvPr/>
        </p:nvCxnSpPr>
        <p:spPr>
          <a:xfrm flipH="1">
            <a:off x="5205744" y="3752166"/>
            <a:ext cx="3543702" cy="151739"/>
          </a:xfrm>
          <a:prstGeom prst="straightConnector1">
            <a:avLst/>
          </a:prstGeom>
          <a:ln w="38100">
            <a:solidFill>
              <a:srgbClr val="77B903"/>
            </a:solidFill>
            <a:tailEnd type="triangle"/>
          </a:ln>
        </p:spPr>
        <p:style>
          <a:lnRef idx="1">
            <a:schemeClr val="accent1"/>
          </a:lnRef>
          <a:fillRef idx="0">
            <a:schemeClr val="accent1"/>
          </a:fillRef>
          <a:effectRef idx="0">
            <a:schemeClr val="accent1"/>
          </a:effectRef>
          <a:fontRef idx="minor">
            <a:schemeClr val="tx1"/>
          </a:fontRef>
        </p:style>
      </p:cxnSp>
      <p:cxnSp>
        <p:nvCxnSpPr>
          <p:cNvPr id="1024" name="Straight Connector 1023">
            <a:extLst>
              <a:ext uri="{FF2B5EF4-FFF2-40B4-BE49-F238E27FC236}">
                <a16:creationId xmlns:a16="http://schemas.microsoft.com/office/drawing/2014/main" id="{B4CE1A41-8913-4C10-8C0B-33EF323B4E18}"/>
              </a:ext>
            </a:extLst>
          </p:cNvPr>
          <p:cNvCxnSpPr>
            <a:cxnSpLocks/>
            <a:stCxn id="5" idx="1"/>
            <a:endCxn id="5" idx="3"/>
          </p:cNvCxnSpPr>
          <p:nvPr/>
        </p:nvCxnSpPr>
        <p:spPr>
          <a:xfrm>
            <a:off x="481311" y="4411737"/>
            <a:ext cx="3159140" cy="0"/>
          </a:xfrm>
          <a:prstGeom prst="line">
            <a:avLst/>
          </a:prstGeom>
          <a:ln w="38100">
            <a:solidFill>
              <a:srgbClr val="77B903"/>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BE25DBD-93FB-45A9-866B-6A267CBAD629}"/>
              </a:ext>
            </a:extLst>
          </p:cNvPr>
          <p:cNvCxnSpPr>
            <a:cxnSpLocks/>
            <a:stCxn id="10" idx="1"/>
            <a:endCxn id="10" idx="3"/>
          </p:cNvCxnSpPr>
          <p:nvPr/>
        </p:nvCxnSpPr>
        <p:spPr>
          <a:xfrm>
            <a:off x="948902" y="2392037"/>
            <a:ext cx="2691549" cy="0"/>
          </a:xfrm>
          <a:prstGeom prst="line">
            <a:avLst/>
          </a:prstGeom>
          <a:ln w="38100">
            <a:solidFill>
              <a:srgbClr val="77B903"/>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9A6BAB1-E872-4329-B447-6C72C208E69E}"/>
              </a:ext>
            </a:extLst>
          </p:cNvPr>
          <p:cNvCxnSpPr>
            <a:cxnSpLocks/>
            <a:stCxn id="11" idx="1"/>
            <a:endCxn id="11" idx="3"/>
          </p:cNvCxnSpPr>
          <p:nvPr/>
        </p:nvCxnSpPr>
        <p:spPr>
          <a:xfrm>
            <a:off x="8749446" y="2290885"/>
            <a:ext cx="2123766" cy="0"/>
          </a:xfrm>
          <a:prstGeom prst="line">
            <a:avLst/>
          </a:prstGeom>
          <a:ln w="38100">
            <a:solidFill>
              <a:srgbClr val="77B903"/>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D0048E6-9D2D-473A-92A3-9FBDD1F1B2A2}"/>
              </a:ext>
            </a:extLst>
          </p:cNvPr>
          <p:cNvCxnSpPr>
            <a:cxnSpLocks/>
            <a:stCxn id="12" idx="3"/>
            <a:endCxn id="12" idx="1"/>
          </p:cNvCxnSpPr>
          <p:nvPr/>
        </p:nvCxnSpPr>
        <p:spPr>
          <a:xfrm flipH="1">
            <a:off x="8749446" y="3752166"/>
            <a:ext cx="2691549" cy="0"/>
          </a:xfrm>
          <a:prstGeom prst="line">
            <a:avLst/>
          </a:prstGeom>
          <a:ln w="38100">
            <a:solidFill>
              <a:srgbClr val="77B90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3220823"/>
      </p:ext>
    </p:extLst>
  </p:cSld>
  <p:clrMapOvr>
    <a:masterClrMapping/>
  </p:clrMapOvr>
  <mc:AlternateContent xmlns:mc="http://schemas.openxmlformats.org/markup-compatibility/2006" xmlns:p14="http://schemas.microsoft.com/office/powerpoint/2010/main">
    <mc:Choice Requires="p14">
      <p:transition spd="slow" p14:dur="2000" advTm="268"/>
    </mc:Choice>
    <mc:Fallback xmlns="">
      <p:transition spd="slow" advTm="26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17013-CAC7-41BA-AD2E-13D2891B1D9F}"/>
              </a:ext>
            </a:extLst>
          </p:cNvPr>
          <p:cNvSpPr>
            <a:spLocks noGrp="1"/>
          </p:cNvSpPr>
          <p:nvPr>
            <p:ph type="title"/>
          </p:nvPr>
        </p:nvSpPr>
        <p:spPr/>
        <p:txBody>
          <a:bodyPr/>
          <a:lstStyle/>
          <a:p>
            <a:r>
              <a:rPr lang="en-GB" dirty="0"/>
              <a:t>The PuzzleBot</a:t>
            </a:r>
          </a:p>
        </p:txBody>
      </p:sp>
      <p:cxnSp>
        <p:nvCxnSpPr>
          <p:cNvPr id="6" name="Elbow Connector 151">
            <a:extLst>
              <a:ext uri="{FF2B5EF4-FFF2-40B4-BE49-F238E27FC236}">
                <a16:creationId xmlns:a16="http://schemas.microsoft.com/office/drawing/2014/main" id="{5D1DD6EA-7467-458C-A81D-A8B2D9E33255}"/>
              </a:ext>
            </a:extLst>
          </p:cNvPr>
          <p:cNvCxnSpPr>
            <a:cxnSpLocks/>
            <a:stCxn id="10" idx="1"/>
            <a:endCxn id="27" idx="3"/>
          </p:cNvCxnSpPr>
          <p:nvPr/>
        </p:nvCxnSpPr>
        <p:spPr>
          <a:xfrm rot="10800000">
            <a:off x="7152776" y="3480103"/>
            <a:ext cx="882601" cy="2576927"/>
          </a:xfrm>
          <a:prstGeom prst="bentConnector3">
            <a:avLst>
              <a:gd name="adj1" fmla="val 29167"/>
            </a:avLst>
          </a:prstGeom>
          <a:ln>
            <a:solidFill>
              <a:schemeClr val="accent5"/>
            </a:solidFill>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7" name="Elbow Connector 184">
            <a:extLst>
              <a:ext uri="{FF2B5EF4-FFF2-40B4-BE49-F238E27FC236}">
                <a16:creationId xmlns:a16="http://schemas.microsoft.com/office/drawing/2014/main" id="{84BE75E8-3976-4CB1-BFDE-F0ABDD28E0C6}"/>
              </a:ext>
            </a:extLst>
          </p:cNvPr>
          <p:cNvCxnSpPr>
            <a:cxnSpLocks/>
            <a:stCxn id="35" idx="1"/>
          </p:cNvCxnSpPr>
          <p:nvPr/>
        </p:nvCxnSpPr>
        <p:spPr>
          <a:xfrm rot="10800000">
            <a:off x="7157169" y="3345477"/>
            <a:ext cx="2171106" cy="2711375"/>
          </a:xfrm>
          <a:prstGeom prst="bentConnector3">
            <a:avLst>
              <a:gd name="adj1" fmla="val 13879"/>
            </a:avLst>
          </a:prstGeom>
          <a:ln>
            <a:solidFill>
              <a:schemeClr val="accent5"/>
            </a:solidFill>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8" name="Rounded Rectangle 3">
            <a:extLst>
              <a:ext uri="{FF2B5EF4-FFF2-40B4-BE49-F238E27FC236}">
                <a16:creationId xmlns:a16="http://schemas.microsoft.com/office/drawing/2014/main" id="{FE5FF182-6622-4754-812E-5EBF5B2E67A1}"/>
              </a:ext>
            </a:extLst>
          </p:cNvPr>
          <p:cNvSpPr/>
          <p:nvPr/>
        </p:nvSpPr>
        <p:spPr>
          <a:xfrm>
            <a:off x="2768742" y="4432315"/>
            <a:ext cx="1331148" cy="1403451"/>
          </a:xfrm>
          <a:prstGeom prst="round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GB" sz="1400" dirty="0"/>
              <a:t>External Power Supply (5 V, 3 A)</a:t>
            </a:r>
            <a:r>
              <a:rPr lang="en-GB" dirty="0"/>
              <a:t> </a:t>
            </a:r>
          </a:p>
          <a:p>
            <a:pPr algn="ctr"/>
            <a:r>
              <a:rPr lang="en-GB" sz="1100" dirty="0"/>
              <a:t>(not included)</a:t>
            </a:r>
            <a:endParaRPr lang="en-GB" dirty="0"/>
          </a:p>
        </p:txBody>
      </p:sp>
      <p:sp>
        <p:nvSpPr>
          <p:cNvPr id="9" name="Rectangle 8">
            <a:extLst>
              <a:ext uri="{FF2B5EF4-FFF2-40B4-BE49-F238E27FC236}">
                <a16:creationId xmlns:a16="http://schemas.microsoft.com/office/drawing/2014/main" id="{E4975587-6AF6-4D5A-BA7C-EE7BA3CCB19D}"/>
              </a:ext>
            </a:extLst>
          </p:cNvPr>
          <p:cNvSpPr/>
          <p:nvPr/>
        </p:nvSpPr>
        <p:spPr>
          <a:xfrm>
            <a:off x="7997232" y="4589650"/>
            <a:ext cx="864096" cy="136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0" name="Rectangle 9">
            <a:extLst>
              <a:ext uri="{FF2B5EF4-FFF2-40B4-BE49-F238E27FC236}">
                <a16:creationId xmlns:a16="http://schemas.microsoft.com/office/drawing/2014/main" id="{47208A65-AD18-413F-AF25-AEFB878AA5CF}"/>
              </a:ext>
            </a:extLst>
          </p:cNvPr>
          <p:cNvSpPr/>
          <p:nvPr/>
        </p:nvSpPr>
        <p:spPr>
          <a:xfrm>
            <a:off x="8035376" y="5957802"/>
            <a:ext cx="794299" cy="198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1" name="Rectangle 10">
            <a:extLst>
              <a:ext uri="{FF2B5EF4-FFF2-40B4-BE49-F238E27FC236}">
                <a16:creationId xmlns:a16="http://schemas.microsoft.com/office/drawing/2014/main" id="{D4C9B202-8B8F-4B32-9112-A5E20011033C}"/>
              </a:ext>
            </a:extLst>
          </p:cNvPr>
          <p:cNvSpPr/>
          <p:nvPr/>
        </p:nvSpPr>
        <p:spPr>
          <a:xfrm>
            <a:off x="8408819" y="3971342"/>
            <a:ext cx="45719" cy="2190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C6B337D2-CDDB-494F-87E6-E1A29DCE954B}"/>
              </a:ext>
            </a:extLst>
          </p:cNvPr>
          <p:cNvSpPr/>
          <p:nvPr/>
        </p:nvSpPr>
        <p:spPr>
          <a:xfrm>
            <a:off x="9293376" y="4589650"/>
            <a:ext cx="864096" cy="136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3" name="Rectangle 12">
            <a:extLst>
              <a:ext uri="{FF2B5EF4-FFF2-40B4-BE49-F238E27FC236}">
                <a16:creationId xmlns:a16="http://schemas.microsoft.com/office/drawing/2014/main" id="{F49D8B23-88D7-4652-B379-43BD8F6CBBDE}"/>
              </a:ext>
            </a:extLst>
          </p:cNvPr>
          <p:cNvSpPr/>
          <p:nvPr/>
        </p:nvSpPr>
        <p:spPr>
          <a:xfrm>
            <a:off x="9527402" y="4157603"/>
            <a:ext cx="396044"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4" name="Rectangle 13">
            <a:extLst>
              <a:ext uri="{FF2B5EF4-FFF2-40B4-BE49-F238E27FC236}">
                <a16:creationId xmlns:a16="http://schemas.microsoft.com/office/drawing/2014/main" id="{AB55949B-189D-4FC3-861F-274B4DF4DE78}"/>
              </a:ext>
            </a:extLst>
          </p:cNvPr>
          <p:cNvSpPr/>
          <p:nvPr/>
        </p:nvSpPr>
        <p:spPr>
          <a:xfrm>
            <a:off x="9702564" y="3938559"/>
            <a:ext cx="45719" cy="2190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BFBABB94-6A5B-448D-8392-85C7F320AD01}"/>
              </a:ext>
            </a:extLst>
          </p:cNvPr>
          <p:cNvSpPr txBox="1"/>
          <p:nvPr/>
        </p:nvSpPr>
        <p:spPr>
          <a:xfrm>
            <a:off x="7997232" y="4883913"/>
            <a:ext cx="864096" cy="646331"/>
          </a:xfrm>
          <a:prstGeom prst="rect">
            <a:avLst/>
          </a:prstGeom>
          <a:noFill/>
        </p:spPr>
        <p:txBody>
          <a:bodyPr wrap="square" rtlCol="0">
            <a:spAutoFit/>
          </a:bodyPr>
          <a:lstStyle/>
          <a:p>
            <a:pPr algn="ctr"/>
            <a:r>
              <a:rPr lang="en-GB" dirty="0"/>
              <a:t>Left Motor</a:t>
            </a:r>
          </a:p>
        </p:txBody>
      </p:sp>
      <p:sp>
        <p:nvSpPr>
          <p:cNvPr id="16" name="TextBox 15">
            <a:extLst>
              <a:ext uri="{FF2B5EF4-FFF2-40B4-BE49-F238E27FC236}">
                <a16:creationId xmlns:a16="http://schemas.microsoft.com/office/drawing/2014/main" id="{F55CEE19-D0CF-4D8A-B9DE-3ED808B21950}"/>
              </a:ext>
            </a:extLst>
          </p:cNvPr>
          <p:cNvSpPr txBox="1"/>
          <p:nvPr/>
        </p:nvSpPr>
        <p:spPr>
          <a:xfrm>
            <a:off x="9294844" y="4883911"/>
            <a:ext cx="864096" cy="646331"/>
          </a:xfrm>
          <a:prstGeom prst="rect">
            <a:avLst/>
          </a:prstGeom>
          <a:noFill/>
        </p:spPr>
        <p:txBody>
          <a:bodyPr wrap="square" rtlCol="0">
            <a:spAutoFit/>
          </a:bodyPr>
          <a:lstStyle/>
          <a:p>
            <a:pPr algn="ctr"/>
            <a:r>
              <a:rPr lang="en-GB" dirty="0"/>
              <a:t>Right Motor</a:t>
            </a:r>
          </a:p>
        </p:txBody>
      </p:sp>
      <p:sp>
        <p:nvSpPr>
          <p:cNvPr id="17" name="Rounded Rectangle 36">
            <a:extLst>
              <a:ext uri="{FF2B5EF4-FFF2-40B4-BE49-F238E27FC236}">
                <a16:creationId xmlns:a16="http://schemas.microsoft.com/office/drawing/2014/main" id="{8B5C9463-3FB0-42CD-ADF3-B9458C497B84}"/>
              </a:ext>
            </a:extLst>
          </p:cNvPr>
          <p:cNvSpPr/>
          <p:nvPr/>
        </p:nvSpPr>
        <p:spPr>
          <a:xfrm>
            <a:off x="8605548" y="2262757"/>
            <a:ext cx="1517026" cy="75183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Graphic Display</a:t>
            </a:r>
          </a:p>
        </p:txBody>
      </p:sp>
      <p:cxnSp>
        <p:nvCxnSpPr>
          <p:cNvPr id="18" name="Elbow Connector 125">
            <a:extLst>
              <a:ext uri="{FF2B5EF4-FFF2-40B4-BE49-F238E27FC236}">
                <a16:creationId xmlns:a16="http://schemas.microsoft.com/office/drawing/2014/main" id="{CD6E1778-9AEF-469B-8487-DF147504A4C8}"/>
              </a:ext>
            </a:extLst>
          </p:cNvPr>
          <p:cNvCxnSpPr>
            <a:cxnSpLocks/>
            <a:endCxn id="35" idx="2"/>
          </p:cNvCxnSpPr>
          <p:nvPr/>
        </p:nvCxnSpPr>
        <p:spPr>
          <a:xfrm>
            <a:off x="6096000" y="5840265"/>
            <a:ext cx="3629425" cy="315813"/>
          </a:xfrm>
          <a:prstGeom prst="bentConnector4">
            <a:avLst>
              <a:gd name="adj1" fmla="val 308"/>
              <a:gd name="adj2" fmla="val 207069"/>
            </a:avLst>
          </a:prstGeom>
          <a:ln>
            <a:solidFill>
              <a:schemeClr val="accent1"/>
            </a:solidFill>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19" name="Elbow Connector 138">
            <a:extLst>
              <a:ext uri="{FF2B5EF4-FFF2-40B4-BE49-F238E27FC236}">
                <a16:creationId xmlns:a16="http://schemas.microsoft.com/office/drawing/2014/main" id="{7ABD345A-AADE-4D8E-9EA0-AECD4BBCD992}"/>
              </a:ext>
            </a:extLst>
          </p:cNvPr>
          <p:cNvCxnSpPr>
            <a:cxnSpLocks/>
            <a:endCxn id="10" idx="2"/>
          </p:cNvCxnSpPr>
          <p:nvPr/>
        </p:nvCxnSpPr>
        <p:spPr>
          <a:xfrm>
            <a:off x="6583663" y="5837065"/>
            <a:ext cx="1848863" cy="319191"/>
          </a:xfrm>
          <a:prstGeom prst="bentConnector4">
            <a:avLst>
              <a:gd name="adj1" fmla="val -151"/>
              <a:gd name="adj2" fmla="val 158190"/>
            </a:avLst>
          </a:prstGeom>
          <a:ln>
            <a:solidFill>
              <a:schemeClr val="accent1"/>
            </a:solidFill>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20" name="TextBox 19">
            <a:extLst>
              <a:ext uri="{FF2B5EF4-FFF2-40B4-BE49-F238E27FC236}">
                <a16:creationId xmlns:a16="http://schemas.microsoft.com/office/drawing/2014/main" id="{E3130532-41A1-48ED-9B4E-83F2E8C9EAF3}"/>
              </a:ext>
            </a:extLst>
          </p:cNvPr>
          <p:cNvSpPr txBox="1"/>
          <p:nvPr/>
        </p:nvSpPr>
        <p:spPr>
          <a:xfrm>
            <a:off x="7667973" y="3356278"/>
            <a:ext cx="918102" cy="584775"/>
          </a:xfrm>
          <a:prstGeom prst="rect">
            <a:avLst/>
          </a:prstGeom>
          <a:noFill/>
        </p:spPr>
        <p:txBody>
          <a:bodyPr wrap="square" rtlCol="0">
            <a:spAutoFit/>
          </a:bodyPr>
          <a:lstStyle/>
          <a:p>
            <a:pPr algn="ctr"/>
            <a:r>
              <a:rPr lang="en-GB" sz="1600" dirty="0"/>
              <a:t>Left </a:t>
            </a:r>
          </a:p>
          <a:p>
            <a:pPr algn="ctr"/>
            <a:r>
              <a:rPr lang="en-GB" sz="1600" dirty="0"/>
              <a:t>Encoder</a:t>
            </a:r>
          </a:p>
        </p:txBody>
      </p:sp>
      <p:sp>
        <p:nvSpPr>
          <p:cNvPr id="21" name="TextBox 20">
            <a:extLst>
              <a:ext uri="{FF2B5EF4-FFF2-40B4-BE49-F238E27FC236}">
                <a16:creationId xmlns:a16="http://schemas.microsoft.com/office/drawing/2014/main" id="{76A00E63-BB3B-4D37-BFD2-4306F5AA7399}"/>
              </a:ext>
            </a:extLst>
          </p:cNvPr>
          <p:cNvSpPr txBox="1"/>
          <p:nvPr/>
        </p:nvSpPr>
        <p:spPr>
          <a:xfrm>
            <a:off x="9044386" y="3351911"/>
            <a:ext cx="918102" cy="584775"/>
          </a:xfrm>
          <a:prstGeom prst="rect">
            <a:avLst/>
          </a:prstGeom>
          <a:noFill/>
        </p:spPr>
        <p:txBody>
          <a:bodyPr wrap="square" rtlCol="0">
            <a:spAutoFit/>
          </a:bodyPr>
          <a:lstStyle/>
          <a:p>
            <a:pPr algn="ctr"/>
            <a:r>
              <a:rPr lang="en-GB" sz="1600" dirty="0"/>
              <a:t>Right </a:t>
            </a:r>
          </a:p>
          <a:p>
            <a:pPr algn="ctr"/>
            <a:r>
              <a:rPr lang="en-GB" sz="1600" dirty="0"/>
              <a:t>Encoder</a:t>
            </a:r>
          </a:p>
        </p:txBody>
      </p:sp>
      <p:cxnSp>
        <p:nvCxnSpPr>
          <p:cNvPr id="22" name="Elbow Connector 50">
            <a:extLst>
              <a:ext uri="{FF2B5EF4-FFF2-40B4-BE49-F238E27FC236}">
                <a16:creationId xmlns:a16="http://schemas.microsoft.com/office/drawing/2014/main" id="{6DDC9275-5101-4C9B-BAE3-BA967A7E70A0}"/>
              </a:ext>
            </a:extLst>
          </p:cNvPr>
          <p:cNvCxnSpPr>
            <a:cxnSpLocks/>
          </p:cNvCxnSpPr>
          <p:nvPr/>
        </p:nvCxnSpPr>
        <p:spPr>
          <a:xfrm rot="16200000" flipV="1">
            <a:off x="6480918" y="4261466"/>
            <a:ext cx="368338" cy="1"/>
          </a:xfrm>
          <a:prstGeom prst="bentConnector3">
            <a:avLst>
              <a:gd name="adj1" fmla="val 50000"/>
            </a:avLst>
          </a:prstGeom>
          <a:ln>
            <a:headEnd type="arrow" w="med" len="med"/>
            <a:tailEnd type="none" w="med" len="med"/>
          </a:ln>
        </p:spPr>
        <p:style>
          <a:lnRef idx="3">
            <a:schemeClr val="accent5"/>
          </a:lnRef>
          <a:fillRef idx="0">
            <a:schemeClr val="accent5"/>
          </a:fillRef>
          <a:effectRef idx="2">
            <a:schemeClr val="accent5"/>
          </a:effectRef>
          <a:fontRef idx="minor">
            <a:schemeClr val="tx1"/>
          </a:fontRef>
        </p:style>
      </p:cxnSp>
      <p:cxnSp>
        <p:nvCxnSpPr>
          <p:cNvPr id="23" name="Elbow Connector 50">
            <a:extLst>
              <a:ext uri="{FF2B5EF4-FFF2-40B4-BE49-F238E27FC236}">
                <a16:creationId xmlns:a16="http://schemas.microsoft.com/office/drawing/2014/main" id="{9684F4ED-8C2B-4257-836A-234DBAD05009}"/>
              </a:ext>
            </a:extLst>
          </p:cNvPr>
          <p:cNvCxnSpPr>
            <a:cxnSpLocks/>
          </p:cNvCxnSpPr>
          <p:nvPr/>
        </p:nvCxnSpPr>
        <p:spPr>
          <a:xfrm rot="10800000" flipV="1">
            <a:off x="7152775" y="2638672"/>
            <a:ext cx="1452773" cy="517227"/>
          </a:xfrm>
          <a:prstGeom prst="bentConnector3">
            <a:avLst>
              <a:gd name="adj1" fmla="val 50000"/>
            </a:avLst>
          </a:prstGeom>
          <a:ln>
            <a:solidFill>
              <a:schemeClr val="accent5"/>
            </a:solidFill>
            <a:headEnd type="arrow" w="med" len="med"/>
            <a:tailEnd type="none" w="med" len="med"/>
          </a:ln>
        </p:spPr>
        <p:style>
          <a:lnRef idx="3">
            <a:schemeClr val="accent6"/>
          </a:lnRef>
          <a:fillRef idx="0">
            <a:schemeClr val="accent6"/>
          </a:fillRef>
          <a:effectRef idx="2">
            <a:schemeClr val="accent6"/>
          </a:effectRef>
          <a:fontRef idx="minor">
            <a:schemeClr val="tx1"/>
          </a:fontRef>
        </p:style>
      </p:cxnSp>
      <p:sp>
        <p:nvSpPr>
          <p:cNvPr id="24" name="Rounded Rectangle 36">
            <a:extLst>
              <a:ext uri="{FF2B5EF4-FFF2-40B4-BE49-F238E27FC236}">
                <a16:creationId xmlns:a16="http://schemas.microsoft.com/office/drawing/2014/main" id="{B142AD76-3295-420B-8DA1-BAB9B9D54E32}"/>
              </a:ext>
            </a:extLst>
          </p:cNvPr>
          <p:cNvSpPr/>
          <p:nvPr/>
        </p:nvSpPr>
        <p:spPr>
          <a:xfrm>
            <a:off x="4378622" y="1612715"/>
            <a:ext cx="1006619" cy="63932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Servo Motors</a:t>
            </a:r>
            <a:endParaRPr lang="en-GB" sz="1200" dirty="0"/>
          </a:p>
        </p:txBody>
      </p:sp>
      <p:sp>
        <p:nvSpPr>
          <p:cNvPr id="25" name="Rounded Rectangle 36">
            <a:extLst>
              <a:ext uri="{FF2B5EF4-FFF2-40B4-BE49-F238E27FC236}">
                <a16:creationId xmlns:a16="http://schemas.microsoft.com/office/drawing/2014/main" id="{29E8D36C-CFD2-45B9-8768-06F047EA4DF8}"/>
              </a:ext>
            </a:extLst>
          </p:cNvPr>
          <p:cNvSpPr/>
          <p:nvPr/>
        </p:nvSpPr>
        <p:spPr>
          <a:xfrm>
            <a:off x="6568978" y="1612741"/>
            <a:ext cx="1006619" cy="63932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Sensors</a:t>
            </a:r>
            <a:endParaRPr lang="en-GB" sz="1200" dirty="0"/>
          </a:p>
        </p:txBody>
      </p:sp>
      <p:cxnSp>
        <p:nvCxnSpPr>
          <p:cNvPr id="26" name="Elbow Connector 50">
            <a:extLst>
              <a:ext uri="{FF2B5EF4-FFF2-40B4-BE49-F238E27FC236}">
                <a16:creationId xmlns:a16="http://schemas.microsoft.com/office/drawing/2014/main" id="{BD9C9802-4457-4F46-ACF4-AC9971956360}"/>
              </a:ext>
            </a:extLst>
          </p:cNvPr>
          <p:cNvCxnSpPr>
            <a:cxnSpLocks/>
          </p:cNvCxnSpPr>
          <p:nvPr/>
        </p:nvCxnSpPr>
        <p:spPr>
          <a:xfrm rot="16200000" flipV="1">
            <a:off x="5793503" y="4249444"/>
            <a:ext cx="368338" cy="1"/>
          </a:xfrm>
          <a:prstGeom prst="bentConnector3">
            <a:avLst>
              <a:gd name="adj1" fmla="val 50000"/>
            </a:avLst>
          </a:prstGeom>
          <a:ln>
            <a:headEnd type="arrow" w="med" len="med"/>
            <a:tailEnd type="none" w="med" len="med"/>
          </a:ln>
        </p:spPr>
        <p:style>
          <a:lnRef idx="3">
            <a:schemeClr val="accent5"/>
          </a:lnRef>
          <a:fillRef idx="0">
            <a:schemeClr val="accent5"/>
          </a:fillRef>
          <a:effectRef idx="2">
            <a:schemeClr val="accent5"/>
          </a:effectRef>
          <a:fontRef idx="minor">
            <a:schemeClr val="tx1"/>
          </a:fontRef>
        </p:style>
      </p:cxnSp>
      <p:sp>
        <p:nvSpPr>
          <p:cNvPr id="27" name="Rounded Rectangle 37">
            <a:extLst>
              <a:ext uri="{FF2B5EF4-FFF2-40B4-BE49-F238E27FC236}">
                <a16:creationId xmlns:a16="http://schemas.microsoft.com/office/drawing/2014/main" id="{23457B62-06C2-41BB-813C-29F0C6828BA7}"/>
              </a:ext>
            </a:extLst>
          </p:cNvPr>
          <p:cNvSpPr/>
          <p:nvPr/>
        </p:nvSpPr>
        <p:spPr>
          <a:xfrm>
            <a:off x="4799371" y="2882906"/>
            <a:ext cx="2353404" cy="119439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Puzzle-Bot </a:t>
            </a:r>
            <a:br>
              <a:rPr lang="en-GB" dirty="0"/>
            </a:br>
            <a:r>
              <a:rPr lang="en-GB" dirty="0"/>
              <a:t>Control Unit</a:t>
            </a:r>
          </a:p>
        </p:txBody>
      </p:sp>
      <p:sp>
        <p:nvSpPr>
          <p:cNvPr id="28" name="Rounded Rectangle 27">
            <a:extLst>
              <a:ext uri="{FF2B5EF4-FFF2-40B4-BE49-F238E27FC236}">
                <a16:creationId xmlns:a16="http://schemas.microsoft.com/office/drawing/2014/main" id="{3250DAA5-CFC5-4563-A393-347F6930D8B6}"/>
              </a:ext>
            </a:extLst>
          </p:cNvPr>
          <p:cNvSpPr/>
          <p:nvPr/>
        </p:nvSpPr>
        <p:spPr>
          <a:xfrm>
            <a:off x="5620968" y="4445634"/>
            <a:ext cx="1440160" cy="13946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Motor driver</a:t>
            </a:r>
          </a:p>
        </p:txBody>
      </p:sp>
      <p:sp>
        <p:nvSpPr>
          <p:cNvPr id="29" name="Rounded Rectangle 27">
            <a:extLst>
              <a:ext uri="{FF2B5EF4-FFF2-40B4-BE49-F238E27FC236}">
                <a16:creationId xmlns:a16="http://schemas.microsoft.com/office/drawing/2014/main" id="{6A2E4F60-1B36-46A6-BF2E-6CCF9B999B08}"/>
              </a:ext>
            </a:extLst>
          </p:cNvPr>
          <p:cNvSpPr/>
          <p:nvPr/>
        </p:nvSpPr>
        <p:spPr>
          <a:xfrm>
            <a:off x="4337924" y="4432838"/>
            <a:ext cx="1083606" cy="140345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400" dirty="0"/>
              <a:t>Wi-Fi / Bluetooth Module (Built-in)</a:t>
            </a:r>
          </a:p>
        </p:txBody>
      </p:sp>
      <p:cxnSp>
        <p:nvCxnSpPr>
          <p:cNvPr id="30" name="Elbow Connector 50">
            <a:extLst>
              <a:ext uri="{FF2B5EF4-FFF2-40B4-BE49-F238E27FC236}">
                <a16:creationId xmlns:a16="http://schemas.microsoft.com/office/drawing/2014/main" id="{F431929F-5B00-407F-8ABC-D245DB99B5F1}"/>
              </a:ext>
            </a:extLst>
          </p:cNvPr>
          <p:cNvCxnSpPr>
            <a:cxnSpLocks/>
            <a:stCxn id="29" idx="0"/>
          </p:cNvCxnSpPr>
          <p:nvPr/>
        </p:nvCxnSpPr>
        <p:spPr>
          <a:xfrm rot="5400000" flipH="1" flipV="1">
            <a:off x="4867678" y="4088571"/>
            <a:ext cx="356316" cy="332218"/>
          </a:xfrm>
          <a:prstGeom prst="bentConnector3">
            <a:avLst>
              <a:gd name="adj1" fmla="val 50000"/>
            </a:avLst>
          </a:prstGeom>
          <a:ln>
            <a:solidFill>
              <a:schemeClr val="accent5"/>
            </a:solidFill>
            <a:headEnd type="arrow" w="med" len="med"/>
            <a:tailEnd type="arrow" w="med" len="med"/>
          </a:ln>
        </p:spPr>
        <p:style>
          <a:lnRef idx="3">
            <a:schemeClr val="accent5"/>
          </a:lnRef>
          <a:fillRef idx="0">
            <a:schemeClr val="accent5"/>
          </a:fillRef>
          <a:effectRef idx="2">
            <a:schemeClr val="accent5"/>
          </a:effectRef>
          <a:fontRef idx="minor">
            <a:schemeClr val="tx1"/>
          </a:fontRef>
        </p:style>
      </p:cxnSp>
      <p:sp>
        <p:nvSpPr>
          <p:cNvPr id="31" name="Rounded Rectangle 3">
            <a:extLst>
              <a:ext uri="{FF2B5EF4-FFF2-40B4-BE49-F238E27FC236}">
                <a16:creationId xmlns:a16="http://schemas.microsoft.com/office/drawing/2014/main" id="{CD17DAD3-F90A-4D14-90A7-FF468074DFD8}"/>
              </a:ext>
            </a:extLst>
          </p:cNvPr>
          <p:cNvSpPr/>
          <p:nvPr/>
        </p:nvSpPr>
        <p:spPr>
          <a:xfrm>
            <a:off x="1491207" y="1403304"/>
            <a:ext cx="2111375" cy="1147727"/>
          </a:xfrm>
          <a:prstGeom prst="round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a:t>High Level Computing units (RPi, NVIDIA computing units, Laptop, …)</a:t>
            </a:r>
          </a:p>
        </p:txBody>
      </p:sp>
      <p:cxnSp>
        <p:nvCxnSpPr>
          <p:cNvPr id="32" name="Elbow Connector 41">
            <a:extLst>
              <a:ext uri="{FF2B5EF4-FFF2-40B4-BE49-F238E27FC236}">
                <a16:creationId xmlns:a16="http://schemas.microsoft.com/office/drawing/2014/main" id="{8BA4B19A-4A19-4962-B08C-DD1291D016B0}"/>
              </a:ext>
            </a:extLst>
          </p:cNvPr>
          <p:cNvCxnSpPr>
            <a:cxnSpLocks/>
          </p:cNvCxnSpPr>
          <p:nvPr/>
        </p:nvCxnSpPr>
        <p:spPr>
          <a:xfrm>
            <a:off x="3618378" y="1822898"/>
            <a:ext cx="1196789" cy="1502934"/>
          </a:xfrm>
          <a:prstGeom prst="bentConnector3">
            <a:avLst>
              <a:gd name="adj1" fmla="val 50000"/>
            </a:avLst>
          </a:prstGeom>
          <a:ln>
            <a:solidFill>
              <a:schemeClr val="accent5"/>
            </a:solidFill>
            <a:prstDash val="dash"/>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33" name="Rounded Rectangle 3">
            <a:extLst>
              <a:ext uri="{FF2B5EF4-FFF2-40B4-BE49-F238E27FC236}">
                <a16:creationId xmlns:a16="http://schemas.microsoft.com/office/drawing/2014/main" id="{D304365F-2022-4C88-A998-3EBEAB96276B}"/>
              </a:ext>
            </a:extLst>
          </p:cNvPr>
          <p:cNvSpPr/>
          <p:nvPr/>
        </p:nvSpPr>
        <p:spPr>
          <a:xfrm>
            <a:off x="3192841" y="2672861"/>
            <a:ext cx="1331148" cy="506324"/>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GB" sz="1400" dirty="0"/>
              <a:t>Serial</a:t>
            </a:r>
          </a:p>
          <a:p>
            <a:pPr algn="ctr"/>
            <a:r>
              <a:rPr lang="en-GB" sz="1400" dirty="0"/>
              <a:t>or Wi-Fi</a:t>
            </a:r>
          </a:p>
        </p:txBody>
      </p:sp>
      <p:sp>
        <p:nvSpPr>
          <p:cNvPr id="34" name="Rectangle 33">
            <a:extLst>
              <a:ext uri="{FF2B5EF4-FFF2-40B4-BE49-F238E27FC236}">
                <a16:creationId xmlns:a16="http://schemas.microsoft.com/office/drawing/2014/main" id="{A3BC47ED-3FB3-4F92-972B-22C97156146A}"/>
              </a:ext>
            </a:extLst>
          </p:cNvPr>
          <p:cNvSpPr/>
          <p:nvPr/>
        </p:nvSpPr>
        <p:spPr>
          <a:xfrm>
            <a:off x="8231413" y="4157668"/>
            <a:ext cx="396044"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35" name="Rectangle 34">
            <a:extLst>
              <a:ext uri="{FF2B5EF4-FFF2-40B4-BE49-F238E27FC236}">
                <a16:creationId xmlns:a16="http://schemas.microsoft.com/office/drawing/2014/main" id="{292E3959-FDBE-4A0E-8299-A9BD93E7484A}"/>
              </a:ext>
            </a:extLst>
          </p:cNvPr>
          <p:cNvSpPr/>
          <p:nvPr/>
        </p:nvSpPr>
        <p:spPr>
          <a:xfrm>
            <a:off x="9328275" y="5957624"/>
            <a:ext cx="794299" cy="198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36" name="Elbow Connector 41">
            <a:extLst>
              <a:ext uri="{FF2B5EF4-FFF2-40B4-BE49-F238E27FC236}">
                <a16:creationId xmlns:a16="http://schemas.microsoft.com/office/drawing/2014/main" id="{1AD97ED2-C66A-4F12-9887-74BE62ABFC4A}"/>
              </a:ext>
            </a:extLst>
          </p:cNvPr>
          <p:cNvCxnSpPr>
            <a:cxnSpLocks/>
            <a:stCxn id="8" idx="0"/>
          </p:cNvCxnSpPr>
          <p:nvPr/>
        </p:nvCxnSpPr>
        <p:spPr>
          <a:xfrm rot="5400000" flipH="1" flipV="1">
            <a:off x="3771499" y="3409470"/>
            <a:ext cx="685663" cy="1360029"/>
          </a:xfrm>
          <a:prstGeom prst="bentConnector2">
            <a:avLst/>
          </a:prstGeom>
          <a:ln>
            <a:prstDash val="solid"/>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37" name="Rounded Rectangle 36">
            <a:extLst>
              <a:ext uri="{FF2B5EF4-FFF2-40B4-BE49-F238E27FC236}">
                <a16:creationId xmlns:a16="http://schemas.microsoft.com/office/drawing/2014/main" id="{6B3FCF70-CAE0-403B-99AB-8625518C7ABF}"/>
              </a:ext>
            </a:extLst>
          </p:cNvPr>
          <p:cNvSpPr/>
          <p:nvPr/>
        </p:nvSpPr>
        <p:spPr>
          <a:xfrm>
            <a:off x="5473800" y="1612715"/>
            <a:ext cx="1006619" cy="63932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GPIO</a:t>
            </a:r>
            <a:endParaRPr lang="en-GB" sz="1200" dirty="0"/>
          </a:p>
        </p:txBody>
      </p:sp>
      <p:cxnSp>
        <p:nvCxnSpPr>
          <p:cNvPr id="38" name="Elbow Connector 50">
            <a:extLst>
              <a:ext uri="{FF2B5EF4-FFF2-40B4-BE49-F238E27FC236}">
                <a16:creationId xmlns:a16="http://schemas.microsoft.com/office/drawing/2014/main" id="{362F3020-EDE2-41C1-B745-7246A02B0ADB}"/>
              </a:ext>
            </a:extLst>
          </p:cNvPr>
          <p:cNvCxnSpPr>
            <a:cxnSpLocks/>
            <a:stCxn id="25" idx="2"/>
          </p:cNvCxnSpPr>
          <p:nvPr/>
        </p:nvCxnSpPr>
        <p:spPr>
          <a:xfrm rot="5400000">
            <a:off x="6542382" y="2337128"/>
            <a:ext cx="614964" cy="444848"/>
          </a:xfrm>
          <a:prstGeom prst="bentConnector3">
            <a:avLst>
              <a:gd name="adj1" fmla="val 50000"/>
            </a:avLst>
          </a:prstGeom>
          <a:ln>
            <a:headEnd type="arrow" w="med" len="med"/>
            <a:tailEnd type="arrow" w="med" len="med"/>
          </a:ln>
        </p:spPr>
        <p:style>
          <a:lnRef idx="3">
            <a:schemeClr val="accent5"/>
          </a:lnRef>
          <a:fillRef idx="0">
            <a:schemeClr val="accent5"/>
          </a:fillRef>
          <a:effectRef idx="2">
            <a:schemeClr val="accent5"/>
          </a:effectRef>
          <a:fontRef idx="minor">
            <a:schemeClr val="tx1"/>
          </a:fontRef>
        </p:style>
      </p:cxnSp>
      <p:cxnSp>
        <p:nvCxnSpPr>
          <p:cNvPr id="39" name="Elbow Connector 50">
            <a:extLst>
              <a:ext uri="{FF2B5EF4-FFF2-40B4-BE49-F238E27FC236}">
                <a16:creationId xmlns:a16="http://schemas.microsoft.com/office/drawing/2014/main" id="{3407DB2F-ECBC-4DC7-A0D4-A46BA9E1826A}"/>
              </a:ext>
            </a:extLst>
          </p:cNvPr>
          <p:cNvCxnSpPr>
            <a:cxnSpLocks/>
            <a:stCxn id="37" idx="2"/>
            <a:endCxn id="27" idx="0"/>
          </p:cNvCxnSpPr>
          <p:nvPr/>
        </p:nvCxnSpPr>
        <p:spPr>
          <a:xfrm rot="5400000">
            <a:off x="5661161" y="2566957"/>
            <a:ext cx="630862" cy="1037"/>
          </a:xfrm>
          <a:prstGeom prst="bentConnector3">
            <a:avLst>
              <a:gd name="adj1" fmla="val 50000"/>
            </a:avLst>
          </a:prstGeom>
          <a:ln>
            <a:headEnd type="arrow" w="med" len="med"/>
            <a:tailEnd type="arrow" w="med" len="med"/>
          </a:ln>
        </p:spPr>
        <p:style>
          <a:lnRef idx="3">
            <a:schemeClr val="accent5"/>
          </a:lnRef>
          <a:fillRef idx="0">
            <a:schemeClr val="accent5"/>
          </a:fillRef>
          <a:effectRef idx="2">
            <a:schemeClr val="accent5"/>
          </a:effectRef>
          <a:fontRef idx="minor">
            <a:schemeClr val="tx1"/>
          </a:fontRef>
        </p:style>
      </p:cxnSp>
      <p:cxnSp>
        <p:nvCxnSpPr>
          <p:cNvPr id="40" name="Elbow Connector 50">
            <a:extLst>
              <a:ext uri="{FF2B5EF4-FFF2-40B4-BE49-F238E27FC236}">
                <a16:creationId xmlns:a16="http://schemas.microsoft.com/office/drawing/2014/main" id="{B77A2E9D-620D-4B6C-B2FB-6F8E2C2967D1}"/>
              </a:ext>
            </a:extLst>
          </p:cNvPr>
          <p:cNvCxnSpPr>
            <a:cxnSpLocks/>
            <a:stCxn id="24" idx="2"/>
          </p:cNvCxnSpPr>
          <p:nvPr/>
        </p:nvCxnSpPr>
        <p:spPr>
          <a:xfrm rot="16200000" flipH="1">
            <a:off x="4802285" y="2331691"/>
            <a:ext cx="630684" cy="471390"/>
          </a:xfrm>
          <a:prstGeom prst="bentConnector3">
            <a:avLst>
              <a:gd name="adj1" fmla="val 50000"/>
            </a:avLst>
          </a:prstGeom>
          <a:ln>
            <a:headEnd type="arrow" w="med" len="med"/>
            <a:tailEnd type="none" w="med" len="med"/>
          </a:ln>
        </p:spPr>
        <p:style>
          <a:lnRef idx="3">
            <a:schemeClr val="accent5"/>
          </a:lnRef>
          <a:fillRef idx="0">
            <a:schemeClr val="accent5"/>
          </a:fillRef>
          <a:effectRef idx="2">
            <a:schemeClr val="accent5"/>
          </a:effectRef>
          <a:fontRef idx="minor">
            <a:schemeClr val="tx1"/>
          </a:fontRef>
        </p:style>
      </p:cxnSp>
      <p:cxnSp>
        <p:nvCxnSpPr>
          <p:cNvPr id="41" name="Elbow Connector 41">
            <a:extLst>
              <a:ext uri="{FF2B5EF4-FFF2-40B4-BE49-F238E27FC236}">
                <a16:creationId xmlns:a16="http://schemas.microsoft.com/office/drawing/2014/main" id="{E285610D-2604-445A-92D3-B659D7643999}"/>
              </a:ext>
            </a:extLst>
          </p:cNvPr>
          <p:cNvCxnSpPr>
            <a:cxnSpLocks/>
            <a:stCxn id="8" idx="0"/>
            <a:endCxn id="31" idx="2"/>
          </p:cNvCxnSpPr>
          <p:nvPr/>
        </p:nvCxnSpPr>
        <p:spPr>
          <a:xfrm rot="16200000" flipV="1">
            <a:off x="2049964" y="3047962"/>
            <a:ext cx="1881284" cy="887421"/>
          </a:xfrm>
          <a:prstGeom prst="bentConnector3">
            <a:avLst>
              <a:gd name="adj1" fmla="val 36264"/>
            </a:avLst>
          </a:prstGeom>
          <a:ln>
            <a:prstDash val="dash"/>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42" name="TextBox 41">
            <a:extLst>
              <a:ext uri="{FF2B5EF4-FFF2-40B4-BE49-F238E27FC236}">
                <a16:creationId xmlns:a16="http://schemas.microsoft.com/office/drawing/2014/main" id="{7786C74D-2CF5-47AD-B549-D824427C3C15}"/>
              </a:ext>
            </a:extLst>
          </p:cNvPr>
          <p:cNvSpPr txBox="1"/>
          <p:nvPr/>
        </p:nvSpPr>
        <p:spPr>
          <a:xfrm>
            <a:off x="467139" y="4076522"/>
            <a:ext cx="1792075" cy="1538883"/>
          </a:xfrm>
          <a:prstGeom prst="rect">
            <a:avLst/>
          </a:prstGeom>
          <a:noFill/>
        </p:spPr>
        <p:txBody>
          <a:bodyPr wrap="square" rtlCol="0">
            <a:spAutoFit/>
          </a:bodyPr>
          <a:lstStyle/>
          <a:p>
            <a:r>
              <a:rPr lang="en-US" sz="2000" dirty="0"/>
              <a:t>Key</a:t>
            </a:r>
          </a:p>
          <a:p>
            <a:r>
              <a:rPr lang="en-US" sz="1400" dirty="0"/>
              <a:t>Data Signals</a:t>
            </a:r>
          </a:p>
          <a:p>
            <a:r>
              <a:rPr lang="en-US" sz="1400" dirty="0"/>
              <a:t>Power</a:t>
            </a:r>
          </a:p>
          <a:p>
            <a:r>
              <a:rPr lang="en-US" sz="1400" dirty="0"/>
              <a:t>Motor Signals</a:t>
            </a:r>
          </a:p>
          <a:p>
            <a:r>
              <a:rPr lang="en-US" sz="1400" dirty="0"/>
              <a:t>Optional connection</a:t>
            </a:r>
            <a:endParaRPr lang="en-US" sz="2000" dirty="0"/>
          </a:p>
          <a:p>
            <a:endParaRPr lang="en-GB" dirty="0"/>
          </a:p>
        </p:txBody>
      </p:sp>
      <p:cxnSp>
        <p:nvCxnSpPr>
          <p:cNvPr id="43" name="Straight Connector 42">
            <a:extLst>
              <a:ext uri="{FF2B5EF4-FFF2-40B4-BE49-F238E27FC236}">
                <a16:creationId xmlns:a16="http://schemas.microsoft.com/office/drawing/2014/main" id="{9698F5E4-816D-488F-88B9-2480DCC5F83A}"/>
              </a:ext>
            </a:extLst>
          </p:cNvPr>
          <p:cNvCxnSpPr>
            <a:cxnSpLocks/>
          </p:cNvCxnSpPr>
          <p:nvPr/>
        </p:nvCxnSpPr>
        <p:spPr>
          <a:xfrm>
            <a:off x="224367" y="4540884"/>
            <a:ext cx="281632" cy="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0BCC910-EEA3-47A3-8892-4D7BEAF00E82}"/>
              </a:ext>
            </a:extLst>
          </p:cNvPr>
          <p:cNvCxnSpPr>
            <a:cxnSpLocks/>
          </p:cNvCxnSpPr>
          <p:nvPr/>
        </p:nvCxnSpPr>
        <p:spPr>
          <a:xfrm>
            <a:off x="224367" y="4745354"/>
            <a:ext cx="281632"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5B91222-53E4-4C09-9768-2809A98F7EF0}"/>
              </a:ext>
            </a:extLst>
          </p:cNvPr>
          <p:cNvCxnSpPr>
            <a:cxnSpLocks/>
          </p:cNvCxnSpPr>
          <p:nvPr/>
        </p:nvCxnSpPr>
        <p:spPr>
          <a:xfrm>
            <a:off x="224367" y="4954480"/>
            <a:ext cx="28163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B846C69-610E-4101-99BC-107B701A936B}"/>
              </a:ext>
            </a:extLst>
          </p:cNvPr>
          <p:cNvCxnSpPr>
            <a:cxnSpLocks/>
          </p:cNvCxnSpPr>
          <p:nvPr/>
        </p:nvCxnSpPr>
        <p:spPr>
          <a:xfrm>
            <a:off x="224367" y="5178847"/>
            <a:ext cx="281632"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9603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B0C5D-33C3-4BEA-9F5F-C5849176DC15}"/>
              </a:ext>
            </a:extLst>
          </p:cNvPr>
          <p:cNvSpPr>
            <a:spLocks noGrp="1"/>
          </p:cNvSpPr>
          <p:nvPr>
            <p:ph type="title"/>
          </p:nvPr>
        </p:nvSpPr>
        <p:spPr/>
        <p:txBody>
          <a:bodyPr/>
          <a:lstStyle/>
          <a:p>
            <a:r>
              <a:rPr lang="en-GB" dirty="0"/>
              <a:t>The Hacker Board</a:t>
            </a:r>
          </a:p>
        </p:txBody>
      </p:sp>
      <p:sp>
        <p:nvSpPr>
          <p:cNvPr id="3" name="Content Placeholder 2">
            <a:extLst>
              <a:ext uri="{FF2B5EF4-FFF2-40B4-BE49-F238E27FC236}">
                <a16:creationId xmlns:a16="http://schemas.microsoft.com/office/drawing/2014/main" id="{F43750AC-C6CA-4DBD-BCE9-5334FF7D3401}"/>
              </a:ext>
            </a:extLst>
          </p:cNvPr>
          <p:cNvSpPr>
            <a:spLocks noGrp="1"/>
          </p:cNvSpPr>
          <p:nvPr>
            <p:ph idx="1"/>
          </p:nvPr>
        </p:nvSpPr>
        <p:spPr/>
        <p:txBody>
          <a:bodyPr/>
          <a:lstStyle/>
          <a:p>
            <a:r>
              <a:rPr lang="en-GB" dirty="0"/>
              <a:t>ESP32-based Microcontroller</a:t>
            </a:r>
          </a:p>
          <a:p>
            <a:pPr lvl="1"/>
            <a:r>
              <a:rPr lang="en-GB" dirty="0" err="1"/>
              <a:t>Xtensa</a:t>
            </a:r>
            <a:r>
              <a:rPr lang="en-GB" dirty="0"/>
              <a:t> dual-core 32-bit LX6 microprocessor</a:t>
            </a:r>
          </a:p>
          <a:p>
            <a:pPr lvl="1"/>
            <a:r>
              <a:rPr lang="en-GB" dirty="0"/>
              <a:t>520 KB of SRAM</a:t>
            </a:r>
          </a:p>
          <a:p>
            <a:pPr lvl="1"/>
            <a:r>
              <a:rPr lang="en-GB" dirty="0" err="1"/>
              <a:t>WiFi</a:t>
            </a:r>
            <a:r>
              <a:rPr lang="en-GB" dirty="0"/>
              <a:t> &amp; Bluetooth</a:t>
            </a:r>
          </a:p>
          <a:p>
            <a:r>
              <a:rPr lang="en-GB" dirty="0"/>
              <a:t>DC-DC Converter</a:t>
            </a:r>
          </a:p>
          <a:p>
            <a:r>
              <a:rPr lang="en-GB" dirty="0"/>
              <a:t>Motor Driver</a:t>
            </a:r>
          </a:p>
          <a:p>
            <a:r>
              <a:rPr lang="en-GB" dirty="0"/>
              <a:t>0.96” I2C LCD Display</a:t>
            </a:r>
          </a:p>
        </p:txBody>
      </p:sp>
      <p:pic>
        <p:nvPicPr>
          <p:cNvPr id="2050" name="Picture 2">
            <a:extLst>
              <a:ext uri="{FF2B5EF4-FFF2-40B4-BE49-F238E27FC236}">
                <a16:creationId xmlns:a16="http://schemas.microsoft.com/office/drawing/2014/main" id="{018AA9AD-26C4-4195-8C49-AE4D200A60B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655" r="15195"/>
          <a:stretch/>
        </p:blipFill>
        <p:spPr bwMode="auto">
          <a:xfrm>
            <a:off x="7243947" y="0"/>
            <a:ext cx="494805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9636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AE5C-10A6-C94C-9D95-8E1504BFCC57}"/>
              </a:ext>
            </a:extLst>
          </p:cNvPr>
          <p:cNvSpPr>
            <a:spLocks noGrp="1"/>
          </p:cNvSpPr>
          <p:nvPr>
            <p:ph type="title"/>
          </p:nvPr>
        </p:nvSpPr>
        <p:spPr/>
        <p:txBody>
          <a:bodyPr/>
          <a:lstStyle/>
          <a:p>
            <a:r>
              <a:rPr lang="en-US" dirty="0"/>
              <a:t>The Hacker Board</a:t>
            </a:r>
          </a:p>
        </p:txBody>
      </p:sp>
      <p:sp>
        <p:nvSpPr>
          <p:cNvPr id="3" name="Content Placeholder 2">
            <a:extLst>
              <a:ext uri="{FF2B5EF4-FFF2-40B4-BE49-F238E27FC236}">
                <a16:creationId xmlns:a16="http://schemas.microsoft.com/office/drawing/2014/main" id="{4C5E36B1-71A8-44C3-9668-B05B03DAB9D7}"/>
              </a:ext>
            </a:extLst>
          </p:cNvPr>
          <p:cNvSpPr>
            <a:spLocks noGrp="1"/>
          </p:cNvSpPr>
          <p:nvPr>
            <p:ph idx="1"/>
          </p:nvPr>
        </p:nvSpPr>
        <p:spPr>
          <a:xfrm>
            <a:off x="838200" y="1825625"/>
            <a:ext cx="9521536" cy="1078201"/>
          </a:xfrm>
        </p:spPr>
        <p:txBody>
          <a:bodyPr/>
          <a:lstStyle/>
          <a:p>
            <a:r>
              <a:rPr lang="en-GB" dirty="0"/>
              <a:t>Preprogramed firmware including basic control, sensing, and communication libraries</a:t>
            </a:r>
          </a:p>
        </p:txBody>
      </p:sp>
      <p:pic>
        <p:nvPicPr>
          <p:cNvPr id="2050" name="Picture 2">
            <a:extLst>
              <a:ext uri="{FF2B5EF4-FFF2-40B4-BE49-F238E27FC236}">
                <a16:creationId xmlns:a16="http://schemas.microsoft.com/office/drawing/2014/main" id="{DC697C02-3D92-4A6F-A0F3-849C0D613B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113232"/>
            <a:ext cx="5599926" cy="3379643"/>
          </a:xfrm>
          <a:prstGeom prst="rect">
            <a:avLst/>
          </a:prstGeom>
          <a:noFill/>
          <a:extLst>
            <a:ext uri="{909E8E84-426E-40DD-AFC4-6F175D3DCCD1}">
              <a14:hiddenFill xmlns:a14="http://schemas.microsoft.com/office/drawing/2010/main">
                <a:solidFill>
                  <a:srgbClr val="FFFFFF"/>
                </a:solidFill>
              </a14:hiddenFill>
            </a:ext>
          </a:extLst>
        </p:spPr>
      </p:pic>
      <p:sp>
        <p:nvSpPr>
          <p:cNvPr id="22" name="Content Placeholder 2">
            <a:extLst>
              <a:ext uri="{FF2B5EF4-FFF2-40B4-BE49-F238E27FC236}">
                <a16:creationId xmlns:a16="http://schemas.microsoft.com/office/drawing/2014/main" id="{C5059A83-89EF-4666-8074-D076328ADBA6}"/>
              </a:ext>
            </a:extLst>
          </p:cNvPr>
          <p:cNvSpPr txBox="1">
            <a:spLocks/>
          </p:cNvSpPr>
          <p:nvPr/>
        </p:nvSpPr>
        <p:spPr>
          <a:xfrm>
            <a:off x="838200" y="2611870"/>
            <a:ext cx="5126182" cy="3622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Two programming configurations:</a:t>
            </a:r>
          </a:p>
          <a:p>
            <a:pPr lvl="1"/>
            <a:r>
              <a:rPr lang="en-GB" b="1" dirty="0"/>
              <a:t>Standalone Configuration </a:t>
            </a:r>
            <a:r>
              <a:rPr lang="en-GB" dirty="0"/>
              <a:t>	</a:t>
            </a:r>
          </a:p>
          <a:p>
            <a:pPr lvl="1"/>
            <a:r>
              <a:rPr lang="en-GB" b="1" dirty="0"/>
              <a:t>External-Control Configuration</a:t>
            </a:r>
            <a:endParaRPr lang="en-GB" dirty="0"/>
          </a:p>
        </p:txBody>
      </p:sp>
    </p:spTree>
    <p:extLst>
      <p:ext uri="{BB962C8B-B14F-4D97-AF65-F5344CB8AC3E}">
        <p14:creationId xmlns:p14="http://schemas.microsoft.com/office/powerpoint/2010/main" val="1549356848"/>
      </p:ext>
    </p:extLst>
  </p:cSld>
  <p:clrMapOvr>
    <a:masterClrMapping/>
  </p:clrMapOvr>
  <mc:AlternateContent xmlns:mc="http://schemas.openxmlformats.org/markup-compatibility/2006" xmlns:p14="http://schemas.microsoft.com/office/powerpoint/2010/main">
    <mc:Choice Requires="p14">
      <p:transition spd="slow" p14:dur="2000" advTm="268"/>
    </mc:Choice>
    <mc:Fallback xmlns="">
      <p:transition spd="slow" advTm="268"/>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AE5C-10A6-C94C-9D95-8E1504BFCC57}"/>
              </a:ext>
            </a:extLst>
          </p:cNvPr>
          <p:cNvSpPr>
            <a:spLocks noGrp="1"/>
          </p:cNvSpPr>
          <p:nvPr>
            <p:ph type="title"/>
          </p:nvPr>
        </p:nvSpPr>
        <p:spPr/>
        <p:txBody>
          <a:bodyPr/>
          <a:lstStyle/>
          <a:p>
            <a:r>
              <a:rPr lang="en-US" dirty="0"/>
              <a:t>Updating the firmware</a:t>
            </a:r>
          </a:p>
        </p:txBody>
      </p:sp>
      <p:sp>
        <p:nvSpPr>
          <p:cNvPr id="3" name="Content Placeholder 2">
            <a:extLst>
              <a:ext uri="{FF2B5EF4-FFF2-40B4-BE49-F238E27FC236}">
                <a16:creationId xmlns:a16="http://schemas.microsoft.com/office/drawing/2014/main" id="{4C5E36B1-71A8-44C3-9668-B05B03DAB9D7}"/>
              </a:ext>
            </a:extLst>
          </p:cNvPr>
          <p:cNvSpPr>
            <a:spLocks noGrp="1"/>
          </p:cNvSpPr>
          <p:nvPr>
            <p:ph idx="1"/>
          </p:nvPr>
        </p:nvSpPr>
        <p:spPr>
          <a:xfrm>
            <a:off x="838200" y="1825625"/>
            <a:ext cx="9521536" cy="4918075"/>
          </a:xfrm>
        </p:spPr>
        <p:txBody>
          <a:bodyPr>
            <a:normAutofit lnSpcReduction="10000"/>
          </a:bodyPr>
          <a:lstStyle/>
          <a:p>
            <a:pPr marL="514350" indent="-514350">
              <a:buFont typeface="+mj-lt"/>
              <a:buAutoNum type="arabicPeriod"/>
            </a:pPr>
            <a:r>
              <a:rPr lang="en-GB" dirty="0"/>
              <a:t>Plug in your PuzzleBot. Note the name of the Wi-Fi network. It will be of the form “</a:t>
            </a:r>
            <a:r>
              <a:rPr lang="en-GB" dirty="0" err="1"/>
              <a:t>PuzzlebotXXX</a:t>
            </a:r>
            <a:r>
              <a:rPr lang="en-GB" dirty="0"/>
              <a:t>” where XXX is a number.</a:t>
            </a:r>
          </a:p>
          <a:p>
            <a:pPr marL="514350" indent="-514350">
              <a:buFont typeface="+mj-lt"/>
              <a:buAutoNum type="arabicPeriod"/>
            </a:pPr>
            <a:r>
              <a:rPr lang="en-GB" dirty="0"/>
              <a:t>Download the latest firmware from the link below</a:t>
            </a:r>
          </a:p>
          <a:p>
            <a:pPr marL="457200" lvl="1" indent="0">
              <a:buNone/>
            </a:pPr>
            <a:r>
              <a:rPr lang="en-GB" dirty="0">
                <a:hlinkClick r:id="rId3"/>
              </a:rPr>
              <a:t>https://github.com/Manchester-Robotics/puzzlebot-firmware-release</a:t>
            </a:r>
            <a:endParaRPr lang="en-GB" dirty="0"/>
          </a:p>
          <a:p>
            <a:pPr marL="514350" indent="-514350">
              <a:buFont typeface="+mj-lt"/>
              <a:buAutoNum type="arabicPeriod"/>
            </a:pPr>
            <a:r>
              <a:rPr lang="en-GB" b="1" dirty="0"/>
              <a:t>Mac &amp; Linux</a:t>
            </a:r>
            <a:r>
              <a:rPr lang="en-GB" dirty="0"/>
              <a:t>: Open a terminal inside the relevant folder, and </a:t>
            </a:r>
            <a:r>
              <a:rPr lang="en-GB"/>
              <a:t>run ./FirmwareFlash</a:t>
            </a:r>
            <a:r>
              <a:rPr lang="en-GB" dirty="0"/>
              <a:t>.sh </a:t>
            </a:r>
          </a:p>
          <a:p>
            <a:pPr marL="514350" indent="-514350">
              <a:buFont typeface="+mj-lt"/>
              <a:buAutoNum type="arabicPeriod"/>
            </a:pPr>
            <a:r>
              <a:rPr lang="en-GB" b="1" dirty="0"/>
              <a:t>Windows</a:t>
            </a:r>
            <a:r>
              <a:rPr lang="en-GB" dirty="0"/>
              <a:t>: double click “FirmwareFlash.bat”.</a:t>
            </a:r>
          </a:p>
          <a:p>
            <a:pPr marL="514350" indent="-514350">
              <a:buFont typeface="+mj-lt"/>
              <a:buAutoNum type="arabicPeriod"/>
            </a:pPr>
            <a:r>
              <a:rPr lang="en-GB" dirty="0"/>
              <a:t>If a PuzzleBot is connected, the flashing process will start</a:t>
            </a:r>
          </a:p>
          <a:p>
            <a:pPr marL="514350" indent="-514350">
              <a:buFont typeface="+mj-lt"/>
              <a:buAutoNum type="arabicPeriod"/>
            </a:pPr>
            <a:r>
              <a:rPr lang="en-GB" dirty="0"/>
              <a:t>It will prompt you for a Network SSID and Password. The SSIDs must be unique, so it is recommended to use the same one that was on your PuzzleBot when it arrived</a:t>
            </a:r>
          </a:p>
        </p:txBody>
      </p:sp>
    </p:spTree>
    <p:extLst>
      <p:ext uri="{BB962C8B-B14F-4D97-AF65-F5344CB8AC3E}">
        <p14:creationId xmlns:p14="http://schemas.microsoft.com/office/powerpoint/2010/main" val="2767340355"/>
      </p:ext>
    </p:extLst>
  </p:cSld>
  <p:clrMapOvr>
    <a:masterClrMapping/>
  </p:clrMapOvr>
  <mc:AlternateContent xmlns:mc="http://schemas.openxmlformats.org/markup-compatibility/2006" xmlns:p14="http://schemas.microsoft.com/office/powerpoint/2010/main">
    <mc:Choice Requires="p14">
      <p:transition spd="slow" p14:dur="2000" advTm="268"/>
    </mc:Choice>
    <mc:Fallback xmlns="">
      <p:transition spd="slow" advTm="268"/>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AE5C-10A6-C94C-9D95-8E1504BFCC57}"/>
              </a:ext>
            </a:extLst>
          </p:cNvPr>
          <p:cNvSpPr>
            <a:spLocks noGrp="1"/>
          </p:cNvSpPr>
          <p:nvPr>
            <p:ph type="title"/>
          </p:nvPr>
        </p:nvSpPr>
        <p:spPr/>
        <p:txBody>
          <a:bodyPr/>
          <a:lstStyle/>
          <a:p>
            <a:r>
              <a:rPr lang="en-US" dirty="0"/>
              <a:t>The Webpage</a:t>
            </a:r>
          </a:p>
        </p:txBody>
      </p:sp>
      <p:sp>
        <p:nvSpPr>
          <p:cNvPr id="26" name="Content Placeholder 2">
            <a:extLst>
              <a:ext uri="{FF2B5EF4-FFF2-40B4-BE49-F238E27FC236}">
                <a16:creationId xmlns:a16="http://schemas.microsoft.com/office/drawing/2014/main" id="{B7D47E9E-963C-4E61-9078-725898E18363}"/>
              </a:ext>
            </a:extLst>
          </p:cNvPr>
          <p:cNvSpPr>
            <a:spLocks noGrp="1"/>
          </p:cNvSpPr>
          <p:nvPr>
            <p:ph idx="1"/>
          </p:nvPr>
        </p:nvSpPr>
        <p:spPr>
          <a:xfrm>
            <a:off x="4977245" y="365125"/>
            <a:ext cx="5026428" cy="2852907"/>
          </a:xfrm>
        </p:spPr>
        <p:txBody>
          <a:bodyPr/>
          <a:lstStyle/>
          <a:p>
            <a:r>
              <a:rPr lang="en-GB" sz="2400" dirty="0"/>
              <a:t>Connect to the </a:t>
            </a:r>
            <a:r>
              <a:rPr lang="en-GB" sz="2400" dirty="0" err="1"/>
              <a:t>WiFi</a:t>
            </a:r>
            <a:r>
              <a:rPr lang="en-GB" sz="2400" dirty="0"/>
              <a:t> Network displayed on the Hacker Board</a:t>
            </a:r>
          </a:p>
          <a:p>
            <a:r>
              <a:rPr lang="en-GB" sz="2400" dirty="0"/>
              <a:t>Go to 192.168.1.1 in a browser</a:t>
            </a:r>
          </a:p>
          <a:p>
            <a:endParaRPr lang="en-GB" dirty="0"/>
          </a:p>
        </p:txBody>
      </p:sp>
      <p:pic>
        <p:nvPicPr>
          <p:cNvPr id="5" name="Picture 4">
            <a:extLst>
              <a:ext uri="{FF2B5EF4-FFF2-40B4-BE49-F238E27FC236}">
                <a16:creationId xmlns:a16="http://schemas.microsoft.com/office/drawing/2014/main" id="{7A6A049C-3EB9-4F9D-8E11-717F49499A62}"/>
              </a:ext>
            </a:extLst>
          </p:cNvPr>
          <p:cNvPicPr>
            <a:picLocks noChangeAspect="1"/>
          </p:cNvPicPr>
          <p:nvPr/>
        </p:nvPicPr>
        <p:blipFill>
          <a:blip r:embed="rId3"/>
          <a:stretch>
            <a:fillRect/>
          </a:stretch>
        </p:blipFill>
        <p:spPr>
          <a:xfrm>
            <a:off x="461702" y="1690688"/>
            <a:ext cx="11024755" cy="4617767"/>
          </a:xfrm>
          <a:prstGeom prst="rect">
            <a:avLst/>
          </a:prstGeom>
        </p:spPr>
      </p:pic>
    </p:spTree>
    <p:extLst>
      <p:ext uri="{BB962C8B-B14F-4D97-AF65-F5344CB8AC3E}">
        <p14:creationId xmlns:p14="http://schemas.microsoft.com/office/powerpoint/2010/main" val="272323449"/>
      </p:ext>
    </p:extLst>
  </p:cSld>
  <p:clrMapOvr>
    <a:masterClrMapping/>
  </p:clrMapOvr>
  <mc:AlternateContent xmlns:mc="http://schemas.openxmlformats.org/markup-compatibility/2006" xmlns:p14="http://schemas.microsoft.com/office/powerpoint/2010/main">
    <mc:Choice Requires="p14">
      <p:transition spd="slow" p14:dur="2000" advTm="243"/>
    </mc:Choice>
    <mc:Fallback xmlns="">
      <p:transition spd="slow" advTm="24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AE5C-10A6-C94C-9D95-8E1504BFCC57}"/>
              </a:ext>
            </a:extLst>
          </p:cNvPr>
          <p:cNvSpPr>
            <a:spLocks noGrp="1"/>
          </p:cNvSpPr>
          <p:nvPr>
            <p:ph type="title"/>
          </p:nvPr>
        </p:nvSpPr>
        <p:spPr/>
        <p:txBody>
          <a:bodyPr/>
          <a:lstStyle/>
          <a:p>
            <a:r>
              <a:rPr lang="en-US" dirty="0"/>
              <a:t>The Config</a:t>
            </a:r>
          </a:p>
        </p:txBody>
      </p:sp>
      <p:sp>
        <p:nvSpPr>
          <p:cNvPr id="26" name="Content Placeholder 2">
            <a:extLst>
              <a:ext uri="{FF2B5EF4-FFF2-40B4-BE49-F238E27FC236}">
                <a16:creationId xmlns:a16="http://schemas.microsoft.com/office/drawing/2014/main" id="{B7D47E9E-963C-4E61-9078-725898E18363}"/>
              </a:ext>
            </a:extLst>
          </p:cNvPr>
          <p:cNvSpPr>
            <a:spLocks noGrp="1"/>
          </p:cNvSpPr>
          <p:nvPr>
            <p:ph idx="1"/>
          </p:nvPr>
        </p:nvSpPr>
        <p:spPr>
          <a:xfrm>
            <a:off x="4492960" y="789305"/>
            <a:ext cx="9521536" cy="2852907"/>
          </a:xfrm>
        </p:spPr>
        <p:txBody>
          <a:bodyPr/>
          <a:lstStyle/>
          <a:p>
            <a:r>
              <a:rPr lang="en-GB" dirty="0"/>
              <a:t>Now visit 192.168.1.1/config</a:t>
            </a:r>
          </a:p>
        </p:txBody>
      </p:sp>
      <p:pic>
        <p:nvPicPr>
          <p:cNvPr id="4" name="Picture 3">
            <a:extLst>
              <a:ext uri="{FF2B5EF4-FFF2-40B4-BE49-F238E27FC236}">
                <a16:creationId xmlns:a16="http://schemas.microsoft.com/office/drawing/2014/main" id="{C412F9FB-4BB2-4766-9C53-923B4180703E}"/>
              </a:ext>
            </a:extLst>
          </p:cNvPr>
          <p:cNvPicPr>
            <a:picLocks noChangeAspect="1"/>
          </p:cNvPicPr>
          <p:nvPr/>
        </p:nvPicPr>
        <p:blipFill>
          <a:blip r:embed="rId3"/>
          <a:stretch>
            <a:fillRect/>
          </a:stretch>
        </p:blipFill>
        <p:spPr>
          <a:xfrm>
            <a:off x="1597152" y="1502492"/>
            <a:ext cx="7656577" cy="5127799"/>
          </a:xfrm>
          <a:prstGeom prst="rect">
            <a:avLst/>
          </a:prstGeom>
        </p:spPr>
      </p:pic>
    </p:spTree>
    <p:extLst>
      <p:ext uri="{BB962C8B-B14F-4D97-AF65-F5344CB8AC3E}">
        <p14:creationId xmlns:p14="http://schemas.microsoft.com/office/powerpoint/2010/main" val="550643150"/>
      </p:ext>
    </p:extLst>
  </p:cSld>
  <p:clrMapOvr>
    <a:masterClrMapping/>
  </p:clrMapOvr>
  <mc:AlternateContent xmlns:mc="http://schemas.openxmlformats.org/markup-compatibility/2006" xmlns:p14="http://schemas.microsoft.com/office/powerpoint/2010/main">
    <mc:Choice Requires="p14">
      <p:transition spd="slow" p14:dur="2000" advTm="243"/>
    </mc:Choice>
    <mc:Fallback xmlns="">
      <p:transition spd="slow" advTm="243"/>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1223</Words>
  <Application>Microsoft Office PowerPoint</Application>
  <PresentationFormat>Widescreen</PresentationFormat>
  <Paragraphs>125</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      </vt:lpstr>
      <vt:lpstr>Schedule</vt:lpstr>
      <vt:lpstr>Puzzlebot: Jetson Edition </vt:lpstr>
      <vt:lpstr>The PuzzleBot</vt:lpstr>
      <vt:lpstr>The Hacker Board</vt:lpstr>
      <vt:lpstr>The Hacker Board</vt:lpstr>
      <vt:lpstr>Updating the firmware</vt:lpstr>
      <vt:lpstr>The Webpage</vt:lpstr>
      <vt:lpstr>The Config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Puzzle-Bot</dc:title>
  <dc:creator>Mario Martínez Guerrero</dc:creator>
  <cp:lastModifiedBy>Christopher Blum</cp:lastModifiedBy>
  <cp:revision>70</cp:revision>
  <dcterms:created xsi:type="dcterms:W3CDTF">2021-08-23T09:28:39Z</dcterms:created>
  <dcterms:modified xsi:type="dcterms:W3CDTF">2022-03-31T12:19:45Z</dcterms:modified>
</cp:coreProperties>
</file>