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2" r:id="rId3"/>
    <p:sldId id="463" r:id="rId4"/>
    <p:sldId id="331" r:id="rId5"/>
    <p:sldId id="332" r:id="rId6"/>
    <p:sldId id="505" r:id="rId7"/>
    <p:sldId id="506" r:id="rId8"/>
    <p:sldId id="507" r:id="rId9"/>
    <p:sldId id="508" r:id="rId10"/>
    <p:sldId id="509" r:id="rId11"/>
    <p:sldId id="510" r:id="rId12"/>
    <p:sldId id="511" r:id="rId13"/>
    <p:sldId id="28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892989"/>
    <a:srgbClr val="104C35"/>
    <a:srgbClr val="0F4530"/>
    <a:srgbClr val="70AD47"/>
    <a:srgbClr val="0A2E20"/>
    <a:srgbClr val="0563C1"/>
    <a:srgbClr val="ED7D31"/>
    <a:srgbClr val="FFD966"/>
    <a:srgbClr val="E0A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33" autoAdjust="0"/>
  </p:normalViewPr>
  <p:slideViewPr>
    <p:cSldViewPr snapToGrid="0" showGuides="1">
      <p:cViewPr varScale="1">
        <p:scale>
          <a:sx n="66" d="100"/>
          <a:sy n="66" d="100"/>
        </p:scale>
        <p:origin x="79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pPr/>
              <a:t>2018/5/28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pPr/>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7</a:t>
            </a:fld>
            <a:endParaRPr lang="zh-CN" altLang="en-US"/>
          </a:p>
        </p:txBody>
      </p:sp>
    </p:spTree>
    <p:extLst>
      <p:ext uri="{BB962C8B-B14F-4D97-AF65-F5344CB8AC3E}">
        <p14:creationId xmlns:p14="http://schemas.microsoft.com/office/powerpoint/2010/main" val="75213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8</a:t>
            </a:fld>
            <a:endParaRPr lang="zh-CN" altLang="en-US"/>
          </a:p>
        </p:txBody>
      </p:sp>
    </p:spTree>
    <p:extLst>
      <p:ext uri="{BB962C8B-B14F-4D97-AF65-F5344CB8AC3E}">
        <p14:creationId xmlns:p14="http://schemas.microsoft.com/office/powerpoint/2010/main" val="228665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9</a:t>
            </a:fld>
            <a:endParaRPr lang="zh-CN" altLang="en-US"/>
          </a:p>
        </p:txBody>
      </p:sp>
    </p:spTree>
    <p:extLst>
      <p:ext uri="{BB962C8B-B14F-4D97-AF65-F5344CB8AC3E}">
        <p14:creationId xmlns:p14="http://schemas.microsoft.com/office/powerpoint/2010/main" val="308484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10</a:t>
            </a:fld>
            <a:endParaRPr lang="zh-CN" altLang="en-US"/>
          </a:p>
        </p:txBody>
      </p:sp>
    </p:spTree>
    <p:extLst>
      <p:ext uri="{BB962C8B-B14F-4D97-AF65-F5344CB8AC3E}">
        <p14:creationId xmlns:p14="http://schemas.microsoft.com/office/powerpoint/2010/main" val="3916978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11</a:t>
            </a:fld>
            <a:endParaRPr lang="zh-CN" altLang="en-US"/>
          </a:p>
        </p:txBody>
      </p:sp>
    </p:spTree>
    <p:extLst>
      <p:ext uri="{BB962C8B-B14F-4D97-AF65-F5344CB8AC3E}">
        <p14:creationId xmlns:p14="http://schemas.microsoft.com/office/powerpoint/2010/main" val="22738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pPr/>
              <a:t>12</a:t>
            </a:fld>
            <a:endParaRPr lang="zh-CN" altLang="en-US"/>
          </a:p>
        </p:txBody>
      </p:sp>
    </p:spTree>
    <p:extLst>
      <p:ext uri="{BB962C8B-B14F-4D97-AF65-F5344CB8AC3E}">
        <p14:creationId xmlns:p14="http://schemas.microsoft.com/office/powerpoint/2010/main" val="22780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0F453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pPr/>
              <a:t>‹#›</a:t>
            </a:fld>
            <a:endParaRPr lang="zh-CN" altLang="en-US"/>
          </a:p>
        </p:txBody>
      </p:sp>
      <p:sp>
        <p:nvSpPr>
          <p:cNvPr id="8" name="矩形 7"/>
          <p:cNvSpPr/>
          <p:nvPr userDrawn="1"/>
        </p:nvSpPr>
        <p:spPr>
          <a:xfrm>
            <a:off x="9076765" y="0"/>
            <a:ext cx="2783541" cy="766482"/>
          </a:xfrm>
          <a:prstGeom prst="rect">
            <a:avLst/>
          </a:prstGeom>
          <a:solidFill>
            <a:srgbClr val="104C3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stretch>
            <a:fillRect/>
          </a:stretch>
        </p:blipFill>
        <p:spPr>
          <a:xfrm>
            <a:off x="10810607" y="6052673"/>
            <a:ext cx="937640" cy="42796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pPr/>
              <a:t>2018/5/28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pPr/>
              <a:t>2018/5/28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pPr/>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8513" y="3660994"/>
            <a:ext cx="9144000" cy="736836"/>
          </a:xfrm>
        </p:spPr>
        <p:txBody>
          <a:bodyPr>
            <a:normAutofit fontScale="90000"/>
          </a:bodyPr>
          <a:lstStyle/>
          <a:p>
            <a:pPr>
              <a:lnSpc>
                <a:spcPct val="150000"/>
              </a:lnSpc>
            </a:pPr>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04</a:t>
            </a:r>
            <a:r>
              <a:rPr lang="zh-CN" altLang="en-US" sz="3500" dirty="0" smtClean="0">
                <a:solidFill>
                  <a:schemeClr val="tx1">
                    <a:lumMod val="65000"/>
                    <a:lumOff val="35000"/>
                  </a:schemeClr>
                </a:solidFill>
              </a:rPr>
              <a:t>章：文件上传和</a:t>
            </a:r>
            <a:r>
              <a:rPr lang="en-US" altLang="zh-CN" sz="3500" dirty="0" smtClean="0">
                <a:solidFill>
                  <a:schemeClr val="tx1">
                    <a:lumMod val="65000"/>
                    <a:lumOff val="35000"/>
                  </a:schemeClr>
                </a:solidFill>
              </a:rPr>
              <a:t>Ajax</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zh-CN" altLang="en-US" sz="2000" b="1" dirty="0" smtClean="0">
                <a:solidFill>
                  <a:schemeClr val="bg1">
                    <a:lumMod val="95000"/>
                  </a:schemeClr>
                </a:solidFill>
              </a:rPr>
              <a:t>文件上传和</a:t>
            </a:r>
            <a:r>
              <a:rPr lang="en-US" altLang="zh-CN" sz="2000" b="1" dirty="0" smtClean="0">
                <a:solidFill>
                  <a:schemeClr val="bg1">
                    <a:lumMod val="95000"/>
                  </a:schemeClr>
                </a:solidFill>
              </a:rPr>
              <a:t>Ajax</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053" y="2157568"/>
            <a:ext cx="2553893" cy="1161308"/>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1"/>
            <a:ext cx="10134278" cy="127196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服务器端需要创建一个静态资源文件夹，用于存放客户端上传的全部文件（动态创建）。</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实现参考代码如下：</a:t>
            </a:r>
            <a:endParaRPr lang="en-US" altLang="zh-CN" sz="1600" b="0" dirty="0">
              <a:solidFill>
                <a:schemeClr val="tx1">
                  <a:lumMod val="65000"/>
                  <a:lumOff val="35000"/>
                </a:schemeClr>
              </a:solidFill>
            </a:endParaRPr>
          </a:p>
        </p:txBody>
      </p:sp>
      <p:sp>
        <p:nvSpPr>
          <p:cNvPr id="11" name="标题 1"/>
          <p:cNvSpPr txBox="1">
            <a:spLocks/>
          </p:cNvSpPr>
          <p:nvPr/>
        </p:nvSpPr>
        <p:spPr>
          <a:xfrm>
            <a:off x="957939" y="1062149"/>
            <a:ext cx="9840690"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步骤</a:t>
            </a:r>
            <a:r>
              <a:rPr lang="en-US" altLang="zh-CN" sz="3000" dirty="0" smtClean="0">
                <a:solidFill>
                  <a:schemeClr val="tx1">
                    <a:lumMod val="65000"/>
                    <a:lumOff val="35000"/>
                  </a:schemeClr>
                </a:solidFill>
              </a:rPr>
              <a:t>3</a:t>
            </a:r>
            <a:r>
              <a:rPr lang="zh-CN" altLang="en-US" sz="3000" dirty="0" smtClean="0">
                <a:solidFill>
                  <a:schemeClr val="tx1">
                    <a:lumMod val="65000"/>
                    <a:lumOff val="35000"/>
                  </a:schemeClr>
                </a:solidFill>
              </a:rPr>
              <a:t>：</a:t>
            </a:r>
            <a:r>
              <a:rPr lang="zh-CN" altLang="en-US" sz="3000" dirty="0" smtClean="0">
                <a:solidFill>
                  <a:schemeClr val="tx1">
                    <a:lumMod val="65000"/>
                    <a:lumOff val="35000"/>
                  </a:schemeClr>
                </a:solidFill>
              </a:rPr>
              <a:t>检测并设置服务端文件夹</a:t>
            </a:r>
            <a:endParaRPr lang="zh-CN" altLang="en-US" sz="3000" dirty="0">
              <a:solidFill>
                <a:schemeClr val="tx1">
                  <a:lumMod val="65000"/>
                  <a:lumOff val="35000"/>
                </a:schemeClr>
              </a:solidFill>
            </a:endParaRPr>
          </a:p>
        </p:txBody>
      </p:sp>
      <p:pic>
        <p:nvPicPr>
          <p:cNvPr id="2" name="图片 1"/>
          <p:cNvPicPr>
            <a:picLocks noChangeAspect="1"/>
          </p:cNvPicPr>
          <p:nvPr/>
        </p:nvPicPr>
        <p:blipFill>
          <a:blip r:embed="rId4"/>
          <a:stretch>
            <a:fillRect/>
          </a:stretch>
        </p:blipFill>
        <p:spPr>
          <a:xfrm>
            <a:off x="1692715" y="2958836"/>
            <a:ext cx="5848350" cy="1838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896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0"/>
            <a:ext cx="9205364" cy="312979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服务器端保存客户端上传的文件，其实就是在实现一个</a:t>
            </a:r>
            <a:r>
              <a:rPr lang="zh-CN" altLang="en-US" sz="1600" b="0" dirty="0" smtClean="0">
                <a:solidFill>
                  <a:schemeClr val="accent2"/>
                </a:solidFill>
              </a:rPr>
              <a:t>二进制的文件写入</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但在这里，需要考虑到客户端上传</a:t>
            </a:r>
            <a:r>
              <a:rPr lang="zh-CN" altLang="en-US" sz="1600" b="0" dirty="0" smtClean="0">
                <a:solidFill>
                  <a:schemeClr val="accent2"/>
                </a:solidFill>
              </a:rPr>
              <a:t>文件可能会很大</a:t>
            </a:r>
            <a:r>
              <a:rPr lang="zh-CN" altLang="en-US" sz="1600" b="0" dirty="0" smtClean="0">
                <a:solidFill>
                  <a:schemeClr val="tx1">
                    <a:lumMod val="65000"/>
                    <a:lumOff val="35000"/>
                  </a:schemeClr>
                </a:solidFill>
              </a:rPr>
              <a:t>（几百兆），因此一次性写入可能会消耗尽服务器内存，所以实际开发过程中会将</a:t>
            </a:r>
            <a:r>
              <a:rPr lang="zh-CN" altLang="en-US" sz="1600" b="0" dirty="0" smtClean="0">
                <a:solidFill>
                  <a:schemeClr val="accent2"/>
                </a:solidFill>
              </a:rPr>
              <a:t>文件分割成多个数据块写入</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在</a:t>
            </a:r>
            <a:r>
              <a:rPr lang="en-US" altLang="zh-CN" sz="1600" b="0" dirty="0" smtClean="0">
                <a:solidFill>
                  <a:schemeClr val="tx1">
                    <a:lumMod val="65000"/>
                    <a:lumOff val="35000"/>
                  </a:schemeClr>
                </a:solidFill>
              </a:rPr>
              <a:t>Python</a:t>
            </a:r>
            <a:r>
              <a:rPr lang="zh-CN" altLang="en-US" sz="1600" b="0" dirty="0" smtClean="0">
                <a:solidFill>
                  <a:schemeClr val="tx1">
                    <a:lumMod val="65000"/>
                    <a:lumOff val="35000"/>
                  </a:schemeClr>
                </a:solidFill>
              </a:rPr>
              <a:t>中使用 </a:t>
            </a:r>
            <a:r>
              <a:rPr lang="zh-CN" altLang="en-US" sz="1600" b="0" dirty="0" smtClean="0">
                <a:solidFill>
                  <a:schemeClr val="accent2"/>
                </a:solidFill>
              </a:rPr>
              <a:t>文件对象</a:t>
            </a:r>
            <a:r>
              <a:rPr lang="en-US" altLang="zh-CN" sz="1600" b="0" dirty="0" smtClean="0">
                <a:solidFill>
                  <a:schemeClr val="accent2"/>
                </a:solidFill>
              </a:rPr>
              <a:t>.chunks() </a:t>
            </a:r>
            <a:r>
              <a:rPr lang="zh-CN" altLang="en-US" sz="1600" b="0" dirty="0" smtClean="0">
                <a:solidFill>
                  <a:schemeClr val="tx1">
                    <a:lumMod val="65000"/>
                    <a:lumOff val="35000"/>
                  </a:schemeClr>
                </a:solidFill>
              </a:rPr>
              <a:t>函数将一个文件分割成多个数据块（当文件大于</a:t>
            </a:r>
            <a:r>
              <a:rPr lang="en-US" altLang="zh-CN" sz="1600" b="0" dirty="0" smtClean="0">
                <a:solidFill>
                  <a:schemeClr val="tx1">
                    <a:lumMod val="65000"/>
                    <a:lumOff val="35000"/>
                  </a:schemeClr>
                </a:solidFill>
              </a:rPr>
              <a:t>2.5MB</a:t>
            </a:r>
            <a:r>
              <a:rPr lang="zh-CN" altLang="en-US" sz="1600" b="0" dirty="0" smtClean="0">
                <a:solidFill>
                  <a:schemeClr val="tx1">
                    <a:lumMod val="65000"/>
                    <a:lumOff val="35000"/>
                  </a:schemeClr>
                </a:solidFill>
              </a:rPr>
              <a:t>自动开始分割）</a:t>
            </a:r>
            <a:endParaRPr lang="en-US" altLang="zh-CN" sz="1600" b="0" dirty="0" smtClean="0">
              <a:solidFill>
                <a:schemeClr val="tx1">
                  <a:lumMod val="65000"/>
                  <a:lumOff val="35000"/>
                </a:schemeClr>
              </a:solidFill>
            </a:endParaRPr>
          </a:p>
        </p:txBody>
      </p:sp>
      <p:sp>
        <p:nvSpPr>
          <p:cNvPr id="11" name="标题 1"/>
          <p:cNvSpPr txBox="1">
            <a:spLocks/>
          </p:cNvSpPr>
          <p:nvPr/>
        </p:nvSpPr>
        <p:spPr>
          <a:xfrm>
            <a:off x="957939" y="1062149"/>
            <a:ext cx="9840690"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步骤</a:t>
            </a:r>
            <a:r>
              <a:rPr lang="en-US" altLang="zh-CN" sz="3000" dirty="0" smtClean="0">
                <a:solidFill>
                  <a:schemeClr val="tx1">
                    <a:lumMod val="65000"/>
                    <a:lumOff val="35000"/>
                  </a:schemeClr>
                </a:solidFill>
              </a:rPr>
              <a:t>4</a:t>
            </a:r>
            <a:r>
              <a:rPr lang="zh-CN" altLang="en-US" sz="3000" dirty="0" smtClean="0">
                <a:solidFill>
                  <a:schemeClr val="tx1">
                    <a:lumMod val="65000"/>
                    <a:lumOff val="35000"/>
                  </a:schemeClr>
                </a:solidFill>
              </a:rPr>
              <a:t>：二进制文件写入操作</a:t>
            </a:r>
            <a:endParaRPr lang="zh-CN" altLang="en-US" sz="3000" dirty="0">
              <a:solidFill>
                <a:schemeClr val="tx1">
                  <a:lumMod val="65000"/>
                  <a:lumOff val="35000"/>
                </a:schemeClr>
              </a:solidFill>
            </a:endParaRPr>
          </a:p>
        </p:txBody>
      </p:sp>
      <p:pic>
        <p:nvPicPr>
          <p:cNvPr id="3" name="图片 2"/>
          <p:cNvPicPr>
            <a:picLocks noChangeAspect="1"/>
          </p:cNvPicPr>
          <p:nvPr/>
        </p:nvPicPr>
        <p:blipFill>
          <a:blip r:embed="rId4"/>
          <a:stretch>
            <a:fillRect/>
          </a:stretch>
        </p:blipFill>
        <p:spPr>
          <a:xfrm>
            <a:off x="3895725" y="4792851"/>
            <a:ext cx="4400550" cy="942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907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多</a:t>
            </a:r>
            <a:r>
              <a:rPr lang="zh-CN" altLang="en-US" sz="2000" b="1" dirty="0" smtClean="0">
                <a:solidFill>
                  <a:schemeClr val="bg1">
                    <a:lumMod val="95000"/>
                  </a:schemeClr>
                </a:solidFill>
              </a:rPr>
              <a:t>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0"/>
            <a:ext cx="10134278" cy="479893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服务器端如何一次性批量接受客户端请求文件数据并实现文件上传操作，是在业务开发过程中的关键技术。</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首先，客户端需要有多个文件选择器（文件域组件）对象，特别注意多个元素的 </a:t>
            </a:r>
            <a:r>
              <a:rPr lang="en-US" altLang="zh-CN" sz="1600" b="0" dirty="0" smtClean="0">
                <a:solidFill>
                  <a:schemeClr val="tx1">
                    <a:lumMod val="65000"/>
                    <a:lumOff val="35000"/>
                  </a:schemeClr>
                </a:solidFill>
              </a:rPr>
              <a:t>name </a:t>
            </a:r>
            <a:r>
              <a:rPr lang="zh-CN" altLang="en-US" sz="1600" b="0" dirty="0" smtClean="0">
                <a:solidFill>
                  <a:schemeClr val="tx1">
                    <a:lumMod val="65000"/>
                    <a:lumOff val="35000"/>
                  </a:schemeClr>
                </a:solidFill>
              </a:rPr>
              <a:t>属性保持一致；</a:t>
            </a: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其次，客户端在接收文件数据的时候，</a:t>
            </a:r>
            <a:r>
              <a:rPr lang="zh-CN" altLang="en-US" sz="1600" b="0" smtClean="0">
                <a:solidFill>
                  <a:schemeClr val="tx1">
                    <a:lumMod val="65000"/>
                    <a:lumOff val="35000"/>
                  </a:schemeClr>
                </a:solidFill>
              </a:rPr>
              <a:t>需要使用以下函数</a:t>
            </a:r>
            <a:r>
              <a:rPr lang="zh-CN" altLang="en-US" sz="1600" b="0" dirty="0" smtClean="0">
                <a:solidFill>
                  <a:schemeClr val="tx1">
                    <a:lumMod val="65000"/>
                    <a:lumOff val="35000"/>
                  </a:schemeClr>
                </a:solidFill>
              </a:rPr>
              <a:t>：</a:t>
            </a: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最后，使用循环遍历</a:t>
            </a:r>
            <a:r>
              <a:rPr lang="en-US" altLang="zh-CN" sz="1600" b="0" dirty="0" smtClean="0">
                <a:solidFill>
                  <a:schemeClr val="tx1">
                    <a:lumMod val="65000"/>
                    <a:lumOff val="35000"/>
                  </a:schemeClr>
                </a:solidFill>
              </a:rPr>
              <a:t>file</a:t>
            </a:r>
            <a:r>
              <a:rPr lang="zh-CN" altLang="en-US" sz="1600" b="0" dirty="0" smtClean="0">
                <a:solidFill>
                  <a:schemeClr val="tx1">
                    <a:lumMod val="65000"/>
                    <a:lumOff val="35000"/>
                  </a:schemeClr>
                </a:solidFill>
              </a:rPr>
              <a:t>对象集合，重复实现单个文件写入操作。</a:t>
            </a:r>
            <a:endParaRPr lang="en-US" altLang="zh-CN" sz="1600" b="0" dirty="0" smtClean="0">
              <a:solidFill>
                <a:schemeClr val="tx1">
                  <a:lumMod val="65000"/>
                  <a:lumOff val="35000"/>
                </a:schemeClr>
              </a:solidFill>
            </a:endParaRPr>
          </a:p>
        </p:txBody>
      </p:sp>
      <p:sp>
        <p:nvSpPr>
          <p:cNvPr id="11" name="标题 1"/>
          <p:cNvSpPr txBox="1">
            <a:spLocks/>
          </p:cNvSpPr>
          <p:nvPr/>
        </p:nvSpPr>
        <p:spPr>
          <a:xfrm>
            <a:off x="957939" y="1062149"/>
            <a:ext cx="6545947"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3000" dirty="0" smtClean="0">
                <a:solidFill>
                  <a:schemeClr val="tx1">
                    <a:lumMod val="65000"/>
                    <a:lumOff val="35000"/>
                  </a:schemeClr>
                </a:solidFill>
              </a:rPr>
              <a:t>1.4 </a:t>
            </a:r>
            <a:r>
              <a:rPr lang="zh-CN" altLang="en-US" sz="3000" dirty="0" smtClean="0">
                <a:solidFill>
                  <a:schemeClr val="tx1">
                    <a:lumMod val="65000"/>
                    <a:lumOff val="35000"/>
                  </a:schemeClr>
                </a:solidFill>
              </a:rPr>
              <a:t>多文件上传（服务器端实现）</a:t>
            </a:r>
            <a:endParaRPr lang="zh-CN" altLang="en-US" sz="3000" dirty="0">
              <a:solidFill>
                <a:schemeClr val="tx1">
                  <a:lumMod val="65000"/>
                  <a:lumOff val="35000"/>
                </a:schemeClr>
              </a:solidFill>
            </a:endParaRPr>
          </a:p>
        </p:txBody>
      </p:sp>
      <p:sp>
        <p:nvSpPr>
          <p:cNvPr id="7" name="标题 1"/>
          <p:cNvSpPr txBox="1">
            <a:spLocks/>
          </p:cNvSpPr>
          <p:nvPr/>
        </p:nvSpPr>
        <p:spPr>
          <a:xfrm>
            <a:off x="1560933" y="4182827"/>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00000"/>
              </a:lnSpc>
            </a:pPr>
            <a:r>
              <a:rPr lang="en-US" altLang="zh-CN" sz="2500" b="0" dirty="0" err="1" smtClean="0">
                <a:solidFill>
                  <a:schemeClr val="tx1">
                    <a:lumMod val="65000"/>
                    <a:lumOff val="35000"/>
                  </a:schemeClr>
                </a:solidFill>
              </a:rPr>
              <a:t>request</a:t>
            </a:r>
            <a:r>
              <a:rPr lang="en-US" altLang="zh-CN" sz="2500" b="0" dirty="0" err="1" smtClean="0">
                <a:solidFill>
                  <a:schemeClr val="accent1">
                    <a:lumMod val="75000"/>
                  </a:schemeClr>
                </a:solidFill>
              </a:rPr>
              <a:t>.FILES</a:t>
            </a:r>
            <a:r>
              <a:rPr lang="en-US" altLang="zh-CN" sz="2500" b="0" dirty="0" err="1" smtClean="0">
                <a:solidFill>
                  <a:schemeClr val="accent2"/>
                </a:solidFill>
              </a:rPr>
              <a:t>.getlist</a:t>
            </a:r>
            <a:r>
              <a:rPr lang="zh-CN" altLang="en-US" sz="2500" b="0" dirty="0" smtClean="0">
                <a:solidFill>
                  <a:schemeClr val="tx1">
                    <a:lumMod val="65000"/>
                    <a:lumOff val="35000"/>
                  </a:schemeClr>
                </a:solidFill>
              </a:rPr>
              <a:t>（</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元素</a:t>
            </a:r>
            <a:r>
              <a:rPr lang="en-US" altLang="zh-CN" sz="2500" b="0" dirty="0" smtClean="0">
                <a:solidFill>
                  <a:schemeClr val="tx1">
                    <a:lumMod val="65000"/>
                    <a:lumOff val="35000"/>
                  </a:schemeClr>
                </a:solidFill>
              </a:rPr>
              <a:t>name</a:t>
            </a:r>
            <a:r>
              <a:rPr lang="zh-CN" altLang="en-US" sz="2500" b="0" dirty="0" smtClean="0">
                <a:solidFill>
                  <a:schemeClr val="tx1">
                    <a:lumMod val="65000"/>
                    <a:lumOff val="35000"/>
                  </a:schemeClr>
                </a:solidFill>
              </a:rPr>
              <a:t>属性，缺省值）：</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对象</a:t>
            </a:r>
            <a:r>
              <a:rPr lang="zh-CN" altLang="en-US" sz="2500" b="0" dirty="0">
                <a:solidFill>
                  <a:schemeClr val="tx1">
                    <a:lumMod val="65000"/>
                    <a:lumOff val="35000"/>
                  </a:schemeClr>
                </a:solidFill>
              </a:rPr>
              <a:t>集合</a:t>
            </a:r>
            <a:endParaRPr lang="en-US" altLang="zh-CN" sz="2500" b="0" dirty="0" smtClean="0">
              <a:solidFill>
                <a:schemeClr val="accent2"/>
              </a:solidFill>
            </a:endParaRPr>
          </a:p>
        </p:txBody>
      </p:sp>
      <p:sp>
        <p:nvSpPr>
          <p:cNvPr id="8" name="标题 1"/>
          <p:cNvSpPr txBox="1">
            <a:spLocks/>
          </p:cNvSpPr>
          <p:nvPr/>
        </p:nvSpPr>
        <p:spPr>
          <a:xfrm>
            <a:off x="1560933" y="3053629"/>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2200" b="0" dirty="0">
                <a:solidFill>
                  <a:schemeClr val="tx1">
                    <a:lumMod val="65000"/>
                    <a:lumOff val="35000"/>
                  </a:schemeClr>
                </a:solidFill>
              </a:rPr>
              <a:t>&lt;input </a:t>
            </a:r>
            <a:r>
              <a:rPr lang="en-US" altLang="zh-CN" sz="2200" b="0" dirty="0">
                <a:solidFill>
                  <a:schemeClr val="accent1">
                    <a:lumMod val="75000"/>
                  </a:schemeClr>
                </a:solidFill>
              </a:rPr>
              <a:t>type</a:t>
            </a:r>
            <a:r>
              <a:rPr lang="en-US" altLang="zh-CN" sz="2200" b="0" dirty="0">
                <a:solidFill>
                  <a:schemeClr val="tx1">
                    <a:lumMod val="65000"/>
                    <a:lumOff val="35000"/>
                  </a:schemeClr>
                </a:solidFill>
              </a:rPr>
              <a:t>="file" </a:t>
            </a:r>
            <a:r>
              <a:rPr lang="en-US" altLang="zh-CN" sz="2200" b="0" dirty="0">
                <a:solidFill>
                  <a:schemeClr val="accent1">
                    <a:lumMod val="75000"/>
                  </a:schemeClr>
                </a:solidFill>
              </a:rPr>
              <a:t>id</a:t>
            </a:r>
            <a:r>
              <a:rPr lang="en-US" altLang="zh-CN" sz="2200" b="0" dirty="0">
                <a:solidFill>
                  <a:schemeClr val="tx1">
                    <a:lumMod val="65000"/>
                    <a:lumOff val="35000"/>
                  </a:schemeClr>
                </a:solidFill>
              </a:rPr>
              <a:t>="</a:t>
            </a:r>
            <a:r>
              <a:rPr lang="en-US" altLang="zh-CN" sz="2200" b="0" dirty="0" smtClean="0">
                <a:solidFill>
                  <a:schemeClr val="tx1">
                    <a:lumMod val="65000"/>
                    <a:lumOff val="35000"/>
                  </a:schemeClr>
                </a:solidFill>
              </a:rPr>
              <a:t>uploadFile1" </a:t>
            </a:r>
            <a:r>
              <a:rPr lang="en-US" altLang="zh-CN" sz="2200" b="0" dirty="0">
                <a:solidFill>
                  <a:schemeClr val="accent1">
                    <a:lumMod val="75000"/>
                  </a:schemeClr>
                </a:solidFill>
              </a:rPr>
              <a:t>name</a:t>
            </a:r>
            <a:r>
              <a:rPr lang="en-US" altLang="zh-CN" sz="2200" b="0" dirty="0">
                <a:solidFill>
                  <a:schemeClr val="tx1">
                    <a:lumMod val="65000"/>
                    <a:lumOff val="35000"/>
                  </a:schemeClr>
                </a:solidFill>
              </a:rPr>
              <a:t>="</a:t>
            </a:r>
            <a:r>
              <a:rPr lang="en-US" altLang="zh-CN" sz="2200" b="0" dirty="0" err="1">
                <a:solidFill>
                  <a:schemeClr val="tx1">
                    <a:lumMod val="65000"/>
                    <a:lumOff val="35000"/>
                  </a:schemeClr>
                </a:solidFill>
              </a:rPr>
              <a:t>uploadFile</a:t>
            </a:r>
            <a:r>
              <a:rPr lang="en-US" altLang="zh-CN" sz="2200" b="0" dirty="0">
                <a:solidFill>
                  <a:schemeClr val="tx1">
                    <a:lumMod val="65000"/>
                    <a:lumOff val="35000"/>
                  </a:schemeClr>
                </a:solidFill>
              </a:rPr>
              <a:t>" </a:t>
            </a:r>
            <a:r>
              <a:rPr lang="en-US" altLang="zh-CN" sz="2200" b="0" dirty="0">
                <a:solidFill>
                  <a:schemeClr val="accent1">
                    <a:lumMod val="75000"/>
                  </a:schemeClr>
                </a:solidFill>
              </a:rPr>
              <a:t>required</a:t>
            </a:r>
            <a:r>
              <a:rPr lang="en-US" altLang="zh-CN" sz="2200" b="0" dirty="0" smtClean="0">
                <a:solidFill>
                  <a:schemeClr val="tx1">
                    <a:lumMod val="65000"/>
                    <a:lumOff val="35000"/>
                  </a:schemeClr>
                </a:solidFill>
              </a:rPr>
              <a:t>/&gt;</a:t>
            </a:r>
          </a:p>
          <a:p>
            <a:r>
              <a:rPr lang="en-US" altLang="zh-CN" sz="2200" b="0" dirty="0">
                <a:solidFill>
                  <a:schemeClr val="tx1">
                    <a:lumMod val="65000"/>
                    <a:lumOff val="35000"/>
                  </a:schemeClr>
                </a:solidFill>
              </a:rPr>
              <a:t>&lt;input </a:t>
            </a:r>
            <a:r>
              <a:rPr lang="en-US" altLang="zh-CN" sz="2200" b="0" dirty="0">
                <a:solidFill>
                  <a:schemeClr val="accent1">
                    <a:lumMod val="75000"/>
                  </a:schemeClr>
                </a:solidFill>
              </a:rPr>
              <a:t>type</a:t>
            </a:r>
            <a:r>
              <a:rPr lang="en-US" altLang="zh-CN" sz="2200" b="0" dirty="0">
                <a:solidFill>
                  <a:schemeClr val="tx1">
                    <a:lumMod val="65000"/>
                    <a:lumOff val="35000"/>
                  </a:schemeClr>
                </a:solidFill>
              </a:rPr>
              <a:t>="file" </a:t>
            </a:r>
            <a:r>
              <a:rPr lang="en-US" altLang="zh-CN" sz="2200" b="0" dirty="0">
                <a:solidFill>
                  <a:schemeClr val="accent1">
                    <a:lumMod val="75000"/>
                  </a:schemeClr>
                </a:solidFill>
              </a:rPr>
              <a:t>id</a:t>
            </a:r>
            <a:r>
              <a:rPr lang="en-US" altLang="zh-CN" sz="2200" b="0" dirty="0">
                <a:solidFill>
                  <a:schemeClr val="tx1">
                    <a:lumMod val="65000"/>
                    <a:lumOff val="35000"/>
                  </a:schemeClr>
                </a:solidFill>
              </a:rPr>
              <a:t>="</a:t>
            </a:r>
            <a:r>
              <a:rPr lang="en-US" altLang="zh-CN" sz="2200" b="0" dirty="0" smtClean="0">
                <a:solidFill>
                  <a:schemeClr val="tx1">
                    <a:lumMod val="65000"/>
                    <a:lumOff val="35000"/>
                  </a:schemeClr>
                </a:solidFill>
              </a:rPr>
              <a:t>uploadFile2" </a:t>
            </a:r>
            <a:r>
              <a:rPr lang="en-US" altLang="zh-CN" sz="2200" b="0" dirty="0">
                <a:solidFill>
                  <a:schemeClr val="accent1">
                    <a:lumMod val="75000"/>
                  </a:schemeClr>
                </a:solidFill>
              </a:rPr>
              <a:t>name</a:t>
            </a:r>
            <a:r>
              <a:rPr lang="en-US" altLang="zh-CN" sz="2200" b="0" dirty="0">
                <a:solidFill>
                  <a:schemeClr val="tx1">
                    <a:lumMod val="65000"/>
                    <a:lumOff val="35000"/>
                  </a:schemeClr>
                </a:solidFill>
              </a:rPr>
              <a:t>="</a:t>
            </a:r>
            <a:r>
              <a:rPr lang="en-US" altLang="zh-CN" sz="2200" b="0" dirty="0" err="1">
                <a:solidFill>
                  <a:schemeClr val="tx1">
                    <a:lumMod val="65000"/>
                    <a:lumOff val="35000"/>
                  </a:schemeClr>
                </a:solidFill>
              </a:rPr>
              <a:t>uploadFile</a:t>
            </a:r>
            <a:r>
              <a:rPr lang="en-US" altLang="zh-CN" sz="2200" b="0" dirty="0">
                <a:solidFill>
                  <a:schemeClr val="tx1">
                    <a:lumMod val="65000"/>
                    <a:lumOff val="35000"/>
                  </a:schemeClr>
                </a:solidFill>
              </a:rPr>
              <a:t>" </a:t>
            </a:r>
            <a:r>
              <a:rPr lang="en-US" altLang="zh-CN" sz="2200" b="0" dirty="0">
                <a:solidFill>
                  <a:schemeClr val="accent1">
                    <a:lumMod val="75000"/>
                  </a:schemeClr>
                </a:solidFill>
              </a:rPr>
              <a:t>required</a:t>
            </a:r>
            <a:r>
              <a:rPr lang="en-US" altLang="zh-CN" sz="2200" b="0" dirty="0">
                <a:solidFill>
                  <a:schemeClr val="tx1">
                    <a:lumMod val="65000"/>
                    <a:lumOff val="35000"/>
                  </a:schemeClr>
                </a:solidFill>
              </a:rPr>
              <a:t>/&gt;</a:t>
            </a:r>
          </a:p>
          <a:p>
            <a:endParaRPr lang="en-US" altLang="zh-CN" sz="2200" b="0" dirty="0">
              <a:solidFill>
                <a:schemeClr val="tx1">
                  <a:lumMod val="65000"/>
                  <a:lumOff val="35000"/>
                </a:schemeClr>
              </a:solidFill>
            </a:endParaRPr>
          </a:p>
        </p:txBody>
      </p:sp>
      <p:sp>
        <p:nvSpPr>
          <p:cNvPr id="2" name="矩形 1"/>
          <p:cNvSpPr/>
          <p:nvPr/>
        </p:nvSpPr>
        <p:spPr>
          <a:xfrm>
            <a:off x="6442689" y="2952368"/>
            <a:ext cx="2643254" cy="8566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956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anim calcmode="lin" valueType="num">
                                      <p:cBhvr>
                                        <p:cTn id="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anim calcmode="lin" valueType="num">
                                      <p:cBhvr>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anim calcmode="lin" valueType="num">
                                      <p:cBhvr>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Effect transition="in" filter="fade">
                                      <p:cBhvr>
                                        <p:cTn id="36" dur="500"/>
                                        <p:tgtEl>
                                          <p:spTgt spid="9">
                                            <p:txEl>
                                              <p:pRg st="4" end="4"/>
                                            </p:txEl>
                                          </p:spTgt>
                                        </p:tgtEl>
                                      </p:cBhvr>
                                    </p:animEffect>
                                  </p:childTnLst>
                                </p:cTn>
                              </p:par>
                            </p:childTnLst>
                          </p:cTn>
                        </p:par>
                        <p:par>
                          <p:cTn id="37" fill="hold">
                            <p:stCondLst>
                              <p:cond delay="500"/>
                            </p:stCondLst>
                            <p:childTnLst>
                              <p:par>
                                <p:cTn id="38" presetID="42" presetClass="entr" presetSubtype="0" fill="hold" nodeType="after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fade">
                                      <p:cBhvr>
                                        <p:cTn id="40" dur="500"/>
                                        <p:tgtEl>
                                          <p:spTgt spid="7">
                                            <p:txEl>
                                              <p:pRg st="0" end="0"/>
                                            </p:txEl>
                                          </p:spTgt>
                                        </p:tgtEl>
                                      </p:cBhvr>
                                    </p:animEffect>
                                    <p:anim calcmode="lin" valueType="num">
                                      <p:cBhvr>
                                        <p:cTn id="4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2"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fade">
                                      <p:cBhvr>
                                        <p:cTn id="4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179084"/>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zh-CN" altLang="en-US" sz="2000" b="1" dirty="0">
              <a:solidFill>
                <a:schemeClr val="bg1">
                  <a:lumMod val="95000"/>
                </a:schemeClr>
              </a:solidFill>
            </a:endParaRPr>
          </a:p>
        </p:txBody>
      </p:sp>
      <p:sp>
        <p:nvSpPr>
          <p:cNvPr id="8" name="副标题 2"/>
          <p:cNvSpPr txBox="1">
            <a:spLocks/>
          </p:cNvSpPr>
          <p:nvPr/>
        </p:nvSpPr>
        <p:spPr>
          <a:xfrm>
            <a:off x="9096829" y="164420"/>
            <a:ext cx="2728685" cy="387123"/>
          </a:xfrm>
          <a:prstGeom prst="rect">
            <a:avLst/>
          </a:prstGeom>
        </p:spPr>
        <p:txBody>
          <a:bodyPr vert="horz" lIns="91440" tIns="45720" rIns="91440" bIns="45720" rtlCol="0">
            <a:normAutofit lnSpcReduction="10000"/>
          </a:bodyPr>
          <a:lstStyle/>
          <a:p>
            <a:pPr algn="ctr"/>
            <a:r>
              <a:rPr lang="en-US" altLang="zh-CN" sz="2000" b="1" dirty="0" smtClean="0">
                <a:solidFill>
                  <a:schemeClr val="bg1">
                    <a:lumMod val="95000"/>
                  </a:schemeClr>
                </a:solidFill>
                <a:latin typeface="微软雅黑" panose="020B0503020204020204" pitchFamily="34" charset="-122"/>
                <a:ea typeface="微软雅黑" panose="020B0503020204020204" pitchFamily="34" charset="-122"/>
              </a:rPr>
              <a:t>Web</a:t>
            </a:r>
            <a:r>
              <a:rPr lang="zh-CN" altLang="en-US" sz="2000" b="1" smtClean="0">
                <a:solidFill>
                  <a:schemeClr val="bg1">
                    <a:lumMod val="95000"/>
                  </a:schemeClr>
                </a:solidFill>
                <a:latin typeface="微软雅黑" panose="020B0503020204020204" pitchFamily="34" charset="-122"/>
                <a:ea typeface="微软雅黑" panose="020B0503020204020204" pitchFamily="34" charset="-122"/>
              </a:rPr>
              <a:t>变量访问</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内 容 回 顾</a:t>
            </a:r>
            <a:endParaRPr lang="zh-CN" altLang="en-US" sz="2000" b="1" dirty="0">
              <a:solidFill>
                <a:schemeClr val="bg1">
                  <a:lumMod val="95000"/>
                </a:schemeClr>
              </a:solidFill>
            </a:endParaRPr>
          </a:p>
        </p:txBody>
      </p:sp>
      <p:sp>
        <p:nvSpPr>
          <p:cNvPr id="9" name="标题 1"/>
          <p:cNvSpPr txBox="1">
            <a:spLocks/>
          </p:cNvSpPr>
          <p:nvPr/>
        </p:nvSpPr>
        <p:spPr>
          <a:xfrm>
            <a:off x="1223688" y="1698624"/>
            <a:ext cx="8940882" cy="1305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en-US" altLang="zh-CN" sz="1600" dirty="0" smtClean="0">
                <a:solidFill>
                  <a:schemeClr val="tx1">
                    <a:lumMod val="65000"/>
                    <a:lumOff val="35000"/>
                  </a:schemeClr>
                </a:solidFill>
              </a:rPr>
              <a:t>1</a:t>
            </a:r>
            <a:r>
              <a:rPr lang="zh-CN" altLang="en-US" sz="1600" b="0" dirty="0" smtClean="0">
                <a:solidFill>
                  <a:schemeClr val="tx1">
                    <a:lumMod val="65000"/>
                    <a:lumOff val="35000"/>
                  </a:schemeClr>
                </a:solidFill>
              </a:rPr>
              <a:t>：</a:t>
            </a:r>
            <a:r>
              <a:rPr lang="en-US" altLang="zh-CN" sz="1600" b="0" dirty="0" smtClean="0">
                <a:solidFill>
                  <a:schemeClr val="tx1">
                    <a:lumMod val="65000"/>
                    <a:lumOff val="35000"/>
                  </a:schemeClr>
                </a:solidFill>
              </a:rPr>
              <a:t>Cookie</a:t>
            </a:r>
            <a:r>
              <a:rPr lang="zh-CN" altLang="en-US" sz="1600" b="0" dirty="0" smtClean="0">
                <a:solidFill>
                  <a:schemeClr val="tx1">
                    <a:lumMod val="65000"/>
                    <a:lumOff val="35000"/>
                  </a:schemeClr>
                </a:solidFill>
              </a:rPr>
              <a:t>的作用和实现方法。</a:t>
            </a:r>
            <a:endParaRPr lang="en-US" altLang="zh-CN" sz="1600" b="0" dirty="0" smtClean="0">
              <a:solidFill>
                <a:schemeClr val="tx1">
                  <a:lumMod val="65000"/>
                  <a:lumOff val="35000"/>
                </a:schemeClr>
              </a:solidFill>
            </a:endParaRPr>
          </a:p>
          <a:p>
            <a:pPr>
              <a:lnSpc>
                <a:spcPct val="210000"/>
              </a:lnSpc>
            </a:pPr>
            <a:r>
              <a:rPr lang="en-US" altLang="zh-CN" sz="1600" dirty="0" smtClean="0">
                <a:solidFill>
                  <a:schemeClr val="tx1">
                    <a:lumMod val="65000"/>
                    <a:lumOff val="35000"/>
                  </a:schemeClr>
                </a:solidFill>
              </a:rPr>
              <a:t>2</a:t>
            </a:r>
            <a:r>
              <a:rPr lang="zh-CN" altLang="en-US" sz="1600" b="0" dirty="0" smtClean="0">
                <a:solidFill>
                  <a:schemeClr val="tx1">
                    <a:lumMod val="65000"/>
                    <a:lumOff val="35000"/>
                  </a:schemeClr>
                </a:solidFill>
              </a:rPr>
              <a:t>：</a:t>
            </a:r>
            <a:r>
              <a:rPr lang="en-US" altLang="zh-CN" sz="1600" b="0" dirty="0" smtClean="0">
                <a:solidFill>
                  <a:schemeClr val="tx1">
                    <a:lumMod val="65000"/>
                    <a:lumOff val="35000"/>
                  </a:schemeClr>
                </a:solidFill>
              </a:rPr>
              <a:t>Session</a:t>
            </a:r>
            <a:r>
              <a:rPr lang="zh-CN" altLang="en-US" sz="1600" b="0" dirty="0" smtClean="0">
                <a:solidFill>
                  <a:schemeClr val="tx1">
                    <a:lumMod val="65000"/>
                    <a:lumOff val="35000"/>
                  </a:schemeClr>
                </a:solidFill>
              </a:rPr>
              <a:t>会话的使用和实现方法。</a:t>
            </a:r>
            <a:endParaRPr lang="en-US" altLang="zh-CN" sz="1600" b="0" dirty="0" smtClean="0">
              <a:solidFill>
                <a:schemeClr val="tx1">
                  <a:lumMod val="65000"/>
                  <a:lumOff val="35000"/>
                </a:schemeClr>
              </a:solidFill>
            </a:endParaRPr>
          </a:p>
        </p:txBody>
      </p:sp>
      <p:sp>
        <p:nvSpPr>
          <p:cNvPr id="11" name="标题 1"/>
          <p:cNvSpPr txBox="1">
            <a:spLocks/>
          </p:cNvSpPr>
          <p:nvPr/>
        </p:nvSpPr>
        <p:spPr>
          <a:xfrm>
            <a:off x="703861" y="996028"/>
            <a:ext cx="1644227"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回 顾</a:t>
            </a:r>
            <a:endParaRPr lang="zh-CN" altLang="en-US" sz="3000" dirty="0">
              <a:solidFill>
                <a:schemeClr val="tx1">
                  <a:lumMod val="65000"/>
                  <a:lumOff val="35000"/>
                </a:schemeClr>
              </a:solidFill>
            </a:endParaRPr>
          </a:p>
        </p:txBody>
      </p:sp>
      <p:sp>
        <p:nvSpPr>
          <p:cNvPr id="7" name="标题 1"/>
          <p:cNvSpPr txBox="1">
            <a:spLocks/>
          </p:cNvSpPr>
          <p:nvPr/>
        </p:nvSpPr>
        <p:spPr>
          <a:xfrm>
            <a:off x="1223688" y="4606940"/>
            <a:ext cx="8940882" cy="1474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600" dirty="0" smtClean="0">
                <a:solidFill>
                  <a:schemeClr val="tx1">
                    <a:lumMod val="65000"/>
                    <a:lumOff val="35000"/>
                  </a:schemeClr>
                </a:solidFill>
              </a:rPr>
              <a:t>作业</a:t>
            </a:r>
            <a:r>
              <a:rPr lang="en-US" altLang="zh-CN" sz="1600" dirty="0" smtClean="0">
                <a:solidFill>
                  <a:schemeClr val="tx1">
                    <a:lumMod val="65000"/>
                    <a:lumOff val="35000"/>
                  </a:schemeClr>
                </a:solidFill>
              </a:rPr>
              <a:t>1</a:t>
            </a:r>
            <a:r>
              <a:rPr lang="zh-CN" altLang="en-US" sz="1600" b="0" dirty="0" smtClean="0">
                <a:solidFill>
                  <a:schemeClr val="tx1">
                    <a:lumMod val="65000"/>
                    <a:lumOff val="35000"/>
                  </a:schemeClr>
                </a:solidFill>
              </a:rPr>
              <a:t>：实现登录业务流程（使用</a:t>
            </a:r>
            <a:r>
              <a:rPr lang="en-US" altLang="zh-CN" sz="1600" b="0" dirty="0" smtClean="0">
                <a:solidFill>
                  <a:schemeClr val="tx1">
                    <a:lumMod val="65000"/>
                    <a:lumOff val="35000"/>
                  </a:schemeClr>
                </a:solidFill>
              </a:rPr>
              <a:t>Cookie</a:t>
            </a:r>
            <a:r>
              <a:rPr lang="zh-CN" altLang="en-US" sz="1600" b="0" dirty="0" smtClean="0">
                <a:solidFill>
                  <a:schemeClr val="tx1">
                    <a:lumMod val="65000"/>
                    <a:lumOff val="35000"/>
                  </a:schemeClr>
                </a:solidFill>
              </a:rPr>
              <a:t>加密存放用户登录数据</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a:lnSpc>
                <a:spcPct val="210000"/>
              </a:lnSpc>
            </a:pPr>
            <a:r>
              <a:rPr lang="zh-CN" altLang="en-US" sz="1600" dirty="0" smtClean="0">
                <a:solidFill>
                  <a:schemeClr val="tx1">
                    <a:lumMod val="65000"/>
                    <a:lumOff val="35000"/>
                  </a:schemeClr>
                </a:solidFill>
              </a:rPr>
              <a:t>作业</a:t>
            </a:r>
            <a:r>
              <a:rPr lang="en-US" altLang="zh-CN" sz="1600" dirty="0" smtClean="0">
                <a:solidFill>
                  <a:schemeClr val="tx1">
                    <a:lumMod val="65000"/>
                    <a:lumOff val="35000"/>
                  </a:schemeClr>
                </a:solidFill>
              </a:rPr>
              <a:t>2</a:t>
            </a:r>
            <a:r>
              <a:rPr lang="zh-CN" altLang="en-US" sz="1600" b="0" dirty="0" smtClean="0">
                <a:solidFill>
                  <a:schemeClr val="tx1">
                    <a:lumMod val="65000"/>
                    <a:lumOff val="35000"/>
                  </a:schemeClr>
                </a:solidFill>
              </a:rPr>
              <a:t>：实现</a:t>
            </a:r>
            <a:r>
              <a:rPr lang="en-US" altLang="zh-CN" sz="1600" b="0" dirty="0" smtClean="0">
                <a:solidFill>
                  <a:schemeClr val="tx1">
                    <a:lumMod val="65000"/>
                    <a:lumOff val="35000"/>
                  </a:schemeClr>
                </a:solidFill>
              </a:rPr>
              <a:t>BLOG</a:t>
            </a:r>
            <a:r>
              <a:rPr lang="zh-CN" altLang="en-US" sz="1600" b="0" dirty="0" smtClean="0">
                <a:solidFill>
                  <a:schemeClr val="tx1">
                    <a:lumMod val="65000"/>
                    <a:lumOff val="35000"/>
                  </a:schemeClr>
                </a:solidFill>
              </a:rPr>
              <a:t>个人注册显示登录者账号并实现退出功能。</a:t>
            </a:r>
            <a:endParaRPr lang="en-US" altLang="zh-CN" sz="1600" b="0" dirty="0" smtClean="0">
              <a:solidFill>
                <a:schemeClr val="tx1">
                  <a:lumMod val="65000"/>
                  <a:lumOff val="35000"/>
                </a:schemeClr>
              </a:solidFill>
            </a:endParaRPr>
          </a:p>
        </p:txBody>
      </p:sp>
      <p:sp>
        <p:nvSpPr>
          <p:cNvPr id="8" name="标题 1"/>
          <p:cNvSpPr txBox="1">
            <a:spLocks/>
          </p:cNvSpPr>
          <p:nvPr/>
        </p:nvSpPr>
        <p:spPr>
          <a:xfrm>
            <a:off x="703861" y="3904343"/>
            <a:ext cx="1644227" cy="8105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作业点评</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3618815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sp>
        <p:nvSpPr>
          <p:cNvPr id="9" name="标题 1"/>
          <p:cNvSpPr txBox="1">
            <a:spLocks/>
          </p:cNvSpPr>
          <p:nvPr/>
        </p:nvSpPr>
        <p:spPr>
          <a:xfrm>
            <a:off x="1223688" y="1698624"/>
            <a:ext cx="8940882" cy="2205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600" dirty="0" smtClean="0">
                <a:solidFill>
                  <a:schemeClr val="tx1">
                    <a:lumMod val="65000"/>
                    <a:lumOff val="35000"/>
                  </a:schemeClr>
                </a:solidFill>
              </a:rPr>
              <a:t>目标</a:t>
            </a:r>
            <a:r>
              <a:rPr lang="en-US" altLang="zh-CN" sz="1600" dirty="0" smtClean="0">
                <a:solidFill>
                  <a:schemeClr val="tx1">
                    <a:lumMod val="65000"/>
                    <a:lumOff val="35000"/>
                  </a:schemeClr>
                </a:solidFill>
              </a:rPr>
              <a:t>1</a:t>
            </a:r>
            <a:r>
              <a:rPr lang="zh-CN" altLang="en-US" sz="1600" b="0" dirty="0" smtClean="0">
                <a:solidFill>
                  <a:schemeClr val="tx1">
                    <a:lumMod val="65000"/>
                    <a:lumOff val="35000"/>
                  </a:schemeClr>
                </a:solidFill>
              </a:rPr>
              <a:t>：掌握单文件上</a:t>
            </a:r>
            <a:r>
              <a:rPr lang="zh-CN" altLang="en-US" sz="1600" b="0" dirty="0">
                <a:solidFill>
                  <a:schemeClr val="tx1">
                    <a:lumMod val="65000"/>
                    <a:lumOff val="35000"/>
                  </a:schemeClr>
                </a:solidFill>
              </a:rPr>
              <a:t>传的标准流程及相关</a:t>
            </a:r>
            <a:r>
              <a:rPr lang="en-US" altLang="zh-CN" sz="1600" b="0" dirty="0">
                <a:solidFill>
                  <a:schemeClr val="tx1">
                    <a:lumMod val="65000"/>
                    <a:lumOff val="35000"/>
                  </a:schemeClr>
                </a:solidFill>
              </a:rPr>
              <a:t>API</a:t>
            </a:r>
            <a:r>
              <a:rPr lang="zh-CN" altLang="en-US" sz="1600" b="0" dirty="0">
                <a:solidFill>
                  <a:schemeClr val="tx1">
                    <a:lumMod val="65000"/>
                    <a:lumOff val="35000"/>
                  </a:schemeClr>
                </a:solidFill>
              </a:rPr>
              <a:t>函数</a:t>
            </a:r>
            <a:endParaRPr lang="en-US" altLang="zh-CN" sz="1600" b="0" dirty="0" smtClean="0">
              <a:solidFill>
                <a:schemeClr val="tx1">
                  <a:lumMod val="65000"/>
                  <a:lumOff val="35000"/>
                </a:schemeClr>
              </a:solidFill>
            </a:endParaRPr>
          </a:p>
          <a:p>
            <a:pPr>
              <a:lnSpc>
                <a:spcPct val="210000"/>
              </a:lnSpc>
            </a:pPr>
            <a:r>
              <a:rPr lang="zh-CN" altLang="en-US" sz="1600" dirty="0">
                <a:solidFill>
                  <a:schemeClr val="tx1">
                    <a:lumMod val="65000"/>
                    <a:lumOff val="35000"/>
                  </a:schemeClr>
                </a:solidFill>
              </a:rPr>
              <a:t>目标</a:t>
            </a:r>
            <a:r>
              <a:rPr lang="en-US" altLang="zh-CN" sz="1600" dirty="0" smtClean="0">
                <a:solidFill>
                  <a:schemeClr val="tx1">
                    <a:lumMod val="65000"/>
                    <a:lumOff val="35000"/>
                  </a:schemeClr>
                </a:solidFill>
              </a:rPr>
              <a:t>2</a:t>
            </a:r>
            <a:r>
              <a:rPr lang="zh-CN" altLang="en-US" sz="1600" b="0" dirty="0" smtClean="0">
                <a:solidFill>
                  <a:schemeClr val="tx1">
                    <a:lumMod val="65000"/>
                    <a:lumOff val="35000"/>
                  </a:schemeClr>
                </a:solidFill>
              </a:rPr>
              <a:t>：了解多文件上传的标准流程及相关</a:t>
            </a:r>
            <a:r>
              <a:rPr lang="en-US" altLang="zh-CN" sz="1600" b="0" dirty="0" smtClean="0">
                <a:solidFill>
                  <a:schemeClr val="tx1">
                    <a:lumMod val="65000"/>
                    <a:lumOff val="35000"/>
                  </a:schemeClr>
                </a:solidFill>
              </a:rPr>
              <a:t>API</a:t>
            </a:r>
            <a:r>
              <a:rPr lang="zh-CN" altLang="en-US" sz="1600" b="0" dirty="0" smtClean="0">
                <a:solidFill>
                  <a:schemeClr val="tx1">
                    <a:lumMod val="65000"/>
                    <a:lumOff val="35000"/>
                  </a:schemeClr>
                </a:solidFill>
              </a:rPr>
              <a:t>函数</a:t>
            </a:r>
            <a:endParaRPr lang="en-US" altLang="zh-CN" sz="1600" b="0" dirty="0" smtClean="0">
              <a:solidFill>
                <a:schemeClr val="tx1">
                  <a:lumMod val="65000"/>
                  <a:lumOff val="35000"/>
                </a:schemeClr>
              </a:solidFill>
            </a:endParaRPr>
          </a:p>
          <a:p>
            <a:pPr>
              <a:lnSpc>
                <a:spcPct val="210000"/>
              </a:lnSpc>
            </a:pPr>
            <a:r>
              <a:rPr lang="zh-CN" altLang="en-US" sz="1600" dirty="0" smtClean="0">
                <a:solidFill>
                  <a:schemeClr val="tx1">
                    <a:lumMod val="65000"/>
                    <a:lumOff val="35000"/>
                  </a:schemeClr>
                </a:solidFill>
              </a:rPr>
              <a:t>目标</a:t>
            </a:r>
            <a:r>
              <a:rPr lang="en-US" altLang="zh-CN" sz="1600" dirty="0" smtClean="0">
                <a:solidFill>
                  <a:schemeClr val="tx1">
                    <a:lumMod val="65000"/>
                    <a:lumOff val="35000"/>
                  </a:schemeClr>
                </a:solidFill>
              </a:rPr>
              <a:t>3</a:t>
            </a:r>
            <a:r>
              <a:rPr lang="zh-CN" altLang="en-US" sz="1600" b="0" dirty="0" smtClean="0">
                <a:solidFill>
                  <a:schemeClr val="tx1">
                    <a:lumMod val="65000"/>
                    <a:lumOff val="35000"/>
                  </a:schemeClr>
                </a:solidFill>
              </a:rPr>
              <a:t>：了解文件下载的实现</a:t>
            </a:r>
            <a:endParaRPr lang="en-US" altLang="zh-CN" sz="1600" b="0" dirty="0" smtClean="0">
              <a:solidFill>
                <a:schemeClr val="tx1">
                  <a:lumMod val="65000"/>
                  <a:lumOff val="35000"/>
                </a:schemeClr>
              </a:solidFill>
            </a:endParaRPr>
          </a:p>
          <a:p>
            <a:pPr>
              <a:lnSpc>
                <a:spcPct val="210000"/>
              </a:lnSpc>
            </a:pPr>
            <a:r>
              <a:rPr lang="zh-CN" altLang="en-US" sz="1600" dirty="0" smtClean="0">
                <a:solidFill>
                  <a:schemeClr val="tx1">
                    <a:lumMod val="65000"/>
                    <a:lumOff val="35000"/>
                  </a:schemeClr>
                </a:solidFill>
              </a:rPr>
              <a:t>目标</a:t>
            </a:r>
            <a:r>
              <a:rPr lang="en-US" altLang="zh-CN" sz="1600" dirty="0" smtClean="0">
                <a:solidFill>
                  <a:schemeClr val="tx1">
                    <a:lumMod val="65000"/>
                    <a:lumOff val="35000"/>
                  </a:schemeClr>
                </a:solidFill>
              </a:rPr>
              <a:t>4</a:t>
            </a:r>
            <a:r>
              <a:rPr lang="zh-CN" altLang="en-US" sz="1600" b="0" dirty="0" smtClean="0">
                <a:solidFill>
                  <a:schemeClr val="tx1">
                    <a:lumMod val="65000"/>
                    <a:lumOff val="35000"/>
                  </a:schemeClr>
                </a:solidFill>
              </a:rPr>
              <a:t>：</a:t>
            </a:r>
            <a:r>
              <a:rPr lang="en-US" altLang="zh-CN" sz="1600" b="0" dirty="0" smtClean="0">
                <a:solidFill>
                  <a:schemeClr val="tx1">
                    <a:lumMod val="65000"/>
                    <a:lumOff val="35000"/>
                  </a:schemeClr>
                </a:solidFill>
              </a:rPr>
              <a:t>Ajax</a:t>
            </a:r>
            <a:r>
              <a:rPr lang="zh-CN" altLang="en-US" sz="1600" b="0" dirty="0" smtClean="0">
                <a:solidFill>
                  <a:schemeClr val="tx1">
                    <a:lumMod val="65000"/>
                    <a:lumOff val="35000"/>
                  </a:schemeClr>
                </a:solidFill>
              </a:rPr>
              <a:t>异步通信技术使用</a:t>
            </a:r>
            <a:endParaRPr lang="en-US" altLang="zh-CN" sz="1600" b="0" dirty="0" smtClean="0">
              <a:solidFill>
                <a:schemeClr val="tx1">
                  <a:lumMod val="65000"/>
                  <a:lumOff val="35000"/>
                </a:schemeClr>
              </a:solidFill>
            </a:endParaRPr>
          </a:p>
        </p:txBody>
      </p:sp>
      <p:sp>
        <p:nvSpPr>
          <p:cNvPr id="11" name="标题 1"/>
          <p:cNvSpPr txBox="1">
            <a:spLocks/>
          </p:cNvSpPr>
          <p:nvPr/>
        </p:nvSpPr>
        <p:spPr>
          <a:xfrm>
            <a:off x="703861" y="996028"/>
            <a:ext cx="1644227"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
        <p:nvSpPr>
          <p:cNvPr id="7" name="标题 1"/>
          <p:cNvSpPr txBox="1">
            <a:spLocks/>
          </p:cNvSpPr>
          <p:nvPr/>
        </p:nvSpPr>
        <p:spPr>
          <a:xfrm>
            <a:off x="1223688" y="4606940"/>
            <a:ext cx="8940882" cy="11552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600" dirty="0" smtClean="0">
                <a:solidFill>
                  <a:schemeClr val="tx1">
                    <a:lumMod val="65000"/>
                    <a:lumOff val="35000"/>
                  </a:schemeClr>
                </a:solidFill>
              </a:rPr>
              <a:t>任务</a:t>
            </a:r>
            <a:r>
              <a:rPr lang="en-US" altLang="zh-CN" sz="1600" dirty="0" smtClean="0">
                <a:solidFill>
                  <a:schemeClr val="tx1">
                    <a:lumMod val="65000"/>
                    <a:lumOff val="35000"/>
                  </a:schemeClr>
                </a:solidFill>
              </a:rPr>
              <a:t>1</a:t>
            </a:r>
            <a:r>
              <a:rPr lang="zh-CN" altLang="en-US" sz="1600" b="0" dirty="0" smtClean="0">
                <a:solidFill>
                  <a:schemeClr val="tx1">
                    <a:lumMod val="65000"/>
                    <a:lumOff val="35000"/>
                  </a:schemeClr>
                </a:solidFill>
              </a:rPr>
              <a:t>：图片上传的实现</a:t>
            </a:r>
            <a:endParaRPr lang="en-US" altLang="zh-CN" sz="1600" b="0" dirty="0" smtClean="0">
              <a:solidFill>
                <a:schemeClr val="tx1">
                  <a:lumMod val="65000"/>
                  <a:lumOff val="35000"/>
                </a:schemeClr>
              </a:solidFill>
            </a:endParaRPr>
          </a:p>
          <a:p>
            <a:pPr>
              <a:lnSpc>
                <a:spcPct val="210000"/>
              </a:lnSpc>
            </a:pPr>
            <a:r>
              <a:rPr lang="zh-CN" altLang="en-US" sz="1600" dirty="0" smtClean="0">
                <a:solidFill>
                  <a:schemeClr val="tx1">
                    <a:lumMod val="65000"/>
                    <a:lumOff val="35000"/>
                  </a:schemeClr>
                </a:solidFill>
              </a:rPr>
              <a:t>任务</a:t>
            </a:r>
            <a:r>
              <a:rPr lang="en-US" altLang="zh-CN" sz="1600" dirty="0">
                <a:solidFill>
                  <a:schemeClr val="tx1">
                    <a:lumMod val="65000"/>
                    <a:lumOff val="35000"/>
                  </a:schemeClr>
                </a:solidFill>
              </a:rPr>
              <a:t>2</a:t>
            </a:r>
            <a:r>
              <a:rPr lang="zh-CN" altLang="en-US" sz="1600" dirty="0" smtClean="0">
                <a:solidFill>
                  <a:schemeClr val="tx1">
                    <a:lumMod val="65000"/>
                    <a:lumOff val="35000"/>
                  </a:schemeClr>
                </a:solidFill>
              </a:rPr>
              <a:t>：</a:t>
            </a:r>
            <a:r>
              <a:rPr lang="en-US" altLang="zh-CN" sz="1600" b="0" dirty="0" smtClean="0">
                <a:solidFill>
                  <a:schemeClr val="tx1">
                    <a:lumMod val="65000"/>
                    <a:lumOff val="35000"/>
                  </a:schemeClr>
                </a:solidFill>
              </a:rPr>
              <a:t>Ajax</a:t>
            </a:r>
            <a:r>
              <a:rPr lang="zh-CN" altLang="en-US" sz="1600" b="0" dirty="0" smtClean="0">
                <a:solidFill>
                  <a:schemeClr val="tx1">
                    <a:lumMod val="65000"/>
                    <a:lumOff val="35000"/>
                  </a:schemeClr>
                </a:solidFill>
              </a:rPr>
              <a:t>实现用户名称的唯一验证</a:t>
            </a:r>
            <a:endParaRPr lang="en-US" altLang="zh-CN" sz="1600" b="0" dirty="0" smtClean="0">
              <a:solidFill>
                <a:schemeClr val="tx1">
                  <a:lumMod val="65000"/>
                  <a:lumOff val="35000"/>
                </a:schemeClr>
              </a:solidFill>
            </a:endParaRPr>
          </a:p>
        </p:txBody>
      </p:sp>
      <p:sp>
        <p:nvSpPr>
          <p:cNvPr id="8" name="标题 1"/>
          <p:cNvSpPr txBox="1">
            <a:spLocks/>
          </p:cNvSpPr>
          <p:nvPr/>
        </p:nvSpPr>
        <p:spPr>
          <a:xfrm>
            <a:off x="703861" y="3904343"/>
            <a:ext cx="1644227"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a:solidFill>
                  <a:schemeClr val="tx1">
                    <a:lumMod val="65000"/>
                    <a:lumOff val="35000"/>
                  </a:schemeClr>
                </a:solidFill>
              </a:rPr>
              <a:t>技能点</a:t>
            </a:r>
          </a:p>
        </p:txBody>
      </p:sp>
    </p:spTree>
    <p:extLst>
      <p:ext uri="{BB962C8B-B14F-4D97-AF65-F5344CB8AC3E}">
        <p14:creationId xmlns:p14="http://schemas.microsoft.com/office/powerpoint/2010/main" val="824281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文件上传和</a:t>
            </a:r>
            <a:r>
              <a:rPr lang="en-US" altLang="zh-CN" sz="2000" b="1" dirty="0" smtClean="0">
                <a:solidFill>
                  <a:schemeClr val="bg1">
                    <a:lumMod val="95000"/>
                  </a:schemeClr>
                </a:solidFill>
              </a:rPr>
              <a:t>Ajax</a:t>
            </a:r>
            <a:endParaRPr lang="zh-CN" altLang="en-US" sz="2000" b="1" dirty="0">
              <a:solidFill>
                <a:schemeClr val="bg1">
                  <a:lumMod val="95000"/>
                </a:schemeClr>
              </a:solidFill>
            </a:endParaRPr>
          </a:p>
        </p:txBody>
      </p:sp>
      <p:sp>
        <p:nvSpPr>
          <p:cNvPr id="11" name="标题 1"/>
          <p:cNvSpPr txBox="1">
            <a:spLocks/>
          </p:cNvSpPr>
          <p:nvPr/>
        </p:nvSpPr>
        <p:spPr>
          <a:xfrm>
            <a:off x="2761302" y="2458811"/>
            <a:ext cx="6669396"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文件上传的实现</a:t>
            </a:r>
            <a:endParaRPr lang="zh-CN" altLang="en-US" sz="3000" dirty="0">
              <a:solidFill>
                <a:schemeClr val="tx1">
                  <a:lumMod val="65000"/>
                  <a:lumOff val="35000"/>
                </a:schemeClr>
              </a:solidFill>
            </a:endParaRPr>
          </a:p>
        </p:txBody>
      </p:sp>
      <p:sp>
        <p:nvSpPr>
          <p:cNvPr id="2" name="矩形 1"/>
          <p:cNvSpPr/>
          <p:nvPr/>
        </p:nvSpPr>
        <p:spPr>
          <a:xfrm>
            <a:off x="4354286" y="3298373"/>
            <a:ext cx="6096000" cy="738664"/>
          </a:xfrm>
          <a:prstGeom prst="rect">
            <a:avLst/>
          </a:prstGeom>
        </p:spPr>
        <p:txBody>
          <a:bodyPr>
            <a:spAutoFit/>
          </a:bodyPr>
          <a:lstStyle/>
          <a:p>
            <a:pPr marL="536575">
              <a:lnSpc>
                <a:spcPct val="150000"/>
              </a:lnSpc>
              <a:buFont typeface="+mj-ea"/>
              <a:buAutoNum type="circleNumDbPlain"/>
              <a:tabLst>
                <a:tab pos="711200" algn="l"/>
              </a:tabLst>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前端页面开发流程及注意事项</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marL="536575">
              <a:lnSpc>
                <a:spcPct val="150000"/>
              </a:lnSpc>
              <a:buFont typeface="+mj-ea"/>
              <a:buAutoNum type="circleNumDbPlain"/>
              <a:tabLst>
                <a:tab pos="711200" algn="l"/>
              </a:tabLst>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服务器端开发流程及核心</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8815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1"/>
            <a:ext cx="10134278" cy="33184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rPr>
              <a:t>文件上传</a:t>
            </a:r>
            <a:r>
              <a:rPr lang="zh-CN" altLang="en-US" sz="1600" b="0" dirty="0" smtClean="0">
                <a:solidFill>
                  <a:schemeClr val="tx1">
                    <a:lumMod val="65000"/>
                    <a:lumOff val="35000"/>
                  </a:schemeClr>
                </a:solidFill>
              </a:rPr>
              <a:t>，核心技术为</a:t>
            </a:r>
            <a:r>
              <a:rPr lang="zh-CN" altLang="en-US" sz="1600" b="0" dirty="0" smtClean="0">
                <a:solidFill>
                  <a:schemeClr val="accent2"/>
                </a:solidFill>
              </a:rPr>
              <a:t>远程数据传输</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我们可以将本地</a:t>
            </a:r>
            <a:r>
              <a:rPr lang="zh-CN" altLang="en-US" sz="1600" b="0" dirty="0" smtClean="0">
                <a:solidFill>
                  <a:schemeClr val="accent2"/>
                </a:solidFill>
              </a:rPr>
              <a:t>客户端</a:t>
            </a:r>
            <a:r>
              <a:rPr lang="zh-CN" altLang="en-US" sz="1600" b="0" dirty="0" smtClean="0">
                <a:solidFill>
                  <a:schemeClr val="tx1">
                    <a:lumMod val="65000"/>
                    <a:lumOff val="35000"/>
                  </a:schemeClr>
                </a:solidFill>
              </a:rPr>
              <a:t>的任何</a:t>
            </a:r>
            <a:r>
              <a:rPr lang="zh-CN" altLang="en-US" sz="1600" b="0" dirty="0" smtClean="0">
                <a:solidFill>
                  <a:schemeClr val="accent2"/>
                </a:solidFill>
              </a:rPr>
              <a:t>文件</a:t>
            </a:r>
            <a:r>
              <a:rPr lang="zh-CN" altLang="en-US" sz="1600" b="0" dirty="0" smtClean="0">
                <a:solidFill>
                  <a:schemeClr val="tx1">
                    <a:lumMod val="65000"/>
                    <a:lumOff val="35000"/>
                  </a:schemeClr>
                </a:solidFill>
              </a:rPr>
              <a:t>，快速</a:t>
            </a:r>
            <a:r>
              <a:rPr lang="zh-CN" altLang="en-US" sz="1600" b="0" dirty="0" smtClean="0">
                <a:solidFill>
                  <a:schemeClr val="accent2"/>
                </a:solidFill>
              </a:rPr>
              <a:t>上传到服务器端</a:t>
            </a:r>
            <a:r>
              <a:rPr lang="zh-CN" altLang="en-US" sz="1600" b="0" dirty="0" smtClean="0">
                <a:solidFill>
                  <a:schemeClr val="tx1">
                    <a:lumMod val="65000"/>
                    <a:lumOff val="35000"/>
                  </a:schemeClr>
                </a:solidFill>
              </a:rPr>
              <a:t>并进行</a:t>
            </a:r>
            <a:r>
              <a:rPr lang="zh-CN" altLang="en-US" sz="1600" b="0" dirty="0" smtClean="0">
                <a:solidFill>
                  <a:schemeClr val="accent2"/>
                </a:solidFill>
              </a:rPr>
              <a:t>持久化保存</a:t>
            </a:r>
            <a:r>
              <a:rPr lang="zh-CN" altLang="en-US" sz="1600" b="0" dirty="0" smtClean="0">
                <a:solidFill>
                  <a:schemeClr val="tx1">
                    <a:lumMod val="65000"/>
                    <a:lumOff val="35000"/>
                  </a:schemeClr>
                </a:solidFill>
              </a:rPr>
              <a:t>（二进制文件写入）。</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文件上传前台业务实现的</a:t>
            </a:r>
            <a:r>
              <a:rPr lang="zh-CN" altLang="en-US" sz="1600" dirty="0" smtClean="0">
                <a:solidFill>
                  <a:schemeClr val="tx1">
                    <a:lumMod val="65000"/>
                    <a:lumOff val="35000"/>
                  </a:schemeClr>
                </a:solidFill>
              </a:rPr>
              <a:t>整体思路</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marL="342900" indent="-80963">
              <a:lnSpc>
                <a:spcPct val="200000"/>
              </a:lnSpc>
              <a:buFont typeface="+mj-ea"/>
              <a:buAutoNum type="circleNumDbPlain"/>
            </a:pPr>
            <a:r>
              <a:rPr lang="zh-CN" altLang="en-US" sz="1600" b="0" dirty="0" smtClean="0">
                <a:solidFill>
                  <a:schemeClr val="tx1">
                    <a:lumMod val="65000"/>
                    <a:lumOff val="35000"/>
                  </a:schemeClr>
                </a:solidFill>
              </a:rPr>
              <a:t>  前端模板页面的开发</a:t>
            </a:r>
            <a:endParaRPr lang="en-US" altLang="zh-CN" sz="1600" b="0" dirty="0" smtClean="0">
              <a:solidFill>
                <a:schemeClr val="tx1">
                  <a:lumMod val="65000"/>
                  <a:lumOff val="35000"/>
                </a:schemeClr>
              </a:solidFill>
            </a:endParaRPr>
          </a:p>
          <a:p>
            <a:pPr marL="342900" indent="-80963">
              <a:lnSpc>
                <a:spcPct val="200000"/>
              </a:lnSpc>
              <a:buFont typeface="+mj-ea"/>
              <a:buAutoNum type="circleNumDbPlain"/>
            </a:pPr>
            <a:r>
              <a:rPr lang="en-US" altLang="zh-CN" sz="1600" b="0" dirty="0">
                <a:solidFill>
                  <a:schemeClr val="tx1">
                    <a:lumMod val="65000"/>
                    <a:lumOff val="35000"/>
                  </a:schemeClr>
                </a:solidFill>
              </a:rPr>
              <a:t> </a:t>
            </a:r>
            <a:r>
              <a:rPr lang="en-US" altLang="zh-CN" sz="1600" b="0" dirty="0" smtClean="0">
                <a:solidFill>
                  <a:schemeClr val="tx1">
                    <a:lumMod val="65000"/>
                    <a:lumOff val="35000"/>
                  </a:schemeClr>
                </a:solidFill>
              </a:rPr>
              <a:t> </a:t>
            </a:r>
            <a:r>
              <a:rPr lang="zh-CN" altLang="en-US" sz="1600" b="0" dirty="0" smtClean="0">
                <a:solidFill>
                  <a:schemeClr val="tx1">
                    <a:lumMod val="65000"/>
                    <a:lumOff val="35000"/>
                  </a:schemeClr>
                </a:solidFill>
              </a:rPr>
              <a:t>服务器端</a:t>
            </a:r>
            <a:r>
              <a:rPr lang="zh-CN" altLang="en-US" sz="1600" b="0" dirty="0" smtClean="0">
                <a:solidFill>
                  <a:schemeClr val="tx1">
                    <a:lumMod val="65000"/>
                    <a:lumOff val="35000"/>
                  </a:schemeClr>
                </a:solidFill>
              </a:rPr>
              <a:t>接收客户端的请求文件数据；</a:t>
            </a:r>
            <a:endParaRPr lang="en-US" altLang="zh-CN" sz="1600" b="0" dirty="0" smtClean="0">
              <a:solidFill>
                <a:schemeClr val="tx1">
                  <a:lumMod val="65000"/>
                  <a:lumOff val="35000"/>
                </a:schemeClr>
              </a:solidFill>
            </a:endParaRPr>
          </a:p>
          <a:p>
            <a:pPr marL="342900" indent="-80963">
              <a:lnSpc>
                <a:spcPct val="200000"/>
              </a:lnSpc>
              <a:buFont typeface="+mj-ea"/>
              <a:buAutoNum type="circleNumDbPlain"/>
            </a:pPr>
            <a:r>
              <a:rPr lang="zh-CN" altLang="en-US" sz="1600" b="0" dirty="0" smtClean="0">
                <a:solidFill>
                  <a:schemeClr val="tx1">
                    <a:lumMod val="65000"/>
                    <a:lumOff val="35000"/>
                  </a:schemeClr>
                </a:solidFill>
              </a:rPr>
              <a:t>  实现上传文件的服务器端写入操作。</a:t>
            </a:r>
            <a:endParaRPr lang="en-US" altLang="zh-CN" sz="1400" b="0" dirty="0" smtClean="0">
              <a:solidFill>
                <a:schemeClr val="tx1">
                  <a:lumMod val="65000"/>
                  <a:lumOff val="35000"/>
                </a:schemeClr>
              </a:solidFill>
            </a:endParaRPr>
          </a:p>
        </p:txBody>
      </p:sp>
      <p:sp>
        <p:nvSpPr>
          <p:cNvPr id="11" name="标题 1"/>
          <p:cNvSpPr txBox="1">
            <a:spLocks/>
          </p:cNvSpPr>
          <p:nvPr/>
        </p:nvSpPr>
        <p:spPr>
          <a:xfrm>
            <a:off x="957939" y="1062149"/>
            <a:ext cx="4929295"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3000" dirty="0" smtClean="0">
                <a:solidFill>
                  <a:schemeClr val="tx1">
                    <a:lumMod val="65000"/>
                    <a:lumOff val="35000"/>
                  </a:schemeClr>
                </a:solidFill>
              </a:rPr>
              <a:t>1.1 </a:t>
            </a:r>
            <a:r>
              <a:rPr lang="zh-CN" altLang="en-US" sz="3000" dirty="0" smtClean="0">
                <a:solidFill>
                  <a:schemeClr val="tx1">
                    <a:lumMod val="65000"/>
                    <a:lumOff val="35000"/>
                  </a:schemeClr>
                </a:solidFill>
              </a:rPr>
              <a:t>文件上传</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361881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animEffect transition="in" filter="fade">
                                      <p:cBhvr>
                                        <p:cTn id="11" dur="500"/>
                                        <p:tgtEl>
                                          <p:spTgt spid="9">
                                            <p:txEl>
                                              <p:pRg st="3" end="3"/>
                                            </p:txEl>
                                          </p:spTgt>
                                        </p:tgtEl>
                                      </p:cBhvr>
                                    </p:animEffect>
                                    <p:anim calcmode="lin" valueType="num">
                                      <p:cBhvr>
                                        <p:cTn id="1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9">
                                            <p:txEl>
                                              <p:pRg st="3" end="3"/>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anim calcmode="lin" valueType="num">
                                      <p:cBhvr>
                                        <p:cTn id="1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9">
                                            <p:txEl>
                                              <p:pRg st="4" end="4"/>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anim calcmode="lin" valueType="num">
                                      <p:cBhvr>
                                        <p:cTn id="2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1"/>
            <a:ext cx="10134278" cy="17944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rPr>
              <a:t>创建 </a:t>
            </a:r>
            <a:r>
              <a:rPr lang="zh-CN" altLang="en-US" sz="1600" b="0" dirty="0" smtClean="0">
                <a:solidFill>
                  <a:schemeClr val="tx1">
                    <a:lumMod val="65000"/>
                    <a:lumOff val="35000"/>
                  </a:schemeClr>
                </a:solidFill>
              </a:rPr>
              <a:t>前端页面（</a:t>
            </a:r>
            <a:r>
              <a:rPr lang="en-US" altLang="zh-CN" sz="1600" b="0" dirty="0" smtClean="0">
                <a:solidFill>
                  <a:schemeClr val="tx1">
                    <a:lumMod val="65000"/>
                    <a:lumOff val="35000"/>
                  </a:schemeClr>
                </a:solidFill>
              </a:rPr>
              <a:t>fileupload.html</a:t>
            </a:r>
            <a:r>
              <a:rPr lang="zh-CN" altLang="en-US" sz="1600" b="0" dirty="0" smtClean="0">
                <a:solidFill>
                  <a:schemeClr val="tx1">
                    <a:lumMod val="65000"/>
                    <a:lumOff val="35000"/>
                  </a:schemeClr>
                </a:solidFill>
              </a:rPr>
              <a:t>）</a:t>
            </a:r>
            <a:endParaRPr lang="en-US" altLang="zh-CN" sz="1600" b="0" dirty="0" smtClean="0">
              <a:solidFill>
                <a:schemeClr val="tx1">
                  <a:lumMod val="65000"/>
                  <a:lumOff val="35000"/>
                </a:schemeClr>
              </a:solidFill>
            </a:endParaRPr>
          </a:p>
          <a:p>
            <a:pPr>
              <a:lnSpc>
                <a:spcPct val="200000"/>
              </a:lnSpc>
            </a:pPr>
            <a:r>
              <a:rPr lang="zh-CN" altLang="en-US" sz="1600" b="0" dirty="0" smtClean="0">
                <a:solidFill>
                  <a:schemeClr val="accent2"/>
                </a:solidFill>
              </a:rPr>
              <a:t>          注意</a:t>
            </a:r>
            <a:r>
              <a:rPr lang="en-US" altLang="zh-CN" sz="1600" b="0" dirty="0" smtClean="0">
                <a:solidFill>
                  <a:schemeClr val="accent2"/>
                </a:solidFill>
              </a:rPr>
              <a:t>1</a:t>
            </a:r>
            <a:r>
              <a:rPr lang="zh-CN" altLang="en-US" sz="1600" b="0" dirty="0" smtClean="0">
                <a:solidFill>
                  <a:schemeClr val="accent2"/>
                </a:solidFill>
              </a:rPr>
              <a:t>：</a:t>
            </a:r>
            <a:r>
              <a:rPr lang="zh-CN" altLang="en-US" sz="1600" b="0" dirty="0" smtClean="0">
                <a:solidFill>
                  <a:schemeClr val="tx1">
                    <a:lumMod val="65000"/>
                    <a:lumOff val="35000"/>
                  </a:schemeClr>
                </a:solidFill>
              </a:rPr>
              <a:t>表单必须使用</a:t>
            </a:r>
            <a:r>
              <a:rPr lang="en-US" altLang="zh-CN" sz="1600" b="0" dirty="0" smtClean="0">
                <a:solidFill>
                  <a:schemeClr val="tx1">
                    <a:lumMod val="65000"/>
                    <a:lumOff val="35000"/>
                  </a:schemeClr>
                </a:solidFill>
              </a:rPr>
              <a:t>post</a:t>
            </a:r>
            <a:r>
              <a:rPr lang="zh-CN" altLang="en-US" sz="1600" b="0" dirty="0" smtClean="0">
                <a:solidFill>
                  <a:schemeClr val="tx1">
                    <a:lumMod val="65000"/>
                    <a:lumOff val="35000"/>
                  </a:schemeClr>
                </a:solidFill>
              </a:rPr>
              <a:t>方式提交（表单提交数据大小无限制）</a:t>
            </a:r>
            <a:endParaRPr lang="en-US" altLang="zh-CN" sz="1600" b="0" dirty="0" smtClean="0">
              <a:solidFill>
                <a:schemeClr val="tx1">
                  <a:lumMod val="65000"/>
                  <a:lumOff val="35000"/>
                </a:schemeClr>
              </a:solidFill>
            </a:endParaRPr>
          </a:p>
          <a:p>
            <a:pPr>
              <a:lnSpc>
                <a:spcPct val="200000"/>
              </a:lnSpc>
            </a:pPr>
            <a:r>
              <a:rPr lang="zh-CN" altLang="en-US" sz="1600" b="0" dirty="0" smtClean="0">
                <a:solidFill>
                  <a:schemeClr val="accent2"/>
                </a:solidFill>
              </a:rPr>
              <a:t>          注意</a:t>
            </a:r>
            <a:r>
              <a:rPr lang="en-US" altLang="zh-CN" sz="1600" b="0" dirty="0" smtClean="0">
                <a:solidFill>
                  <a:schemeClr val="accent2"/>
                </a:solidFill>
              </a:rPr>
              <a:t>2</a:t>
            </a:r>
            <a:r>
              <a:rPr lang="zh-CN" altLang="en-US" sz="1600" b="0" dirty="0" smtClean="0">
                <a:solidFill>
                  <a:schemeClr val="accent2"/>
                </a:solidFill>
              </a:rPr>
              <a:t>：</a:t>
            </a:r>
            <a:r>
              <a:rPr lang="en-US" altLang="zh-CN" sz="1600" b="0" dirty="0" smtClean="0">
                <a:solidFill>
                  <a:schemeClr val="tx1">
                    <a:lumMod val="65000"/>
                    <a:lumOff val="35000"/>
                  </a:schemeClr>
                </a:solidFill>
              </a:rPr>
              <a:t>&lt;form&gt; </a:t>
            </a:r>
            <a:r>
              <a:rPr lang="zh-CN" altLang="en-US" sz="1600" b="0" dirty="0" smtClean="0">
                <a:solidFill>
                  <a:schemeClr val="tx1">
                    <a:lumMod val="65000"/>
                    <a:lumOff val="35000"/>
                  </a:schemeClr>
                </a:solidFill>
              </a:rPr>
              <a:t>表单元素必须添加属性 </a:t>
            </a:r>
            <a:r>
              <a:rPr lang="en-US" altLang="zh-CN" sz="1600" b="0" dirty="0" err="1" smtClean="0">
                <a:solidFill>
                  <a:schemeClr val="tx1">
                    <a:lumMod val="65000"/>
                    <a:lumOff val="35000"/>
                  </a:schemeClr>
                </a:solidFill>
              </a:rPr>
              <a:t>enctype</a:t>
            </a:r>
            <a:r>
              <a:rPr lang="en-US" altLang="zh-CN" sz="1600" b="0" dirty="0" smtClean="0">
                <a:solidFill>
                  <a:schemeClr val="tx1">
                    <a:lumMod val="65000"/>
                    <a:lumOff val="35000"/>
                  </a:schemeClr>
                </a:solidFill>
              </a:rPr>
              <a:t>=“multipart/form-data”</a:t>
            </a:r>
            <a:r>
              <a:rPr lang="zh-CN" altLang="en-US" sz="1600" b="0" dirty="0" smtClean="0">
                <a:solidFill>
                  <a:schemeClr val="tx1">
                    <a:lumMod val="65000"/>
                    <a:lumOff val="35000"/>
                  </a:schemeClr>
                </a:solidFill>
              </a:rPr>
              <a:t>，保障数据以字节流传输。</a:t>
            </a:r>
            <a:endParaRPr lang="en-US" altLang="zh-CN" sz="1400" b="0" dirty="0" smtClean="0">
              <a:solidFill>
                <a:schemeClr val="tx1">
                  <a:lumMod val="65000"/>
                  <a:lumOff val="35000"/>
                </a:schemeClr>
              </a:solidFill>
            </a:endParaRPr>
          </a:p>
        </p:txBody>
      </p:sp>
      <p:sp>
        <p:nvSpPr>
          <p:cNvPr id="11" name="标题 1"/>
          <p:cNvSpPr txBox="1">
            <a:spLocks/>
          </p:cNvSpPr>
          <p:nvPr/>
        </p:nvSpPr>
        <p:spPr>
          <a:xfrm>
            <a:off x="957939" y="1062149"/>
            <a:ext cx="4929295"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3000" dirty="0" smtClean="0">
                <a:solidFill>
                  <a:schemeClr val="tx1">
                    <a:lumMod val="65000"/>
                    <a:lumOff val="35000"/>
                  </a:schemeClr>
                </a:solidFill>
              </a:rPr>
              <a:t>1.2 </a:t>
            </a:r>
            <a:r>
              <a:rPr lang="zh-CN" altLang="en-US" sz="3000" dirty="0" smtClean="0">
                <a:solidFill>
                  <a:schemeClr val="tx1">
                    <a:lumMod val="65000"/>
                    <a:lumOff val="35000"/>
                  </a:schemeClr>
                </a:solidFill>
              </a:rPr>
              <a:t>文件上传（客户端实现）</a:t>
            </a:r>
            <a:endParaRPr lang="zh-CN" altLang="en-US" sz="3000" dirty="0">
              <a:solidFill>
                <a:schemeClr val="tx1">
                  <a:lumMod val="65000"/>
                  <a:lumOff val="35000"/>
                </a:schemeClr>
              </a:solidFill>
            </a:endParaRPr>
          </a:p>
        </p:txBody>
      </p:sp>
      <p:sp>
        <p:nvSpPr>
          <p:cNvPr id="7" name="标题 1"/>
          <p:cNvSpPr txBox="1">
            <a:spLocks/>
          </p:cNvSpPr>
          <p:nvPr/>
        </p:nvSpPr>
        <p:spPr>
          <a:xfrm>
            <a:off x="1259436" y="3503273"/>
            <a:ext cx="10134278" cy="6623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en-US" altLang="zh-CN" sz="1600" b="0" dirty="0" smtClean="0">
                <a:solidFill>
                  <a:schemeClr val="tx1">
                    <a:lumMod val="65000"/>
                    <a:lumOff val="35000"/>
                  </a:schemeClr>
                </a:solidFill>
              </a:rPr>
              <a:t>fileupload.html</a:t>
            </a:r>
            <a:r>
              <a:rPr lang="zh-CN" altLang="en-US" sz="1600" b="0" dirty="0">
                <a:solidFill>
                  <a:schemeClr val="tx1">
                    <a:lumMod val="65000"/>
                    <a:lumOff val="35000"/>
                  </a:schemeClr>
                </a:solidFill>
              </a:rPr>
              <a:t> </a:t>
            </a:r>
            <a:r>
              <a:rPr lang="zh-CN" altLang="en-US" sz="1600" dirty="0" smtClean="0">
                <a:solidFill>
                  <a:schemeClr val="tx1">
                    <a:lumMod val="65000"/>
                    <a:lumOff val="35000"/>
                  </a:schemeClr>
                </a:solidFill>
              </a:rPr>
              <a:t>参考代码：</a:t>
            </a:r>
            <a:endParaRPr lang="en-US" altLang="zh-CN" sz="1600" dirty="0" smtClean="0">
              <a:solidFill>
                <a:schemeClr val="tx1">
                  <a:lumMod val="65000"/>
                  <a:lumOff val="35000"/>
                </a:schemeClr>
              </a:solidFill>
            </a:endParaRPr>
          </a:p>
        </p:txBody>
      </p:sp>
      <p:pic>
        <p:nvPicPr>
          <p:cNvPr id="2" name="图片 1"/>
          <p:cNvPicPr>
            <a:picLocks noChangeAspect="1"/>
          </p:cNvPicPr>
          <p:nvPr/>
        </p:nvPicPr>
        <p:blipFill>
          <a:blip r:embed="rId3"/>
          <a:stretch>
            <a:fillRect/>
          </a:stretch>
        </p:blipFill>
        <p:spPr>
          <a:xfrm>
            <a:off x="1659157" y="4165600"/>
            <a:ext cx="8873685" cy="20868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6376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anim calcmode="lin" valueType="num">
                                      <p:cBhvr>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3"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anim calcmode="lin" valueType="num">
                                      <p:cBhvr>
                                        <p:cTn id="1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par>
                          <p:cTn id="25" fill="hold">
                            <p:stCondLst>
                              <p:cond delay="500"/>
                            </p:stCondLst>
                            <p:childTnLst>
                              <p:par>
                                <p:cTn id="26" presetID="42"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anim calcmode="lin" valueType="num">
                                      <p:cBhvr>
                                        <p:cTn id="29" dur="500" fill="hold"/>
                                        <p:tgtEl>
                                          <p:spTgt spid="2"/>
                                        </p:tgtEl>
                                        <p:attrNameLst>
                                          <p:attrName>ppt_x</p:attrName>
                                        </p:attrNameLst>
                                      </p:cBhvr>
                                      <p:tavLst>
                                        <p:tav tm="0">
                                          <p:val>
                                            <p:strVal val="#ppt_x"/>
                                          </p:val>
                                        </p:tav>
                                        <p:tav tm="100000">
                                          <p:val>
                                            <p:strVal val="#ppt_x"/>
                                          </p:val>
                                        </p:tav>
                                      </p:tavLst>
                                    </p:anim>
                                    <p:anim calcmode="lin" valueType="num">
                                      <p:cBhvr>
                                        <p:cTn id="3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0"/>
            <a:ext cx="10134278" cy="191059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rPr>
              <a:t>步骤</a:t>
            </a:r>
            <a:r>
              <a:rPr lang="en-US" altLang="zh-CN" sz="1600" dirty="0" smtClean="0">
                <a:solidFill>
                  <a:schemeClr val="tx1">
                    <a:lumMod val="65000"/>
                    <a:lumOff val="35000"/>
                  </a:schemeClr>
                </a:solidFill>
              </a:rPr>
              <a:t>1</a:t>
            </a:r>
            <a:r>
              <a:rPr lang="zh-CN" altLang="en-US" sz="1600" dirty="0" smtClean="0">
                <a:solidFill>
                  <a:schemeClr val="tx1">
                    <a:lumMod val="65000"/>
                    <a:lumOff val="35000"/>
                  </a:schemeClr>
                </a:solidFill>
              </a:rPr>
              <a:t>：</a:t>
            </a:r>
            <a:r>
              <a:rPr lang="zh-CN" altLang="en-US" sz="1600" b="0" dirty="0" smtClean="0">
                <a:solidFill>
                  <a:schemeClr val="tx1">
                    <a:lumMod val="65000"/>
                    <a:lumOff val="35000"/>
                  </a:schemeClr>
                </a:solidFill>
              </a:rPr>
              <a:t>接收客户端请求文件数据</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rPr>
              <a:t>步骤</a:t>
            </a:r>
            <a:r>
              <a:rPr lang="en-US" altLang="zh-CN" sz="1600" dirty="0" smtClean="0">
                <a:solidFill>
                  <a:schemeClr val="tx1">
                    <a:lumMod val="65000"/>
                    <a:lumOff val="35000"/>
                  </a:schemeClr>
                </a:solidFill>
              </a:rPr>
              <a:t>2</a:t>
            </a:r>
            <a:r>
              <a:rPr lang="zh-CN" altLang="en-US" sz="1600" b="0" dirty="0" smtClean="0">
                <a:solidFill>
                  <a:schemeClr val="tx1">
                    <a:lumMod val="65000"/>
                    <a:lumOff val="35000"/>
                  </a:schemeClr>
                </a:solidFill>
              </a:rPr>
              <a:t>：获取上传文件的相关信息</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dirty="0" smtClean="0">
                <a:solidFill>
                  <a:schemeClr val="tx1">
                    <a:lumMod val="65000"/>
                    <a:lumOff val="35000"/>
                  </a:schemeClr>
                </a:solidFill>
              </a:rPr>
              <a:t>步骤</a:t>
            </a:r>
            <a:r>
              <a:rPr lang="en-US" altLang="zh-CN" sz="1600" dirty="0" smtClean="0">
                <a:solidFill>
                  <a:schemeClr val="tx1">
                    <a:lumMod val="65000"/>
                    <a:lumOff val="35000"/>
                  </a:schemeClr>
                </a:solidFill>
              </a:rPr>
              <a:t>3</a:t>
            </a:r>
            <a:r>
              <a:rPr lang="zh-CN" altLang="en-US" sz="1600" b="0" dirty="0" smtClean="0">
                <a:solidFill>
                  <a:schemeClr val="tx1">
                    <a:lumMod val="65000"/>
                    <a:lumOff val="35000"/>
                  </a:schemeClr>
                </a:solidFill>
              </a:rPr>
              <a:t>：设置服务器端的上传文件夹，用于存放客户端上传的文件资源；</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500" dirty="0">
                <a:solidFill>
                  <a:schemeClr val="tx1">
                    <a:lumMod val="65000"/>
                    <a:lumOff val="35000"/>
                  </a:schemeClr>
                </a:solidFill>
              </a:rPr>
              <a:t>步骤</a:t>
            </a:r>
            <a:r>
              <a:rPr lang="en-US" altLang="zh-CN" sz="1500" dirty="0">
                <a:solidFill>
                  <a:schemeClr val="tx1">
                    <a:lumMod val="65000"/>
                    <a:lumOff val="35000"/>
                  </a:schemeClr>
                </a:solidFill>
              </a:rPr>
              <a:t>4</a:t>
            </a:r>
            <a:r>
              <a:rPr lang="zh-CN" altLang="en-US" sz="1500" b="0" dirty="0">
                <a:solidFill>
                  <a:schemeClr val="tx1">
                    <a:lumMod val="65000"/>
                    <a:lumOff val="35000"/>
                  </a:schemeClr>
                </a:solidFill>
              </a:rPr>
              <a:t>：使用二进制文件写入的函数实现服务器本地保存</a:t>
            </a:r>
            <a:r>
              <a:rPr lang="zh-CN" altLang="en-US" sz="1600" b="0" dirty="0" smtClean="0">
                <a:solidFill>
                  <a:schemeClr val="accent2"/>
                </a:solidFill>
              </a:rPr>
              <a:t>。         </a:t>
            </a:r>
            <a:endParaRPr lang="en-US" altLang="zh-CN" sz="1600" b="0" dirty="0" smtClean="0">
              <a:solidFill>
                <a:schemeClr val="accent2"/>
              </a:solidFill>
            </a:endParaRPr>
          </a:p>
        </p:txBody>
      </p:sp>
      <p:sp>
        <p:nvSpPr>
          <p:cNvPr id="11" name="标题 1"/>
          <p:cNvSpPr txBox="1">
            <a:spLocks/>
          </p:cNvSpPr>
          <p:nvPr/>
        </p:nvSpPr>
        <p:spPr>
          <a:xfrm>
            <a:off x="957939" y="1062149"/>
            <a:ext cx="4929295" cy="81053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3000" dirty="0" smtClean="0">
                <a:solidFill>
                  <a:schemeClr val="tx1">
                    <a:lumMod val="65000"/>
                    <a:lumOff val="35000"/>
                  </a:schemeClr>
                </a:solidFill>
              </a:rPr>
              <a:t>1.3 </a:t>
            </a:r>
            <a:r>
              <a:rPr lang="zh-CN" altLang="en-US" sz="3000" dirty="0" smtClean="0">
                <a:solidFill>
                  <a:schemeClr val="tx1">
                    <a:lumMod val="65000"/>
                    <a:lumOff val="35000"/>
                  </a:schemeClr>
                </a:solidFill>
              </a:rPr>
              <a:t>文件上传（服务器端实现）</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23728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anim calcmode="lin" valueType="num">
                                      <p:cBhvr>
                                        <p:cTn id="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anim calcmode="lin" valueType="num">
                                      <p:cBhvr>
                                        <p:cTn id="1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anim calcmode="lin" valueType="num">
                                      <p:cBhvr>
                                        <p:cTn id="2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anim calcmode="lin" valueType="num">
                                      <p:cBhvr>
                                        <p:cTn id="26"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1"/>
            <a:ext cx="10134278" cy="705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使用函数接收客户端请求的</a:t>
            </a:r>
            <a:r>
              <a:rPr lang="zh-CN" altLang="en-US" sz="1600" b="0" dirty="0" smtClean="0">
                <a:solidFill>
                  <a:schemeClr val="accent2"/>
                </a:solidFill>
              </a:rPr>
              <a:t>文件数据</a:t>
            </a:r>
            <a:r>
              <a:rPr lang="zh-CN" altLang="en-US" sz="1600" b="0" dirty="0" smtClean="0">
                <a:solidFill>
                  <a:schemeClr val="tx1">
                    <a:lumMod val="65000"/>
                    <a:lumOff val="35000"/>
                  </a:schemeClr>
                </a:solidFill>
              </a:rPr>
              <a:t>，函数如下：</a:t>
            </a:r>
            <a:endParaRPr lang="en-US" altLang="zh-CN" sz="1600" b="0" dirty="0" smtClean="0">
              <a:solidFill>
                <a:schemeClr val="accent2"/>
              </a:solidFill>
            </a:endParaRPr>
          </a:p>
        </p:txBody>
      </p:sp>
      <p:sp>
        <p:nvSpPr>
          <p:cNvPr id="11" name="标题 1"/>
          <p:cNvSpPr txBox="1">
            <a:spLocks/>
          </p:cNvSpPr>
          <p:nvPr/>
        </p:nvSpPr>
        <p:spPr>
          <a:xfrm>
            <a:off x="957939" y="1062149"/>
            <a:ext cx="4929295"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步骤</a:t>
            </a:r>
            <a:r>
              <a:rPr lang="en-US" altLang="zh-CN" sz="3000" dirty="0" smtClean="0">
                <a:solidFill>
                  <a:schemeClr val="tx1">
                    <a:lumMod val="65000"/>
                    <a:lumOff val="35000"/>
                  </a:schemeClr>
                </a:solidFill>
              </a:rPr>
              <a:t>1</a:t>
            </a:r>
            <a:r>
              <a:rPr lang="zh-CN" altLang="en-US" sz="3000" dirty="0" smtClean="0">
                <a:solidFill>
                  <a:schemeClr val="tx1">
                    <a:lumMod val="65000"/>
                    <a:lumOff val="35000"/>
                  </a:schemeClr>
                </a:solidFill>
              </a:rPr>
              <a:t>：接收客户端请求</a:t>
            </a:r>
            <a:endParaRPr lang="zh-CN" altLang="en-US" sz="3000" dirty="0">
              <a:solidFill>
                <a:schemeClr val="tx1">
                  <a:lumMod val="65000"/>
                  <a:lumOff val="35000"/>
                </a:schemeClr>
              </a:solidFill>
            </a:endParaRPr>
          </a:p>
        </p:txBody>
      </p:sp>
      <p:sp>
        <p:nvSpPr>
          <p:cNvPr id="7" name="标题 1"/>
          <p:cNvSpPr txBox="1">
            <a:spLocks/>
          </p:cNvSpPr>
          <p:nvPr/>
        </p:nvSpPr>
        <p:spPr>
          <a:xfrm>
            <a:off x="1560933" y="2418916"/>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00000"/>
              </a:lnSpc>
            </a:pPr>
            <a:r>
              <a:rPr lang="en-US" altLang="zh-CN" sz="2500" b="0" dirty="0" err="1" smtClean="0">
                <a:solidFill>
                  <a:schemeClr val="tx1">
                    <a:lumMod val="65000"/>
                    <a:lumOff val="35000"/>
                  </a:schemeClr>
                </a:solidFill>
              </a:rPr>
              <a:t>request</a:t>
            </a:r>
            <a:r>
              <a:rPr lang="en-US" altLang="zh-CN" sz="2500" b="0" dirty="0" err="1" smtClean="0">
                <a:solidFill>
                  <a:schemeClr val="accent1">
                    <a:lumMod val="75000"/>
                  </a:schemeClr>
                </a:solidFill>
              </a:rPr>
              <a:t>.FILES</a:t>
            </a:r>
            <a:r>
              <a:rPr lang="en-US" altLang="zh-CN" sz="2500" b="0" dirty="0" err="1" smtClean="0">
                <a:solidFill>
                  <a:schemeClr val="accent2"/>
                </a:solidFill>
              </a:rPr>
              <a:t>.get</a:t>
            </a:r>
            <a:r>
              <a:rPr lang="zh-CN" altLang="en-US" sz="2500" b="0" dirty="0" smtClean="0">
                <a:solidFill>
                  <a:schemeClr val="tx1">
                    <a:lumMod val="65000"/>
                    <a:lumOff val="35000"/>
                  </a:schemeClr>
                </a:solidFill>
              </a:rPr>
              <a:t>（</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元素</a:t>
            </a:r>
            <a:r>
              <a:rPr lang="en-US" altLang="zh-CN" sz="2500" b="0" dirty="0" smtClean="0">
                <a:solidFill>
                  <a:schemeClr val="tx1">
                    <a:lumMod val="65000"/>
                    <a:lumOff val="35000"/>
                  </a:schemeClr>
                </a:solidFill>
              </a:rPr>
              <a:t>name</a:t>
            </a:r>
            <a:r>
              <a:rPr lang="zh-CN" altLang="en-US" sz="2500" b="0" dirty="0" smtClean="0">
                <a:solidFill>
                  <a:schemeClr val="tx1">
                    <a:lumMod val="65000"/>
                    <a:lumOff val="35000"/>
                  </a:schemeClr>
                </a:solidFill>
              </a:rPr>
              <a:t>属性，缺省值）：</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对象</a:t>
            </a:r>
            <a:endParaRPr lang="en-US" altLang="zh-CN" sz="2500" b="0" dirty="0" smtClean="0">
              <a:solidFill>
                <a:schemeClr val="accent2"/>
              </a:solidFill>
            </a:endParaRPr>
          </a:p>
        </p:txBody>
      </p:sp>
      <p:pic>
        <p:nvPicPr>
          <p:cNvPr id="2" name="图片 1"/>
          <p:cNvPicPr>
            <a:picLocks noChangeAspect="1"/>
          </p:cNvPicPr>
          <p:nvPr/>
        </p:nvPicPr>
        <p:blipFill>
          <a:blip r:embed="rId4"/>
          <a:stretch>
            <a:fillRect/>
          </a:stretch>
        </p:blipFill>
        <p:spPr>
          <a:xfrm>
            <a:off x="1560933" y="4376971"/>
            <a:ext cx="4362450" cy="933450"/>
          </a:xfrm>
          <a:prstGeom prst="rect">
            <a:avLst/>
          </a:prstGeom>
          <a:ln>
            <a:noFill/>
          </a:ln>
          <a:effectLst>
            <a:outerShdw blurRad="292100" dist="139700" dir="2700000" algn="tl" rotWithShape="0">
              <a:srgbClr val="333333">
                <a:alpha val="65000"/>
              </a:srgbClr>
            </a:outerShdw>
          </a:effectLst>
        </p:spPr>
      </p:pic>
      <p:sp>
        <p:nvSpPr>
          <p:cNvPr id="8" name="标题 1"/>
          <p:cNvSpPr txBox="1">
            <a:spLocks/>
          </p:cNvSpPr>
          <p:nvPr/>
        </p:nvSpPr>
        <p:spPr>
          <a:xfrm>
            <a:off x="1259436" y="3568352"/>
            <a:ext cx="10134278" cy="705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参考实现代码</a:t>
            </a:r>
            <a:r>
              <a:rPr lang="zh-CN" altLang="en-US" sz="1600" b="0" dirty="0" smtClean="0">
                <a:solidFill>
                  <a:schemeClr val="tx1">
                    <a:lumMod val="65000"/>
                    <a:lumOff val="35000"/>
                  </a:schemeClr>
                </a:solidFill>
              </a:rPr>
              <a:t>：</a:t>
            </a:r>
            <a:endParaRPr lang="en-US" altLang="zh-CN" sz="1600" b="0" dirty="0" smtClean="0">
              <a:solidFill>
                <a:schemeClr val="accent2"/>
              </a:solidFill>
            </a:endParaRPr>
          </a:p>
        </p:txBody>
      </p:sp>
    </p:spTree>
    <p:extLst>
      <p:ext uri="{BB962C8B-B14F-4D97-AF65-F5344CB8AC3E}">
        <p14:creationId xmlns:p14="http://schemas.microsoft.com/office/powerpoint/2010/main" val="29910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anim calcmode="lin" valueType="num">
                                      <p:cBhvr>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单文件上传</a:t>
            </a:r>
            <a:endParaRPr lang="zh-CN" altLang="en-US" sz="2000" b="1" dirty="0">
              <a:solidFill>
                <a:schemeClr val="bg1">
                  <a:lumMod val="95000"/>
                </a:schemeClr>
              </a:solidFill>
            </a:endParaRPr>
          </a:p>
        </p:txBody>
      </p:sp>
      <p:sp>
        <p:nvSpPr>
          <p:cNvPr id="9" name="标题 1"/>
          <p:cNvSpPr txBox="1">
            <a:spLocks/>
          </p:cNvSpPr>
          <p:nvPr/>
        </p:nvSpPr>
        <p:spPr>
          <a:xfrm>
            <a:off x="1259436" y="1834091"/>
            <a:ext cx="10134278" cy="462476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可以使用</a:t>
            </a:r>
            <a:r>
              <a:rPr lang="en-US" altLang="zh-CN" sz="1600" b="0" dirty="0" smtClean="0">
                <a:solidFill>
                  <a:schemeClr val="tx1">
                    <a:lumMod val="65000"/>
                    <a:lumOff val="35000"/>
                  </a:schemeClr>
                </a:solidFill>
              </a:rPr>
              <a:t>file</a:t>
            </a:r>
            <a:r>
              <a:rPr lang="zh-CN" altLang="en-US" sz="1600" b="0" dirty="0" smtClean="0">
                <a:solidFill>
                  <a:schemeClr val="tx1">
                    <a:lumMod val="65000"/>
                    <a:lumOff val="35000"/>
                  </a:schemeClr>
                </a:solidFill>
              </a:rPr>
              <a:t>对象的各种属性获取上传文件的周边信息</a:t>
            </a:r>
            <a:r>
              <a:rPr lang="en-US" altLang="zh-CN" sz="1600" b="0" dirty="0" smtClean="0">
                <a:solidFill>
                  <a:schemeClr val="tx1">
                    <a:lumMod val="65000"/>
                    <a:lumOff val="35000"/>
                  </a:schemeClr>
                </a:solidFill>
              </a:rPr>
              <a:t>(</a:t>
            </a:r>
            <a:r>
              <a:rPr lang="zh-CN" altLang="en-US" sz="1600" b="0" dirty="0" smtClean="0">
                <a:solidFill>
                  <a:schemeClr val="tx1">
                    <a:lumMod val="65000"/>
                    <a:lumOff val="35000"/>
                  </a:schemeClr>
                </a:solidFill>
              </a:rPr>
              <a:t>文件名称、大小、类型等</a:t>
            </a:r>
            <a:r>
              <a:rPr lang="en-US" altLang="zh-CN" sz="1600" b="0" dirty="0" smtClean="0">
                <a:solidFill>
                  <a:schemeClr val="tx1">
                    <a:lumMod val="65000"/>
                    <a:lumOff val="35000"/>
                  </a:schemeClr>
                </a:solidFill>
              </a:rPr>
              <a:t>)</a:t>
            </a:r>
            <a:r>
              <a:rPr lang="zh-CN" altLang="en-US" sz="1600" b="0" dirty="0" smtClean="0">
                <a:solidFill>
                  <a:schemeClr val="tx1">
                    <a:lumMod val="65000"/>
                    <a:lumOff val="35000"/>
                  </a:schemeClr>
                </a:solidFill>
              </a:rPr>
              <a:t> ：</a:t>
            </a: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a:solidFill>
                  <a:schemeClr val="tx1">
                    <a:lumMod val="65000"/>
                    <a:lumOff val="35000"/>
                  </a:schemeClr>
                </a:solidFill>
              </a:rPr>
              <a:t>获取上传文件的名称</a:t>
            </a:r>
            <a:r>
              <a:rPr lang="zh-CN" altLang="en-US" sz="1600" b="0" dirty="0" smtClean="0">
                <a:solidFill>
                  <a:schemeClr val="tx1">
                    <a:lumMod val="65000"/>
                    <a:lumOff val="35000"/>
                  </a:schemeClr>
                </a:solidFill>
              </a:rPr>
              <a:t>：</a:t>
            </a: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获取文件大小：</a:t>
            </a:r>
            <a:endParaRPr lang="en-US" altLang="zh-CN" sz="1600" b="0" dirty="0">
              <a:solidFill>
                <a:schemeClr val="tx1">
                  <a:lumMod val="65000"/>
                  <a:lumOff val="35000"/>
                </a:schemeClr>
              </a:solidFill>
            </a:endParaRPr>
          </a:p>
          <a:p>
            <a:pPr marL="285750" indent="-285750">
              <a:lnSpc>
                <a:spcPct val="200000"/>
              </a:lnSpc>
              <a:buFont typeface="Arial" panose="020B0604020202020204" pitchFamily="34" charset="0"/>
              <a:buChar char="•"/>
            </a:pPr>
            <a:endParaRPr lang="en-US" altLang="zh-CN" sz="1600" b="0" dirty="0" smtClean="0">
              <a:solidFill>
                <a:schemeClr val="tx1">
                  <a:lumMod val="65000"/>
                  <a:lumOff val="35000"/>
                </a:schemeClr>
              </a:solidFill>
            </a:endParaRPr>
          </a:p>
          <a:p>
            <a:pPr marL="285750" indent="-285750">
              <a:lnSpc>
                <a:spcPct val="200000"/>
              </a:lnSpc>
              <a:buFont typeface="Arial" panose="020B0604020202020204" pitchFamily="34" charset="0"/>
              <a:buChar char="•"/>
            </a:pPr>
            <a:r>
              <a:rPr lang="zh-CN" altLang="en-US" sz="1600" b="0" dirty="0" smtClean="0">
                <a:solidFill>
                  <a:schemeClr val="tx1">
                    <a:lumMod val="65000"/>
                    <a:lumOff val="35000"/>
                  </a:schemeClr>
                </a:solidFill>
              </a:rPr>
              <a:t>获取文件后缀名（类型）：</a:t>
            </a:r>
            <a:endParaRPr lang="en-US" altLang="zh-CN" sz="1600" b="0" dirty="0">
              <a:solidFill>
                <a:schemeClr val="tx1">
                  <a:lumMod val="65000"/>
                  <a:lumOff val="35000"/>
                </a:schemeClr>
              </a:solidFill>
            </a:endParaRPr>
          </a:p>
        </p:txBody>
      </p:sp>
      <p:sp>
        <p:nvSpPr>
          <p:cNvPr id="11" name="标题 1"/>
          <p:cNvSpPr txBox="1">
            <a:spLocks/>
          </p:cNvSpPr>
          <p:nvPr/>
        </p:nvSpPr>
        <p:spPr>
          <a:xfrm>
            <a:off x="957939" y="1062149"/>
            <a:ext cx="5863775"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3000" dirty="0" smtClean="0">
                <a:solidFill>
                  <a:schemeClr val="tx1">
                    <a:lumMod val="65000"/>
                    <a:lumOff val="35000"/>
                  </a:schemeClr>
                </a:solidFill>
              </a:rPr>
              <a:t>步骤</a:t>
            </a:r>
            <a:r>
              <a:rPr lang="en-US" altLang="zh-CN" sz="3000" dirty="0" smtClean="0">
                <a:solidFill>
                  <a:schemeClr val="tx1">
                    <a:lumMod val="65000"/>
                    <a:lumOff val="35000"/>
                  </a:schemeClr>
                </a:solidFill>
              </a:rPr>
              <a:t>2</a:t>
            </a:r>
            <a:r>
              <a:rPr lang="zh-CN" altLang="en-US" sz="3000" dirty="0" smtClean="0">
                <a:solidFill>
                  <a:schemeClr val="tx1">
                    <a:lumMod val="65000"/>
                    <a:lumOff val="35000"/>
                  </a:schemeClr>
                </a:solidFill>
              </a:rPr>
              <a:t>：获取上传文件相关信息</a:t>
            </a:r>
            <a:endParaRPr lang="zh-CN" altLang="en-US" sz="3000" dirty="0">
              <a:solidFill>
                <a:schemeClr val="tx1">
                  <a:lumMod val="65000"/>
                  <a:lumOff val="35000"/>
                </a:schemeClr>
              </a:solidFill>
            </a:endParaRPr>
          </a:p>
        </p:txBody>
      </p:sp>
      <p:sp>
        <p:nvSpPr>
          <p:cNvPr id="10" name="标题 1"/>
          <p:cNvSpPr txBox="1">
            <a:spLocks/>
          </p:cNvSpPr>
          <p:nvPr/>
        </p:nvSpPr>
        <p:spPr>
          <a:xfrm>
            <a:off x="1560933" y="2595393"/>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00000"/>
              </a:lnSpc>
            </a:pPr>
            <a:r>
              <a:rPr lang="en-US" altLang="zh-CN" sz="2500" b="0" dirty="0" smtClean="0">
                <a:solidFill>
                  <a:schemeClr val="tx1">
                    <a:lumMod val="65000"/>
                    <a:lumOff val="35000"/>
                  </a:schemeClr>
                </a:solidFill>
              </a:rPr>
              <a:t>print</a:t>
            </a:r>
            <a:r>
              <a:rPr lang="zh-CN" altLang="en-US" sz="2500" b="0" dirty="0" smtClean="0">
                <a:solidFill>
                  <a:schemeClr val="tx1">
                    <a:lumMod val="65000"/>
                    <a:lumOff val="35000"/>
                  </a:schemeClr>
                </a:solidFill>
              </a:rPr>
              <a:t>（</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对象</a:t>
            </a:r>
            <a:r>
              <a:rPr lang="en-US" altLang="zh-CN" sz="2500" b="0" dirty="0" smtClean="0">
                <a:solidFill>
                  <a:schemeClr val="accent2"/>
                </a:solidFill>
              </a:rPr>
              <a:t>.name</a:t>
            </a:r>
            <a:r>
              <a:rPr lang="zh-CN" altLang="en-US" sz="2500" b="0" dirty="0" smtClean="0">
                <a:solidFill>
                  <a:schemeClr val="tx1">
                    <a:lumMod val="65000"/>
                    <a:lumOff val="35000"/>
                  </a:schemeClr>
                </a:solidFill>
              </a:rPr>
              <a:t>）</a:t>
            </a:r>
            <a:endParaRPr lang="en-US" altLang="zh-CN" sz="2500" b="0" dirty="0" smtClean="0">
              <a:solidFill>
                <a:schemeClr val="accent2"/>
              </a:solidFill>
            </a:endParaRPr>
          </a:p>
        </p:txBody>
      </p:sp>
      <p:sp>
        <p:nvSpPr>
          <p:cNvPr id="12" name="标题 1"/>
          <p:cNvSpPr txBox="1">
            <a:spLocks/>
          </p:cNvSpPr>
          <p:nvPr/>
        </p:nvSpPr>
        <p:spPr>
          <a:xfrm>
            <a:off x="1560933" y="3533173"/>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00000"/>
              </a:lnSpc>
            </a:pPr>
            <a:r>
              <a:rPr lang="en-US" altLang="zh-CN" sz="2500" b="0" dirty="0" smtClean="0">
                <a:solidFill>
                  <a:schemeClr val="tx1">
                    <a:lumMod val="65000"/>
                    <a:lumOff val="35000"/>
                  </a:schemeClr>
                </a:solidFill>
              </a:rPr>
              <a:t>print</a:t>
            </a:r>
            <a:r>
              <a:rPr lang="zh-CN" altLang="en-US" sz="2500" b="0" dirty="0" smtClean="0">
                <a:solidFill>
                  <a:schemeClr val="tx1">
                    <a:lumMod val="65000"/>
                    <a:lumOff val="35000"/>
                  </a:schemeClr>
                </a:solidFill>
              </a:rPr>
              <a:t>（</a:t>
            </a:r>
            <a:r>
              <a:rPr lang="en-US" altLang="zh-CN" sz="2500" b="0" dirty="0" smtClean="0">
                <a:solidFill>
                  <a:schemeClr val="tx1">
                    <a:lumMod val="65000"/>
                    <a:lumOff val="35000"/>
                  </a:schemeClr>
                </a:solidFill>
              </a:rPr>
              <a:t>file</a:t>
            </a:r>
            <a:r>
              <a:rPr lang="zh-CN" altLang="en-US" sz="2500" b="0" dirty="0" smtClean="0">
                <a:solidFill>
                  <a:schemeClr val="tx1">
                    <a:lumMod val="65000"/>
                    <a:lumOff val="35000"/>
                  </a:schemeClr>
                </a:solidFill>
              </a:rPr>
              <a:t>对象</a:t>
            </a:r>
            <a:r>
              <a:rPr lang="en-US" altLang="zh-CN" sz="2500" b="0" dirty="0" smtClean="0">
                <a:solidFill>
                  <a:schemeClr val="accent2"/>
                </a:solidFill>
              </a:rPr>
              <a:t>.size</a:t>
            </a:r>
            <a:r>
              <a:rPr lang="zh-CN" altLang="en-US" sz="2500" b="0" dirty="0" smtClean="0">
                <a:solidFill>
                  <a:schemeClr val="tx1">
                    <a:lumMod val="65000"/>
                    <a:lumOff val="35000"/>
                  </a:schemeClr>
                </a:solidFill>
              </a:rPr>
              <a:t>）</a:t>
            </a:r>
            <a:endParaRPr lang="en-US" altLang="zh-CN" sz="2500" b="0" dirty="0" smtClean="0">
              <a:solidFill>
                <a:schemeClr val="accent2"/>
              </a:solidFill>
            </a:endParaRPr>
          </a:p>
        </p:txBody>
      </p:sp>
      <p:sp>
        <p:nvSpPr>
          <p:cNvPr id="13" name="标题 1"/>
          <p:cNvSpPr txBox="1">
            <a:spLocks/>
          </p:cNvSpPr>
          <p:nvPr/>
        </p:nvSpPr>
        <p:spPr>
          <a:xfrm>
            <a:off x="1560933" y="4514733"/>
            <a:ext cx="10134278" cy="7059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00000"/>
              </a:lnSpc>
            </a:pPr>
            <a:r>
              <a:rPr lang="en-US" altLang="zh-CN" sz="2500" b="0" dirty="0" smtClean="0">
                <a:solidFill>
                  <a:schemeClr val="tx1">
                    <a:lumMod val="65000"/>
                    <a:lumOff val="35000"/>
                  </a:schemeClr>
                </a:solidFill>
              </a:rPr>
              <a:t>print</a:t>
            </a:r>
            <a:r>
              <a:rPr lang="zh-CN" altLang="en-US" sz="2500" b="0" dirty="0">
                <a:solidFill>
                  <a:schemeClr val="tx1">
                    <a:lumMod val="65000"/>
                    <a:lumOff val="35000"/>
                  </a:schemeClr>
                </a:solidFill>
              </a:rPr>
              <a:t>（</a:t>
            </a:r>
            <a:r>
              <a:rPr lang="en-US" altLang="zh-CN" sz="2500" b="0" dirty="0" err="1">
                <a:solidFill>
                  <a:schemeClr val="tx1">
                    <a:lumMod val="65000"/>
                    <a:lumOff val="35000"/>
                  </a:schemeClr>
                </a:solidFill>
              </a:rPr>
              <a:t>os.path.splitext</a:t>
            </a:r>
            <a:r>
              <a:rPr lang="en-US" altLang="zh-CN" sz="2500" b="0" dirty="0">
                <a:solidFill>
                  <a:schemeClr val="tx1">
                    <a:lumMod val="65000"/>
                    <a:lumOff val="35000"/>
                  </a:schemeClr>
                </a:solidFill>
              </a:rPr>
              <a:t>(</a:t>
            </a:r>
            <a:r>
              <a:rPr lang="en-US" altLang="zh-CN" sz="2800" b="0" dirty="0">
                <a:solidFill>
                  <a:schemeClr val="tx1">
                    <a:lumMod val="65000"/>
                    <a:lumOff val="35000"/>
                  </a:schemeClr>
                </a:solidFill>
              </a:rPr>
              <a:t>file</a:t>
            </a:r>
            <a:r>
              <a:rPr lang="zh-CN" altLang="en-US" sz="2800" b="0" dirty="0">
                <a:solidFill>
                  <a:schemeClr val="tx1">
                    <a:lumMod val="65000"/>
                    <a:lumOff val="35000"/>
                  </a:schemeClr>
                </a:solidFill>
              </a:rPr>
              <a:t>对象</a:t>
            </a:r>
            <a:r>
              <a:rPr lang="en-US" altLang="zh-CN" sz="2800" b="0" dirty="0">
                <a:solidFill>
                  <a:schemeClr val="accent2"/>
                </a:solidFill>
              </a:rPr>
              <a:t>.name</a:t>
            </a:r>
            <a:r>
              <a:rPr lang="en-US" altLang="zh-CN" sz="2500" b="0" dirty="0">
                <a:solidFill>
                  <a:schemeClr val="tx1">
                    <a:lumMod val="65000"/>
                    <a:lumOff val="35000"/>
                  </a:schemeClr>
                </a:solidFill>
              </a:rPr>
              <a:t>)[</a:t>
            </a:r>
            <a:r>
              <a:rPr lang="en-US" altLang="zh-CN" sz="2500" b="0" dirty="0">
                <a:solidFill>
                  <a:schemeClr val="tx1">
                    <a:lumMod val="65000"/>
                    <a:lumOff val="35000"/>
                  </a:schemeClr>
                </a:solidFill>
              </a:rPr>
              <a:t>1</a:t>
            </a:r>
            <a:r>
              <a:rPr lang="en-US" altLang="zh-CN" sz="2500" b="0" dirty="0" smtClean="0">
                <a:solidFill>
                  <a:schemeClr val="tx1">
                    <a:lumMod val="65000"/>
                    <a:lumOff val="35000"/>
                  </a:schemeClr>
                </a:solidFill>
              </a:rPr>
              <a:t>])</a:t>
            </a:r>
            <a:r>
              <a:rPr lang="zh-CN" altLang="en-US" sz="2500" b="0" dirty="0" smtClean="0">
                <a:solidFill>
                  <a:schemeClr val="tx1">
                    <a:lumMod val="65000"/>
                    <a:lumOff val="35000"/>
                  </a:schemeClr>
                </a:solidFill>
              </a:rPr>
              <a:t>）</a:t>
            </a:r>
            <a:endParaRPr lang="en-US" altLang="zh-CN" sz="2500" b="0" dirty="0">
              <a:solidFill>
                <a:schemeClr val="tx1">
                  <a:lumMod val="65000"/>
                  <a:lumOff val="35000"/>
                </a:schemeClr>
              </a:solidFill>
            </a:endParaRPr>
          </a:p>
        </p:txBody>
      </p:sp>
    </p:spTree>
    <p:extLst>
      <p:ext uri="{BB962C8B-B14F-4D97-AF65-F5344CB8AC3E}">
        <p14:creationId xmlns:p14="http://schemas.microsoft.com/office/powerpoint/2010/main" val="267496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anim calcmode="lin" valueType="num">
                                      <p:cBhvr>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anim calcmode="lin" valueType="num">
                                      <p:cBhvr>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fade">
                                      <p:cBhvr>
                                        <p:cTn id="23" dur="500"/>
                                        <p:tgtEl>
                                          <p:spTgt spid="13">
                                            <p:txEl>
                                              <p:pRg st="0" end="0"/>
                                            </p:txEl>
                                          </p:spTgt>
                                        </p:tgtEl>
                                      </p:cBhvr>
                                    </p:animEffect>
                                    <p:anim calcmode="lin" valueType="num">
                                      <p:cBhvr>
                                        <p:cTn id="24"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5"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16960</TotalTime>
  <Words>817</Words>
  <Application>Microsoft Office PowerPoint</Application>
  <PresentationFormat>宽屏</PresentationFormat>
  <Paragraphs>90</Paragraphs>
  <Slides>13</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宋体</vt:lpstr>
      <vt:lpstr>微软雅黑</vt:lpstr>
      <vt:lpstr>Arial</vt:lpstr>
      <vt:lpstr>Calibri</vt:lpstr>
      <vt:lpstr>Calibri Light</vt:lpstr>
      <vt:lpstr>Office 主题</vt:lpstr>
      <vt:lpstr>第04章：文件上传和Ajax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yan alvin</cp:lastModifiedBy>
  <cp:revision>4478</cp:revision>
  <dcterms:created xsi:type="dcterms:W3CDTF">2017-04-17T02:08:04Z</dcterms:created>
  <dcterms:modified xsi:type="dcterms:W3CDTF">2018-05-28T03:13:02Z</dcterms:modified>
</cp:coreProperties>
</file>