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44" r:id="rId4"/>
    <p:sldId id="343" r:id="rId5"/>
    <p:sldId id="345" r:id="rId6"/>
    <p:sldId id="3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noetic/api/std_msgs/html/msg/Bool.html" TargetMode="External"/><Relationship Id="rId2" Type="http://schemas.openxmlformats.org/officeDocument/2006/relationships/hyperlink" Target="https://docs.ros.org/en/noetic/api/geometry_msgs/html/msg/Point.html" TargetMode="Externa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E79B-7B8F-BAAE-5276-56054251F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D6DB0-1667-C5C3-00E4-636CF9C0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Final Activity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40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This challenge is intended for the student to review the concepts introduced in this week.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Closed control of a simulated robot in Gazebo.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Activity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679E675-17ED-05E5-14ED-36CC87BAA3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0378" y="1825625"/>
            <a:ext cx="4345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633157C-FC7D-4B02-4038-7C6674F48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959" y="3814165"/>
            <a:ext cx="1025566" cy="8943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77993" y="1835149"/>
                <a:ext cx="6532565" cy="49021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Nexa-Bold" panose="01000000000000000000" pitchFamily="2" charset="0"/>
                  </a:rPr>
                  <a:t>Description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Create a node to drive the simulated robot in a square path of a side length 2 m.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closed loop controller must be </a:t>
                </a:r>
                <a:r>
                  <a:rPr lang="en-GB" sz="1600" b="1" dirty="0"/>
                  <a:t>robust.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600" dirty="0"/>
                  <a:t>The student must define robustness and implement strategies to achieve it with the controller.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controller must define the robot velocities (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1600" dirty="0"/>
                  <a:t>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b="1" dirty="0">
                    <a:latin typeface="Nexa-Bold" panose="01000000000000000000" pitchFamily="2" charset="0"/>
                  </a:rPr>
                  <a:t>NOTE:</a:t>
                </a:r>
                <a:r>
                  <a:rPr lang="en-GB" sz="1600" dirty="0"/>
                  <a:t> If implementing certain controllers, such as </a:t>
                </a:r>
                <a:r>
                  <a:rPr lang="en-GB" sz="1600" b="1" dirty="0"/>
                  <a:t>proportional controllers</a:t>
                </a:r>
                <a:r>
                  <a:rPr lang="en-GB" sz="1600" dirty="0"/>
                  <a:t>, reaching conditions should be set because of the steady-state error.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controller must take into consideration, perturbation, nonlinearities and noise.</a:t>
                </a:r>
              </a:p>
              <a:p>
                <a:pPr>
                  <a:lnSpc>
                    <a:spcPct val="150000"/>
                  </a:lnSpc>
                </a:pPr>
                <a:endParaRPr lang="en-GB" sz="1200" dirty="0"/>
              </a:p>
              <a:p>
                <a:pPr>
                  <a:lnSpc>
                    <a:spcPct val="150000"/>
                  </a:lnSpc>
                </a:pPr>
                <a:endParaRPr lang="en-GB" sz="1800" dirty="0"/>
              </a:p>
              <a:p>
                <a:endParaRPr lang="en-GB" sz="1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77993" y="1835149"/>
                <a:ext cx="6532565" cy="4902111"/>
              </a:xfrm>
              <a:blipFill>
                <a:blip r:embed="rId3"/>
                <a:stretch>
                  <a:fillRect l="-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Activity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C9A2CA-4974-D638-1EC5-170BB779DD5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601525" y="4261355"/>
            <a:ext cx="1551556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08D3B9-846B-E00C-1D72-845CFFEE6514}"/>
              </a:ext>
            </a:extLst>
          </p:cNvPr>
          <p:cNvCxnSpPr>
            <a:cxnSpLocks/>
          </p:cNvCxnSpPr>
          <p:nvPr/>
        </p:nvCxnSpPr>
        <p:spPr>
          <a:xfrm>
            <a:off x="10135116" y="4261355"/>
            <a:ext cx="0" cy="2060546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5FE91E-614C-65A5-F00D-6E59DE1C78F0}"/>
              </a:ext>
            </a:extLst>
          </p:cNvPr>
          <p:cNvCxnSpPr>
            <a:cxnSpLocks/>
          </p:cNvCxnSpPr>
          <p:nvPr/>
        </p:nvCxnSpPr>
        <p:spPr>
          <a:xfrm flipH="1">
            <a:off x="8088742" y="6300137"/>
            <a:ext cx="1982714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FAF26A-6DA4-192E-0C26-3E19AC1850E2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8088742" y="4708545"/>
            <a:ext cx="0" cy="1591592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04A8EB98-417C-9B1B-A19B-418F01360B09}"/>
              </a:ext>
            </a:extLst>
          </p:cNvPr>
          <p:cNvSpPr/>
          <p:nvPr/>
        </p:nvSpPr>
        <p:spPr>
          <a:xfrm>
            <a:off x="7458635" y="3693459"/>
            <a:ext cx="3308919" cy="2999972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E4FAB-91BE-86E8-E074-FDA421799C13}"/>
              </a:ext>
            </a:extLst>
          </p:cNvPr>
          <p:cNvSpPr txBox="1"/>
          <p:nvPr/>
        </p:nvSpPr>
        <p:spPr>
          <a:xfrm>
            <a:off x="8870110" y="6354876"/>
            <a:ext cx="6144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2 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BDFFC1-37AA-D104-0C51-B0719B534002}"/>
              </a:ext>
            </a:extLst>
          </p:cNvPr>
          <p:cNvSpPr txBox="1"/>
          <p:nvPr/>
        </p:nvSpPr>
        <p:spPr>
          <a:xfrm>
            <a:off x="10153081" y="5014277"/>
            <a:ext cx="6144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2 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73CBD-8CA3-6CE1-EA5B-56495FB2B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219" y="1341546"/>
            <a:ext cx="3745736" cy="22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8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1699B9-54DA-9DE2-51AE-A98BB7776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295" y="1680020"/>
            <a:ext cx="5840506" cy="50323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The student must submit a video showing their results.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Duration: Under 4 min. (If longer, increase speed)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Show face, name and student ID number.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Video in English (preferred) or Spanish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Upload to CANVAS 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This is an engineering report (it will be graded accordingly):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Use the third-person 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Do not use expressions like “the controller works well”, “it's fine”, “robust”, “optimal”, etc. unless you can prove it (be serious with your results).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Use different metrics (maybe error-based) to analyse your system.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Show plots of the set points, control inputs, errors, and system output and use them to analyse the behaviour. 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Do not conclude things like “I learned a lot”, “it was very challenging”, “everything looks fine”, etc. Conclusions based on the results, problems faced, solutions, etc.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02B7EE2-0D2B-D010-15BF-C7E9625ACA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2238998"/>
              </p:ext>
            </p:extLst>
          </p:nvPr>
        </p:nvGraphicFramePr>
        <p:xfrm>
          <a:off x="6172200" y="1825625"/>
          <a:ext cx="5181600" cy="4741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2723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exa Bold" panose="02000000000000000000" pitchFamily="50" charset="0"/>
                        </a:rPr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7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Brief introduction (problem to be solved, solution strategy, team tasks, etc.) </a:t>
                      </a:r>
                      <a:endParaRPr lang="en-GB" sz="11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Nexa-Light" panose="010000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Explain how the program works (launch files, libraries made, the structure of the project, etc.).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the code but also use flowcharts to explain the code</a:t>
                      </a:r>
                      <a:endParaRPr lang="en-GB" sz="11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Nexa-Light" panose="01000000000000000000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If using your own controller, explain in this section the code, parameters, inputs and outputs of your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7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Show the results of the robot being controlled.</a:t>
                      </a:r>
                      <a:endParaRPr lang="en-GB" sz="11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Nexa-Light" panose="01000000000000000000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Try different scenarios (other setpoints to control the robot)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5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Explain the methodology followed to tune the controller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Analysis of the robot’s behaviour. What is expected? Is the behaviour good? Why? Establish a metric to verify if the behaviour of the robot is good or not.  Advantages/disadvantages of this type of control? Problems with this type of control?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2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brief set of conclusions from the task.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conclusions should be about the practice and the theoretical aspects of the robot, not about your personal experiences.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9777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6CEF72C7-A833-6C7D-933C-AFCDCCB3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208417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592543"/>
                <a:ext cx="6436660" cy="514471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500" dirty="0"/>
                  <a:t>Create a node that sends different goal points according to a user.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500" dirty="0"/>
                  <a:t>The user must define the goals as a parameter in a launch file.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500" dirty="0"/>
                  <a:t>The path must be defined by different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500" dirty="0"/>
                  <a:t>,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500" dirty="0"/>
                  <a:t>The node must send a new goal every time the robot has reached the desired goal.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GB" sz="1500" dirty="0"/>
                  <a:t>The new goal must be sent on a geometry_msgs/point message. More information </a:t>
                </a:r>
                <a:r>
                  <a:rPr lang="en-GB" sz="1500" dirty="0">
                    <a:hlinkClick r:id="rId2"/>
                  </a:rPr>
                  <a:t>here</a:t>
                </a:r>
                <a:r>
                  <a:rPr lang="en-GB" sz="15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500" dirty="0"/>
                  <a:t>The path generator node must receive a flag from the controller, before sending the new goal point. The flag must be sent as a std_msgs/bool more information </a:t>
                </a:r>
                <a:r>
                  <a:rPr lang="en-GB" sz="1500" dirty="0">
                    <a:hlinkClick r:id="rId3"/>
                  </a:rPr>
                  <a:t>here</a:t>
                </a:r>
                <a:r>
                  <a:rPr lang="en-GB" sz="15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500" dirty="0"/>
                  <a:t>The student must define what is robustness for this case, and the controller must take that into consideration.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592543"/>
                <a:ext cx="6436660" cy="5144718"/>
              </a:xfrm>
              <a:blipFill>
                <a:blip r:embed="rId4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Marks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E7EEE9-2030-DE5C-C80C-2C9775042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367" y="3916684"/>
            <a:ext cx="5378073" cy="29413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6FED0C-A951-9945-5B0B-CE912F05F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905" y="1381313"/>
            <a:ext cx="5513295" cy="24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1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R2_Presentation_Master" id="{EB165CC2-8675-499F-9884-C7ACF92FC34D}" vid="{1180BA1F-845E-4705-BAFA-AE8DCB5491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261</TotalTime>
  <Words>795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Activities</vt:lpstr>
      <vt:lpstr>Final Activity</vt:lpstr>
      <vt:lpstr>Final Activity</vt:lpstr>
      <vt:lpstr>Deliverables</vt:lpstr>
      <vt:lpstr>Extra Marks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</dc:title>
  <dc:creator>Mario Martinez</dc:creator>
  <cp:lastModifiedBy>Mario Martinez</cp:lastModifiedBy>
  <cp:revision>9</cp:revision>
  <dcterms:created xsi:type="dcterms:W3CDTF">2023-04-16T17:01:03Z</dcterms:created>
  <dcterms:modified xsi:type="dcterms:W3CDTF">2024-09-03T12:05:36Z</dcterms:modified>
</cp:coreProperties>
</file>