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34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0767-43CB-901F-3FD3-6970AD225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72C1A-CF2D-312D-488C-2D01E8772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 1</a:t>
            </a:r>
          </a:p>
        </p:txBody>
      </p:sp>
    </p:spTree>
    <p:extLst>
      <p:ext uri="{BB962C8B-B14F-4D97-AF65-F5344CB8AC3E}">
        <p14:creationId xmlns:p14="http://schemas.microsoft.com/office/powerpoint/2010/main" val="428422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553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100" dirty="0"/>
              <a:t>This challenge is intended for the student to review the concepts introduced in this week.</a:t>
            </a:r>
          </a:p>
          <a:p>
            <a:pPr>
              <a:lnSpc>
                <a:spcPct val="150000"/>
              </a:lnSpc>
            </a:pPr>
            <a:r>
              <a:rPr lang="en-GB" sz="1100" dirty="0"/>
              <a:t>Create a node to drive the gazebo simulated robot in a square path of a side length 2 m.</a:t>
            </a:r>
          </a:p>
          <a:p>
            <a:pPr>
              <a:lnSpc>
                <a:spcPct val="150000"/>
              </a:lnSpc>
            </a:pPr>
            <a:r>
              <a:rPr lang="en-GB" sz="1100" dirty="0"/>
              <a:t>Use the same node to move the real robot in a square of side length 2 m.</a:t>
            </a:r>
          </a:p>
          <a:p>
            <a:pPr>
              <a:lnSpc>
                <a:spcPct val="150000"/>
              </a:lnSpc>
            </a:pPr>
            <a:r>
              <a:rPr lang="en-GB" sz="1100" dirty="0"/>
              <a:t>The open loop controller must be </a:t>
            </a:r>
            <a:r>
              <a:rPr lang="en-GB" sz="1100" b="1" dirty="0"/>
              <a:t>robust.</a:t>
            </a:r>
          </a:p>
          <a:p>
            <a:pPr lvl="1">
              <a:lnSpc>
                <a:spcPct val="150000"/>
              </a:lnSpc>
            </a:pPr>
            <a:r>
              <a:rPr lang="en-GB" sz="1000" dirty="0"/>
              <a:t>The student must define what is robustness and implement strategies to achieve it with the controller.</a:t>
            </a:r>
          </a:p>
          <a:p>
            <a:pPr>
              <a:lnSpc>
                <a:spcPct val="150000"/>
              </a:lnSpc>
            </a:pPr>
            <a:r>
              <a:rPr lang="en-GB" sz="1100" dirty="0"/>
              <a:t>The controller must be, auto-tunned </a:t>
            </a:r>
          </a:p>
          <a:p>
            <a:pPr lvl="1">
              <a:lnSpc>
                <a:spcPct val="150000"/>
              </a:lnSpc>
            </a:pPr>
            <a:r>
              <a:rPr lang="en-GB" sz="1000" dirty="0"/>
              <a:t>The user selects the robot's speed for the path (square figure), and the controller must estimate the time required for each movement.</a:t>
            </a:r>
          </a:p>
          <a:p>
            <a:pPr>
              <a:lnSpc>
                <a:spcPct val="150000"/>
              </a:lnSpc>
            </a:pPr>
            <a:r>
              <a:rPr lang="en-GB" sz="1100" dirty="0"/>
              <a:t>The controller must take perturbation, nonlinearities, and noise into consideration.</a:t>
            </a:r>
          </a:p>
          <a:p>
            <a:pPr>
              <a:lnSpc>
                <a:spcPct val="150000"/>
              </a:lnSpc>
            </a:pPr>
            <a:endParaRPr lang="en-GB" sz="1600" b="1" dirty="0"/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C9BDFD-6E54-71CA-95D7-A14382B0F470}"/>
              </a:ext>
            </a:extLst>
          </p:cNvPr>
          <p:cNvSpPr/>
          <p:nvPr/>
        </p:nvSpPr>
        <p:spPr>
          <a:xfrm>
            <a:off x="6193598" y="1961738"/>
            <a:ext cx="1211847" cy="7529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Controller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297B94-2312-D77F-6D28-FCC3A71D5331}"/>
              </a:ext>
            </a:extLst>
          </p:cNvPr>
          <p:cNvSpPr/>
          <p:nvPr/>
        </p:nvSpPr>
        <p:spPr>
          <a:xfrm>
            <a:off x="9420266" y="3018904"/>
            <a:ext cx="1732444" cy="571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Real Robot /Gazebo Simulation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D9201-AA27-9C87-7C8D-8A2E15041C42}"/>
              </a:ext>
            </a:extLst>
          </p:cNvPr>
          <p:cNvSpPr txBox="1"/>
          <p:nvPr/>
        </p:nvSpPr>
        <p:spPr>
          <a:xfrm>
            <a:off x="6773105" y="2959533"/>
            <a:ext cx="279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/puzzlebot_1/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base_controller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/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cmd_vel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E5E51-6223-1B5E-D50F-51C451006951}"/>
              </a:ext>
            </a:extLst>
          </p:cNvPr>
          <p:cNvSpPr txBox="1"/>
          <p:nvPr/>
        </p:nvSpPr>
        <p:spPr>
          <a:xfrm>
            <a:off x="5906883" y="1707676"/>
            <a:ext cx="1732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ROS Node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5544F-641F-E645-BCC2-E8B7C2B1A086}"/>
              </a:ext>
            </a:extLst>
          </p:cNvPr>
          <p:cNvCxnSpPr>
            <a:cxnSpLocks/>
          </p:cNvCxnSpPr>
          <p:nvPr/>
        </p:nvCxnSpPr>
        <p:spPr>
          <a:xfrm>
            <a:off x="8753483" y="4657776"/>
            <a:ext cx="1393200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37FFA20-DE38-88F6-9C0F-9606BD5D88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2000"/>
          </a:blip>
          <a:stretch>
            <a:fillRect/>
          </a:stretch>
        </p:blipFill>
        <p:spPr>
          <a:xfrm rot="16200000">
            <a:off x="8231723" y="4302849"/>
            <a:ext cx="839278" cy="7741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3B22CC-8DBE-0027-8E8A-0A0976ABACB5}"/>
              </a:ext>
            </a:extLst>
          </p:cNvPr>
          <p:cNvCxnSpPr>
            <a:cxnSpLocks/>
          </p:cNvCxnSpPr>
          <p:nvPr/>
        </p:nvCxnSpPr>
        <p:spPr>
          <a:xfrm>
            <a:off x="10108222" y="4657776"/>
            <a:ext cx="0" cy="139312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85D14-D3C7-E9F9-AE63-60CCF20A5FA1}"/>
              </a:ext>
            </a:extLst>
          </p:cNvPr>
          <p:cNvCxnSpPr>
            <a:cxnSpLocks/>
          </p:cNvCxnSpPr>
          <p:nvPr/>
        </p:nvCxnSpPr>
        <p:spPr>
          <a:xfrm flipH="1">
            <a:off x="8651362" y="6029132"/>
            <a:ext cx="1393200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4A036A-074B-B55F-5C0C-223646A053A1}"/>
              </a:ext>
            </a:extLst>
          </p:cNvPr>
          <p:cNvCxnSpPr>
            <a:cxnSpLocks/>
          </p:cNvCxnSpPr>
          <p:nvPr/>
        </p:nvCxnSpPr>
        <p:spPr>
          <a:xfrm flipV="1">
            <a:off x="8664264" y="4657776"/>
            <a:ext cx="0" cy="139320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1">
            <a:extLst>
              <a:ext uri="{FF2B5EF4-FFF2-40B4-BE49-F238E27FC236}">
                <a16:creationId xmlns:a16="http://schemas.microsoft.com/office/drawing/2014/main" id="{187648CA-F334-E1AD-CDBD-6B645934C94A}"/>
              </a:ext>
            </a:extLst>
          </p:cNvPr>
          <p:cNvSpPr/>
          <p:nvPr/>
        </p:nvSpPr>
        <p:spPr>
          <a:xfrm>
            <a:off x="7992215" y="3965735"/>
            <a:ext cx="2856103" cy="262126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Cmd Terminal with solid fill">
            <a:extLst>
              <a:ext uri="{FF2B5EF4-FFF2-40B4-BE49-F238E27FC236}">
                <a16:creationId xmlns:a16="http://schemas.microsoft.com/office/drawing/2014/main" id="{2457A4E0-9837-F36B-2095-4E782AFAB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1128" y="2336573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99B207-F200-5EE8-725F-EC20EB2E74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2000"/>
          </a:blip>
          <a:stretch>
            <a:fillRect/>
          </a:stretch>
        </p:blipFill>
        <p:spPr>
          <a:xfrm rot="16200000">
            <a:off x="9688583" y="1438531"/>
            <a:ext cx="839278" cy="774188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2A4204D-D288-5094-C2C3-8A0B33CCF36A}"/>
              </a:ext>
            </a:extLst>
          </p:cNvPr>
          <p:cNvCxnSpPr>
            <a:stCxn id="7" idx="6"/>
            <a:endCxn id="28" idx="0"/>
          </p:cNvCxnSpPr>
          <p:nvPr/>
        </p:nvCxnSpPr>
        <p:spPr>
          <a:xfrm flipV="1">
            <a:off x="7405445" y="1825625"/>
            <a:ext cx="2315683" cy="512574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4CC35C9-F75F-29B1-375F-0488D9E2CF2D}"/>
              </a:ext>
            </a:extLst>
          </p:cNvPr>
          <p:cNvCxnSpPr>
            <a:cxnSpLocks/>
            <a:stCxn id="7" idx="6"/>
            <a:endCxn id="22" idx="1"/>
          </p:cNvCxnSpPr>
          <p:nvPr/>
        </p:nvCxnSpPr>
        <p:spPr>
          <a:xfrm>
            <a:off x="7405445" y="2338199"/>
            <a:ext cx="2315683" cy="455574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37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Nexa Bold</vt:lpstr>
      <vt:lpstr>Nexa-Bold</vt:lpstr>
      <vt:lpstr>Nexa-Book</vt:lpstr>
      <vt:lpstr>Nexa-Light</vt:lpstr>
      <vt:lpstr>MCR2 Theme</vt:lpstr>
      <vt:lpstr>Challenges</vt:lpstr>
      <vt:lpstr>Mini challenge 1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16</cp:revision>
  <dcterms:created xsi:type="dcterms:W3CDTF">2022-11-10T18:38:46Z</dcterms:created>
  <dcterms:modified xsi:type="dcterms:W3CDTF">2024-03-07T18:35:10Z</dcterms:modified>
</cp:coreProperties>
</file>