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27" r:id="rId4"/>
    <p:sldId id="314" r:id="rId5"/>
    <p:sldId id="333" r:id="rId6"/>
    <p:sldId id="335" r:id="rId7"/>
    <p:sldId id="259" r:id="rId8"/>
    <p:sldId id="332" r:id="rId9"/>
    <p:sldId id="260" r:id="rId10"/>
    <p:sldId id="261" r:id="rId11"/>
    <p:sldId id="331" r:id="rId12"/>
    <p:sldId id="322" r:id="rId13"/>
    <p:sldId id="325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noetic/api/nav_msgs/html/msg/Odometry.html" TargetMode="External"/><Relationship Id="rId2" Type="http://schemas.openxmlformats.org/officeDocument/2006/relationships/hyperlink" Target="https://docs.ros.org/en/noetic/api/geometry_msgs/html/msg/Twist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Kinematic simulation of a nonholonomic robot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The student is allowed to use “</a:t>
            </a:r>
            <a:r>
              <a:rPr lang="en-GB" sz="1500" i="1" dirty="0"/>
              <a:t>tf”  </a:t>
            </a:r>
            <a:r>
              <a:rPr lang="en-GB" sz="1500" dirty="0"/>
              <a:t>coordinate transforms or “</a:t>
            </a:r>
            <a:r>
              <a:rPr lang="en-GB" sz="1500" i="1" dirty="0"/>
              <a:t>URDF</a:t>
            </a:r>
            <a:r>
              <a:rPr lang="en-GB" sz="1500" dirty="0"/>
              <a:t> “ files for the simulation, or a combination of both.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 must define the coordinate frames and transformations to be used.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the required launch files for this activity.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simulation must be tested under different conditions, i.e., different speeds.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solve the differential equations using numerical methods.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usage of any library is strictly </a:t>
            </a:r>
            <a:r>
              <a:rPr lang="en-GB" sz="1500" b="1" dirty="0"/>
              <a:t>forbidden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5A562-096E-604E-A934-73E57D766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Nexa-Bold" panose="01000000000000000000" pitchFamily="50" charset="0"/>
              </a:rPr>
              <a:t>Expected results:</a:t>
            </a:r>
          </a:p>
          <a:p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6A7D-ED1E-D3B7-D8BF-D474597F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03" y="4255476"/>
            <a:ext cx="3401999" cy="2481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84D9B-619E-E096-C05F-0AEAA340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04" y="2271684"/>
            <a:ext cx="3402000" cy="18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4375-AAE2-01E0-1924-2507F3F1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76C9BC-6497-D8C2-2915-5F517F183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5" y="1597025"/>
            <a:ext cx="5723966" cy="488409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GB" sz="1600" dirty="0"/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D2FC-0FB3-9BF1-0967-D27247E7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202F5-8650-28B5-4527-04F20178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" y="1446302"/>
            <a:ext cx="10568026" cy="50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32984" y="1446303"/>
                <a:ext cx="5535707" cy="541169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premade node subscribes to the topic “/</a:t>
                </a:r>
                <a:r>
                  <a:rPr lang="en-GB" sz="1600" dirty="0" err="1"/>
                  <a:t>odom</a:t>
                </a:r>
                <a:r>
                  <a:rPr lang="en-GB" sz="1600" dirty="0"/>
                  <a:t>” and publishes the model’s joint states (wheel angles).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topic “/</a:t>
                </a:r>
                <a:r>
                  <a:rPr lang="en-GB" sz="1600" dirty="0" err="1"/>
                  <a:t>odom</a:t>
                </a:r>
                <a:r>
                  <a:rPr lang="en-GB" sz="1600" dirty="0"/>
                  <a:t>” must contain an Odometry message with the position, linear and angular velocities of the robot.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node performs a transformation from the linear and angular velocities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600" dirty="0"/>
                  <a:t>) to the angles of each wheel and publish its joint states.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2984" y="1446303"/>
                <a:ext cx="5535707" cy="5411697"/>
              </a:xfrm>
              <a:blipFill>
                <a:blip r:embed="rId2"/>
                <a:stretch>
                  <a:fillRect l="-441" r="-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B1_JointPub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7559B-4B2F-4F4F-2634-B624AAC0A98D}"/>
              </a:ext>
            </a:extLst>
          </p:cNvPr>
          <p:cNvSpPr txBox="1"/>
          <p:nvPr/>
        </p:nvSpPr>
        <p:spPr>
          <a:xfrm>
            <a:off x="6803770" y="1615207"/>
            <a:ext cx="901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/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odom</a:t>
            </a:r>
            <a:endParaRPr lang="en-GB" sz="1600" i="1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55E655-7580-A262-5967-4BE9D7E699D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903418" y="2022756"/>
            <a:ext cx="769066" cy="0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153ED0-6998-5204-CB6E-15A327A1832A}"/>
              </a:ext>
            </a:extLst>
          </p:cNvPr>
          <p:cNvSpPr/>
          <p:nvPr/>
        </p:nvSpPr>
        <p:spPr>
          <a:xfrm>
            <a:off x="7672484" y="1605112"/>
            <a:ext cx="2043616" cy="8352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B1_JointPub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45CEE-4EA9-0972-265D-4634000E84FF}"/>
              </a:ext>
            </a:extLst>
          </p:cNvPr>
          <p:cNvSpPr txBox="1"/>
          <p:nvPr/>
        </p:nvSpPr>
        <p:spPr>
          <a:xfrm>
            <a:off x="9688278" y="1615207"/>
            <a:ext cx="140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/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joint_states</a:t>
            </a:r>
            <a:endParaRPr lang="en-GB" sz="1600" i="1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EB7F36-9141-2EB6-67AD-18F3BC383B1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9716100" y="2022756"/>
            <a:ext cx="935752" cy="1862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F75D4-DD34-7427-F60C-590F90C63BC0}"/>
              </a:ext>
            </a:extLst>
          </p:cNvPr>
          <p:cNvSpPr txBox="1"/>
          <p:nvPr/>
        </p:nvSpPr>
        <p:spPr>
          <a:xfrm>
            <a:off x="9777855" y="2157047"/>
            <a:ext cx="1368573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“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rightWheel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GB" sz="14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 "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leftWheel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68031F4-7631-2BAC-4B96-087F0C3C0DB0}"/>
              </a:ext>
            </a:extLst>
          </p:cNvPr>
          <p:cNvSpPr/>
          <p:nvPr/>
        </p:nvSpPr>
        <p:spPr>
          <a:xfrm>
            <a:off x="9688278" y="2230455"/>
            <a:ext cx="179155" cy="645591"/>
          </a:xfrm>
          <a:prstGeom prst="leftBrace">
            <a:avLst>
              <a:gd name="adj1" fmla="val 41025"/>
              <a:gd name="adj2" fmla="val 50000"/>
            </a:avLst>
          </a:prstGeom>
          <a:ln w="28575">
            <a:solidFill>
              <a:srgbClr val="00C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72AF-9FD7-589B-A29A-6ED0736EE2A6}"/>
                  </a:ext>
                </a:extLst>
              </p:cNvPr>
              <p:cNvSpPr txBox="1"/>
              <p:nvPr/>
            </p:nvSpPr>
            <p:spPr>
              <a:xfrm>
                <a:off x="8031958" y="2056539"/>
                <a:ext cx="132466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sz="16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72AF-9FD7-589B-A29A-6ED0736EE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58" y="2056539"/>
                <a:ext cx="132466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1070CED-94E7-5243-422C-8368DFCC081B}"/>
              </a:ext>
            </a:extLst>
          </p:cNvPr>
          <p:cNvSpPr txBox="1"/>
          <p:nvPr/>
        </p:nvSpPr>
        <p:spPr>
          <a:xfrm>
            <a:off x="5934517" y="2949454"/>
            <a:ext cx="58167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robot_odom.header.frame_id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odom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robot_odom.header.stamp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rospy.Time.now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robot_odom.child_frame_id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base_link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robot_odom.pose.pose.position.x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pos_x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robot_odom.pose.pose.position.y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pos_y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robot_odom.pose.pose.position.z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robot_odom.pose.pose.orientation.x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pos_orient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robot_odom.pose.pose.orientation.y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pos_orient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robot_odom.pose.pose.orientation.z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pos_orient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robot_odom.pose.pose.orientation.w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pos_orient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robot_odom.pose.covariance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[0]*36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robot_odom.twist.twist.linear.x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robot_odom.twist.twist.linear.y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robot_odom.twist.twist.linear.z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robot_odom.twist.twist.angular.x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robot_odom.twist.twist.angular.y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robot_odom.twist.twist.angular.z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0.0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robot_odom.twist.covariance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[0]*36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5F9EC4-B89D-4D57-7188-298673099CD1}"/>
                  </a:ext>
                </a:extLst>
              </p:cNvPr>
              <p:cNvSpPr txBox="1"/>
              <p:nvPr/>
            </p:nvSpPr>
            <p:spPr>
              <a:xfrm>
                <a:off x="10548906" y="6276690"/>
                <a:ext cx="476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5F9EC4-B89D-4D57-7188-29867309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906" y="6276690"/>
                <a:ext cx="476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EE9C10-87BE-70F5-D8C5-B16F0A6FC069}"/>
                  </a:ext>
                </a:extLst>
              </p:cNvPr>
              <p:cNvSpPr txBox="1"/>
              <p:nvPr/>
            </p:nvSpPr>
            <p:spPr>
              <a:xfrm>
                <a:off x="10462141" y="5261179"/>
                <a:ext cx="476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EE9C10-87BE-70F5-D8C5-B16F0A6F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141" y="5261179"/>
                <a:ext cx="476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6B1F5F-7FF2-9CC3-0991-ABB6D6A548B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0131068" y="5445845"/>
            <a:ext cx="331073" cy="10277"/>
          </a:xfrm>
          <a:prstGeom prst="straightConnector1">
            <a:avLst/>
          </a:prstGeom>
          <a:ln w="38100">
            <a:solidFill>
              <a:srgbClr val="00C4F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FE35F7-FC0A-B6AF-0FFF-CE2004B38C7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0246509" y="6461356"/>
            <a:ext cx="302397" cy="0"/>
          </a:xfrm>
          <a:prstGeom prst="straightConnector1">
            <a:avLst/>
          </a:prstGeom>
          <a:ln w="38100">
            <a:solidFill>
              <a:srgbClr val="00C4F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340764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3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Download the “</a:t>
            </a:r>
            <a:r>
              <a:rPr lang="en-GB" sz="1600" dirty="0" err="1"/>
              <a:t>teleop</a:t>
            </a:r>
            <a:r>
              <a:rPr lang="en-GB" sz="1600" dirty="0"/>
              <a:t>” node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100" dirty="0" err="1">
                <a:latin typeface="Consolas" panose="020B0609020204030204" pitchFamily="49" charset="0"/>
              </a:rPr>
              <a:t>sudo</a:t>
            </a:r>
            <a:r>
              <a:rPr lang="en-GB" sz="1100" dirty="0">
                <a:latin typeface="Consolas" panose="020B0609020204030204" pitchFamily="49" charset="0"/>
              </a:rPr>
              <a:t> apt install </a:t>
            </a:r>
            <a:r>
              <a:rPr lang="en-GB" sz="1100" dirty="0" err="1">
                <a:latin typeface="Consolas" panose="020B0609020204030204" pitchFamily="49" charset="0"/>
              </a:rPr>
              <a:t>ros</a:t>
            </a:r>
            <a:r>
              <a:rPr lang="en-GB" sz="1100" dirty="0">
                <a:latin typeface="Consolas" panose="020B0609020204030204" pitchFamily="49" charset="0"/>
              </a:rPr>
              <a:t>-noetic-</a:t>
            </a:r>
            <a:r>
              <a:rPr lang="en-GB" sz="1100" dirty="0" err="1">
                <a:latin typeface="Consolas" panose="020B0609020204030204" pitchFamily="49" charset="0"/>
              </a:rPr>
              <a:t>teleop</a:t>
            </a:r>
            <a:r>
              <a:rPr lang="en-GB" sz="1100" dirty="0">
                <a:latin typeface="Consolas" panose="020B0609020204030204" pitchFamily="49" charset="0"/>
              </a:rPr>
              <a:t>-twist-keyboard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Open the launch file “</a:t>
            </a:r>
            <a:r>
              <a:rPr lang="en-GB" sz="1600" i="1" dirty="0"/>
              <a:t>b1_robot.launch”</a:t>
            </a:r>
            <a:r>
              <a:rPr lang="en-GB" sz="1600" dirty="0"/>
              <a:t> 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Comment the joint state publisher (line 12).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Uncomment the rest of the lines in the launch file (except the comments!)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Launch the file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Control the robot using the keyboard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B5A-980D-E42A-2306-0C0914F36C2B}"/>
              </a:ext>
            </a:extLst>
          </p:cNvPr>
          <p:cNvSpPr txBox="1">
            <a:spLocks/>
          </p:cNvSpPr>
          <p:nvPr/>
        </p:nvSpPr>
        <p:spPr>
          <a:xfrm>
            <a:off x="582706" y="2416169"/>
            <a:ext cx="11447930" cy="4069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activity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Development of a kinematic simulator for the EAI </a:t>
            </a:r>
            <a:r>
              <a:rPr lang="en-GB" sz="1600" dirty="0" err="1"/>
              <a:t>DashGo</a:t>
            </a:r>
            <a:r>
              <a:rPr lang="en-GB" sz="1600" dirty="0"/>
              <a:t> B1 robotic platform using the kinematic model of a nonholonomic robot.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7909" y="1592631"/>
                <a:ext cx="5181600" cy="50080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700" dirty="0">
                    <a:latin typeface="Nexa Bold" panose="02000000000000000000" pitchFamily="50" charset="0"/>
                  </a:rPr>
                  <a:t>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activity, the student will learn how to simulate a nonholonomic robot is ROS and visualise the model’s output in RVIZ.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For this activity, two nodes: “</a:t>
                </a:r>
                <a:r>
                  <a:rPr lang="en-GB" sz="1600" dirty="0" err="1"/>
                  <a:t>nonholo_kinematic_sim</a:t>
                </a:r>
                <a:r>
                  <a:rPr lang="en-GB" sz="1600" dirty="0"/>
                  <a:t>” and “b1_JointPub” will be developed.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nonholo_kinematic_sim</a:t>
                </a:r>
                <a:r>
                  <a:rPr lang="en-GB" sz="1600" dirty="0"/>
                  <a:t>” Node: Simulate a kinematic model of a B1 </a:t>
                </a:r>
                <a:r>
                  <a:rPr lang="en-GB" sz="1600" dirty="0" err="1"/>
                  <a:t>Dashgo</a:t>
                </a:r>
                <a:r>
                  <a:rPr lang="en-GB" sz="1600" dirty="0"/>
                  <a:t> robot. The input to the model are the linear, and angular velocities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 The output is the robot pose (</a:t>
                </a:r>
                <a14:m>
                  <m:oMath xmlns:m="http://schemas.openxmlformats.org/officeDocument/2006/math"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1600" dirty="0"/>
                  <a:t>) and angular wheel speeds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60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7909" y="1592631"/>
                <a:ext cx="5181600" cy="5008004"/>
              </a:xfrm>
              <a:blipFill>
                <a:blip r:embed="rId2"/>
                <a:stretch>
                  <a:fillRect l="-824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A753EC-CB85-1926-FB75-5D9A039710A5}"/>
              </a:ext>
            </a:extLst>
          </p:cNvPr>
          <p:cNvGrpSpPr/>
          <p:nvPr/>
        </p:nvGrpSpPr>
        <p:grpSpPr>
          <a:xfrm>
            <a:off x="6096000" y="5029782"/>
            <a:ext cx="5725564" cy="1098501"/>
            <a:chOff x="5686776" y="2039536"/>
            <a:chExt cx="5725564" cy="10985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6489FD-6F26-511D-1B2F-EFF7CF45858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686776" y="2596388"/>
              <a:ext cx="1195716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F195A6-02B8-4253-A943-840EC741B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927" y="2425775"/>
              <a:ext cx="124241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90368C-C8CC-9D8E-1623-F2F560225AB8}"/>
                    </a:ext>
                  </a:extLst>
                </p:cNvPr>
                <p:cNvSpPr txBox="1"/>
                <p:nvPr/>
              </p:nvSpPr>
              <p:spPr>
                <a:xfrm>
                  <a:off x="5711603" y="2232701"/>
                  <a:ext cx="529600" cy="362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500" dirty="0">
                      <a:solidFill>
                        <a:schemeClr val="bg2">
                          <a:lumMod val="50000"/>
                        </a:schemeClr>
                      </a:solidFill>
                      <a:latin typeface="Nexa-Light" panose="01000000000000000000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90368C-C8CC-9D8E-1623-F2F560225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603" y="2232701"/>
                  <a:ext cx="529600" cy="362984"/>
                </a:xfrm>
                <a:prstGeom prst="rect">
                  <a:avLst/>
                </a:prstGeom>
                <a:blipFill>
                  <a:blip r:embed="rId3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A13F58-1F87-0574-E44E-1E6EB0827F01}"/>
                    </a:ext>
                  </a:extLst>
                </p:cNvPr>
                <p:cNvSpPr txBox="1"/>
                <p:nvPr/>
              </p:nvSpPr>
              <p:spPr>
                <a:xfrm>
                  <a:off x="10417599" y="2039536"/>
                  <a:ext cx="529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GB" sz="1500" b="1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A13F58-1F87-0574-E44E-1E6EB0827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599" y="2039536"/>
                  <a:ext cx="52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8148EC-6530-B9CC-91D9-31319AE6A865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927" y="2761292"/>
              <a:ext cx="124241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330194-1431-6E1A-85E2-CEA6048E66C8}"/>
                    </a:ext>
                  </a:extLst>
                </p:cNvPr>
                <p:cNvSpPr txBox="1"/>
                <p:nvPr/>
              </p:nvSpPr>
              <p:spPr>
                <a:xfrm>
                  <a:off x="10261532" y="2768705"/>
                  <a:ext cx="8417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GB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330194-1431-6E1A-85E2-CEA6048E6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1532" y="2768705"/>
                  <a:ext cx="841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15CA60-9BA7-38AB-0805-1D8B23C8982E}"/>
                </a:ext>
              </a:extLst>
            </p:cNvPr>
            <p:cNvSpPr/>
            <p:nvPr/>
          </p:nvSpPr>
          <p:spPr>
            <a:xfrm>
              <a:off x="6882492" y="2088490"/>
              <a:ext cx="3379041" cy="101579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bg2">
                      <a:lumMod val="50000"/>
                    </a:schemeClr>
                  </a:solidFill>
                  <a:latin typeface="Nexa-Bold" panose="01000000000000000000" pitchFamily="2" charset="0"/>
                </a:rPr>
                <a:t>nonholo_kinematic_sim</a:t>
              </a:r>
              <a:endParaRPr lang="en-GB" b="1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60A1387-03B6-C934-E07D-20D14EDD1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411" y="1349907"/>
            <a:ext cx="4333946" cy="33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88" y="1162534"/>
            <a:ext cx="11987623" cy="53987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6400" dirty="0"/>
              <a:t>Download the package called “dashgo_b1”, from the folder “/Week4/Activity1/” to your “</a:t>
            </a:r>
            <a:r>
              <a:rPr lang="en-GB" sz="6400" dirty="0" err="1"/>
              <a:t>catkin_ws</a:t>
            </a:r>
            <a:r>
              <a:rPr lang="en-GB" sz="6400" dirty="0"/>
              <a:t>”</a:t>
            </a:r>
            <a:endParaRPr lang="en-GB" sz="4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6400" dirty="0"/>
              <a:t>Do not forget to give executable permission to the file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cd ~/</a:t>
            </a:r>
            <a:r>
              <a:rPr lang="en-GB" sz="4400" dirty="0" err="1">
                <a:latin typeface="Consolas" panose="020B0609020204030204" pitchFamily="49" charset="0"/>
              </a:rPr>
              <a:t>catkin_ws</a:t>
            </a:r>
            <a:r>
              <a:rPr lang="en-GB" sz="4400" dirty="0">
                <a:latin typeface="Consolas" panose="020B0609020204030204" pitchFamily="49" charset="0"/>
              </a:rPr>
              <a:t>/</a:t>
            </a:r>
            <a:r>
              <a:rPr lang="en-GB" sz="4400" dirty="0" err="1">
                <a:latin typeface="Consolas" panose="020B0609020204030204" pitchFamily="49" charset="0"/>
              </a:rPr>
              <a:t>src</a:t>
            </a:r>
            <a:r>
              <a:rPr lang="en-GB" sz="4400" dirty="0">
                <a:latin typeface="Consolas" panose="020B0609020204030204" pitchFamily="49" charset="0"/>
              </a:rPr>
              <a:t>/dashgo_b1/scripts/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 err="1">
                <a:latin typeface="Consolas" panose="020B0609020204030204" pitchFamily="49" charset="0"/>
              </a:rPr>
              <a:t>sudo</a:t>
            </a:r>
            <a:r>
              <a:rPr lang="en-GB" sz="4400" dirty="0">
                <a:latin typeface="Consolas" panose="020B0609020204030204" pitchFamily="49" charset="0"/>
              </a:rPr>
              <a:t> </a:t>
            </a:r>
            <a:r>
              <a:rPr lang="en-GB" sz="4400" dirty="0" err="1">
                <a:latin typeface="Consolas" panose="020B0609020204030204" pitchFamily="49" charset="0"/>
              </a:rPr>
              <a:t>chmod</a:t>
            </a:r>
            <a:r>
              <a:rPr lang="en-GB" sz="4400" dirty="0">
                <a:latin typeface="Consolas" panose="020B0609020204030204" pitchFamily="49" charset="0"/>
              </a:rPr>
              <a:t> +x nonholo_kinematic_sim.py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 err="1">
                <a:latin typeface="Consolas" panose="020B0609020204030204" pitchFamily="49" charset="0"/>
              </a:rPr>
              <a:t>sudo</a:t>
            </a:r>
            <a:r>
              <a:rPr lang="en-GB" sz="4400" dirty="0">
                <a:latin typeface="Consolas" panose="020B0609020204030204" pitchFamily="49" charset="0"/>
              </a:rPr>
              <a:t> </a:t>
            </a:r>
            <a:r>
              <a:rPr lang="en-GB" sz="4400" dirty="0" err="1">
                <a:latin typeface="Consolas" panose="020B0609020204030204" pitchFamily="49" charset="0"/>
              </a:rPr>
              <a:t>chmod</a:t>
            </a:r>
            <a:r>
              <a:rPr lang="en-GB" sz="4400" dirty="0">
                <a:latin typeface="Consolas" panose="020B0609020204030204" pitchFamily="49" charset="0"/>
              </a:rPr>
              <a:t> +x b1_JointPub.py</a:t>
            </a:r>
          </a:p>
          <a:p>
            <a:pPr>
              <a:lnSpc>
                <a:spcPct val="150000"/>
              </a:lnSpc>
            </a:pPr>
            <a:r>
              <a:rPr lang="en-GB" sz="6400" dirty="0"/>
              <a:t>Verify that the CMake file includes both scripts  (line 168)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 </a:t>
            </a:r>
            <a:r>
              <a:rPr lang="en-GB" sz="4400" dirty="0" err="1">
                <a:latin typeface="Consolas" panose="020B0609020204030204" pitchFamily="49" charset="0"/>
              </a:rPr>
              <a:t>catkin_install_python</a:t>
            </a:r>
            <a:r>
              <a:rPr lang="en-GB" sz="4400" dirty="0">
                <a:latin typeface="Consolas" panose="020B0609020204030204" pitchFamily="49" charset="0"/>
              </a:rPr>
              <a:t>(PROGRAMS scripts/nonholo_kinematic_sim.py scripts/b1_JointPub.py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   DESTINATION ${CATKIN_PACKAGE_BIN_DESTINATION})</a:t>
            </a:r>
            <a:endParaRPr lang="en-GB" sz="6400" dirty="0"/>
          </a:p>
          <a:p>
            <a:pPr>
              <a:lnSpc>
                <a:spcPct val="150000"/>
              </a:lnSpc>
            </a:pPr>
            <a:r>
              <a:rPr lang="en-GB" sz="6400" dirty="0"/>
              <a:t>Compile the package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cd ~/</a:t>
            </a:r>
            <a:r>
              <a:rPr lang="en-GB" sz="4400" dirty="0" err="1">
                <a:latin typeface="Consolas" panose="020B0609020204030204" pitchFamily="49" charset="0"/>
              </a:rPr>
              <a:t>catkin_ws</a:t>
            </a:r>
            <a:r>
              <a:rPr lang="en-GB" sz="4400" dirty="0">
                <a:latin typeface="Consolas" panose="020B0609020204030204" pitchFamily="49" charset="0"/>
              </a:rPr>
              <a:t>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 err="1">
                <a:latin typeface="Consolas" panose="020B0609020204030204" pitchFamily="49" charset="0"/>
              </a:rPr>
              <a:t>catkin_make</a:t>
            </a:r>
            <a:endParaRPr lang="en-GB" sz="4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6400" dirty="0"/>
              <a:t>Launch the file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roslaunch dashgo_b1 b1_robot.launch</a:t>
            </a:r>
            <a:endParaRPr lang="en-GB" sz="4400" dirty="0"/>
          </a:p>
          <a:p>
            <a:pPr>
              <a:lnSpc>
                <a:spcPct val="150000"/>
              </a:lnSpc>
            </a:pPr>
            <a:r>
              <a:rPr lang="en-GB" sz="6400" dirty="0"/>
              <a:t>Verify that the model can be visualised in RVIZ and the Joints can be actuated using the Joint State Publisher GUI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4400" dirty="0">
                <a:latin typeface="Consolas" panose="020B0609020204030204" pitchFamily="49" charset="0"/>
              </a:rPr>
              <a:t>Set fixed frame in RVIZ to be “</a:t>
            </a:r>
            <a:r>
              <a:rPr lang="en-GB" sz="4400" dirty="0" err="1">
                <a:latin typeface="Consolas" panose="020B0609020204030204" pitchFamily="49" charset="0"/>
              </a:rPr>
              <a:t>base_link</a:t>
            </a:r>
            <a:r>
              <a:rPr lang="en-GB" sz="4400" dirty="0">
                <a:latin typeface="Consolas" panose="020B0609020204030204" pitchFamily="49" charset="0"/>
              </a:rPr>
              <a:t>”</a:t>
            </a:r>
          </a:p>
          <a:p>
            <a:endParaRPr lang="en-GB" sz="1200" dirty="0"/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8184-E838-75B0-6ED7-36859F6D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7C442-349C-C8EA-7712-BD995CE5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included in the “dashgo_b1” Package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8A4F2A-3930-E98A-3A95-ECCA3823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The student is given a URDF file and STL models, describing the </a:t>
            </a:r>
            <a:r>
              <a:rPr lang="en-GB" sz="1500" dirty="0" err="1"/>
              <a:t>DashGo</a:t>
            </a:r>
            <a:r>
              <a:rPr lang="en-GB" sz="1500" dirty="0"/>
              <a:t> B1 Robot.</a:t>
            </a:r>
          </a:p>
          <a:p>
            <a:pPr lvl="1">
              <a:lnSpc>
                <a:spcPct val="150000"/>
              </a:lnSpc>
            </a:pPr>
            <a:r>
              <a:rPr lang="en-GB" sz="1500" dirty="0"/>
              <a:t>“</a:t>
            </a:r>
            <a:r>
              <a:rPr lang="en-GB" sz="1500" dirty="0" err="1"/>
              <a:t>urdf</a:t>
            </a:r>
            <a:r>
              <a:rPr lang="en-GB" sz="1500" dirty="0"/>
              <a:t>” and “models” folders 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is provided with a script template “</a:t>
            </a:r>
            <a:r>
              <a:rPr lang="en-GB" sz="1600" dirty="0" err="1"/>
              <a:t>nonholo_kinematic_sim</a:t>
            </a:r>
            <a:r>
              <a:rPr lang="en-GB" sz="1600" dirty="0"/>
              <a:t>” to develop the robot’s kinematic model.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Located inside the scripts folder.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is provided with a premade node script “b1_JointPub.py” to publish the joint states of the robot’s wheels (more information in the following slides).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Predefined launch files for easier configuration and testing. </a:t>
            </a:r>
          </a:p>
        </p:txBody>
      </p:sp>
    </p:spTree>
    <p:extLst>
      <p:ext uri="{BB962C8B-B14F-4D97-AF65-F5344CB8AC3E}">
        <p14:creationId xmlns:p14="http://schemas.microsoft.com/office/powerpoint/2010/main" val="337893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0EA-EA90-6B83-8AE2-C9EF23C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20518F-831E-C424-674A-1D25EFBB77B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2389" y="3727556"/>
            <a:ext cx="88792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AC45E-5AFE-F1C6-5A60-936DACCD7F3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17745" y="3556943"/>
            <a:ext cx="1254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DBAA-A388-0216-7C3E-BED6E48FCECB}"/>
                  </a:ext>
                </a:extLst>
              </p:cNvPr>
              <p:cNvSpPr txBox="1"/>
              <p:nvPr/>
            </p:nvSpPr>
            <p:spPr>
              <a:xfrm>
                <a:off x="161966" y="3292115"/>
                <a:ext cx="529600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5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DBAA-A388-0216-7C3E-BED6E48F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6" y="3292115"/>
                <a:ext cx="529600" cy="362984"/>
              </a:xfrm>
              <a:prstGeom prst="rect">
                <a:avLst/>
              </a:prstGeom>
              <a:blipFill>
                <a:blip r:embed="rId2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C6B5D-839C-5DD6-65C7-F33D3006B3D4}"/>
                  </a:ext>
                </a:extLst>
              </p:cNvPr>
              <p:cNvSpPr txBox="1"/>
              <p:nvPr/>
            </p:nvSpPr>
            <p:spPr>
              <a:xfrm>
                <a:off x="4465417" y="3170704"/>
                <a:ext cx="52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1500" b="1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C6B5D-839C-5DD6-65C7-F33D3006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17" y="3170704"/>
                <a:ext cx="52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A080B-86EB-D437-C317-8A0864F47AF9}"/>
              </a:ext>
            </a:extLst>
          </p:cNvPr>
          <p:cNvCxnSpPr>
            <a:cxnSpLocks/>
          </p:cNvCxnSpPr>
          <p:nvPr/>
        </p:nvCxnSpPr>
        <p:spPr>
          <a:xfrm>
            <a:off x="4217745" y="3892460"/>
            <a:ext cx="66309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C17959-731F-67E4-04C4-46C42A16F0E0}"/>
                  </a:ext>
                </a:extLst>
              </p:cNvPr>
              <p:cNvSpPr txBox="1"/>
              <p:nvPr/>
            </p:nvSpPr>
            <p:spPr>
              <a:xfrm>
                <a:off x="4309350" y="3899873"/>
                <a:ext cx="8417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C17959-731F-67E4-04C4-46C42A16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0" y="3899873"/>
                <a:ext cx="84173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9DFC675-11C5-19DB-C9DB-3B86905B49B3}"/>
              </a:ext>
            </a:extLst>
          </p:cNvPr>
          <p:cNvSpPr/>
          <p:nvPr/>
        </p:nvSpPr>
        <p:spPr>
          <a:xfrm>
            <a:off x="930310" y="3219658"/>
            <a:ext cx="3379041" cy="101579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nonholo_kinematic_sim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Nexa-Bold" panose="01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5DFDE0-E6E9-17D7-2B6C-C7ED2A5D4C2E}"/>
              </a:ext>
            </a:extLst>
          </p:cNvPr>
          <p:cNvSpPr/>
          <p:nvPr/>
        </p:nvSpPr>
        <p:spPr>
          <a:xfrm>
            <a:off x="5472506" y="3049045"/>
            <a:ext cx="2308977" cy="101579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B1_JointPub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354C05-1340-1367-FAF9-94149EC96159}"/>
              </a:ext>
            </a:extLst>
          </p:cNvPr>
          <p:cNvGrpSpPr/>
          <p:nvPr/>
        </p:nvGrpSpPr>
        <p:grpSpPr>
          <a:xfrm>
            <a:off x="10825638" y="3082836"/>
            <a:ext cx="1214825" cy="1066837"/>
            <a:chOff x="6091267" y="1644832"/>
            <a:chExt cx="1214825" cy="10668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AD0E12-7F11-25D4-C887-E474DA684DD2}"/>
                </a:ext>
              </a:extLst>
            </p:cNvPr>
            <p:cNvSpPr txBox="1"/>
            <p:nvPr/>
          </p:nvSpPr>
          <p:spPr>
            <a:xfrm>
              <a:off x="6091267" y="2373115"/>
              <a:ext cx="1214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rPr>
                <a:t>RVIZ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417AA5-0C5D-5A32-D98A-EA583253F29A}"/>
                </a:ext>
              </a:extLst>
            </p:cNvPr>
            <p:cNvGrpSpPr/>
            <p:nvPr/>
          </p:nvGrpSpPr>
          <p:grpSpPr>
            <a:xfrm>
              <a:off x="6241480" y="1644832"/>
              <a:ext cx="914400" cy="914400"/>
              <a:chOff x="6241480" y="1644832"/>
              <a:chExt cx="914400" cy="914400"/>
            </a:xfrm>
          </p:grpSpPr>
          <p:pic>
            <p:nvPicPr>
              <p:cNvPr id="23" name="Graphic 22" descr="Cmd Terminal with solid fill">
                <a:extLst>
                  <a:ext uri="{FF2B5EF4-FFF2-40B4-BE49-F238E27FC236}">
                    <a16:creationId xmlns:a16="http://schemas.microsoft.com/office/drawing/2014/main" id="{EF3BC497-CA80-23D7-728C-3C283D63B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1480" y="16448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EF37A9-4CA1-E4E8-6050-26FB9492BFBC}"/>
                  </a:ext>
                </a:extLst>
              </p:cNvPr>
              <p:cNvSpPr/>
              <p:nvPr/>
            </p:nvSpPr>
            <p:spPr>
              <a:xfrm>
                <a:off x="6368801" y="1937129"/>
                <a:ext cx="640080" cy="2879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921A79-DCD8-38EC-3E1B-66922124434A}"/>
              </a:ext>
            </a:extLst>
          </p:cNvPr>
          <p:cNvSpPr/>
          <p:nvPr/>
        </p:nvSpPr>
        <p:spPr>
          <a:xfrm>
            <a:off x="8623983" y="4218547"/>
            <a:ext cx="1443928" cy="73232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rPr>
              <a:t>URDF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rPr>
              <a:t>File</a:t>
            </a:r>
            <a:endParaRPr lang="en-GB" sz="2381" dirty="0">
              <a:solidFill>
                <a:schemeClr val="bg2">
                  <a:lumMod val="50000"/>
                </a:schemeClr>
              </a:solidFill>
              <a:latin typeface="Nexa Bold" panose="02000000000000000000" pitchFamily="50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E200E7-9F8E-5171-2609-3ECAA127B27D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>
          <a:xfrm flipV="1">
            <a:off x="9345947" y="3913838"/>
            <a:ext cx="0" cy="304709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A6D908-7F3F-66DF-D3FA-DA1FC5307E9C}"/>
              </a:ext>
            </a:extLst>
          </p:cNvPr>
          <p:cNvSpPr/>
          <p:nvPr/>
        </p:nvSpPr>
        <p:spPr>
          <a:xfrm>
            <a:off x="8623983" y="5509274"/>
            <a:ext cx="1443928" cy="49056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rPr>
              <a:t>.STL Files</a:t>
            </a:r>
            <a:endParaRPr lang="en-GB" sz="2381" dirty="0">
              <a:solidFill>
                <a:schemeClr val="bg2">
                  <a:lumMod val="50000"/>
                </a:schemeClr>
              </a:solidFill>
              <a:latin typeface="Nexa Bold" panose="02000000000000000000" pitchFamily="50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46C0F6-FC22-9747-A33B-666476A32CA3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9345947" y="4950876"/>
            <a:ext cx="0" cy="558398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8713298-87CE-8D74-0EA2-4333A55C80FE}"/>
              </a:ext>
            </a:extLst>
          </p:cNvPr>
          <p:cNvSpPr/>
          <p:nvPr/>
        </p:nvSpPr>
        <p:spPr>
          <a:xfrm>
            <a:off x="8400170" y="3181508"/>
            <a:ext cx="1891553" cy="73233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robot_state_publisher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21596-DBC5-C954-A9E5-7749E9613847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10291723" y="3540036"/>
            <a:ext cx="684128" cy="7637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7A194F-340F-70D5-8B12-1EF718F9EADF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7781483" y="3547673"/>
            <a:ext cx="618687" cy="9270"/>
          </a:xfrm>
          <a:prstGeom prst="straightConnector1">
            <a:avLst/>
          </a:prstGeom>
          <a:ln w="28575" cap="flat" cmpd="sng" algn="ctr">
            <a:solidFill>
              <a:srgbClr val="00B6F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E22E04-DA88-13B7-C63E-04AF8AABD96C}"/>
              </a:ext>
            </a:extLst>
          </p:cNvPr>
          <p:cNvSpPr txBox="1"/>
          <p:nvPr/>
        </p:nvSpPr>
        <p:spPr>
          <a:xfrm>
            <a:off x="10337367" y="3049045"/>
            <a:ext cx="463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/tf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6412E4-7522-B9F7-643D-A3C8E7CBD3D2}"/>
              </a:ext>
            </a:extLst>
          </p:cNvPr>
          <p:cNvSpPr txBox="1"/>
          <p:nvPr/>
        </p:nvSpPr>
        <p:spPr>
          <a:xfrm>
            <a:off x="7499424" y="2885223"/>
            <a:ext cx="140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/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  <a:cs typeface="Times New Roman" panose="02020603050405020304" pitchFamily="18" charset="0"/>
              </a:rPr>
              <a:t>joint_states</a:t>
            </a:r>
            <a:endParaRPr lang="en-GB" sz="1600" i="1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317" y="1622910"/>
                <a:ext cx="5181600" cy="523509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This activity consists of creating a node that simulates a dynamical system.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1800" dirty="0"/>
                  <a:t>The robot kinematical model is given by:</a:t>
                </a:r>
              </a:p>
              <a:p>
                <a:pPr>
                  <a:lnSpc>
                    <a:spcPct val="100000"/>
                  </a:lnSpc>
                </a:pPr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For the input to the robot use </a:t>
                </a:r>
                <a:r>
                  <a:rPr lang="en-GB" sz="1800" i="1" dirty="0"/>
                  <a:t>“Twist”  </a:t>
                </a:r>
                <a:r>
                  <a:rPr lang="en-GB" sz="1800" dirty="0"/>
                  <a:t>message, 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800" dirty="0"/>
                  <a:t> (more information </a:t>
                </a:r>
                <a:r>
                  <a:rPr lang="en-GB" sz="1800" dirty="0">
                    <a:hlinkClick r:id="rId2"/>
                  </a:rPr>
                  <a:t>here</a:t>
                </a:r>
                <a:r>
                  <a:rPr lang="en-GB" sz="18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800" dirty="0"/>
                  <a:t>The topic for commanding the robot must be named </a:t>
                </a:r>
                <a:r>
                  <a:rPr lang="en-GB" sz="1800" i="1" dirty="0"/>
                  <a:t>“/</a:t>
                </a:r>
                <a:r>
                  <a:rPr lang="en-GB" sz="1800" i="1" dirty="0" err="1"/>
                  <a:t>cmd_vel</a:t>
                </a:r>
                <a:r>
                  <a:rPr lang="en-GB" sz="1800" i="1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output of the node is the odometry of the robot, using an odometry message (more information </a:t>
                </a:r>
                <a:r>
                  <a:rPr lang="en-GB" sz="1800" dirty="0">
                    <a:hlinkClick r:id="rId3"/>
                  </a:rPr>
                  <a:t>here</a:t>
                </a:r>
                <a:r>
                  <a:rPr lang="en-GB" sz="18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800" dirty="0"/>
                  <a:t>The output topic must be /</a:t>
                </a:r>
                <a:r>
                  <a:rPr lang="en-GB" sz="1800" dirty="0" err="1"/>
                  <a:t>odom</a:t>
                </a:r>
                <a:r>
                  <a:rPr lang="en-GB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317" y="1622910"/>
                <a:ext cx="5181600" cy="5235090"/>
              </a:xfrm>
              <a:blipFill>
                <a:blip r:embed="rId4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F3941605-283C-8C44-C31B-ED44F848B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67732" y="2110948"/>
            <a:ext cx="7025124" cy="44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AC6E-D88E-03B0-1AD4-A1844725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CAE38-CD16-410F-0D70-FC368F40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17" y="1622910"/>
            <a:ext cx="5181600" cy="5235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The node must create an “</a:t>
            </a:r>
            <a:r>
              <a:rPr lang="en-GB" sz="1800" dirty="0" err="1"/>
              <a:t>odom</a:t>
            </a:r>
            <a:r>
              <a:rPr lang="en-GB" sz="1800" dirty="0"/>
              <a:t>” link using transforms.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node must output a transformation between the “</a:t>
            </a:r>
            <a:r>
              <a:rPr lang="en-GB" sz="1800" dirty="0" err="1"/>
              <a:t>odom</a:t>
            </a:r>
            <a:r>
              <a:rPr lang="en-GB" sz="1800" dirty="0"/>
              <a:t>” frame and the “</a:t>
            </a:r>
            <a:r>
              <a:rPr lang="en-GB" sz="1800" dirty="0" err="1"/>
              <a:t>base_link</a:t>
            </a:r>
            <a:r>
              <a:rPr lang="en-GB" sz="1800" dirty="0"/>
              <a:t>” frame (defined in the URDF file) this is a 2 DOF transform, not possible with URDF.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Create it using the tf2 transformation and transform broadcaster.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CC6E3-9EAA-2615-E49C-C9642F0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3DA4B4-A8CE-9394-184B-5E926F9A3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481" y="2258956"/>
            <a:ext cx="6313753" cy="32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wheel speed must also be published using a </a:t>
                </a:r>
                <a:r>
                  <a:rPr lang="en-GB" sz="1400" i="1" dirty="0"/>
                  <a:t>“Float 32” </a:t>
                </a:r>
                <a:r>
                  <a:rPr lang="en-GB" sz="1400" i="1" dirty="0" err="1"/>
                  <a:t>std_msg</a:t>
                </a:r>
                <a:r>
                  <a:rPr lang="en-GB" sz="1400" i="1" dirty="0"/>
                  <a:t>.</a:t>
                </a:r>
                <a:r>
                  <a:rPr lang="en-GB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topics for each wheel must be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wr</a:t>
                </a:r>
                <a:r>
                  <a:rPr lang="en-GB" sz="1400" i="1" dirty="0"/>
                  <a:t>”</a:t>
                </a:r>
                <a:r>
                  <a:rPr lang="en-GB" sz="1400" dirty="0"/>
                  <a:t> and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wl</a:t>
                </a:r>
                <a:r>
                  <a:rPr lang="en-GB" sz="1400" i="1" dirty="0"/>
                  <a:t>”, </a:t>
                </a:r>
                <a:r>
                  <a:rPr lang="en-GB" sz="1400" dirty="0"/>
                  <a:t>for  the left and right wheels respectively</a:t>
                </a:r>
                <a:r>
                  <a:rPr lang="en-GB" sz="14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400" i="1" dirty="0"/>
                  <a:t>	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𝑅𝑒𝑚𝑒𝑚𝑏𝑒𝑟</m:t>
                    </m:r>
                  </m:oMath>
                </a14:m>
                <a:r>
                  <a:rPr lang="en-GB" sz="1400" i="1" dirty="0"/>
                  <a:t>:</a:t>
                </a:r>
                <a:endParaRPr lang="en-GB" sz="1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6FD896-B003-2CC8-E574-1E3EBC52F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1628" y="2114418"/>
            <a:ext cx="3962743" cy="377375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2084D00-14CB-2AFD-9ABD-068967629979}"/>
              </a:ext>
            </a:extLst>
          </p:cNvPr>
          <p:cNvSpPr txBox="1"/>
          <p:nvPr/>
        </p:nvSpPr>
        <p:spPr>
          <a:xfrm>
            <a:off x="740301" y="4795721"/>
            <a:ext cx="6094990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#Robot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 = 0.062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 = 0.33</a:t>
            </a:r>
          </a:p>
        </p:txBody>
      </p:sp>
    </p:spTree>
    <p:extLst>
      <p:ext uri="{BB962C8B-B14F-4D97-AF65-F5344CB8AC3E}">
        <p14:creationId xmlns:p14="http://schemas.microsoft.com/office/powerpoint/2010/main" val="1372284438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361</TotalTime>
  <Words>1251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Nexa Bold</vt:lpstr>
      <vt:lpstr>Nexa Light</vt:lpstr>
      <vt:lpstr>Nexa-Bold</vt:lpstr>
      <vt:lpstr>Nexa-Book</vt:lpstr>
      <vt:lpstr>Nexa-Light</vt:lpstr>
      <vt:lpstr>MCR2 Theme</vt:lpstr>
      <vt:lpstr>Activity 1</vt:lpstr>
      <vt:lpstr>Introduction</vt:lpstr>
      <vt:lpstr>Introduction</vt:lpstr>
      <vt:lpstr>Activity 1</vt:lpstr>
      <vt:lpstr>What is included in the “dashgo_b1” Package</vt:lpstr>
      <vt:lpstr>Activity 1</vt:lpstr>
      <vt:lpstr>Activity 1</vt:lpstr>
      <vt:lpstr>Activity 1</vt:lpstr>
      <vt:lpstr>Activity 1</vt:lpstr>
      <vt:lpstr>Activity 1</vt:lpstr>
      <vt:lpstr>Activity 1</vt:lpstr>
      <vt:lpstr>B1_JointPub node</vt:lpstr>
      <vt:lpstr>Activity</vt:lpstr>
      <vt:lpstr>Activity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11</cp:revision>
  <dcterms:created xsi:type="dcterms:W3CDTF">2023-09-25T10:53:13Z</dcterms:created>
  <dcterms:modified xsi:type="dcterms:W3CDTF">2024-03-04T21:16:47Z</dcterms:modified>
</cp:coreProperties>
</file>