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ros.org/en/noetic/api/geometry_msgs/html/msg/Twist.html" TargetMode="Externa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ACF5-E785-8EDA-6936-DD2FDF63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Puzzlebot Gazebo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CA59-D0D7-65C6-031D-A5A86C742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Instructions manual</a:t>
            </a:r>
          </a:p>
        </p:txBody>
      </p:sp>
    </p:spTree>
    <p:extLst>
      <p:ext uri="{BB962C8B-B14F-4D97-AF65-F5344CB8AC3E}">
        <p14:creationId xmlns:p14="http://schemas.microsoft.com/office/powerpoint/2010/main" val="203653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D5EAA-CE07-AAF1-7B72-5FE4E4923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Nexa Bold" panose="02000000000000000000" pitchFamily="50" charset="0"/>
              </a:rPr>
              <a:t>Initialising the simulation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Download the ROS packages to your workspace source folder (e.g., </a:t>
            </a:r>
            <a:r>
              <a:rPr lang="en-GB" sz="1600" dirty="0" err="1">
                <a:latin typeface="Consolas" panose="020B0609020204030204" pitchFamily="49" charset="0"/>
              </a:rPr>
              <a:t>catkin_ws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src</a:t>
            </a:r>
            <a:r>
              <a:rPr lang="en-GB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pPr>
              <a:lnSpc>
                <a:spcPct val="150000"/>
              </a:lnSpc>
            </a:pPr>
            <a:r>
              <a:rPr lang="en-GB" sz="1600" dirty="0"/>
              <a:t>Build and source the packages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B034-DD57-5F39-CA04-B924C0A050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Run the Puzzlebot gazebo simulator using the following command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r>
              <a:rPr lang="en-GB" sz="1600" dirty="0"/>
              <a:t>The following screen should appear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5C3615-96C3-7274-5AD5-F5DA8661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Gazebo simulation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10D99-E9F6-B71C-BC97-5EAE1554B4C4}"/>
              </a:ext>
            </a:extLst>
          </p:cNvPr>
          <p:cNvSpPr/>
          <p:nvPr/>
        </p:nvSpPr>
        <p:spPr>
          <a:xfrm>
            <a:off x="838200" y="2894591"/>
            <a:ext cx="5181600" cy="6721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lvl="1">
              <a:tabLst>
                <a:tab pos="180975" algn="l"/>
              </a:tabLst>
            </a:pP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puzzlebot_gazebo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90488" lvl="1">
              <a:tabLst>
                <a:tab pos="180975" algn="l"/>
              </a:tabLst>
            </a:pP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puzzlebot_control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90488" lvl="1">
              <a:tabLst>
                <a:tab pos="180975" algn="l"/>
              </a:tabLst>
            </a:pP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puzzlebot_description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258B9-9F3B-4A32-9127-2F9C433DB933}"/>
              </a:ext>
            </a:extLst>
          </p:cNvPr>
          <p:cNvSpPr/>
          <p:nvPr/>
        </p:nvSpPr>
        <p:spPr>
          <a:xfrm>
            <a:off x="838200" y="4333263"/>
            <a:ext cx="5181600" cy="735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cd ~/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catkin_ws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</a:p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catkin_make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source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devel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setup.bash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C4D7D-C960-0597-9F33-C11FF422DE77}"/>
              </a:ext>
            </a:extLst>
          </p:cNvPr>
          <p:cNvSpPr/>
          <p:nvPr/>
        </p:nvSpPr>
        <p:spPr>
          <a:xfrm>
            <a:off x="6172199" y="2761421"/>
            <a:ext cx="5430386" cy="2542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roslaunch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puzzlebot_gazebo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puzzlebot_gazebo.launch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C4322A-8C62-9499-A6DE-9F00136E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3730013"/>
            <a:ext cx="5500017" cy="282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83BCB-A598-9708-6DE7-9CCF122E73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Nexa Bold" panose="02000000000000000000" pitchFamily="50" charset="0"/>
              </a:rPr>
              <a:t>Initialising the simulation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600" dirty="0"/>
              <a:t>Open another terminal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Verify the topics generated by the simulator using the following command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r>
              <a:rPr lang="en-GB" sz="1600" dirty="0"/>
              <a:t>The following list of topics should appear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endParaRPr lang="en-GB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843BC2-7DD4-E72B-1450-194518956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379798"/>
            <a:ext cx="5938323" cy="349727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6789B64-B974-711B-2812-C4E57E1A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Gazebo simulation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D3BCB-F890-2FE7-56DF-6E4AD81C87E0}"/>
              </a:ext>
            </a:extLst>
          </p:cNvPr>
          <p:cNvSpPr/>
          <p:nvPr/>
        </p:nvSpPr>
        <p:spPr>
          <a:xfrm>
            <a:off x="838200" y="3874153"/>
            <a:ext cx="5181600" cy="2542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rostopic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F76561-846C-34D3-9219-E50E855BE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80" y="4788275"/>
            <a:ext cx="3694439" cy="19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6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0782C-0625-3F01-8D84-D594E0570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4ED6F7-6115-D465-F6D8-AFAF71B2D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38" y="1446302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Nexa Bold" panose="02000000000000000000" pitchFamily="50" charset="0"/>
              </a:rPr>
              <a:t>Running  the simulation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600" dirty="0"/>
              <a:t>Sending velocity commands to the robot is done using the following topic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51F6D-D523-A892-6B0F-8FDBF888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Gazebo simulation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3D2D0E-99EF-BF95-2013-660DE99C434C}"/>
              </a:ext>
            </a:extLst>
          </p:cNvPr>
          <p:cNvSpPr/>
          <p:nvPr/>
        </p:nvSpPr>
        <p:spPr>
          <a:xfrm>
            <a:off x="744338" y="2890076"/>
            <a:ext cx="5181600" cy="2542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/puzzlebot_1/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base_controller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cmd_vel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08E10E-CB73-502B-E145-F06D320D8314}"/>
              </a:ext>
            </a:extLst>
          </p:cNvPr>
          <p:cNvSpPr/>
          <p:nvPr/>
        </p:nvSpPr>
        <p:spPr>
          <a:xfrm>
            <a:off x="6172200" y="3913925"/>
            <a:ext cx="5181600" cy="2474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Topic: /puzzlebot_1/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base_controller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cmd_vel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Message: geometry_msgs/Twist</a:t>
            </a:r>
          </a:p>
          <a:p>
            <a:pPr marL="547688" lvl="2">
              <a:tabLst>
                <a:tab pos="180975" algn="l"/>
              </a:tabLst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"linear:</a:t>
            </a:r>
          </a:p>
          <a:p>
            <a:pPr marL="547688" lvl="2">
              <a:tabLst>
                <a:tab pos="180975" algn="l"/>
              </a:tabLst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x: </a:t>
            </a:r>
            <a:r>
              <a:rPr lang="es-E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linear_velocity</a:t>
            </a: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(v)</a:t>
            </a:r>
          </a:p>
          <a:p>
            <a:pPr marL="547688" lvl="2">
              <a:tabLst>
                <a:tab pos="180975" algn="l"/>
              </a:tabLst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y: 0.0</a:t>
            </a:r>
          </a:p>
          <a:p>
            <a:pPr marL="547688" lvl="2">
              <a:tabLst>
                <a:tab pos="180975" algn="l"/>
              </a:tabLst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z: 0.0</a:t>
            </a:r>
          </a:p>
          <a:p>
            <a:pPr marL="547688" lvl="2">
              <a:tabLst>
                <a:tab pos="180975" algn="l"/>
              </a:tabLst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angular:</a:t>
            </a:r>
          </a:p>
          <a:p>
            <a:pPr marL="547688" lvl="2">
              <a:tabLst>
                <a:tab pos="180975" algn="l"/>
              </a:tabLst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x: 0.0</a:t>
            </a:r>
          </a:p>
          <a:p>
            <a:pPr marL="547688" lvl="2">
              <a:tabLst>
                <a:tab pos="180975" algn="l"/>
              </a:tabLst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y: 0.0</a:t>
            </a:r>
          </a:p>
          <a:p>
            <a:pPr marL="547688" lvl="2">
              <a:tabLst>
                <a:tab pos="180975" algn="l"/>
              </a:tabLst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z: </a:t>
            </a:r>
            <a:r>
              <a:rPr lang="es-E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angular_velocity</a:t>
            </a: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(omega)" 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C4949C2-45FE-A07D-3420-56D3083EE32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395675"/>
                <a:ext cx="5181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message to be used is a </a:t>
                </a:r>
                <a:r>
                  <a:rPr lang="en-GB" sz="1600" dirty="0" err="1"/>
                  <a:t>geometry_msg</a:t>
                </a:r>
                <a:r>
                  <a:rPr lang="en-GB" sz="1600" dirty="0"/>
                  <a:t>/Twist (more information </a:t>
                </a:r>
                <a:r>
                  <a:rPr lang="en-GB" sz="16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GB" sz="16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robot’s linear velocity </a:t>
                </a:r>
                <a14:m>
                  <m:oMath xmlns:m="http://schemas.openxmlformats.org/officeDocument/2006/math">
                    <m:r>
                      <a:rPr lang="en-GB" sz="1600"/>
                      <m:t>𝑣</m:t>
                    </m:r>
                  </m:oMath>
                </a14:m>
                <a:r>
                  <a:rPr lang="en-GB" sz="1600" dirty="0"/>
                  <a:t> and angular velocity </a:t>
                </a:r>
                <a14:m>
                  <m:oMath xmlns:m="http://schemas.openxmlformats.org/officeDocument/2006/math">
                    <m:r>
                      <a:rPr lang="en-GB" sz="1600"/>
                      <m:t>𝜔</m:t>
                    </m:r>
                  </m:oMath>
                </a14:m>
                <a:r>
                  <a:rPr lang="en-GB" sz="1600" dirty="0"/>
                  <a:t> must be set in the </a:t>
                </a:r>
                <a:r>
                  <a:rPr lang="en-GB" sz="1600" i="1" dirty="0" err="1"/>
                  <a:t>linear.x</a:t>
                </a:r>
                <a:r>
                  <a:rPr lang="en-GB" sz="1600" dirty="0"/>
                  <a:t> and </a:t>
                </a:r>
                <a:r>
                  <a:rPr lang="en-GB" sz="1600" i="1" dirty="0" err="1"/>
                  <a:t>angular.z</a:t>
                </a:r>
                <a:r>
                  <a:rPr lang="en-GB" sz="1600" i="1" dirty="0"/>
                  <a:t>  </a:t>
                </a:r>
                <a:r>
                  <a:rPr lang="en-GB" sz="1600" dirty="0"/>
                  <a:t>sections of the message (ROS convention for differential drive robots).</a:t>
                </a: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C4949C2-45FE-A07D-3420-56D3083EE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395675"/>
                <a:ext cx="5181600" cy="4351338"/>
              </a:xfrm>
              <a:blipFill>
                <a:blip r:embed="rId3"/>
                <a:stretch>
                  <a:fillRect l="-471" r="-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5365FCBD-CC6B-014F-3A69-FE2505151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015" y="3429000"/>
            <a:ext cx="3620608" cy="28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4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308BD-3C1F-42FE-562B-CE0BCB429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DA50C6-1CFE-AF6C-2963-E2CFE02BB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38" y="1446301"/>
            <a:ext cx="5181600" cy="52909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Nexa Bold" panose="02000000000000000000" pitchFamily="50" charset="0"/>
              </a:rPr>
              <a:t>Running  the simulation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600" dirty="0"/>
              <a:t>To publish a message to the gazebo-simulated robot from the terminal can be done as follows.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r>
              <a:rPr lang="en-GB" sz="1600" dirty="0"/>
              <a:t>The previous command will make the robot to run in a circle.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F96B6F-6534-7046-8DEE-048CED9F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Gazebo simulation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A6FB5-4E91-37D2-E001-9C3F71EED2B4}"/>
              </a:ext>
            </a:extLst>
          </p:cNvPr>
          <p:cNvSpPr/>
          <p:nvPr/>
        </p:nvSpPr>
        <p:spPr>
          <a:xfrm>
            <a:off x="331249" y="2995062"/>
            <a:ext cx="6007778" cy="2012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rostopic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pub -r 10 /puzzlebot_1/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base_controller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cmd_vel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geometry_msgs/Twist "linear:</a:t>
            </a:r>
          </a:p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x: 0.3</a:t>
            </a:r>
          </a:p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y: 0.0</a:t>
            </a:r>
          </a:p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z: 0.0</a:t>
            </a:r>
          </a:p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angular:</a:t>
            </a:r>
          </a:p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x: 0.0</a:t>
            </a:r>
          </a:p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y: 0.0</a:t>
            </a:r>
          </a:p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z: 0.3"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DD0CD3-18A8-6F07-2609-576D93D35F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9151" y="2670029"/>
            <a:ext cx="5181600" cy="26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6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B39FF-2B56-2B03-A605-E51749601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7774E5-7674-F118-E807-AEE71986567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Nexa Bold" panose="02000000000000000000" pitchFamily="50" charset="0"/>
                  </a:rPr>
                  <a:t>Running  the simulation</a:t>
                </a:r>
                <a:endParaRPr lang="en-GB" sz="18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To obtain the wheel speed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600" dirty="0"/>
                  <a:t>) from the robot, the following topics must be used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Getting the wheel velocities from the robot is done using the following command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topic uses a </a:t>
                </a:r>
                <a:r>
                  <a:rPr lang="en-GB" sz="1600" dirty="0" err="1"/>
                  <a:t>std_msg</a:t>
                </a:r>
                <a:r>
                  <a:rPr lang="en-GB" sz="1600" dirty="0"/>
                  <a:t>/Float32 message.</a:t>
                </a:r>
              </a:p>
              <a:p>
                <a:endParaRPr lang="en-GB" sz="16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7774E5-7674-F118-E807-AEE719865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DA1B74B6-93D8-83BF-4C60-85F763C8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Gazebo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945DC1-4E7E-0808-8AA0-21195F0E809E}"/>
              </a:ext>
            </a:extLst>
          </p:cNvPr>
          <p:cNvSpPr/>
          <p:nvPr/>
        </p:nvSpPr>
        <p:spPr>
          <a:xfrm>
            <a:off x="838200" y="3322419"/>
            <a:ext cx="5181600" cy="3715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/puzzlebot_1/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wr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/puzzlebot_1/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wl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024BB58-AC49-63DC-725B-4F0B9A7806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57996"/>
            <a:ext cx="5181600" cy="428659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2E2653-928F-3FF4-9333-62F039B98869}"/>
              </a:ext>
            </a:extLst>
          </p:cNvPr>
          <p:cNvSpPr/>
          <p:nvPr/>
        </p:nvSpPr>
        <p:spPr>
          <a:xfrm>
            <a:off x="838200" y="4648713"/>
            <a:ext cx="5181600" cy="189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rostopic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echo /puzzlebot_1/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wl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56E83C-F079-823D-46A5-77B6B46F188E}"/>
              </a:ext>
            </a:extLst>
          </p:cNvPr>
          <p:cNvSpPr/>
          <p:nvPr/>
        </p:nvSpPr>
        <p:spPr>
          <a:xfrm>
            <a:off x="838200" y="5594064"/>
            <a:ext cx="5181600" cy="550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Topic: /puzzlebot_1/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wl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Message: std_msgs/Float32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6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F21157-BBAE-51E5-DFA3-86332C0D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Teleoperation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10F93-58C3-ADA1-4A19-A42218AD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Install the teleoperation package</a:t>
            </a:r>
          </a:p>
          <a:p>
            <a:endParaRPr lang="en-GB" sz="1600" dirty="0"/>
          </a:p>
          <a:p>
            <a:r>
              <a:rPr lang="en-GB" sz="1600" dirty="0"/>
              <a:t>Run the gazebo simulator as described before</a:t>
            </a:r>
          </a:p>
          <a:p>
            <a:endParaRPr lang="en-GB" sz="1600" dirty="0"/>
          </a:p>
          <a:p>
            <a:r>
              <a:rPr lang="en-GB" sz="1600" dirty="0"/>
              <a:t>In another terminal, run the teleoperation node as follows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Control the robot using the keyboard (</a:t>
            </a:r>
            <a:r>
              <a:rPr lang="en-GB" sz="1600" dirty="0" err="1"/>
              <a:t>i</a:t>
            </a:r>
            <a:r>
              <a:rPr lang="en-GB" sz="1600" dirty="0"/>
              <a:t>, j, l, k) as described on the terminal.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A47A1-FD00-B662-C17E-F858499B329F}"/>
              </a:ext>
            </a:extLst>
          </p:cNvPr>
          <p:cNvSpPr/>
          <p:nvPr/>
        </p:nvSpPr>
        <p:spPr>
          <a:xfrm>
            <a:off x="838196" y="3697152"/>
            <a:ext cx="10515599" cy="6625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lvl="1">
              <a:tabLst>
                <a:tab pos="180975" algn="l"/>
              </a:tabLst>
            </a:pP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rosrun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teleop_twist_keyboard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teleop_twist_keyboard.py _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repeat_rate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:=10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cmd_vel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:=puzzlebot_1/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base_controller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cmd_vel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_speed:=0.4 _turn:=1.1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BC6D4-6C9D-7A95-68EE-AB35E791483E}"/>
              </a:ext>
            </a:extLst>
          </p:cNvPr>
          <p:cNvSpPr/>
          <p:nvPr/>
        </p:nvSpPr>
        <p:spPr>
          <a:xfrm>
            <a:off x="838198" y="2236025"/>
            <a:ext cx="10515599" cy="210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lvl="1">
              <a:tabLst>
                <a:tab pos="180975" algn="l"/>
              </a:tabLst>
            </a:pP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apt install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-noetic-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teleop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-twist-keyboard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2E429-1192-4E88-7BE0-D5F213B31135}"/>
              </a:ext>
            </a:extLst>
          </p:cNvPr>
          <p:cNvSpPr/>
          <p:nvPr/>
        </p:nvSpPr>
        <p:spPr>
          <a:xfrm>
            <a:off x="838197" y="2906567"/>
            <a:ext cx="10515599" cy="2542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lvl="1">
              <a:tabLst>
                <a:tab pos="180975" algn="l"/>
              </a:tabLst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roslaunch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puzzlebot_gazebo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puzzlebot_gazebo.launch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671CB4-2D76-139C-2EE7-7D953708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559" y="5013944"/>
            <a:ext cx="2926064" cy="18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39432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159</TotalTime>
  <Words>527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Puzzlebot Gazebo Simulator</vt:lpstr>
      <vt:lpstr>Gazebo simulation</vt:lpstr>
      <vt:lpstr>Gazebo simulation</vt:lpstr>
      <vt:lpstr>Gazebo simulation</vt:lpstr>
      <vt:lpstr>Gazebo simulation</vt:lpstr>
      <vt:lpstr>Gazebo simulation</vt:lpstr>
      <vt:lpstr>Robot Teleoperation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Puzzlebot Gazebo Simulator</dc:title>
  <dc:creator>Mario Martinez</dc:creator>
  <cp:lastModifiedBy>Mario Martinez</cp:lastModifiedBy>
  <cp:revision>3</cp:revision>
  <dcterms:created xsi:type="dcterms:W3CDTF">2024-03-07T15:39:17Z</dcterms:created>
  <dcterms:modified xsi:type="dcterms:W3CDTF">2024-03-07T18:18:34Z</dcterms:modified>
</cp:coreProperties>
</file>