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34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767-43CB-901F-3FD3-6970AD225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72C1A-CF2D-312D-488C-2D01E8772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6</a:t>
            </a:r>
          </a:p>
        </p:txBody>
      </p:sp>
    </p:spTree>
    <p:extLst>
      <p:ext uri="{BB962C8B-B14F-4D97-AF65-F5344CB8AC3E}">
        <p14:creationId xmlns:p14="http://schemas.microsoft.com/office/powerpoint/2010/main" val="42842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This challenge is intended for the student to review the concepts introduced in this week.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Development of a kinematic simulator for the EAI </a:t>
            </a:r>
            <a:r>
              <a:rPr lang="en-GB" sz="1600" dirty="0" err="1"/>
              <a:t>DashGo</a:t>
            </a:r>
            <a:r>
              <a:rPr lang="en-GB" sz="1600" dirty="0"/>
              <a:t> B1 robotic platform using the kinematic model of a nonholonomic robot.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6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679E675-17ED-05E5-14ED-36CC87BAA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0378" y="1825625"/>
            <a:ext cx="4345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94" y="1835150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This activity consists of creating a node that simulates a dynamical system.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Simulate a nonholonomic robot (e.g., EAI </a:t>
            </a:r>
            <a:r>
              <a:rPr lang="en-GB" sz="1400" dirty="0" err="1"/>
              <a:t>DashGo</a:t>
            </a:r>
            <a:r>
              <a:rPr lang="en-GB" sz="1400" dirty="0"/>
              <a:t> B1) using ROS.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results of the simulation, must be visualised in RVIZ.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visualisation must be a 3D robot on RVIZ.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Use the “</a:t>
            </a:r>
            <a:r>
              <a:rPr lang="en-GB" sz="1400" i="1" dirty="0"/>
              <a:t>.</a:t>
            </a:r>
            <a:r>
              <a:rPr lang="en-GB" sz="1400" i="1" dirty="0" err="1"/>
              <a:t>stl</a:t>
            </a:r>
            <a:r>
              <a:rPr lang="en-GB" sz="1400" dirty="0"/>
              <a:t> “ files provided by MCR2 to visualise the robot in RVIZ.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6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6E584C-ED33-6ADA-9009-41295AE3AD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4092" y="2362200"/>
            <a:ext cx="6497908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91163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endParaRPr lang="en-GB" sz="1500" dirty="0"/>
              </a:p>
              <a:p>
                <a:pPr>
                  <a:lnSpc>
                    <a:spcPct val="100000"/>
                  </a:lnSpc>
                </a:pPr>
                <a:r>
                  <a:rPr lang="en-GB" sz="2000" dirty="0"/>
                  <a:t>The robot kinematical model is given by:</a:t>
                </a:r>
              </a:p>
              <a:p>
                <a:pPr>
                  <a:lnSpc>
                    <a:spcPct val="100000"/>
                  </a:lnSpc>
                </a:pPr>
                <a:endParaRPr lang="en-GB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m:rPr>
                                  <m:nor/>
                                </m:rPr>
                                <a:rPr lang="en-GB" sz="20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000" dirty="0"/>
              </a:p>
              <a:p>
                <a:pPr>
                  <a:lnSpc>
                    <a:spcPct val="150000"/>
                  </a:lnSpc>
                </a:pPr>
                <a:r>
                  <a:rPr lang="en-GB" sz="2000" dirty="0"/>
                  <a:t>The name of the package for the simulated node must be </a:t>
                </a:r>
                <a:r>
                  <a:rPr lang="en-GB" sz="2000" i="1" dirty="0"/>
                  <a:t>“</a:t>
                </a:r>
                <a:r>
                  <a:rPr lang="en-GB" sz="2000" i="1" dirty="0" err="1"/>
                  <a:t>EAI_robot_sim</a:t>
                </a:r>
                <a:r>
                  <a:rPr lang="en-GB" sz="2000" i="1" dirty="0"/>
                  <a:t>”.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000" dirty="0"/>
                  <a:t>The name of the package for the RVIZ configuration files must be </a:t>
                </a:r>
                <a:r>
                  <a:rPr lang="en-GB" sz="2000" i="1" dirty="0"/>
                  <a:t>“</a:t>
                </a:r>
                <a:r>
                  <a:rPr lang="en-GB" sz="2000" i="1" dirty="0" err="1"/>
                  <a:t>EAI_robot_rviz</a:t>
                </a:r>
                <a:r>
                  <a:rPr lang="en-GB" sz="2000" i="1" dirty="0"/>
                  <a:t>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000" dirty="0"/>
                  <a:t>For the pose of the robot use the “</a:t>
                </a:r>
                <a:r>
                  <a:rPr lang="en-GB" sz="2000" i="1" dirty="0" err="1"/>
                  <a:t>PoseStamped</a:t>
                </a:r>
                <a:r>
                  <a:rPr lang="en-GB" sz="2000" i="1" dirty="0"/>
                  <a:t>” </a:t>
                </a:r>
                <a:r>
                  <a:rPr lang="en-GB" sz="2000" dirty="0"/>
                  <a:t>Message.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2000" dirty="0"/>
                  <a:t>The pose topic must be named </a:t>
                </a:r>
                <a:r>
                  <a:rPr lang="en-GB" sz="2000" i="1" dirty="0"/>
                  <a:t>“/</a:t>
                </a:r>
                <a:r>
                  <a:rPr lang="en-GB" sz="2000" i="1" dirty="0" err="1"/>
                  <a:t>pose_sim</a:t>
                </a:r>
                <a:r>
                  <a:rPr lang="en-GB" sz="2000" i="1" dirty="0"/>
                  <a:t>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000" dirty="0"/>
                  <a:t>For the input to the robot use </a:t>
                </a:r>
                <a:r>
                  <a:rPr lang="en-GB" sz="2000" i="1" dirty="0"/>
                  <a:t>“Twist”  </a:t>
                </a:r>
                <a:r>
                  <a:rPr lang="en-GB" sz="2000" dirty="0"/>
                  <a:t>message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2000" dirty="0"/>
                  <a:t>The topic for commanding the robot must be named </a:t>
                </a:r>
                <a:r>
                  <a:rPr lang="en-GB" sz="2000" i="1" dirty="0"/>
                  <a:t>“/</a:t>
                </a:r>
                <a:r>
                  <a:rPr lang="en-GB" sz="2000" i="1" dirty="0" err="1"/>
                  <a:t>cmd_vel</a:t>
                </a:r>
                <a:r>
                  <a:rPr lang="en-GB" sz="2000" i="1" dirty="0"/>
                  <a:t>”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911636"/>
              </a:xfrm>
              <a:blipFill>
                <a:blip r:embed="rId2"/>
                <a:stretch>
                  <a:fillRect l="-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9CDD54-F769-DA76-B900-02CA22387B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56620"/>
            <a:ext cx="5181600" cy="408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400" dirty="0"/>
                  <a:t>The wheel speed must also be published using a </a:t>
                </a:r>
                <a:r>
                  <a:rPr lang="en-GB" sz="1400" i="1" dirty="0"/>
                  <a:t>“Float 32” </a:t>
                </a:r>
                <a:r>
                  <a:rPr lang="en-GB" sz="1400" i="1" dirty="0" err="1"/>
                  <a:t>std_msg</a:t>
                </a:r>
                <a:r>
                  <a:rPr lang="en-GB" sz="1400" i="1" dirty="0"/>
                  <a:t>.</a:t>
                </a:r>
                <a:r>
                  <a:rPr lang="en-GB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400" dirty="0"/>
                  <a:t>The topics for each wheel must be </a:t>
                </a:r>
                <a:r>
                  <a:rPr lang="en-GB" sz="1400" i="1" dirty="0"/>
                  <a:t>“/</a:t>
                </a:r>
                <a:r>
                  <a:rPr lang="en-GB" sz="1400" i="1" dirty="0" err="1"/>
                  <a:t>wr</a:t>
                </a:r>
                <a:r>
                  <a:rPr lang="en-GB" sz="1400" i="1" dirty="0"/>
                  <a:t>”</a:t>
                </a:r>
                <a:r>
                  <a:rPr lang="en-GB" sz="1400" dirty="0"/>
                  <a:t> and </a:t>
                </a:r>
                <a:r>
                  <a:rPr lang="en-GB" sz="1400" i="1" dirty="0"/>
                  <a:t>“/</a:t>
                </a:r>
                <a:r>
                  <a:rPr lang="en-GB" sz="1400" i="1" dirty="0" err="1"/>
                  <a:t>wl</a:t>
                </a:r>
                <a:r>
                  <a:rPr lang="en-GB" sz="1400" i="1" dirty="0"/>
                  <a:t>”, </a:t>
                </a:r>
                <a:r>
                  <a:rPr lang="en-GB" sz="1400" dirty="0"/>
                  <a:t>for  the left and right wheels respectively</a:t>
                </a:r>
                <a:r>
                  <a:rPr lang="en-GB" sz="1400" i="1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1400" i="1" dirty="0"/>
                  <a:t>	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𝑅𝑒𝑚𝑒𝑚𝑏𝑒𝑟</m:t>
                    </m:r>
                  </m:oMath>
                </a14:m>
                <a:r>
                  <a:rPr lang="en-GB" sz="1400" i="1" dirty="0"/>
                  <a:t>:</a:t>
                </a:r>
                <a:endParaRPr lang="en-GB" sz="1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GB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>
                  <a:lnSpc>
                    <a:spcPct val="150000"/>
                  </a:lnSpc>
                </a:pPr>
                <a:r>
                  <a:rPr lang="en-GB" sz="1400" dirty="0"/>
                  <a:t>As an </a:t>
                </a:r>
                <a:r>
                  <a:rPr lang="en-GB" sz="1400" b="1" dirty="0"/>
                  <a:t>optional</a:t>
                </a:r>
                <a:r>
                  <a:rPr lang="en-GB" sz="1400" dirty="0"/>
                  <a:t> task, the students are encouraged to make the wheels rotate with respect to the base of the robot.</a:t>
                </a:r>
              </a:p>
              <a:p>
                <a:pPr>
                  <a:lnSpc>
                    <a:spcPct val="150000"/>
                  </a:lnSpc>
                </a:pPr>
                <a:endParaRPr lang="en-GB" sz="1400" dirty="0"/>
              </a:p>
              <a:p>
                <a:pPr marL="0" indent="0">
                  <a:buNone/>
                </a:pPr>
                <a:endParaRPr lang="en-GB" sz="1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6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46FD896-B003-2CC8-E574-1E3EBC52F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1628" y="2114418"/>
            <a:ext cx="3962743" cy="37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8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sz="1500" dirty="0"/>
              <a:t>The student is allowed to use “</a:t>
            </a:r>
            <a:r>
              <a:rPr lang="en-GB" sz="1500" i="1" dirty="0"/>
              <a:t>tf”  </a:t>
            </a:r>
            <a:r>
              <a:rPr lang="en-GB" sz="1500" dirty="0"/>
              <a:t>coordinate transforms or “</a:t>
            </a:r>
            <a:r>
              <a:rPr lang="en-GB" sz="1500" i="1" dirty="0"/>
              <a:t>URDF</a:t>
            </a:r>
            <a:r>
              <a:rPr lang="en-GB" sz="1500" dirty="0"/>
              <a:t> “ files for the simulation, or a combination of both.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 must define the coordinate frames and transformations to be used.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students must define the required launch files for this activity.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simulation must be tested under different conditions, i.e., different speeds.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students must define a correct sampling time for the simulation 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students must solve the differential equations using numerical methods. 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usage of any library is strictly </a:t>
            </a:r>
            <a:r>
              <a:rPr lang="en-GB" sz="1500" b="1" dirty="0"/>
              <a:t>forbidden</a:t>
            </a:r>
            <a:r>
              <a:rPr lang="en-GB" sz="1500" dirty="0"/>
              <a:t>.</a:t>
            </a:r>
          </a:p>
          <a:p>
            <a:pPr>
              <a:lnSpc>
                <a:spcPct val="150000"/>
              </a:lnSpc>
            </a:pPr>
            <a:endParaRPr lang="en-GB" sz="15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1: Part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5A562-096E-604E-A934-73E57D766C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latin typeface="Nexa-Bold" panose="01000000000000000000" pitchFamily="50" charset="0"/>
              </a:rPr>
              <a:t>Expected results:</a:t>
            </a:r>
          </a:p>
          <a:p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A6A7D-ED1E-D3B7-D8BF-D474597F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603" y="4255476"/>
            <a:ext cx="3401999" cy="2481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84D9B-619E-E096-C05F-0AEAA340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04" y="2271684"/>
            <a:ext cx="3402000" cy="18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6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591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 6</vt:lpstr>
      <vt:lpstr>Mini challenge 6</vt:lpstr>
      <vt:lpstr>Mini challenge 6</vt:lpstr>
      <vt:lpstr>Mini challenge 6</vt:lpstr>
      <vt:lpstr>Mini challenge 1: Part 1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14</cp:revision>
  <dcterms:created xsi:type="dcterms:W3CDTF">2022-11-10T18:38:46Z</dcterms:created>
  <dcterms:modified xsi:type="dcterms:W3CDTF">2023-09-20T21:07:25Z</dcterms:modified>
</cp:coreProperties>
</file>