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14" r:id="rId4"/>
    <p:sldId id="316" r:id="rId5"/>
    <p:sldId id="331" r:id="rId6"/>
    <p:sldId id="3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Single Link Manipulator Simulation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562-1255-DBE0-7441-9F513E8B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47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In this activity, the student will learn how to simulate a single link manipulator dynamics using the governing equations derived from the Euler-Lagrange methodology.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5CC7F0-95DD-8E4A-24B4-332018887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6550" y="1934369"/>
            <a:ext cx="4152900" cy="4133850"/>
          </a:xfrm>
        </p:spPr>
      </p:pic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SLM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Download the package “</a:t>
            </a:r>
            <a:r>
              <a:rPr lang="en-GB" sz="1600" dirty="0" err="1"/>
              <a:t>slm_sim</a:t>
            </a:r>
            <a:r>
              <a:rPr lang="en-GB" sz="1600" dirty="0"/>
              <a:t>”, from GitHub “Week4/Activities/Activity 2”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Create a node called </a:t>
            </a:r>
            <a:r>
              <a:rPr lang="en-GB" sz="1600" i="1" dirty="0"/>
              <a:t>slm_sim.py</a:t>
            </a:r>
            <a:r>
              <a:rPr lang="en-GB" sz="1600" dirty="0"/>
              <a:t> inside the scripts folder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slm_sim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touch scripts/slm_sim.py</a:t>
            </a:r>
          </a:p>
          <a:p>
            <a:pPr marL="457200" lvl="1" indent="0" algn="ctr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Give executable permission to the file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slm_sim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slm_sim.py</a:t>
            </a:r>
          </a:p>
          <a:p>
            <a:pPr marL="0" indent="0" algn="ctr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Modify the CMake file to include the newly created node in the 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catkin_install_python</a:t>
            </a:r>
            <a:r>
              <a:rPr lang="en-GB" sz="1200" dirty="0">
                <a:latin typeface="Consolas" panose="020B0609020204030204" pitchFamily="49" charset="0"/>
              </a:rPr>
              <a:t>(PROGRAMS scripts/slm_sim.py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  DESTINATION ${CATKIN_PACKAGE_BIN_DESTINATION})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6000" dirty="0"/>
                  <a:t>Open the file </a:t>
                </a:r>
                <a:r>
                  <a:rPr lang="en-GB" sz="6000" i="1" dirty="0"/>
                  <a:t>slm_sim.py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6000" dirty="0"/>
                  <a:t>Simulate the dynamics of a single link manipulator using the following dynamical model.</a:t>
                </a:r>
              </a:p>
              <a:p>
                <a:pPr>
                  <a:lnSpc>
                    <a:spcPct val="170000"/>
                  </a:lnSpc>
                </a:pPr>
                <a:endParaRPr lang="en-GB" sz="6000" dirty="0"/>
              </a:p>
              <a:p>
                <a:pPr>
                  <a:lnSpc>
                    <a:spcPct val="170000"/>
                  </a:lnSpc>
                </a:pPr>
                <a:r>
                  <a:rPr lang="en-GB" sz="6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6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6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sz="6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6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6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6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6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6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6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𝑚𝑔𝑎</m:t>
                                  </m:r>
                                  <m:func>
                                    <m:func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6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GB" sz="6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6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6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6000" dirty="0"/>
                  <a:t>where: link has inertia </a:t>
                </a:r>
                <a14:m>
                  <m:oMath xmlns:m="http://schemas.openxmlformats.org/officeDocument/2006/math">
                    <m:r>
                      <a:rPr lang="en-GB" sz="6000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6000" dirty="0"/>
                  <a:t> and the centre of mass, </a:t>
                </a:r>
                <a14:m>
                  <m:oMath xmlns:m="http://schemas.openxmlformats.org/officeDocument/2006/math">
                    <m:r>
                      <a:rPr lang="en-GB" sz="6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6000" dirty="0"/>
                  <a:t>, is located at </a:t>
                </a:r>
                <a14:m>
                  <m:oMath xmlns:m="http://schemas.openxmlformats.org/officeDocument/2006/math">
                    <m:r>
                      <a:rPr lang="en-GB" sz="600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6000" dirty="0"/>
                  <a:t>, a distance </a:t>
                </a:r>
                <a14:m>
                  <m:oMath xmlns:m="http://schemas.openxmlformats.org/officeDocument/2006/math">
                    <m:r>
                      <a:rPr lang="en-GB" sz="6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6000" dirty="0"/>
                  <a:t> from the origin (point of rotation), and </a:t>
                </a:r>
                <a14:m>
                  <m:oMath xmlns:m="http://schemas.openxmlformats.org/officeDocument/2006/math">
                    <m:r>
                      <a:rPr lang="en-GB" sz="6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6000" dirty="0"/>
                  <a:t> is the friction coefficient.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6000" dirty="0"/>
              </a:p>
              <a:p>
                <a:pPr marL="0" indent="0">
                  <a:buNone/>
                </a:pPr>
                <a:r>
                  <a:rPr lang="en-GB" sz="1600" dirty="0"/>
                  <a:t> </a:t>
                </a:r>
              </a:p>
              <a:p>
                <a:pPr marL="0" indent="0" algn="ctr">
                  <a:buNone/>
                </a:pPr>
                <a:endParaRPr lang="en-GB" sz="1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  <a:blipFill>
                <a:blip r:embed="rId2"/>
                <a:stretch>
                  <a:fillRect l="-426" r="-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06552" y="2494749"/>
                <a:ext cx="466164" cy="46104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GB" sz="1400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06552" y="2494749"/>
                <a:ext cx="466164" cy="46104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SLM Simulation in RVIZ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B6FB3-0C1A-D8B9-EBA6-278ABB0D0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742" y="2639468"/>
            <a:ext cx="5139373" cy="26215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FEE2DE-48D9-5592-45DA-48DC3C8764DD}"/>
              </a:ext>
            </a:extLst>
          </p:cNvPr>
          <p:cNvCxnSpPr>
            <a:cxnSpLocks/>
          </p:cNvCxnSpPr>
          <p:nvPr/>
        </p:nvCxnSpPr>
        <p:spPr>
          <a:xfrm flipH="1">
            <a:off x="7117976" y="3272118"/>
            <a:ext cx="977153" cy="8606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4684-9225-1DB0-79E7-11E38B438DCF}"/>
              </a:ext>
            </a:extLst>
          </p:cNvPr>
          <p:cNvSpPr/>
          <p:nvPr/>
        </p:nvSpPr>
        <p:spPr>
          <a:xfrm>
            <a:off x="1055762" y="2855912"/>
            <a:ext cx="3525673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565AE-292E-93A1-E8D8-006E4CB37504}"/>
                  </a:ext>
                </a:extLst>
              </p:cNvPr>
              <p:cNvSpPr txBox="1"/>
              <p:nvPr/>
            </p:nvSpPr>
            <p:spPr>
              <a:xfrm>
                <a:off x="958421" y="2923274"/>
                <a:ext cx="3720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𝑚𝑔𝑎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565AE-292E-93A1-E8D8-006E4CB37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21" y="2923274"/>
                <a:ext cx="372035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37B9C2-9EB1-D718-82D4-41C06118A8C6}"/>
              </a:ext>
            </a:extLst>
          </p:cNvPr>
          <p:cNvCxnSpPr>
            <a:cxnSpLocks/>
          </p:cNvCxnSpPr>
          <p:nvPr/>
        </p:nvCxnSpPr>
        <p:spPr>
          <a:xfrm flipH="1">
            <a:off x="6931315" y="2143872"/>
            <a:ext cx="2185791" cy="18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93CCBA-D4FB-B8A9-3560-5FC415929817}"/>
                  </a:ext>
                </a:extLst>
              </p:cNvPr>
              <p:cNvSpPr txBox="1"/>
              <p:nvPr/>
            </p:nvSpPr>
            <p:spPr>
              <a:xfrm>
                <a:off x="6490447" y="4972461"/>
                <a:ext cx="6096000" cy="1529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15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** For this case since it is a uniform rod, the centre of mass is located at the centre of the rod,  then: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m:t>𝑎</m:t>
                      </m:r>
                      <m:r>
                        <a:rPr lang="en-GB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GB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GB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m:t>𝑙</m:t>
                          </m:r>
                        </m:num>
                        <m:den>
                          <m:r>
                            <a:rPr lang="en-GB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m:t>2</m:t>
                          </m:r>
                        </m:den>
                      </m:f>
                      <m:r>
                        <a:rPr lang="en-GB" sz="15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500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93CCBA-D4FB-B8A9-3560-5FC41592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47" y="4972461"/>
                <a:ext cx="6096000" cy="1529842"/>
              </a:xfrm>
              <a:prstGeom prst="rect">
                <a:avLst/>
              </a:prstGeom>
              <a:blipFill>
                <a:blip r:embed="rId6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71BCE-D091-9C5F-7D16-AD76EA63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F2893-B2C7-A989-77E8-6CA5CFBC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4" y="1597025"/>
            <a:ext cx="5907741" cy="488409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#SLM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k = 0.01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 = 0.75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l = 0.36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g = 9.8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Tau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x1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x2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 #SLM governing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x1 += x2*dt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x2_dot = (1/(J+ma^2)) * (- </a:t>
            </a:r>
            <a:r>
              <a:rPr lang="en-GB" sz="1600" dirty="0" err="1">
                <a:latin typeface="Consolas" panose="020B0609020204030204" pitchFamily="49" charset="0"/>
              </a:rPr>
              <a:t>mga</a:t>
            </a:r>
            <a:r>
              <a:rPr lang="en-GB" sz="1600" dirty="0">
                <a:latin typeface="Consolas" panose="020B0609020204030204" pitchFamily="49" charset="0"/>
              </a:rPr>
              <a:t> cos(x1) – kx2 + Tau)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x2 += x2_dot*dt</a:t>
            </a:r>
          </a:p>
          <a:p>
            <a:pPr marL="0" indent="0">
              <a:buNone/>
            </a:pPr>
            <a:r>
              <a:rPr lang="en-GB" sz="1600" dirty="0"/>
              <a:t> </a:t>
            </a: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D538-EC97-B059-A2BE-1A12E640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742" y="1597025"/>
            <a:ext cx="5326034" cy="48840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137742-6DB2-1542-A8D1-075803DF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SLM Simulation in RVIZ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145029-5319-A769-86E3-471EEA2FCC06}"/>
              </a:ext>
            </a:extLst>
          </p:cNvPr>
          <p:cNvSpPr/>
          <p:nvPr/>
        </p:nvSpPr>
        <p:spPr>
          <a:xfrm>
            <a:off x="7342094" y="3048000"/>
            <a:ext cx="3110753" cy="11026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SLM Manipulator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E751-C676-90D9-82E1-E3AA9B73195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535271" y="3599329"/>
            <a:ext cx="806823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48DE4-20C6-A592-B0FB-337F617D0FE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52847" y="3599329"/>
            <a:ext cx="67335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A6449-AA5F-6C63-A350-359131FECF54}"/>
              </a:ext>
            </a:extLst>
          </p:cNvPr>
          <p:cNvSpPr txBox="1"/>
          <p:nvPr/>
        </p:nvSpPr>
        <p:spPr>
          <a:xfrm>
            <a:off x="6405783" y="3138999"/>
            <a:ext cx="68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Nexa-Light" panose="01000000000000000000" pitchFamily="2" charset="0"/>
              </a:rPr>
              <a:t>/tau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17C91-FCE3-0DC5-3E85-F62639E0BA48}"/>
              </a:ext>
            </a:extLst>
          </p:cNvPr>
          <p:cNvSpPr txBox="1"/>
          <p:nvPr/>
        </p:nvSpPr>
        <p:spPr>
          <a:xfrm>
            <a:off x="10446873" y="3138999"/>
            <a:ext cx="168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Nexa-Light" panose="01000000000000000000" pitchFamily="2" charset="0"/>
              </a:rPr>
              <a:t>/</a:t>
            </a:r>
            <a:r>
              <a:rPr lang="en-GB" i="1" dirty="0" err="1">
                <a:latin typeface="Nexa-Light" panose="01000000000000000000" pitchFamily="2" charset="0"/>
              </a:rPr>
              <a:t>joint_states</a:t>
            </a:r>
            <a:endParaRPr lang="en-GB" i="1" dirty="0">
              <a:latin typeface="Nexa-Light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4" y="1446302"/>
            <a:ext cx="5535707" cy="5411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Subscribe the model to the topic “/tau” and publish the model’s output in the topic “/</a:t>
            </a:r>
            <a:r>
              <a:rPr lang="en-GB" sz="1400" dirty="0" err="1"/>
              <a:t>joint_states</a:t>
            </a:r>
            <a:r>
              <a:rPr lang="en-GB" sz="1400" dirty="0"/>
              <a:t>”.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Make sure to add print some values to verify the program is working properly (debug).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Compile the program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cd ~/</a:t>
            </a:r>
            <a:r>
              <a:rPr lang="en-GB" sz="1400" dirty="0" err="1">
                <a:latin typeface="Consolas" panose="020B0609020204030204" pitchFamily="49" charset="0"/>
              </a:rPr>
              <a:t>catkin_ws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catkin_make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sz="1400" dirty="0"/>
              <a:t>Launch the node from the launch file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roslaunch </a:t>
            </a:r>
            <a:r>
              <a:rPr lang="en-GB" sz="1400" dirty="0" err="1">
                <a:latin typeface="Consolas" panose="020B0609020204030204" pitchFamily="49" charset="0"/>
              </a:rPr>
              <a:t>slm_sim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pendulum_sim.launch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366926"/>
            <a:ext cx="6065622" cy="575777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Open rviz and </a:t>
            </a:r>
            <a:r>
              <a:rPr lang="en-GB" sz="1400" dirty="0" err="1"/>
              <a:t>rqt_plot</a:t>
            </a:r>
            <a:r>
              <a:rPr lang="en-GB" sz="1400" dirty="0"/>
              <a:t> to verify the results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rosrun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endParaRPr lang="en-GB" sz="1400" dirty="0"/>
          </a:p>
          <a:p>
            <a:pPr>
              <a:lnSpc>
                <a:spcPct val="170000"/>
              </a:lnSpc>
            </a:pPr>
            <a:r>
              <a:rPr lang="en-GB" sz="1400" dirty="0" err="1"/>
              <a:t>rqt_multiplot</a:t>
            </a:r>
            <a:r>
              <a:rPr lang="en-GB" sz="1400" dirty="0"/>
              <a:t> can be installed to view the phase diagram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sudo</a:t>
            </a:r>
            <a:r>
              <a:rPr lang="en-GB" sz="1400" dirty="0">
                <a:latin typeface="Consolas" panose="020B0609020204030204" pitchFamily="49" charset="0"/>
              </a:rPr>
              <a:t> apt install </a:t>
            </a:r>
            <a:r>
              <a:rPr lang="en-GB" sz="1400" dirty="0" err="1">
                <a:latin typeface="Consolas" panose="020B0609020204030204" pitchFamily="49" charset="0"/>
              </a:rPr>
              <a:t>ros</a:t>
            </a:r>
            <a:r>
              <a:rPr lang="en-GB" sz="1400" dirty="0">
                <a:latin typeface="Consolas" panose="020B0609020204030204" pitchFamily="49" charset="0"/>
              </a:rPr>
              <a:t>-noetic-</a:t>
            </a:r>
            <a:r>
              <a:rPr lang="en-GB" sz="1400" dirty="0" err="1">
                <a:latin typeface="Consolas" panose="020B0609020204030204" pitchFamily="49" charset="0"/>
              </a:rPr>
              <a:t>rqt</a:t>
            </a:r>
            <a:r>
              <a:rPr lang="en-GB" sz="1400" dirty="0">
                <a:latin typeface="Consolas" panose="020B0609020204030204" pitchFamily="49" charset="0"/>
              </a:rPr>
              <a:t>-multiplot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rosrun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rqt_multiplot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rqt_multiplot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endParaRPr lang="en-GB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SLM Simulation in RVIZ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AC5B2-90A8-AA56-FC28-D1E8462F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93" y="3922344"/>
            <a:ext cx="6233030" cy="28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1380</TotalTime>
  <Words>470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Activity</vt:lpstr>
      <vt:lpstr>Activity</vt:lpstr>
      <vt:lpstr>SLM Simulation in RVIZ</vt:lpstr>
      <vt:lpstr>SLM Simulation in RVIZ</vt:lpstr>
      <vt:lpstr>SLM Simulation in RVIZ</vt:lpstr>
      <vt:lpstr>SLM Simulation in RVIZ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9</cp:revision>
  <dcterms:created xsi:type="dcterms:W3CDTF">2023-09-25T10:53:13Z</dcterms:created>
  <dcterms:modified xsi:type="dcterms:W3CDTF">2024-02-09T12:53:04Z</dcterms:modified>
</cp:coreProperties>
</file>