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5" r:id="rId7"/>
    <p:sldId id="286" r:id="rId8"/>
    <p:sldId id="262" r:id="rId9"/>
    <p:sldId id="297" r:id="rId10"/>
    <p:sldId id="263" r:id="rId11"/>
    <p:sldId id="283" r:id="rId12"/>
    <p:sldId id="284" r:id="rId13"/>
    <p:sldId id="287" r:id="rId14"/>
    <p:sldId id="289" r:id="rId15"/>
    <p:sldId id="288" r:id="rId16"/>
    <p:sldId id="290" r:id="rId17"/>
    <p:sldId id="292" r:id="rId18"/>
    <p:sldId id="291" r:id="rId19"/>
    <p:sldId id="293" r:id="rId20"/>
    <p:sldId id="294" r:id="rId21"/>
    <p:sldId id="296" r:id="rId22"/>
    <p:sldId id="298" r:id="rId23"/>
    <p:sldId id="307" r:id="rId24"/>
    <p:sldId id="308" r:id="rId25"/>
    <p:sldId id="295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9" r:id="rId35"/>
    <p:sldId id="3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7"/>
    <a:srgbClr val="01CCFF"/>
    <a:srgbClr val="00C4F2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InstallingandConfiguringROSEnvironment" TargetMode="External"/><Relationship Id="rId2" Type="http://schemas.openxmlformats.org/officeDocument/2006/relationships/hyperlink" Target="http://wiki.ros.org/ROS/Installation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answers.ros.org/question/117801/how-to-get-the-line-source-develsetupbash-to-run-after-every-time-you-catkin_mak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40E2-35BE-64D2-5BE2-BBBE9E00E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RVIZ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D461C-E343-38FA-74E6-7C0C37DD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Manipulator Modelling in RVIZ</a:t>
            </a:r>
          </a:p>
        </p:txBody>
      </p:sp>
    </p:spTree>
    <p:extLst>
      <p:ext uri="{BB962C8B-B14F-4D97-AF65-F5344CB8AC3E}">
        <p14:creationId xmlns:p14="http://schemas.microsoft.com/office/powerpoint/2010/main" val="144040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4249A-A6BB-AE30-BEC3-7C734844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4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Transforms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transforms to be defined are the following: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1: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world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</a:t>
            </a:r>
            <a:r>
              <a:rPr lang="en-GB" sz="1400" dirty="0" err="1"/>
              <a:t>base_link</a:t>
            </a:r>
            <a:endParaRPr lang="en-GB" sz="1400" dirty="0"/>
          </a:p>
          <a:p>
            <a:pPr lvl="1">
              <a:lnSpc>
                <a:spcPct val="100000"/>
              </a:lnSpc>
            </a:pPr>
            <a:r>
              <a:rPr lang="en-GB" sz="1400" dirty="0"/>
              <a:t>Type: 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x, y, z= user-defined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User defined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Information: Position of the manipulator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2: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</a:t>
            </a:r>
            <a:r>
              <a:rPr lang="en-GB" sz="1400" dirty="0" err="1"/>
              <a:t>base_link</a:t>
            </a:r>
            <a:endParaRPr lang="en-GB" sz="1400" dirty="0"/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link0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Type: 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x=0, y=0, z=0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r=0 , p=0, yaw=0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 = Overlapping </a:t>
            </a:r>
            <a:r>
              <a:rPr lang="en-GB" sz="1400" dirty="0" err="1"/>
              <a:t>base_link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9C6D3-1FEB-0FBF-6E5B-1837F1FB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Transforms to be broadcasted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912BD-F9DC-8B64-9754-9E1495832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9183" y="1917970"/>
            <a:ext cx="7002817" cy="4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4249A-A6BB-AE30-BEC3-7C734844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4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Transforms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transforms to be defined are the following: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3: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link0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link1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Type: Non-Static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x=0, y=0, z=0.123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 r=0 , p=0, yaw=0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Information: Joint 1 rotation about the z-axis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4: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link1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link2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Type: Non-static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x=0, y=0, z=0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r=0 , p=0, yaw=0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Information: Joint 2, Overlapping link1, rotation about the x-axis</a:t>
            </a:r>
          </a:p>
          <a:p>
            <a:pPr lvl="4">
              <a:lnSpc>
                <a:spcPct val="100000"/>
              </a:lnSpc>
            </a:pPr>
            <a:endParaRPr lang="en-GB" sz="8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9C6D3-1FEB-0FBF-6E5B-1837F1FB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Transforms to be broadcasted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912BD-F9DC-8B64-9754-9E1495832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9183" y="1917970"/>
            <a:ext cx="7002817" cy="4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4249A-A6BB-AE30-BEC3-7C734844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4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Transforms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transforms to be defined are the following: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5: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link2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link3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Type: Non-Static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x=0, y=0, z=0.185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 r=0 , p=0, yaw=0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Information: Joint 3 rotation about the x-axis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Transform 6: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Father frame: link3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Child frame: link4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Type: Non-static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Translation: x=0, y=0.2, z=0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Rotation: r=0 , p=0, yaw=0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Information: Joint 4, Rotation about the y-axis</a:t>
            </a:r>
          </a:p>
          <a:p>
            <a:pPr lvl="4">
              <a:lnSpc>
                <a:spcPct val="100000"/>
              </a:lnSpc>
            </a:pPr>
            <a:endParaRPr lang="en-GB" sz="8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9C6D3-1FEB-0FBF-6E5B-1837F1FB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Transforms to be broadcasted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912BD-F9DC-8B64-9754-9E1495832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9183" y="1917970"/>
            <a:ext cx="7002817" cy="4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1DB75-2C7D-E762-FC80-A2FC31826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13428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4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Open the file “manipulator.py”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Copy the following template and save.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/>
              <a:t>Be careful with the tabs!</a:t>
            </a:r>
          </a:p>
          <a:p>
            <a:pPr>
              <a:lnSpc>
                <a:spcPct val="170000"/>
              </a:lnSpc>
            </a:pPr>
            <a:endParaRPr lang="en-GB" sz="1600" dirty="0"/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90CD-8D24-4319-8015-2D52F165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46302"/>
            <a:ext cx="5374341" cy="529095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if __name__=='__main__':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#Initialise and Setup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rospy.init_node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manipulator_ex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# Configure the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loop_rate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rospy.Rate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#Functions to initialise markers and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#Setup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Publishers,subscribers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and transform broadcasters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#Run the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not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rospy.is_shutdown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#Declare time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 =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to_sec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#Update the markers time stamp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 Define the transform movements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#Update the transforms time stamps and movements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#Broadcast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#Publish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loop_rate.sleep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except </a:t>
            </a:r>
            <a:r>
              <a:rPr lang="en-GB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rospy.ROSInterruptException</a:t>
            </a: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CF1BD7-6309-A99B-0672-A2A00A9B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87865"/>
            <a:ext cx="8160426" cy="1325563"/>
          </a:xfrm>
        </p:spPr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1D23DC-0FA7-6AA0-9336-73DBBB98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9" y="2962081"/>
            <a:ext cx="5374342" cy="375741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#!/usr/bin/env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import rospy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import </a:t>
            </a:r>
            <a:r>
              <a:rPr lang="en-GB" sz="1000" dirty="0" err="1">
                <a:latin typeface="Consolas" panose="020B0609020204030204" pitchFamily="49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from geometry_msgs.msg import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from visualization_msgs.msg import Marker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from tf2_ros import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</a:rPr>
              <a:t>StaticTransformBroadcaster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 Setup parameters, transforms, variables and callback functions here (if required)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 Declare Marker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#Declare Transform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#################### Functions to Initialise Markers######################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#Functions to initialise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##########################################################################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################## ## Initialise Transform Messages#######################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#Functions to initialise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153198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EE120-7AB6-7B20-FEC7-412CD1B1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Running the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Open a terminal and re-build your package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Run ROS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Open a new terminal and run the node you just made using the following command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200" dirty="0"/>
              <a:t>Open a new terminal and run the </a:t>
            </a:r>
            <a:r>
              <a:rPr lang="en-US" sz="1200" dirty="0" err="1"/>
              <a:t>rqt_graph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EC9FA-5926-A86F-FE5A-36A592C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E25656-E73B-9CF5-FC6E-49641B6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86370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catkin_make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06A395-81D0-5208-150F-399A9B8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978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roscore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4D5688-6D6D-3474-5336-C9F0BF82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810530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F3787-94AE-8068-7890-CF21F6D79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You </a:t>
            </a:r>
            <a:r>
              <a:rPr lang="en-GB" sz="1600" dirty="0"/>
              <a:t>won't be able to see anything else since there is no program; this is just a checkpoint to make sure</a:t>
            </a:r>
            <a:r>
              <a:rPr lang="en-US" sz="1600" dirty="0"/>
              <a:t> everything is running smoothly.</a:t>
            </a:r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A57EC4-236F-DE5E-4736-8DE061FE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962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rqt_graph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rqt_graph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AFF68-80F4-12FE-C735-03257D0B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44" y="2631791"/>
            <a:ext cx="4020111" cy="15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(Steps)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In the file “manipulator.py” declare the first transform message “baseLink_l0_tf” to be used in the “</a:t>
            </a:r>
            <a:r>
              <a:rPr lang="en-GB" sz="1400" b="1" dirty="0"/>
              <a:t>Declarations</a:t>
            </a:r>
            <a:r>
              <a:rPr lang="en-GB" sz="1400" dirty="0"/>
              <a:t>” section (yellow section).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Define the function “init_baseLink_l0_tf()” to initialise the transform message in the </a:t>
            </a:r>
            <a:r>
              <a:rPr lang="en-GB" sz="1400" b="1" dirty="0"/>
              <a:t>“Declarations</a:t>
            </a:r>
            <a:r>
              <a:rPr lang="en-GB" sz="1400" dirty="0"/>
              <a:t>” section.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In the “</a:t>
            </a:r>
            <a:r>
              <a:rPr lang="en-GB" sz="1400" b="1" dirty="0"/>
              <a:t>main setup</a:t>
            </a:r>
            <a:r>
              <a:rPr lang="en-GB" sz="1400" dirty="0"/>
              <a:t>” section, call the previously defined function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Define a transform broadcaster for the previously defined transform (“</a:t>
            </a:r>
            <a:r>
              <a:rPr lang="en-GB" sz="1400" b="1" dirty="0"/>
              <a:t>Main setup</a:t>
            </a:r>
            <a:r>
              <a:rPr lang="en-GB" sz="1400" dirty="0"/>
              <a:t>” section).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In the “</a:t>
            </a:r>
            <a:r>
              <a:rPr lang="en-GB" sz="1400" b="1" dirty="0"/>
              <a:t>Loop</a:t>
            </a:r>
            <a:r>
              <a:rPr lang="en-GB" sz="1400" dirty="0"/>
              <a:t>” section, update the time stamp of the transform before broadcast it.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67D868-81A8-114F-464F-B873730C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429000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#Declare Transform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baseLink_l0_tf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4645527"/>
            <a:ext cx="5181601" cy="191075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#################### Initialise Transform Messages 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init_baseLink_l0_tf():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baseLink_l0_tf.header.frame_id = "</a:t>
            </a:r>
            <a:r>
              <a:rPr lang="en-GB" sz="1000" dirty="0" err="1">
                <a:latin typeface="Consolas" panose="020B0609020204030204" pitchFamily="49" charset="0"/>
              </a:rPr>
              <a:t>base_link</a:t>
            </a:r>
            <a:r>
              <a:rPr lang="en-GB" sz="1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baseLink_l0_tf.child_frame_id = "link0"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baseLink_l0_tf.transform.translation.x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baseLink_l0_tf.transform.translation.y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baseLink_l0_tf.transform.translation.z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baseLink_l0_tf.transform.rotation.x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baseLink_l0_tf.transform.rotation.y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baseLink_l0_tf.transform.rotation.z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baseLink_l0_tf.transform.rotation.w =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60A8C8-1203-19CC-67DA-1B0CEC6A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74038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#Functions to initialise markers and transforms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init_baseLink_l0_tf()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3AE09A0-51AD-314C-9FBD-D2446E3C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3815356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#Setup Publishers, subscribers and transform broadcasters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bc_baselink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StaticTransformBroadcaster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B26C3A0-50AE-F1E8-8989-09BBDD2E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8" y="5035645"/>
            <a:ext cx="5181601" cy="83354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#Update the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baseLink_l0_tf.header.stamp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#Broadcast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bc_baselink.sendTransform</a:t>
            </a:r>
            <a:r>
              <a:rPr lang="en-GB" sz="1000" dirty="0">
                <a:latin typeface="Consolas" panose="020B0609020204030204" pitchFamily="49" charset="0"/>
              </a:rPr>
              <a:t>(baseLink_l0_tf)</a:t>
            </a:r>
          </a:p>
        </p:txBody>
      </p:sp>
    </p:spTree>
    <p:extLst>
      <p:ext uri="{BB962C8B-B14F-4D97-AF65-F5344CB8AC3E}">
        <p14:creationId xmlns:p14="http://schemas.microsoft.com/office/powerpoint/2010/main" val="20162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EE120-7AB6-7B20-FEC7-412CD1B1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Running the node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Open a terminal and re-build your package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Run ROS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Open a new terminal and run the node you just made using the following command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sz="1200" dirty="0"/>
              <a:t>Open a new terminal and run the rviz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EC9FA-5926-A86F-FE5A-36A592C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E25656-E73B-9CF5-FC6E-49641B6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86370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catkin_make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06A395-81D0-5208-150F-399A9B8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978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roscore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4D5688-6D6D-3474-5336-C9F0BF82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810530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F3787-94AE-8068-7890-CF21F6D79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In the “Fixed Frame” option in RVIZ GUI (top left corner) change it to “</a:t>
            </a:r>
            <a:r>
              <a:rPr lang="en-US" sz="1400" dirty="0" err="1"/>
              <a:t>base_link</a:t>
            </a:r>
            <a:r>
              <a:rPr lang="en-US" sz="1400" dirty="0"/>
              <a:t>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Press de “Add” button in the bottom left corner of the RVIZ GUI,  look for “TF” option on the menu and add it by selecting it and pressing “OK”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A57EC4-236F-DE5E-4736-8DE061FE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962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rviz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rviz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D9E-700B-8DD3-8B63-5827B652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5" y="4265243"/>
            <a:ext cx="2717929" cy="21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7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885" y="1461056"/>
            <a:ext cx="5181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Repeat steps 1-5 of the previous two slides, and add the following transformations, in their respective sections</a:t>
            </a:r>
          </a:p>
          <a:p>
            <a:pPr>
              <a:lnSpc>
                <a:spcPct val="150000"/>
              </a:lnSpc>
            </a:pPr>
            <a:r>
              <a:rPr lang="en-GB" sz="1400" dirty="0" err="1"/>
              <a:t>Declariation</a:t>
            </a:r>
            <a:r>
              <a:rPr lang="en-GB" sz="1400" dirty="0"/>
              <a:t> Section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67D868-81A8-114F-464F-B873730C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4" y="3339353"/>
            <a:ext cx="5181601" cy="98743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#Declare Transform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l0_l1_tf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l1_l2_tf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l2_l3_tf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l3_l4_tf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l4_l5_tf = </a:t>
            </a:r>
            <a:r>
              <a:rPr lang="en-GB" sz="1000" dirty="0" err="1">
                <a:latin typeface="Consolas" panose="020B0609020204030204" pitchFamily="49" charset="0"/>
              </a:rPr>
              <a:t>TransformStamped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4" y="4423549"/>
            <a:ext cx="5181601" cy="237242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#################### Initialise Transform Messages 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init_baseLink_l0_tf():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. . . (the definition is here but not enough space in the slide)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init_l0_l1_tf():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l0_l1_tf.header.frame_id = "link0"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l0_l1_tf.child_frame_id = "link1"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l0_l1_tf.transform.translation.x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l0_l1_tf.transform.translation.y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l0_l1_tf.transform.translation.z = 0.123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l0_l1_tf.transform.rotation.x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l0_l1_tf.transform.rotation.y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l0_l1_tf.transform.rotation.z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l0_l1_tf.transform.rotation.w = 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A2A4AEF-6C4E-901E-3BD4-5E48581D9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702" y="1253922"/>
            <a:ext cx="5181601" cy="560407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init_l1_l2_tf():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l1_l2_tf.header.frame_id = "link1"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l1_l2_tf.child_frame_id = "link2"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l1_l2_tf.transform.translation.x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l1_l2_tf.transform.translation.y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l1_l2_tf.transform.translation.z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l1_l2_tf.transform.rotation.x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l1_l2_tf.transform.rotation.y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l1_l2_tf.transform.rotation.z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l1_l2_tf.transform.rotation.w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init_l2_l3_tf():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l2_l3_tf.header.frame_id = "link2"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l2_l3_tf.child_frame_id = "link3"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l2_l3_tf.transform.translation.x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l2_l3_tf.transform.translation.y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l2_l3_tf.transform.translation.z = 0.185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l2_l3_tf.transform.rotation.x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l2_l3_tf.transform.rotation.y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l2_l3_tf.transform.rotation.z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l2_l3_tf.transform.rotation.w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init_l3_l4_tf():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l3_l4_tf.header.frame_id = "link3"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l3_l4_tf.child_frame_id = "link4"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l3_l4_tf.transform.translation.x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l3_l4_tf.transform.translation.y = 0.2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l3_l4_tf.transform.translation.z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l3_l4_tf.transform.rotation.x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l3_l4_tf.transform.rotation.y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l3_l4_tf.transform.rotation.z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l3_l4_tf.transform.rotation.w = 1</a:t>
            </a:r>
          </a:p>
        </p:txBody>
      </p:sp>
    </p:spTree>
    <p:extLst>
      <p:ext uri="{BB962C8B-B14F-4D97-AF65-F5344CB8AC3E}">
        <p14:creationId xmlns:p14="http://schemas.microsoft.com/office/powerpoint/2010/main" val="32990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885" y="1461056"/>
            <a:ext cx="5181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Repeat steps 1-5 of the previous two slides, and add the following transformations, in their respective sections</a:t>
            </a:r>
          </a:p>
          <a:p>
            <a:pPr>
              <a:lnSpc>
                <a:spcPct val="150000"/>
              </a:lnSpc>
            </a:pPr>
            <a:r>
              <a:rPr lang="en-GB" sz="1400" b="1" dirty="0"/>
              <a:t>Main Setup Section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b="1" dirty="0"/>
              <a:t>Loop Section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Add the rotations for the other transforms (the previous was static)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Rotations are defined in quaternions so we must use the </a:t>
            </a:r>
            <a:r>
              <a:rPr lang="en-GB" sz="1400" dirty="0" err="1"/>
              <a:t>tf_conversion</a:t>
            </a:r>
            <a:r>
              <a:rPr lang="en-GB" sz="1400" dirty="0"/>
              <a:t> library to convert from Euler angles to quaternions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67D868-81A8-114F-464F-B873730C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4" y="3429000"/>
            <a:ext cx="5181601" cy="98743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#Functions to initialise markers and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init_baseLink_l0_tf()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init_l0_l1_tf()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init_l1_l2_tf()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init_l2_l3_tf()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init_l3_l4_tf()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4" y="4962157"/>
            <a:ext cx="5181601" cy="129520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#Setup Publishers, subscribers and transform broadcasters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bc_baselink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StaticTransformBroadcaster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bc_l0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bc_l1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bc_l2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bc_l3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bc_l4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bc_l5 = </a:t>
            </a:r>
            <a:r>
              <a:rPr lang="en-GB" sz="1000" dirty="0" err="1">
                <a:latin typeface="Consolas" panose="020B0609020204030204" pitchFamily="49" charset="0"/>
              </a:rPr>
              <a:t>TransformBroadcaster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A2A4AEF-6C4E-901E-3BD4-5E48581D9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55290"/>
            <a:ext cx="5930153" cy="83354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 Define the transform movements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q_l1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(0, 0, 0.5*</a:t>
            </a:r>
            <a:r>
              <a:rPr lang="en-GB" sz="1000" dirty="0" err="1">
                <a:latin typeface="Consolas" panose="020B0609020204030204" pitchFamily="49" charset="0"/>
              </a:rPr>
              <a:t>np.sin</a:t>
            </a:r>
            <a:r>
              <a:rPr lang="en-GB" sz="1000" dirty="0">
                <a:latin typeface="Consolas" panose="020B0609020204030204" pitchFamily="49" charset="0"/>
              </a:rPr>
              <a:t>(0.5*t))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q_l2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(0.5*</a:t>
            </a:r>
            <a:r>
              <a:rPr lang="en-GB" sz="1000" dirty="0" err="1">
                <a:latin typeface="Consolas" panose="020B0609020204030204" pitchFamily="49" charset="0"/>
              </a:rPr>
              <a:t>np.sin</a:t>
            </a:r>
            <a:r>
              <a:rPr lang="en-GB" sz="1000" dirty="0">
                <a:latin typeface="Consolas" panose="020B0609020204030204" pitchFamily="49" charset="0"/>
              </a:rPr>
              <a:t>(t),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q_l3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(0.5*</a:t>
            </a:r>
            <a:r>
              <a:rPr lang="en-GB" sz="1000" dirty="0" err="1">
                <a:latin typeface="Consolas" panose="020B0609020204030204" pitchFamily="49" charset="0"/>
              </a:rPr>
              <a:t>np.cos</a:t>
            </a:r>
            <a:r>
              <a:rPr lang="en-GB" sz="1000" dirty="0">
                <a:latin typeface="Consolas" panose="020B0609020204030204" pitchFamily="49" charset="0"/>
              </a:rPr>
              <a:t>(t),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q_l4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(0, 0.5*</a:t>
            </a:r>
            <a:r>
              <a:rPr lang="en-GB" sz="1000" dirty="0" err="1">
                <a:latin typeface="Consolas" panose="020B0609020204030204" pitchFamily="49" charset="0"/>
              </a:rPr>
              <a:t>np.cos</a:t>
            </a:r>
            <a:r>
              <a:rPr lang="en-GB" sz="1000" dirty="0">
                <a:latin typeface="Consolas" panose="020B0609020204030204" pitchFamily="49" charset="0"/>
              </a:rPr>
              <a:t>(t), 0)</a:t>
            </a:r>
          </a:p>
        </p:txBody>
      </p:sp>
    </p:spTree>
    <p:extLst>
      <p:ext uri="{BB962C8B-B14F-4D97-AF65-F5344CB8AC3E}">
        <p14:creationId xmlns:p14="http://schemas.microsoft.com/office/powerpoint/2010/main" val="412969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1B33E-294A-A06D-3A1C-E595C08F1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b="1" dirty="0"/>
              <a:t>Loop Section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Update the transforms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49C9-742E-CAC9-7121-E4ACB3662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b="1" dirty="0"/>
              <a:t>Loop Section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Broadcast the transforms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8C2D3-55DF-F7A8-08E4-83AC53E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B9B91A-EBE5-F832-6779-DF45B2C2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72066"/>
            <a:ext cx="5181599" cy="4065195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#Update the transforms time stamps and movements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baseLink_l0_tf.header.stamp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l0_l1_tf.header.stamp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l0_l1_tf.transform.rotation.x = q_l1[0]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l0_l1_tf.transform.rotation.y = q_l1[1]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l0_l1_tf.transform.rotation.z = q_l1[2]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l0_l1_tf.transform.rotation.w = q_l1[3]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l1_l2_tf.header.stamp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l1_l2_tf.transform.rotation.x = q_l2[0]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l1_l2_tf.transform.rotation.y = q_l2[1]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l1_l2_tf.transform.rotation.z = q_l2[2]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l1_l2_tf.transform.rotation.w = q_l2[3]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l2_l3_tf.header.stamp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l2_l3_tf.transform.rotation.x = q_l3[0]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l2_l3_tf.transform.rotation.y = q_l3[1]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l2_l3_tf.transform.rotation.z = q_l3[2]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l2_l3_tf.transform.rotation.w = q_l3[3]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l3_l4_tf.header.stamp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l3_l4_tf.transform.rotation.x = q_l4[0]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l3_l4_tf.transform.rotation.y = q_l4[1]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l3_l4_tf.transform.rotation.z = q_l4[2]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l3_l4_tf.transform.rotation.w = q_l4[3]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906E92-95A0-2BE4-9241-59CF1C44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17369"/>
            <a:ext cx="5181599" cy="98743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#Broadcast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</a:t>
            </a:r>
            <a:r>
              <a:rPr lang="en-GB" sz="1000" dirty="0" err="1">
                <a:latin typeface="Consolas" panose="020B0609020204030204" pitchFamily="49" charset="0"/>
              </a:rPr>
              <a:t>bc_baselink.sendTransform</a:t>
            </a:r>
            <a:r>
              <a:rPr lang="en-GB" sz="1000" dirty="0">
                <a:latin typeface="Consolas" panose="020B0609020204030204" pitchFamily="49" charset="0"/>
              </a:rPr>
              <a:t>(baseLink_l0_tf)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bc_l0.sendTransform(l0_l1_tf)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bc_l1.sendTransform(l1_l2_tf)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bc_l2.sendTransform(l2_l3_tf)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        bc_l3.sendTransform(l3_l4_tf)</a:t>
            </a:r>
          </a:p>
        </p:txBody>
      </p:sp>
    </p:spTree>
    <p:extLst>
      <p:ext uri="{BB962C8B-B14F-4D97-AF65-F5344CB8AC3E}">
        <p14:creationId xmlns:p14="http://schemas.microsoft.com/office/powerpoint/2010/main" val="19063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4E2B0-E22C-9308-CCDA-81E035C4B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 Bold" panose="02000000000000000000" pitchFamily="50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In this tutorial, the user will build a simple robot manipulator, skeleton using basic markers from RVIZ.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tutorial will guide the user through all the necessary steps to simulate the manipulator using the concepts of transforms and markers in ROS.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05A42-8478-A957-6B6B-0B3F5ABC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3CD094-D2DC-6F0C-0170-9ACB6B529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8975" y="2296319"/>
            <a:ext cx="3448050" cy="3409950"/>
          </a:xfrm>
        </p:spPr>
      </p:pic>
    </p:spTree>
    <p:extLst>
      <p:ext uri="{BB962C8B-B14F-4D97-AF65-F5344CB8AC3E}">
        <p14:creationId xmlns:p14="http://schemas.microsoft.com/office/powerpoint/2010/main" val="283051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EE120-7AB6-7B20-FEC7-412CD1B1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Running the node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Open a terminal and re-build your package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Run ROS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/>
              <a:t>Open a new terminal and run the node you just made using the following command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sz="1200" dirty="0"/>
              <a:t>Open a new terminal and run the rviz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EC9FA-5926-A86F-FE5A-36A592C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1: Transforms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E25656-E73B-9CF5-FC6E-49641B6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86370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catkin_make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06A395-81D0-5208-150F-399A9B8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978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roscore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4D5688-6D6D-3474-5336-C9F0BF82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810530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F3787-94AE-8068-7890-CF21F6D79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In the “Fixed Frame” option in RVIZ GUI (top left corner) change it to “</a:t>
            </a:r>
            <a:r>
              <a:rPr lang="en-US" sz="1400" dirty="0" err="1"/>
              <a:t>base_link</a:t>
            </a:r>
            <a:r>
              <a:rPr lang="en-US" sz="1400" dirty="0"/>
              <a:t>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Press de “Add” button in the bottom left corner of the RVIZ GUI,  look for “TF” option on the menu and add it by selecting it and pressing “OK”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A57EC4-236F-DE5E-4736-8DE061FE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962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rviz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rviz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D9E-700B-8DD3-8B63-5827B652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3660" y="4265243"/>
            <a:ext cx="1938679" cy="21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9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003-2EC8-A629-D457-7C7382061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CD6B-0DE5-F98F-0FF4-07443194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Markers</a:t>
            </a:r>
          </a:p>
        </p:txBody>
      </p:sp>
    </p:spTree>
    <p:extLst>
      <p:ext uri="{BB962C8B-B14F-4D97-AF65-F5344CB8AC3E}">
        <p14:creationId xmlns:p14="http://schemas.microsoft.com/office/powerpoint/2010/main" val="22074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11311-96D7-A9EE-E04C-93BCDF634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6118" y="1825625"/>
            <a:ext cx="3938236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585D45-468B-3295-4D8F-6A380DA8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ABB-2960-A66E-570A-E2B31D47B7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Nexa-Bold" panose="01000000000000000000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Six markers will be added to form the manipulator.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marker, in this case, represents the joints and the body of the manipulator.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markers to be used are cylinders, the user can select any other shape.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Each marker will be attached to a frame in a different position.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movement of the frame will move the marker accordingly.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94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D247EAE-80D4-EC66-1FBC-690524D9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23" y="1776842"/>
            <a:ext cx="39382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7C52B-ABBB-0FE0-B119-FF46E451D0AE}"/>
              </a:ext>
            </a:extLst>
          </p:cNvPr>
          <p:cNvSpPr txBox="1"/>
          <p:nvPr/>
        </p:nvSpPr>
        <p:spPr>
          <a:xfrm>
            <a:off x="7918951" y="5536509"/>
            <a:ext cx="2897958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base_marker</a:t>
            </a:r>
            <a:r>
              <a:rPr lang="en-GB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9D8FF-6930-075B-DDA4-4AAED25628E1}"/>
              </a:ext>
            </a:extLst>
          </p:cNvPr>
          <p:cNvSpPr txBox="1"/>
          <p:nvPr/>
        </p:nvSpPr>
        <p:spPr>
          <a:xfrm>
            <a:off x="7918951" y="4804830"/>
            <a:ext cx="2897958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arm1_marker: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C25C-EC67-2FC8-3B5B-F3CC3FA0A05C}"/>
              </a:ext>
            </a:extLst>
          </p:cNvPr>
          <p:cNvSpPr txBox="1"/>
          <p:nvPr/>
        </p:nvSpPr>
        <p:spPr>
          <a:xfrm>
            <a:off x="7918951" y="4073152"/>
            <a:ext cx="2897958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arm2_marker: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21A92-66E6-54BA-70C3-07664794565B}"/>
              </a:ext>
            </a:extLst>
          </p:cNvPr>
          <p:cNvSpPr txBox="1"/>
          <p:nvPr/>
        </p:nvSpPr>
        <p:spPr>
          <a:xfrm>
            <a:off x="7918951" y="3341474"/>
            <a:ext cx="2897957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arm3_marker: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8A094-46CA-B396-EB4D-A865C726FEC6}"/>
              </a:ext>
            </a:extLst>
          </p:cNvPr>
          <p:cNvSpPr txBox="1"/>
          <p:nvPr/>
        </p:nvSpPr>
        <p:spPr>
          <a:xfrm>
            <a:off x="7918951" y="2609796"/>
            <a:ext cx="2897957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arm4_marker: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D7A14-02BD-AA47-DB5E-0A595446A181}"/>
              </a:ext>
            </a:extLst>
          </p:cNvPr>
          <p:cNvSpPr txBox="1"/>
          <p:nvPr/>
        </p:nvSpPr>
        <p:spPr>
          <a:xfrm>
            <a:off x="7918951" y="1878118"/>
            <a:ext cx="2897957" cy="369332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arm5_marker: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A2F41F-51EB-D5B2-9AD8-92154CD3B112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245223" y="5271248"/>
            <a:ext cx="4673728" cy="44992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E2E60-D834-377A-45B6-7F1B146A1BC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43835" y="4639790"/>
            <a:ext cx="4575116" cy="34970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4B6FC-7F6C-9590-C297-88E77A3FC04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45223" y="4191431"/>
            <a:ext cx="4673728" cy="6638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9C37FA-15B6-0584-92B9-82883EA9BA7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65929" y="3526140"/>
            <a:ext cx="4853022" cy="18466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5BE59-85AD-88FE-5153-D944FE7242B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7270" y="2794462"/>
            <a:ext cx="4431681" cy="64497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B6FE3-5A1B-0A94-A15E-64E71B366C1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40306" y="2062784"/>
            <a:ext cx="3678645" cy="91634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8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D247EAE-80D4-EC66-1FBC-690524D9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9" y="1723053"/>
            <a:ext cx="39382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7C52B-ABBB-0FE0-B119-FF46E451D0AE}"/>
              </a:ext>
            </a:extLst>
          </p:cNvPr>
          <p:cNvSpPr txBox="1"/>
          <p:nvPr/>
        </p:nvSpPr>
        <p:spPr>
          <a:xfrm>
            <a:off x="4602011" y="4770043"/>
            <a:ext cx="2802836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base_marker</a:t>
            </a:r>
            <a:r>
              <a:rPr lang="en-GB" dirty="0"/>
              <a:t>:</a:t>
            </a:r>
          </a:p>
          <a:p>
            <a:r>
              <a:rPr lang="en-GB" dirty="0"/>
              <a:t>frame: link0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0.073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y=0, z=0.0365</a:t>
            </a:r>
          </a:p>
          <a:p>
            <a:r>
              <a:rPr lang="en-GB" dirty="0"/>
              <a:t>Rotation: r=0, p=0, y=0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9D8FF-6930-075B-DDA4-4AAED25628E1}"/>
              </a:ext>
            </a:extLst>
          </p:cNvPr>
          <p:cNvSpPr txBox="1"/>
          <p:nvPr/>
        </p:nvSpPr>
        <p:spPr>
          <a:xfrm>
            <a:off x="4602011" y="2738718"/>
            <a:ext cx="2802836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arm1_marker:</a:t>
            </a:r>
          </a:p>
          <a:p>
            <a:r>
              <a:rPr lang="en-GB" dirty="0"/>
              <a:t>frame: link2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0.1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y=0, z=0.0365</a:t>
            </a:r>
          </a:p>
          <a:p>
            <a:r>
              <a:rPr lang="en-GB" dirty="0"/>
              <a:t>Rotation: r=0, p=pi/2, y=0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C25C-EC67-2FC8-3B5B-F3CC3FA0A05C}"/>
              </a:ext>
            </a:extLst>
          </p:cNvPr>
          <p:cNvSpPr txBox="1"/>
          <p:nvPr/>
        </p:nvSpPr>
        <p:spPr>
          <a:xfrm>
            <a:off x="4602011" y="707393"/>
            <a:ext cx="2802836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arm2_marker:</a:t>
            </a:r>
          </a:p>
          <a:p>
            <a:r>
              <a:rPr lang="en-GB" dirty="0"/>
              <a:t>frame: link2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0.085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y=0, z=0.0925</a:t>
            </a:r>
          </a:p>
          <a:p>
            <a:r>
              <a:rPr lang="en-GB" dirty="0"/>
              <a:t>Rotation: r=0, p=0, y=0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21A92-66E6-54BA-70C3-07664794565B}"/>
              </a:ext>
            </a:extLst>
          </p:cNvPr>
          <p:cNvSpPr txBox="1"/>
          <p:nvPr/>
        </p:nvSpPr>
        <p:spPr>
          <a:xfrm>
            <a:off x="7404847" y="4770044"/>
            <a:ext cx="2641472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arm3_marker:</a:t>
            </a:r>
          </a:p>
          <a:p>
            <a:r>
              <a:rPr lang="en-GB" dirty="0"/>
              <a:t>frame: link3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0.1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y=0, z=0</a:t>
            </a:r>
          </a:p>
          <a:p>
            <a:r>
              <a:rPr lang="en-GB" dirty="0"/>
              <a:t>Rotation: r=0, p=pi/2, y=0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8A094-46CA-B396-EB4D-A865C726FEC6}"/>
              </a:ext>
            </a:extLst>
          </p:cNvPr>
          <p:cNvSpPr txBox="1"/>
          <p:nvPr/>
        </p:nvSpPr>
        <p:spPr>
          <a:xfrm>
            <a:off x="7404847" y="2738718"/>
            <a:ext cx="2641472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arm4_marker:</a:t>
            </a:r>
          </a:p>
          <a:p>
            <a:r>
              <a:rPr lang="en-GB" dirty="0"/>
              <a:t>frame: link3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0.1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y=0.1, z=0</a:t>
            </a:r>
          </a:p>
          <a:p>
            <a:r>
              <a:rPr lang="en-GB" dirty="0"/>
              <a:t>Rotation: r=pi/2, p=0, y=0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D7A14-02BD-AA47-DB5E-0A595446A181}"/>
              </a:ext>
            </a:extLst>
          </p:cNvPr>
          <p:cNvSpPr txBox="1"/>
          <p:nvPr/>
        </p:nvSpPr>
        <p:spPr>
          <a:xfrm>
            <a:off x="7404847" y="707393"/>
            <a:ext cx="2641472" cy="2031325"/>
          </a:xfrm>
          <a:prstGeom prst="rect">
            <a:avLst/>
          </a:prstGeom>
          <a:noFill/>
          <a:ln w="28575">
            <a:solidFill>
              <a:srgbClr val="01CC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arm5_marker:</a:t>
            </a:r>
          </a:p>
          <a:p>
            <a:r>
              <a:rPr lang="en-GB" dirty="0"/>
              <a:t>frame: link4</a:t>
            </a:r>
          </a:p>
          <a:p>
            <a:r>
              <a:rPr lang="en-GB" dirty="0"/>
              <a:t>Type: cylinder</a:t>
            </a:r>
          </a:p>
          <a:p>
            <a:r>
              <a:rPr lang="en-GB" dirty="0"/>
              <a:t>Height: 0.1</a:t>
            </a:r>
          </a:p>
          <a:p>
            <a:r>
              <a:rPr lang="en-GB" dirty="0"/>
              <a:t>Diameter: 0.1</a:t>
            </a:r>
          </a:p>
          <a:p>
            <a:r>
              <a:rPr lang="en-GB" dirty="0"/>
              <a:t>Position: x=0, y=0, z=0</a:t>
            </a:r>
          </a:p>
          <a:p>
            <a:r>
              <a:rPr lang="en-GB" dirty="0"/>
              <a:t>Rotation: r=0, p=0, y=0 </a:t>
            </a:r>
          </a:p>
        </p:txBody>
      </p:sp>
    </p:spTree>
    <p:extLst>
      <p:ext uri="{BB962C8B-B14F-4D97-AF65-F5344CB8AC3E}">
        <p14:creationId xmlns:p14="http://schemas.microsoft.com/office/powerpoint/2010/main" val="238589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(Steps)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In the file “manipulator.py” declare the first marker message “baseLink_l0_tf” to be used in the “</a:t>
            </a:r>
            <a:r>
              <a:rPr lang="en-GB" sz="1400" b="1" dirty="0"/>
              <a:t>Declarations</a:t>
            </a:r>
            <a:r>
              <a:rPr lang="en-GB" sz="1400" dirty="0"/>
              <a:t>” section (yellow section).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Define the function “def </a:t>
            </a:r>
            <a:r>
              <a:rPr lang="en-GB" sz="1400" dirty="0" err="1"/>
              <a:t>init_base_marker</a:t>
            </a:r>
            <a:r>
              <a:rPr lang="en-GB" sz="1400" dirty="0"/>
              <a:t>()” to initialise the marker message in the </a:t>
            </a:r>
            <a:r>
              <a:rPr lang="en-GB" sz="1400" b="1" dirty="0"/>
              <a:t>“Declarations</a:t>
            </a:r>
            <a:r>
              <a:rPr lang="en-GB" sz="1400" dirty="0"/>
              <a:t>” section.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67D868-81A8-114F-464F-B873730C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429000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 Declare Marker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latin typeface="Consolas" panose="020B0609020204030204" pitchFamily="49" charset="0"/>
              </a:rPr>
              <a:t>base_marker</a:t>
            </a:r>
            <a:r>
              <a:rPr lang="en-GB" sz="1000" dirty="0">
                <a:latin typeface="Consolas" panose="020B0609020204030204" pitchFamily="49" charset="0"/>
              </a:rPr>
              <a:t> = Marker()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138" y="1968696"/>
            <a:ext cx="5181601" cy="4065195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########## Functions to Initialise Markers###############################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#Functions to initialise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</a:t>
            </a:r>
            <a:r>
              <a:rPr lang="en-GB" sz="1000" dirty="0" err="1">
                <a:latin typeface="Consolas" panose="020B0609020204030204" pitchFamily="49" charset="0"/>
              </a:rPr>
              <a:t>init_base_marker</a:t>
            </a:r>
            <a:r>
              <a:rPr lang="en-GB" sz="1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# Declare the link0 Marker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base_marker.header.frame_id</a:t>
            </a:r>
            <a:r>
              <a:rPr lang="en-GB" sz="1000" dirty="0">
                <a:latin typeface="Consolas" panose="020B0609020204030204" pitchFamily="49" charset="0"/>
              </a:rPr>
              <a:t> = "link0"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base_marker.header.stamp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base_marker.id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base_marker.type</a:t>
            </a:r>
            <a:r>
              <a:rPr lang="en-GB" sz="1000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base_marker.action</a:t>
            </a:r>
            <a:r>
              <a:rPr lang="en-GB" sz="1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base_marker.pose.position.x</a:t>
            </a:r>
            <a:r>
              <a:rPr lang="en-GB" sz="1000" dirty="0">
                <a:latin typeface="Consolas" panose="020B0609020204030204" pitchFamily="49" charset="0"/>
              </a:rPr>
              <a:t>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base_marker.pose.position.y</a:t>
            </a:r>
            <a:r>
              <a:rPr lang="en-GB" sz="1000" dirty="0">
                <a:latin typeface="Consolas" panose="020B0609020204030204" pitchFamily="49" charset="0"/>
              </a:rPr>
              <a:t>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base_marker.pose.position.z</a:t>
            </a:r>
            <a:r>
              <a:rPr lang="en-GB" sz="1000" dirty="0">
                <a:latin typeface="Consolas" panose="020B0609020204030204" pitchFamily="49" charset="0"/>
              </a:rPr>
              <a:t> = (0.123-0.05)/2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base_marker.pose.orientation.x</a:t>
            </a:r>
            <a:r>
              <a:rPr lang="en-GB" sz="1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base_marker.pose.orientation.y</a:t>
            </a:r>
            <a:r>
              <a:rPr lang="en-GB" sz="1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base_marker.pose.orientation.z</a:t>
            </a:r>
            <a:r>
              <a:rPr lang="en-GB" sz="1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base_marker.pose.orientation.w</a:t>
            </a:r>
            <a:r>
              <a:rPr lang="en-GB" sz="1000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base_marker.scale.x</a:t>
            </a:r>
            <a:r>
              <a:rPr lang="en-GB" sz="1000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base_marker.scale.y</a:t>
            </a:r>
            <a:r>
              <a:rPr lang="en-GB" sz="1000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base_marker.scale.z</a:t>
            </a:r>
            <a:r>
              <a:rPr lang="en-GB" sz="1000" dirty="0">
                <a:latin typeface="Consolas" panose="020B0609020204030204" pitchFamily="49" charset="0"/>
              </a:rPr>
              <a:t> = 0.123-0.05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base_marker.color.r</a:t>
            </a:r>
            <a:r>
              <a:rPr lang="en-GB" sz="1000" dirty="0">
                <a:latin typeface="Consolas" panose="020B0609020204030204" pitchFamily="49" charset="0"/>
              </a:rPr>
              <a:t>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base_marker.color.g</a:t>
            </a:r>
            <a:r>
              <a:rPr lang="en-GB" sz="1000" dirty="0">
                <a:latin typeface="Consolas" panose="020B0609020204030204" pitchFamily="49" charset="0"/>
              </a:rPr>
              <a:t>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base_marker.color.b</a:t>
            </a:r>
            <a:r>
              <a:rPr lang="en-GB" sz="1000" dirty="0">
                <a:latin typeface="Consolas" panose="020B0609020204030204" pitchFamily="49" charset="0"/>
              </a:rPr>
              <a:t>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base_marker.color.a</a:t>
            </a:r>
            <a:r>
              <a:rPr lang="en-GB" sz="1000" dirty="0">
                <a:latin typeface="Consolas" panose="020B0609020204030204" pitchFamily="49" charset="0"/>
              </a:rPr>
              <a:t>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</a:rPr>
              <a:t>base_marker.lifetime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589687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2BD2F-134E-7415-3903-06E7A6AE2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In the “</a:t>
            </a:r>
            <a:r>
              <a:rPr lang="en-GB" sz="1400" b="1" dirty="0"/>
              <a:t>main setup</a:t>
            </a:r>
            <a:r>
              <a:rPr lang="en-GB" sz="1400" dirty="0"/>
              <a:t>” section, call the previously defined function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Define a publisher for the previously defined marker (“</a:t>
            </a:r>
            <a:r>
              <a:rPr lang="en-GB" sz="1400" b="1" dirty="0"/>
              <a:t>Main setup</a:t>
            </a:r>
            <a:r>
              <a:rPr lang="en-GB" sz="1400" dirty="0"/>
              <a:t>” section).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GB" sz="1400" dirty="0"/>
              <a:t>In the “</a:t>
            </a:r>
            <a:r>
              <a:rPr lang="en-GB" sz="1400" b="1" dirty="0"/>
              <a:t>Loop</a:t>
            </a:r>
            <a:r>
              <a:rPr lang="en-GB" sz="1400" dirty="0"/>
              <a:t>” section, update the time stamp of the marker before publishing it.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101C-83C2-6110-B49C-034A4BF89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Nexa-Bold" panose="01000000000000000000" pitchFamily="2" charset="0"/>
              </a:rPr>
              <a:t>Running the node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/>
              <a:t>Open a terminal and re-build your package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/>
              <a:t>Run ROS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/>
              <a:t>Open a new terminal and run the node you just made using the following command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sz="2800" dirty="0"/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/>
              <a:t>Open a new terminal and run the rviz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492D63-EE7E-62D3-E032-C7663C66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45B0B3-A086-018B-C749-25F02A2C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2602320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#Functions to initialise markers and transforms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latin typeface="Consolas" panose="020B0609020204030204" pitchFamily="49" charset="0"/>
              </a:rPr>
              <a:t>init_base_marker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E494ED-4944-C5C4-4A05-E4F834DC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743638"/>
            <a:ext cx="5181601" cy="37187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#Setup Publishers, subscribers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pub_link0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('/link0',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B46D00-9177-E813-A8C5-4ACE2018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63927"/>
            <a:ext cx="5181601" cy="83354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#Update the transforms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baseLink_l0_tf.header.stamp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#Publish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pub_link0.publish(</a:t>
            </a:r>
            <a:r>
              <a:rPr lang="en-GB" sz="1000" dirty="0" err="1">
                <a:latin typeface="Consolas" panose="020B0609020204030204" pitchFamily="49" charset="0"/>
              </a:rPr>
              <a:t>base_marker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781645-9DFB-A81D-21B9-D491AEE6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98" y="2514084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catkin_make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CDCD332-9370-8F4F-39C7-EA267AE6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98" y="3569386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roscore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D36018-3A00-0233-50CA-20C10BBA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98" y="4721779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1EA3049-178C-0679-CB40-37769764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298" y="5653309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rviz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rviz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7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EE120-7AB6-7B20-FEC7-412CD1B1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In the “Fixed Frame” option in RVIZ GUI (top left corner) change it to “</a:t>
            </a:r>
            <a:r>
              <a:rPr lang="en-US" sz="1400" dirty="0" err="1"/>
              <a:t>base_link</a:t>
            </a:r>
            <a:r>
              <a:rPr lang="en-US" sz="1400" dirty="0"/>
              <a:t>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Press de “Add” button in the bottom left corner of the RVIZ GUI.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Look for “TF” option on the menu and add it by selecting it and pressing “OK”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400" dirty="0"/>
              <a:t>Repeat step 11 and select “By topic” at the top part of the pop-up window. Select “/link0/Marker” and add it.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EC9FA-5926-A86F-FE5A-36A592C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F3787-94AE-8068-7890-CF21F6D79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40ACB-EE5D-BEC8-462F-B43F4A23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89" y="2595173"/>
            <a:ext cx="2984950" cy="33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4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885" y="1461056"/>
            <a:ext cx="5181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Repeat steps 1-5 of the previous two slides, and add the following markers, in their respective sections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Declaration Section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67D868-81A8-114F-464F-B873730C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5" y="3136903"/>
            <a:ext cx="5181601" cy="114131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 Declare Marker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latin typeface="Consolas" panose="020B0609020204030204" pitchFamily="49" charset="0"/>
              </a:rPr>
              <a:t>base_marker</a:t>
            </a:r>
            <a:r>
              <a:rPr lang="en-GB" sz="1000" dirty="0">
                <a:latin typeface="Consolas" panose="020B0609020204030204" pitchFamily="49" charset="0"/>
              </a:rPr>
              <a:t> = 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arm1_marker = 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arm2_marker = 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arm3_marker = 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arm4_marker = 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arm5_marker = Marker()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37928"/>
            <a:ext cx="5761325" cy="4372972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#Functions to initialise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</a:t>
            </a:r>
            <a:r>
              <a:rPr lang="en-GB" sz="1000" dirty="0" err="1">
                <a:latin typeface="Consolas" panose="020B0609020204030204" pitchFamily="49" charset="0"/>
              </a:rPr>
              <a:t>init_base_marker</a:t>
            </a:r>
            <a:r>
              <a:rPr lang="en-GB" sz="1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. . . (the definition is here but not enough space in the slide)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init_arm1_marker():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# Declare the link1 Marker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q_m1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(0, </a:t>
            </a:r>
            <a:r>
              <a:rPr lang="en-GB" sz="1000" dirty="0" err="1">
                <a:latin typeface="Consolas" panose="020B0609020204030204" pitchFamily="49" charset="0"/>
              </a:rPr>
              <a:t>np.pi</a:t>
            </a:r>
            <a:r>
              <a:rPr lang="en-GB" sz="1000" dirty="0">
                <a:latin typeface="Consolas" panose="020B0609020204030204" pitchFamily="49" charset="0"/>
              </a:rPr>
              <a:t>/2,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arm1_marker.header.frame_id = "link2"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arm1_marker.type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arm1_marker.action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arm1_marker.pose.position.x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arm1_marker.pose.position.y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arm1_marker.pose.position.z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arm1_marker.pose.orientation.x = q_m1[0]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arm1_marker.pose.orientation.y = q_m1[1]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arm1_marker.pose.orientation.z = q_m1[2]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arm1_marker.pose.orientation.w = q_m1[3]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arm1_marker.scale.x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arm1_marker.scale.y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arm1_marker.scale.z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arm1_marker.color.r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arm1_marker.color.g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arm1_marker.color.b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arm1_marker.color.a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arm1_marker.lifetime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34389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885" y="1461056"/>
            <a:ext cx="5181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Declaration Section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85" y="2494048"/>
            <a:ext cx="3936260" cy="3449642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init_arm2_marker():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# Declare the link2 Marker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arm2_marker.header.frame_id = "link2"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arm2_marker.type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arm2_marker.action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arm2_marker.pose.position.x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arm2_marker.pose.position.y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arm2_marker.pose.position.z = (0.185-0.1)/2+0.05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arm2_marker.pose.orientation.x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arm2_marker.pose.orientation.y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arm2_marker.pose.orientation.z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arm2_marker.pose.orientation.w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arm2_marker.scale.x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arm2_marker.scale.y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arm2_marker.scale.z = 0.185-0.1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arm2_marker.color.r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arm2_marker.color.g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arm2_marker.color.b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arm2_marker.color.a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arm2_marker.lifetime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2822BF-0D9D-46D3-0E65-BD30C066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485" y="2494048"/>
            <a:ext cx="5764306" cy="360353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init_arm3_marker():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# Declare the link3 Marker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q_m3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(0, </a:t>
            </a:r>
            <a:r>
              <a:rPr lang="en-GB" sz="1000" dirty="0" err="1">
                <a:latin typeface="Consolas" panose="020B0609020204030204" pitchFamily="49" charset="0"/>
              </a:rPr>
              <a:t>np.pi</a:t>
            </a:r>
            <a:r>
              <a:rPr lang="en-GB" sz="1000" dirty="0">
                <a:latin typeface="Consolas" panose="020B0609020204030204" pitchFamily="49" charset="0"/>
              </a:rPr>
              <a:t>/2,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arm3_marker.header.frame_id = "link3"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arm3_marker.type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arm3_marker.action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arm3_marker.pose.position.x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arm3_marker.pose.position.y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arm3_marker.pose.position.z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arm3_marker.pose.orientation.x = q_m3[0]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arm3_marker.pose.orientation.y = q_m3[1]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arm3_marker.pose.orientation.z = q_m3[2]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arm3_marker.pose.orientation.w = q_m3[3]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arm3_marker.scale.x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arm3_marker.scale.y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arm3_marker.scale.z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arm3_marker.color.r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arm3_marker.color.g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arm3_marker.color.b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arm3_marker.color.a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arm3_marker.lifetime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35047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4E2B0-E22C-9308-CCDA-81E035C4B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Requirements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Ubuntu in VM (MCR2 VM) or dual booting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ROS installed (if not follow the steps in this </a:t>
            </a:r>
            <a:r>
              <a:rPr lang="en-US" sz="1600" b="1" u="sng" dirty="0">
                <a:hlinkClick r:id="rId2"/>
              </a:rPr>
              <a:t>link</a:t>
            </a:r>
            <a:r>
              <a:rPr lang="en-US" sz="1600" b="1" dirty="0"/>
              <a:t> </a:t>
            </a:r>
            <a:r>
              <a:rPr lang="en-US" sz="1600" dirty="0"/>
              <a:t>and select full installation)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Workspace “</a:t>
            </a:r>
            <a:r>
              <a:rPr lang="en-US" sz="1600" dirty="0" err="1"/>
              <a:t>catkin_ws</a:t>
            </a:r>
            <a:r>
              <a:rPr lang="en-US" sz="1600" dirty="0"/>
              <a:t>” created following the steps </a:t>
            </a:r>
            <a:r>
              <a:rPr lang="en-US" sz="1600" b="1" u="sng" dirty="0">
                <a:hlinkClick r:id="rId3"/>
              </a:rPr>
              <a:t>here</a:t>
            </a:r>
            <a:r>
              <a:rPr lang="en-US" sz="1600" dirty="0"/>
              <a:t>  (if you are using the VM this is already done for you).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EF97-9CA8-62DF-005C-35A16C707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Nexa-Bold" panose="01000000000000000000" pitchFamily="2" charset="0"/>
              </a:rPr>
              <a:t>Creating a package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package called “</a:t>
            </a:r>
            <a:r>
              <a:rPr lang="en-US" sz="2400" i="1" dirty="0" err="1"/>
              <a:t>simple_manipulator</a:t>
            </a:r>
            <a:r>
              <a:rPr lang="en-US" sz="2400" dirty="0"/>
              <a:t>”. The dependencies used are </a:t>
            </a:r>
            <a:r>
              <a:rPr lang="en-US" sz="2400" i="1" dirty="0"/>
              <a:t>rospy,</a:t>
            </a:r>
            <a:r>
              <a:rPr lang="en-US" sz="2400" dirty="0"/>
              <a:t> </a:t>
            </a:r>
            <a:r>
              <a:rPr lang="en-US" sz="2400" i="1" dirty="0"/>
              <a:t>std_msgs, geometry_msgs, visualization_msgs tf2_ros tf_conversions</a:t>
            </a:r>
            <a:r>
              <a:rPr lang="en-US" sz="2400" dirty="0"/>
              <a:t>. Open a terminal and type the following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 marL="457200" lvl="1" indent="0">
              <a:lnSpc>
                <a:spcPct val="150000"/>
              </a:lnSpc>
              <a:buNone/>
            </a:pPr>
            <a:endParaRPr lang="en-GB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800" dirty="0"/>
              <a:t>Beware that the command “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catkin_create_package</a:t>
            </a:r>
            <a:r>
              <a:rPr lang="en-GB" sz="1800" dirty="0"/>
              <a:t>”  must be run inside the “</a:t>
            </a:r>
            <a:r>
              <a:rPr lang="en-GB" sz="1800" dirty="0" err="1"/>
              <a:t>src</a:t>
            </a:r>
            <a:r>
              <a:rPr lang="en-GB" sz="1800" dirty="0"/>
              <a:t>” folder.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Once the package is created you will be able to see the package folder in ~/</a:t>
            </a:r>
            <a:r>
              <a:rPr lang="en-GB" sz="2400" dirty="0" err="1"/>
              <a:t>catkin_ws</a:t>
            </a:r>
            <a:r>
              <a:rPr lang="en-GB" sz="2400" dirty="0"/>
              <a:t>/</a:t>
            </a:r>
            <a:r>
              <a:rPr lang="en-GB" sz="2400" dirty="0" err="1"/>
              <a:t>src</a:t>
            </a:r>
            <a:r>
              <a:rPr lang="en-GB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Build the package you just created and add it to your environment (</a:t>
            </a:r>
            <a:r>
              <a:rPr lang="en-US" sz="2400" dirty="0"/>
              <a:t>more information </a:t>
            </a:r>
            <a:r>
              <a:rPr lang="en-GB" sz="2400" dirty="0"/>
              <a:t> </a:t>
            </a:r>
            <a:r>
              <a:rPr lang="en-GB" sz="2500" dirty="0">
                <a:hlinkClick r:id="rId4"/>
              </a:rPr>
              <a:t>here</a:t>
            </a:r>
            <a:r>
              <a:rPr lang="en-GB" sz="25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05A42-8478-A957-6B6B-0B3F5ABC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package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EF432AA-ACB2-7B0F-E55E-5F5491A6F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444956"/>
            <a:ext cx="5105400" cy="71043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src</a:t>
            </a:r>
            <a:endParaRPr lang="en-US" alt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47675" marR="0" lvl="0" indent="-1793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catkin_create_pkg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std_msgs rospy geometry_msgs visualization_msgs tf2_ros tf_conversions tf2_geometry_msgs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B18CDA-DD92-1E44-FC71-D387DAAA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07438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catkin_make</a:t>
            </a:r>
            <a:endParaRPr lang="en-US" alt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15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4DB8F-F68D-FA66-FAA2-8F97E2C1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885" y="1461056"/>
            <a:ext cx="5181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Code</a:t>
            </a:r>
            <a:r>
              <a:rPr lang="en-GB" sz="1800" dirty="0">
                <a:latin typeface="Nexa-Bold" panose="01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Declaration Section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68-DAB5-E8A2-B01C-A4CBA3E4C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35B511-4EB8-9528-8720-A6A81925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A5AD4-151E-9180-99CE-0F9428F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88" y="2494048"/>
            <a:ext cx="5744139" cy="360353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init_arm4_marker():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# Declare the link4 Marker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q_m4 = </a:t>
            </a:r>
            <a:r>
              <a:rPr lang="en-GB" sz="1000" dirty="0" err="1">
                <a:latin typeface="Consolas" panose="020B0609020204030204" pitchFamily="49" charset="0"/>
              </a:rPr>
              <a:t>tf_conversions.transformations.quaternion_from_euler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</a:rPr>
              <a:t>np.pi</a:t>
            </a:r>
            <a:r>
              <a:rPr lang="en-GB" sz="1000" dirty="0">
                <a:latin typeface="Consolas" panose="020B0609020204030204" pitchFamily="49" charset="0"/>
              </a:rPr>
              <a:t>/2,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arm4_marker.header.frame_id = "link3"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arm4_marker.type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arm4_marker.action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arm4_marker.pose.position.x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arm4_marker.pose.position.y = (0.2-0.1)/2+0.05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arm4_marker.pose.position.z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arm4_marker.pose.orientation.x = q_m4[0]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arm4_marker.pose.orientation.y = q_m4[1]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arm4_marker.pose.orientation.z = q_m4[2]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arm4_marker.pose.orientation.w = q_m4[3]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arm4_marker.scale.x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arm4_marker.scale.y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arm4_marker.scale.z = 0.2-0.1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arm4_marker.color.r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arm4_marker.color.g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arm4_marker.color.b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arm4_marker.color.a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arm4_marker.lifetime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2822BF-0D9D-46D3-0E65-BD30C066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558" y="2647936"/>
            <a:ext cx="5113242" cy="329575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def init_arm5_marker():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arm5_marker.header.frame_id = "link4"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arm5_marker.id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arm5_marker.type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arm5_marker.action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arm5_marker.pose.position.x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arm5_marker.pose.position.y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arm5_marker.pose.position.z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arm5_marker.pose.orientation.x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arm5_marker.pose.orientation.y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arm5_marker.pose.orientation.z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arm5_marker.pose.orientation.w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arm5_marker.scale.x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arm5_marker.scale.y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arm5_marker.scale.z = 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arm5_marker.color.r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arm5_marker.color.g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arm5_marker.color.b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arm5_marker.color.a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arm5_marker.lifetime = </a:t>
            </a:r>
            <a:r>
              <a:rPr lang="en-GB" sz="1000" dirty="0" err="1">
                <a:latin typeface="Consolas" panose="020B0609020204030204" pitchFamily="49" charset="0"/>
              </a:rPr>
              <a:t>rospy.Duration</a:t>
            </a:r>
            <a:r>
              <a:rPr lang="en-GB" sz="1000" dirty="0">
                <a:latin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535114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10BC8-3220-0CE3-FB7F-CBEF537D5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 the “</a:t>
            </a:r>
            <a:r>
              <a:rPr lang="en-GB" sz="1600" b="1" dirty="0"/>
              <a:t>main setup</a:t>
            </a:r>
            <a:r>
              <a:rPr lang="en-GB" sz="1600" dirty="0"/>
              <a:t>” section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F183-8324-58C9-C634-3B872DDAC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600" dirty="0"/>
              <a:t>In the </a:t>
            </a:r>
            <a:r>
              <a:rPr lang="en-GB" sz="1600" b="1" dirty="0"/>
              <a:t>Loop</a:t>
            </a:r>
            <a:r>
              <a:rPr lang="en-GB" sz="1600" dirty="0"/>
              <a:t> section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1B664-827B-C365-BED9-749EF6EA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Markers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BE6853-F9A9-5A3A-C890-F27BCC94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2504579"/>
            <a:ext cx="5181601" cy="114131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#Functions to initialise markers and transforms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latin typeface="Consolas" panose="020B0609020204030204" pitchFamily="49" charset="0"/>
              </a:rPr>
              <a:t>init_base_marker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00" dirty="0">
                <a:latin typeface="Consolas" panose="020B0609020204030204" pitchFamily="49" charset="0"/>
              </a:rPr>
              <a:t>init_arm1_marker()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00" dirty="0">
                <a:latin typeface="Consolas" panose="020B0609020204030204" pitchFamily="49" charset="0"/>
              </a:rPr>
              <a:t>init_arm2_marker()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00" dirty="0">
                <a:latin typeface="Consolas" panose="020B0609020204030204" pitchFamily="49" charset="0"/>
              </a:rPr>
              <a:t>init_arm3_marker()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00" dirty="0">
                <a:latin typeface="Consolas" panose="020B0609020204030204" pitchFamily="49" charset="0"/>
              </a:rPr>
              <a:t>init_arm4_marker()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00" dirty="0">
                <a:latin typeface="Consolas" panose="020B0609020204030204" pitchFamily="49" charset="0"/>
              </a:rPr>
              <a:t>init_arm5_marker()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8D77D-A1A5-ED53-791C-CE0A1398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4253311"/>
            <a:ext cx="5181601" cy="114131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#Setup Publishers, subscribers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pub_link0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('/link0',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pub_link1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('/link1',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pub_link2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('/link2',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pub_link3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('/link3',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pub_link4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('/link4',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pub_link5 = </a:t>
            </a:r>
            <a:r>
              <a:rPr lang="en-GB" sz="1000" dirty="0" err="1">
                <a:latin typeface="Consolas" panose="020B0609020204030204" pitchFamily="49" charset="0"/>
              </a:rPr>
              <a:t>rospy.Publisher</a:t>
            </a:r>
            <a:r>
              <a:rPr lang="en-GB" sz="1000" dirty="0">
                <a:latin typeface="Consolas" panose="020B0609020204030204" pitchFamily="49" charset="0"/>
              </a:rPr>
              <a:t>('/link5', Marker, </a:t>
            </a:r>
            <a:r>
              <a:rPr lang="en-GB" sz="1000" dirty="0" err="1">
                <a:latin typeface="Consolas" panose="020B0609020204030204" pitchFamily="49" charset="0"/>
              </a:rPr>
              <a:t>queue_size</a:t>
            </a:r>
            <a:r>
              <a:rPr lang="en-GB" sz="1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89D18D-E2B6-395C-CB8D-F2CF9C7B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2242788"/>
            <a:ext cx="5181601" cy="237242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#Update the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latin typeface="Consolas" panose="020B0609020204030204" pitchFamily="49" charset="0"/>
              </a:rPr>
              <a:t>base_marker.header.stamp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arm1_marker.header.stamp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arm2_marker.header.stamp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arm3_marker.header.stamp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arm4_marker.header.stamp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arm5_marker.header.stamp = </a:t>
            </a:r>
            <a:r>
              <a:rPr lang="en-GB" sz="1000" dirty="0" err="1">
                <a:latin typeface="Consolas" panose="020B0609020204030204" pitchFamily="49" charset="0"/>
              </a:rPr>
              <a:t>rospy.Time.now</a:t>
            </a:r>
            <a:r>
              <a:rPr lang="en-GB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#Publish markers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pub_link0.publish(</a:t>
            </a:r>
            <a:r>
              <a:rPr lang="en-GB" sz="1000" dirty="0" err="1">
                <a:latin typeface="Consolas" panose="020B0609020204030204" pitchFamily="49" charset="0"/>
              </a:rPr>
              <a:t>base_marker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pub_link1.publish(arm1_marker)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pub_link2.publish(arm2_marker)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pub_link3.publish(arm3_marker)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pub_link4.publish(arm4_marker)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pub_link5.publish(arm5_marker)</a:t>
            </a:r>
          </a:p>
        </p:txBody>
      </p:sp>
    </p:spTree>
    <p:extLst>
      <p:ext uri="{BB962C8B-B14F-4D97-AF65-F5344CB8AC3E}">
        <p14:creationId xmlns:p14="http://schemas.microsoft.com/office/powerpoint/2010/main" val="3884642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EE120-7AB6-7B20-FEC7-412CD1B1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Running the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Open a terminal and re-build your package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Run ROS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Open a new terminal and run the node you just made using the following command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200" dirty="0"/>
              <a:t>Open a new terminal and run the rviz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EC9FA-5926-A86F-FE5A-36A592C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Transforms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E25656-E73B-9CF5-FC6E-49641B6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86370"/>
            <a:ext cx="51054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catkin_make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source devel/setup.bash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06A395-81D0-5208-150F-399A9B8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978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roscore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4D5688-6D6D-3474-5336-C9F0BF82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810530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F3787-94AE-8068-7890-CF21F6D79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 the “Fixed Frame” option in RVIZ GUI (top left corner) change it to “</a:t>
            </a:r>
            <a:r>
              <a:rPr lang="en-US" sz="1400" dirty="0" err="1"/>
              <a:t>base_link</a:t>
            </a:r>
            <a:r>
              <a:rPr lang="en-US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Press de “Add” button in the bottom left corner of the RVIZ GUI,  look for “TF” option on the menu and add it by selecting it and pressing “OK”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Repeat the previous step and select “By topic” at the top part of the pop-up window. Select and add all the markers.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You can save RVIZ configuration by going to File&gt;&gt;Save Config As.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Set a name “</a:t>
            </a:r>
            <a:r>
              <a:rPr lang="en-US" sz="1400" b="1" dirty="0" err="1"/>
              <a:t>robot_rviz.rviz</a:t>
            </a:r>
            <a:r>
              <a:rPr lang="en-US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It is recommended for you to save on a folder called ”rviz” inside your package “</a:t>
            </a:r>
            <a:r>
              <a:rPr lang="en-US" sz="1400" b="1" dirty="0" err="1"/>
              <a:t>simple_manipulator</a:t>
            </a:r>
            <a:r>
              <a:rPr lang="en-US" sz="1400" b="1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A57EC4-236F-DE5E-4736-8DE061FE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9622"/>
            <a:ext cx="51054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rviz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rviz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1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E542-FFEB-8ECA-1989-24CD3C8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Part 2: Transforms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95D36EC-CF20-7480-96F4-ABE8AD0C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76" y="1762872"/>
            <a:ext cx="3938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10EC0-BCD0-F04D-8BBC-AD02B360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4558558"/>
            <a:ext cx="10582835" cy="2178703"/>
          </a:xfrm>
          <a:solidFill>
            <a:srgbClr val="F3F5F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&lt;?xml version="1.0" ?&gt;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   &lt;node name="robot"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pkg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 type="manipulator.py" output="screen"/&gt;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name="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rvizconfig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 default="$(find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)/rviz/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robot_rviz.rviz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   &lt;node name="rviz"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pkg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="rviz" type="rviz"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="-d $(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rvizconfig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)" required="true" /&gt;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    &lt;node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pkg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="tf2_ros" type="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static_transform_publisher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 name="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world_tf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="0 0 0 0 0 0   world   </a:t>
            </a:r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base_link</a:t>
            </a: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nsolas" panose="020B0609020204030204" pitchFamily="49" charset="0"/>
              </a:rPr>
              <a:t>&lt;/launch&gt;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31D96-6D5D-B43E-D439-7C8355C1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File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48A3BB5-D98F-4D6F-7ADB-56919A810AEE}"/>
              </a:ext>
            </a:extLst>
          </p:cNvPr>
          <p:cNvSpPr txBox="1">
            <a:spLocks/>
          </p:cNvSpPr>
          <p:nvPr/>
        </p:nvSpPr>
        <p:spPr>
          <a:xfrm>
            <a:off x="838198" y="1668788"/>
            <a:ext cx="10582835" cy="266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Define a launch file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Open a terminal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Open the file and write the following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In this file a static transform from the frame “world” to “</a:t>
            </a:r>
            <a:r>
              <a:rPr lang="en-US" sz="1400" dirty="0" err="1"/>
              <a:t>base_link</a:t>
            </a:r>
            <a:r>
              <a:rPr lang="en-US" sz="1400" dirty="0"/>
              <a:t>” is being created (change the “Fixed Frame” in Rviz). 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C3EF1-04D8-54BF-A1E0-C3691513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2644154"/>
            <a:ext cx="5105400" cy="71043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catkin_ws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mkdir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launch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cd launch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touch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robot.launch</a:t>
            </a:r>
            <a:endParaRPr lang="en-US" alt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E542-FFEB-8ECA-1989-24CD3C8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95D36EC-CF20-7480-96F4-ABE8AD0C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76" y="1762872"/>
            <a:ext cx="3938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4E2B0-E22C-9308-CCDA-81E035C4B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Creating and Configuring the Node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Create a folder for the Python scripts that will be used for each node and generate a Python script called “manipulator.py” inside the scripts folder.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US" sz="1600" dirty="0"/>
              <a:t>Since the “talker.py” is an executable script, you need give permission to ubuntu to run it.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EF97-9CA8-62DF-005C-35A16C707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Open the file CMakeLists.txt in the folder “~/</a:t>
            </a:r>
            <a:r>
              <a:rPr lang="en-GB" sz="1600" dirty="0" err="1"/>
              <a:t>simple_manipulator</a:t>
            </a:r>
            <a:r>
              <a:rPr lang="en-GB" sz="1600" dirty="0"/>
              <a:t>/CMakeLists.txt” and find the following line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Uncomment it (remove the #) and add the highlighted line in yellow. This makes sure the python script gets installed properly and uses the right python interpreter</a:t>
            </a: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05A42-8478-A957-6B6B-0B3F5ABC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package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25DF54-AA2B-C71E-B0FE-4BA810A5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74595"/>
            <a:ext cx="5257800" cy="71043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cd ~/catkin_ws/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simple_manipulator</a:t>
            </a:r>
            <a:endParaRPr lang="en-US" altLang="en-US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mkdir scripts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cd scripts</a:t>
            </a:r>
          </a:p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touch manipulator.py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A93BB3-0DDC-801B-1701-7AFBA859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00162"/>
            <a:ext cx="5257800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chmod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+x manipulator.py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19CBE38-1BF9-90BC-79BC-3505A0E6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96712"/>
            <a:ext cx="5181600" cy="5488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catkin_install_python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(PROGRAMS </a:t>
            </a:r>
            <a:r>
              <a:rPr lang="en-US" altLang="en-US" sz="1050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scripts/manipulator.py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 DESTINATION ${CATKIN_PACKAGE_BIN_DESTINATION}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5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BD124-99A7-610D-EBAF-B46BFDB06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Coding the node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node will configure and broadcast/publish the necessary transforms, and visualisation messages to visualise a simple manipulator.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 graphical representation of this task will look as follows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2345B-0DF0-1697-5D57-B2DDDF47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4BF0E-444B-265C-954B-98C8C865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45" y="4220031"/>
            <a:ext cx="4023709" cy="2060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6BD65-E3FD-C31E-E1CD-A82A4B26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08" y="1446302"/>
            <a:ext cx="2765612" cy="2395352"/>
          </a:xfrm>
          <a:prstGeom prst="rect">
            <a:avLst/>
          </a:prstGeom>
        </p:spPr>
      </p:pic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39EBBF09-119E-7A7D-F772-2417A654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620" y="3781611"/>
            <a:ext cx="2422116" cy="23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11311-96D7-A9EE-E04C-93BCDF634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965" y="1852519"/>
            <a:ext cx="3938236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7A7FF-251F-40B6-B6D9-8CE1338D1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07201" y="2045462"/>
            <a:ext cx="8140343" cy="44270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585D45-468B-3295-4D8F-6A380DA8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761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297686-9ADF-D09C-C271-C92E3CA071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1800" dirty="0">
                <a:latin typeface="Nexa-Bold" panose="01000000000000000000" pitchFamily="2" charset="0"/>
              </a:rPr>
              <a:t>Code Development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The code development will be divided into two parts.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In the first part, the previously defined transforms will be coded and tested to make sure they work properly.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In the second part of this tutorial, the markers necessary for visualising the manipulator will be defined.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87CD-BD9D-026C-7478-6BA654583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3200" dirty="0">
                <a:latin typeface="Nexa-Bold" panose="01000000000000000000" pitchFamily="2" charset="0"/>
              </a:rPr>
              <a:t>Code Development</a:t>
            </a:r>
          </a:p>
          <a:p>
            <a:pPr>
              <a:lnSpc>
                <a:spcPct val="170000"/>
              </a:lnSpc>
            </a:pPr>
            <a:r>
              <a:rPr lang="en-GB" sz="2800" dirty="0"/>
              <a:t>The complete code </a:t>
            </a:r>
            <a:r>
              <a:rPr lang="en-GB" dirty="0"/>
              <a:t>structure to be used for this ROS node will be divided into three different sections, declaration, main setup and loop.</a:t>
            </a:r>
          </a:p>
          <a:p>
            <a:pPr lvl="1">
              <a:lnSpc>
                <a:spcPct val="170000"/>
              </a:lnSpc>
            </a:pPr>
            <a:r>
              <a:rPr lang="en-GB" sz="2400" dirty="0"/>
              <a:t>Declaration: In this section, the user will define the variables to be used, type of messages, transforms, and  functions to initialise them.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Main setup: In this section the node will be configured, initialised and the publishers and subscribers will be defined. 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Loop: In this section, the markers and transforms will be updated to make the manipulator move.</a:t>
            </a:r>
          </a:p>
          <a:p>
            <a:pPr>
              <a:lnSpc>
                <a:spcPct val="170000"/>
              </a:lnSpc>
            </a:pPr>
            <a:r>
              <a:rPr lang="en-GB" sz="2800" dirty="0"/>
              <a:t>Each of these sections will be filled during this tutorial.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9EC9A4-415E-9662-B619-8EE96544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2187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BDB517-F65A-7D2B-946F-BB45D65C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8" y="54571"/>
            <a:ext cx="11266384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003-2EC8-A629-D457-7C7382061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CD6B-0DE5-F98F-0FF4-07443194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1: Transforms</a:t>
            </a:r>
          </a:p>
        </p:txBody>
      </p:sp>
    </p:spTree>
    <p:extLst>
      <p:ext uri="{BB962C8B-B14F-4D97-AF65-F5344CB8AC3E}">
        <p14:creationId xmlns:p14="http://schemas.microsoft.com/office/powerpoint/2010/main" val="61124092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503</TotalTime>
  <Words>6495</Words>
  <Application>Microsoft Office PowerPoint</Application>
  <PresentationFormat>Widescreen</PresentationFormat>
  <Paragraphs>740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RVIZ Examples</vt:lpstr>
      <vt:lpstr>Introduction</vt:lpstr>
      <vt:lpstr>Creating the package</vt:lpstr>
      <vt:lpstr>Creating the package</vt:lpstr>
      <vt:lpstr>Creating the node</vt:lpstr>
      <vt:lpstr>Robot Description</vt:lpstr>
      <vt:lpstr>Code</vt:lpstr>
      <vt:lpstr>PowerPoint Presentation</vt:lpstr>
      <vt:lpstr>Simple Manipulator</vt:lpstr>
      <vt:lpstr>Transforms to be broadcasted</vt:lpstr>
      <vt:lpstr>Transforms to be broadcasted</vt:lpstr>
      <vt:lpstr>Transforms to be broadcasted</vt:lpstr>
      <vt:lpstr>Code Part 1: Transforms</vt:lpstr>
      <vt:lpstr>Code Part 1: Transforms</vt:lpstr>
      <vt:lpstr>Code Part 1: Transforms</vt:lpstr>
      <vt:lpstr>Code Part 1: Transforms</vt:lpstr>
      <vt:lpstr>Code Part 1: Transforms</vt:lpstr>
      <vt:lpstr>Code Part 1: Transforms</vt:lpstr>
      <vt:lpstr>Code Part 1: Transforms</vt:lpstr>
      <vt:lpstr>Code Part 1: Transforms</vt:lpstr>
      <vt:lpstr>Simple Manipulator</vt:lpstr>
      <vt:lpstr>Robot Description</vt:lpstr>
      <vt:lpstr>PowerPoint Presentation</vt:lpstr>
      <vt:lpstr>PowerPoint Presentation</vt:lpstr>
      <vt:lpstr>Code Part 2: Markers</vt:lpstr>
      <vt:lpstr>Code Part 2: Markers</vt:lpstr>
      <vt:lpstr>Code Part 2: Markers</vt:lpstr>
      <vt:lpstr>Code Part 2: Markers</vt:lpstr>
      <vt:lpstr>Code Part 2: Markers</vt:lpstr>
      <vt:lpstr>Code Part 2: Markers</vt:lpstr>
      <vt:lpstr>Code Part 2: Markers</vt:lpstr>
      <vt:lpstr>Code Part 2: Transforms</vt:lpstr>
      <vt:lpstr>Code Part 2: Transforms</vt:lpstr>
      <vt:lpstr>Launch File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Martinez</dc:creator>
  <cp:lastModifiedBy>Mario Martinez</cp:lastModifiedBy>
  <cp:revision>11</cp:revision>
  <dcterms:created xsi:type="dcterms:W3CDTF">2024-08-15T08:51:49Z</dcterms:created>
  <dcterms:modified xsi:type="dcterms:W3CDTF">2024-08-15T17:31:45Z</dcterms:modified>
</cp:coreProperties>
</file>