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46" r:id="rId3"/>
    <p:sldId id="345" r:id="rId4"/>
    <p:sldId id="352" r:id="rId5"/>
    <p:sldId id="359" r:id="rId6"/>
    <p:sldId id="353" r:id="rId7"/>
    <p:sldId id="360" r:id="rId8"/>
    <p:sldId id="34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02" autoAdjust="0"/>
    <p:restoredTop sz="96247" autoAdjust="0"/>
  </p:normalViewPr>
  <p:slideViewPr>
    <p:cSldViewPr snapToGrid="0">
      <p:cViewPr varScale="1">
        <p:scale>
          <a:sx n="107" d="100"/>
          <a:sy n="107" d="100"/>
        </p:scale>
        <p:origin x="12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19/09/2023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19/09/2023</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ocs.ros.org/en/api/sensor_msgs/html/msg/JointState.html" TargetMode="Externa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A4F2-8062-132D-0C92-BA591DDAD6AE}"/>
              </a:ext>
            </a:extLst>
          </p:cNvPr>
          <p:cNvSpPr>
            <a:spLocks noGrp="1"/>
          </p:cNvSpPr>
          <p:nvPr>
            <p:ph type="ctrTitle"/>
          </p:nvPr>
        </p:nvSpPr>
        <p:spPr/>
        <p:txBody>
          <a:bodyPr/>
          <a:lstStyle/>
          <a:p>
            <a:r>
              <a:rPr lang="en-GB" dirty="0"/>
              <a:t>Challenges</a:t>
            </a:r>
          </a:p>
        </p:txBody>
      </p:sp>
      <p:sp>
        <p:nvSpPr>
          <p:cNvPr id="3" name="Subtitle 2">
            <a:extLst>
              <a:ext uri="{FF2B5EF4-FFF2-40B4-BE49-F238E27FC236}">
                <a16:creationId xmlns:a16="http://schemas.microsoft.com/office/drawing/2014/main" id="{8B136B9D-37D8-C829-E837-39277D5F1B6A}"/>
              </a:ext>
            </a:extLst>
          </p:cNvPr>
          <p:cNvSpPr>
            <a:spLocks noGrp="1"/>
          </p:cNvSpPr>
          <p:nvPr>
            <p:ph type="subTitle" idx="1"/>
          </p:nvPr>
        </p:nvSpPr>
        <p:spPr/>
        <p:txBody>
          <a:bodyPr/>
          <a:lstStyle/>
          <a:p>
            <a:r>
              <a:rPr lang="en-GB" dirty="0"/>
              <a:t>Mini challenge 5</a:t>
            </a:r>
          </a:p>
        </p:txBody>
      </p:sp>
    </p:spTree>
    <p:extLst>
      <p:ext uri="{BB962C8B-B14F-4D97-AF65-F5344CB8AC3E}">
        <p14:creationId xmlns:p14="http://schemas.microsoft.com/office/powerpoint/2010/main" val="427634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996566-8A79-E3C0-B3F8-ADE50679E64B}"/>
              </a:ext>
            </a:extLst>
          </p:cNvPr>
          <p:cNvSpPr>
            <a:spLocks noGrp="1"/>
          </p:cNvSpPr>
          <p:nvPr>
            <p:ph sz="half" idx="1"/>
          </p:nvPr>
        </p:nvSpPr>
        <p:spPr>
          <a:xfrm>
            <a:off x="208666" y="1545476"/>
            <a:ext cx="5181600" cy="4911636"/>
          </a:xfrm>
        </p:spPr>
        <p:txBody>
          <a:bodyPr>
            <a:normAutofit/>
          </a:bodyPr>
          <a:lstStyle/>
          <a:p>
            <a:pPr marL="0" indent="0">
              <a:lnSpc>
                <a:spcPct val="150000"/>
              </a:lnSpc>
              <a:buNone/>
            </a:pPr>
            <a:r>
              <a:rPr lang="en-US" sz="1600" dirty="0">
                <a:latin typeface="Nexa-Bold" panose="01000000000000000000" pitchFamily="2" charset="0"/>
              </a:rPr>
              <a:t>Introduction</a:t>
            </a:r>
          </a:p>
          <a:p>
            <a:pPr marL="0" indent="0">
              <a:lnSpc>
                <a:spcPct val="150000"/>
              </a:lnSpc>
              <a:buNone/>
            </a:pPr>
            <a:endParaRPr lang="en-US" sz="1600" dirty="0">
              <a:latin typeface="Nexa-Bold" panose="01000000000000000000" pitchFamily="2" charset="0"/>
            </a:endParaRPr>
          </a:p>
          <a:p>
            <a:pPr marL="0" indent="0">
              <a:lnSpc>
                <a:spcPct val="150000"/>
              </a:lnSpc>
              <a:buNone/>
            </a:pPr>
            <a:r>
              <a:rPr lang="en-GB" sz="1400" dirty="0"/>
              <a:t>This mini-challenge is intended for the student to review the concepts introduced in the previous sessions.</a:t>
            </a:r>
          </a:p>
          <a:p>
            <a:pPr>
              <a:lnSpc>
                <a:spcPct val="150000"/>
              </a:lnSpc>
            </a:pPr>
            <a:r>
              <a:rPr lang="en-GB" sz="1400" dirty="0"/>
              <a:t>The robot to be used in the following sessions by the students is the EAI </a:t>
            </a:r>
            <a:r>
              <a:rPr lang="en-GB" sz="1400" dirty="0" err="1"/>
              <a:t>DashGo</a:t>
            </a:r>
            <a:r>
              <a:rPr lang="en-GB" sz="1400" dirty="0"/>
              <a:t> B1.</a:t>
            </a:r>
          </a:p>
          <a:p>
            <a:pPr>
              <a:lnSpc>
                <a:spcPct val="150000"/>
              </a:lnSpc>
            </a:pPr>
            <a:r>
              <a:rPr lang="en-GB" sz="1400" dirty="0"/>
              <a:t>The robot contains different sensors and actuators such as </a:t>
            </a:r>
            <a:r>
              <a:rPr lang="en-GB" sz="1400" dirty="0" err="1"/>
              <a:t>LiDARS</a:t>
            </a:r>
            <a:r>
              <a:rPr lang="en-GB" sz="1400" dirty="0"/>
              <a:t>, Ultrasonic sensors, bumpers, Motors, etc.</a:t>
            </a:r>
          </a:p>
          <a:p>
            <a:pPr>
              <a:lnSpc>
                <a:spcPct val="150000"/>
              </a:lnSpc>
            </a:pPr>
            <a:endParaRPr lang="en-GB" sz="1400" dirty="0"/>
          </a:p>
          <a:p>
            <a:pPr>
              <a:lnSpc>
                <a:spcPct val="150000"/>
              </a:lnSpc>
            </a:pPr>
            <a:endParaRPr lang="en-GB" sz="1800" dirty="0"/>
          </a:p>
          <a:p>
            <a:pPr marL="0" indent="0">
              <a:lnSpc>
                <a:spcPct val="150000"/>
              </a:lnSpc>
              <a:buNone/>
            </a:pPr>
            <a:endParaRPr lang="en-GB" sz="1600" dirty="0"/>
          </a:p>
        </p:txBody>
      </p:sp>
      <p:sp>
        <p:nvSpPr>
          <p:cNvPr id="4" name="Title 3">
            <a:extLst>
              <a:ext uri="{FF2B5EF4-FFF2-40B4-BE49-F238E27FC236}">
                <a16:creationId xmlns:a16="http://schemas.microsoft.com/office/drawing/2014/main" id="{418C4C03-075E-9225-C2EE-4E66B50D3DCB}"/>
              </a:ext>
            </a:extLst>
          </p:cNvPr>
          <p:cNvSpPr>
            <a:spLocks noGrp="1"/>
          </p:cNvSpPr>
          <p:nvPr>
            <p:ph type="title"/>
          </p:nvPr>
        </p:nvSpPr>
        <p:spPr/>
        <p:txBody>
          <a:bodyPr/>
          <a:lstStyle/>
          <a:p>
            <a:r>
              <a:rPr lang="en-GB" dirty="0"/>
              <a:t>Mini Challenge 5</a:t>
            </a:r>
          </a:p>
        </p:txBody>
      </p:sp>
      <p:pic>
        <p:nvPicPr>
          <p:cNvPr id="6" name="Content Placeholder 5">
            <a:extLst>
              <a:ext uri="{FF2B5EF4-FFF2-40B4-BE49-F238E27FC236}">
                <a16:creationId xmlns:a16="http://schemas.microsoft.com/office/drawing/2014/main" id="{A52D48B5-C6FA-6C95-D207-E1F89CD88997}"/>
              </a:ext>
            </a:extLst>
          </p:cNvPr>
          <p:cNvPicPr>
            <a:picLocks noGrp="1" noChangeAspect="1"/>
          </p:cNvPicPr>
          <p:nvPr>
            <p:ph sz="half" idx="2"/>
          </p:nvPr>
        </p:nvPicPr>
        <p:blipFill>
          <a:blip r:embed="rId2"/>
          <a:stretch>
            <a:fillRect/>
          </a:stretch>
        </p:blipFill>
        <p:spPr>
          <a:xfrm>
            <a:off x="6587331" y="1825625"/>
            <a:ext cx="4351338" cy="4351338"/>
          </a:xfrm>
          <a:prstGeom prst="rect">
            <a:avLst/>
          </a:prstGeom>
        </p:spPr>
      </p:pic>
    </p:spTree>
    <p:extLst>
      <p:ext uri="{BB962C8B-B14F-4D97-AF65-F5344CB8AC3E}">
        <p14:creationId xmlns:p14="http://schemas.microsoft.com/office/powerpoint/2010/main" val="75606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996566-8A79-E3C0-B3F8-ADE50679E64B}"/>
              </a:ext>
            </a:extLst>
          </p:cNvPr>
          <p:cNvSpPr>
            <a:spLocks noGrp="1"/>
          </p:cNvSpPr>
          <p:nvPr>
            <p:ph sz="half" idx="1"/>
          </p:nvPr>
        </p:nvSpPr>
        <p:spPr>
          <a:xfrm>
            <a:off x="208666" y="1545476"/>
            <a:ext cx="5181600" cy="4911636"/>
          </a:xfrm>
        </p:spPr>
        <p:txBody>
          <a:bodyPr>
            <a:normAutofit/>
          </a:bodyPr>
          <a:lstStyle/>
          <a:p>
            <a:pPr marL="0" indent="0">
              <a:lnSpc>
                <a:spcPct val="150000"/>
              </a:lnSpc>
              <a:buNone/>
            </a:pPr>
            <a:r>
              <a:rPr lang="en-US" sz="1600" dirty="0">
                <a:latin typeface="Nexa-Bold" panose="01000000000000000000" pitchFamily="2" charset="0"/>
              </a:rPr>
              <a:t>Introduction</a:t>
            </a:r>
          </a:p>
          <a:p>
            <a:pPr marL="0" indent="0">
              <a:lnSpc>
                <a:spcPct val="150000"/>
              </a:lnSpc>
              <a:buNone/>
            </a:pPr>
            <a:endParaRPr lang="en-US" sz="1600" dirty="0">
              <a:latin typeface="Nexa-Bold" panose="01000000000000000000" pitchFamily="2" charset="0"/>
            </a:endParaRPr>
          </a:p>
          <a:p>
            <a:pPr marL="0" indent="0">
              <a:lnSpc>
                <a:spcPct val="150000"/>
              </a:lnSpc>
              <a:buNone/>
            </a:pPr>
            <a:r>
              <a:rPr lang="en-GB" sz="1400" dirty="0"/>
              <a:t>In robotics, the analysis of the behaviour of a robot is usually performed by plotting the states of the robot.</a:t>
            </a:r>
          </a:p>
          <a:p>
            <a:pPr marL="0" indent="0">
              <a:lnSpc>
                <a:spcPct val="150000"/>
              </a:lnSpc>
              <a:buNone/>
            </a:pPr>
            <a:r>
              <a:rPr lang="en-GB" sz="1400" dirty="0"/>
              <a:t>ROS allows us not only to read sensors but also to plot the data provided by such sensors in a more “fashionable” way using the visualisation capabilities of RVIZ.</a:t>
            </a:r>
          </a:p>
          <a:p>
            <a:pPr marL="0" indent="0">
              <a:lnSpc>
                <a:spcPct val="150000"/>
              </a:lnSpc>
              <a:buNone/>
            </a:pPr>
            <a:r>
              <a:rPr lang="en-GB" sz="1400" dirty="0"/>
              <a:t>The activity involves creating a visualisation of the </a:t>
            </a:r>
            <a:r>
              <a:rPr lang="en-GB" sz="1400" dirty="0" err="1"/>
              <a:t>DashGo</a:t>
            </a:r>
            <a:r>
              <a:rPr lang="en-GB" sz="1400" dirty="0"/>
              <a:t> B1 robot in RVIZ. </a:t>
            </a:r>
            <a:endParaRPr lang="en-GB" sz="1600" dirty="0"/>
          </a:p>
        </p:txBody>
      </p:sp>
      <p:sp>
        <p:nvSpPr>
          <p:cNvPr id="4" name="Title 3">
            <a:extLst>
              <a:ext uri="{FF2B5EF4-FFF2-40B4-BE49-F238E27FC236}">
                <a16:creationId xmlns:a16="http://schemas.microsoft.com/office/drawing/2014/main" id="{418C4C03-075E-9225-C2EE-4E66B50D3DCB}"/>
              </a:ext>
            </a:extLst>
          </p:cNvPr>
          <p:cNvSpPr>
            <a:spLocks noGrp="1"/>
          </p:cNvSpPr>
          <p:nvPr>
            <p:ph type="title"/>
          </p:nvPr>
        </p:nvSpPr>
        <p:spPr/>
        <p:txBody>
          <a:bodyPr/>
          <a:lstStyle/>
          <a:p>
            <a:r>
              <a:rPr lang="en-GB" dirty="0"/>
              <a:t>Mini Challenge 3</a:t>
            </a:r>
          </a:p>
        </p:txBody>
      </p:sp>
      <p:pic>
        <p:nvPicPr>
          <p:cNvPr id="9" name="Content Placeholder 8">
            <a:extLst>
              <a:ext uri="{FF2B5EF4-FFF2-40B4-BE49-F238E27FC236}">
                <a16:creationId xmlns:a16="http://schemas.microsoft.com/office/drawing/2014/main" id="{B6CC08D0-A71A-B352-4A14-CE4B543A2427}"/>
              </a:ext>
            </a:extLst>
          </p:cNvPr>
          <p:cNvPicPr>
            <a:picLocks noGrp="1" noChangeAspect="1"/>
          </p:cNvPicPr>
          <p:nvPr>
            <p:ph sz="half" idx="2"/>
          </p:nvPr>
        </p:nvPicPr>
        <p:blipFill>
          <a:blip r:embed="rId2"/>
          <a:stretch>
            <a:fillRect/>
          </a:stretch>
        </p:blipFill>
        <p:spPr>
          <a:xfrm>
            <a:off x="6857835" y="2760650"/>
            <a:ext cx="3810330" cy="2481287"/>
          </a:xfrm>
          <a:prstGeom prst="rect">
            <a:avLst/>
          </a:prstGeom>
        </p:spPr>
      </p:pic>
    </p:spTree>
    <p:extLst>
      <p:ext uri="{BB962C8B-B14F-4D97-AF65-F5344CB8AC3E}">
        <p14:creationId xmlns:p14="http://schemas.microsoft.com/office/powerpoint/2010/main" val="71593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996566-8A79-E3C0-B3F8-ADE50679E64B}"/>
              </a:ext>
            </a:extLst>
          </p:cNvPr>
          <p:cNvSpPr>
            <a:spLocks noGrp="1"/>
          </p:cNvSpPr>
          <p:nvPr>
            <p:ph sz="half" idx="1"/>
          </p:nvPr>
        </p:nvSpPr>
        <p:spPr>
          <a:xfrm>
            <a:off x="208666" y="1545476"/>
            <a:ext cx="5181600" cy="4911636"/>
          </a:xfrm>
        </p:spPr>
        <p:txBody>
          <a:bodyPr>
            <a:normAutofit/>
          </a:bodyPr>
          <a:lstStyle/>
          <a:p>
            <a:pPr marL="0" indent="0">
              <a:lnSpc>
                <a:spcPct val="150000"/>
              </a:lnSpc>
              <a:buNone/>
            </a:pPr>
            <a:r>
              <a:rPr lang="en-US" sz="1600" dirty="0">
                <a:latin typeface="Nexa-Bold" panose="01000000000000000000" pitchFamily="2" charset="0"/>
              </a:rPr>
              <a:t>Challenge</a:t>
            </a:r>
          </a:p>
          <a:p>
            <a:pPr marL="0" indent="0">
              <a:lnSpc>
                <a:spcPct val="150000"/>
              </a:lnSpc>
              <a:buNone/>
            </a:pPr>
            <a:endParaRPr lang="en-US" sz="1600" dirty="0">
              <a:latin typeface="Nexa-Bold" panose="01000000000000000000" pitchFamily="2" charset="0"/>
            </a:endParaRPr>
          </a:p>
          <a:p>
            <a:pPr marL="0" indent="0">
              <a:lnSpc>
                <a:spcPct val="150000"/>
              </a:lnSpc>
              <a:buNone/>
            </a:pPr>
            <a:r>
              <a:rPr lang="en-GB" sz="1400" dirty="0"/>
              <a:t>The student must be able to use a URDF file to visualise a robot in RVIZ and make it move using a simple node.</a:t>
            </a:r>
          </a:p>
          <a:p>
            <a:pPr marL="342900" indent="-342900">
              <a:lnSpc>
                <a:spcPct val="150000"/>
              </a:lnSpc>
              <a:buFont typeface="+mj-lt"/>
              <a:buAutoNum type="arabicPeriod"/>
            </a:pPr>
            <a:r>
              <a:rPr lang="en-GB" sz="1400" dirty="0"/>
              <a:t>Describe the robot (nonholonomic) in a URDF format, using joints and links.</a:t>
            </a:r>
          </a:p>
          <a:p>
            <a:pPr marL="342900" indent="-342900">
              <a:lnSpc>
                <a:spcPct val="150000"/>
              </a:lnSpc>
              <a:buFont typeface="+mj-lt"/>
              <a:buAutoNum type="arabicPeriod"/>
            </a:pPr>
            <a:r>
              <a:rPr lang="en-GB" sz="1400" dirty="0"/>
              <a:t>Use the Provided STL files (STL folder in GitHub) to visualise the meshes of the robot in RVIZ. For reference, the student can use the step file of the robot provided (STP folder in GitHub).</a:t>
            </a:r>
          </a:p>
          <a:p>
            <a:pPr marL="0" indent="0">
              <a:lnSpc>
                <a:spcPct val="150000"/>
              </a:lnSpc>
              <a:buNone/>
            </a:pPr>
            <a:endParaRPr lang="en-GB" sz="1800" dirty="0"/>
          </a:p>
          <a:p>
            <a:pPr marL="0" indent="0">
              <a:lnSpc>
                <a:spcPct val="150000"/>
              </a:lnSpc>
              <a:buNone/>
            </a:pPr>
            <a:endParaRPr lang="en-GB" sz="1600" dirty="0"/>
          </a:p>
        </p:txBody>
      </p:sp>
      <p:sp>
        <p:nvSpPr>
          <p:cNvPr id="4" name="Title 3">
            <a:extLst>
              <a:ext uri="{FF2B5EF4-FFF2-40B4-BE49-F238E27FC236}">
                <a16:creationId xmlns:a16="http://schemas.microsoft.com/office/drawing/2014/main" id="{418C4C03-075E-9225-C2EE-4E66B50D3DCB}"/>
              </a:ext>
            </a:extLst>
          </p:cNvPr>
          <p:cNvSpPr>
            <a:spLocks noGrp="1"/>
          </p:cNvSpPr>
          <p:nvPr>
            <p:ph type="title"/>
          </p:nvPr>
        </p:nvSpPr>
        <p:spPr/>
        <p:txBody>
          <a:bodyPr/>
          <a:lstStyle/>
          <a:p>
            <a:r>
              <a:rPr lang="en-GB" dirty="0"/>
              <a:t>Mini Challenge 5</a:t>
            </a:r>
          </a:p>
        </p:txBody>
      </p:sp>
      <p:pic>
        <p:nvPicPr>
          <p:cNvPr id="12" name="Content Placeholder 11">
            <a:extLst>
              <a:ext uri="{FF2B5EF4-FFF2-40B4-BE49-F238E27FC236}">
                <a16:creationId xmlns:a16="http://schemas.microsoft.com/office/drawing/2014/main" id="{CEE31B5A-38C2-81D4-B7F6-4691B0CA9211}"/>
              </a:ext>
            </a:extLst>
          </p:cNvPr>
          <p:cNvPicPr>
            <a:picLocks noGrp="1" noChangeAspect="1"/>
          </p:cNvPicPr>
          <p:nvPr>
            <p:ph sz="half" idx="2"/>
          </p:nvPr>
        </p:nvPicPr>
        <p:blipFill>
          <a:blip r:embed="rId2"/>
          <a:stretch>
            <a:fillRect/>
          </a:stretch>
        </p:blipFill>
        <p:spPr>
          <a:xfrm>
            <a:off x="6295333" y="1825625"/>
            <a:ext cx="4935333" cy="4351338"/>
          </a:xfrm>
        </p:spPr>
      </p:pic>
    </p:spTree>
    <p:extLst>
      <p:ext uri="{BB962C8B-B14F-4D97-AF65-F5344CB8AC3E}">
        <p14:creationId xmlns:p14="http://schemas.microsoft.com/office/powerpoint/2010/main" val="145128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996566-8A79-E3C0-B3F8-ADE50679E64B}"/>
              </a:ext>
            </a:extLst>
          </p:cNvPr>
          <p:cNvSpPr>
            <a:spLocks noGrp="1"/>
          </p:cNvSpPr>
          <p:nvPr>
            <p:ph sz="half" idx="1"/>
          </p:nvPr>
        </p:nvSpPr>
        <p:spPr>
          <a:xfrm>
            <a:off x="208666" y="1545476"/>
            <a:ext cx="5181600" cy="4911636"/>
          </a:xfrm>
        </p:spPr>
        <p:txBody>
          <a:bodyPr>
            <a:normAutofit/>
          </a:bodyPr>
          <a:lstStyle/>
          <a:p>
            <a:pPr marL="0" indent="0">
              <a:lnSpc>
                <a:spcPct val="150000"/>
              </a:lnSpc>
              <a:buNone/>
            </a:pPr>
            <a:r>
              <a:rPr lang="en-US" sz="1600" dirty="0">
                <a:latin typeface="Nexa-Bold" panose="01000000000000000000" pitchFamily="2" charset="0"/>
              </a:rPr>
              <a:t>Challenge</a:t>
            </a:r>
          </a:p>
          <a:p>
            <a:pPr marL="0" indent="0">
              <a:lnSpc>
                <a:spcPct val="150000"/>
              </a:lnSpc>
              <a:buNone/>
            </a:pPr>
            <a:endParaRPr lang="en-US" sz="1600" dirty="0">
              <a:latin typeface="Nexa-Bold" panose="01000000000000000000" pitchFamily="2" charset="0"/>
            </a:endParaRPr>
          </a:p>
          <a:p>
            <a:pPr marL="342900" indent="-342900">
              <a:lnSpc>
                <a:spcPct val="150000"/>
              </a:lnSpc>
              <a:buFont typeface="+mj-lt"/>
              <a:buAutoNum type="arabicPeriod" startAt="3"/>
            </a:pPr>
            <a:r>
              <a:rPr lang="en-GB" sz="1400" dirty="0"/>
              <a:t>Use the joint state publisher to verify if the links and joints behave properly.</a:t>
            </a:r>
          </a:p>
          <a:p>
            <a:pPr marL="342900" indent="-342900">
              <a:lnSpc>
                <a:spcPct val="150000"/>
              </a:lnSpc>
              <a:buFont typeface="+mj-lt"/>
              <a:buAutoNum type="arabicPeriod" startAt="3"/>
            </a:pPr>
            <a:r>
              <a:rPr lang="en-GB" sz="1400" dirty="0"/>
              <a:t>Generate a node to publish data to the joints to simulate a simple trajectory for the robot.</a:t>
            </a:r>
          </a:p>
          <a:p>
            <a:pPr>
              <a:lnSpc>
                <a:spcPct val="150000"/>
              </a:lnSpc>
            </a:pPr>
            <a:endParaRPr lang="en-GB" sz="1800" dirty="0"/>
          </a:p>
          <a:p>
            <a:pPr marL="0" indent="0">
              <a:lnSpc>
                <a:spcPct val="150000"/>
              </a:lnSpc>
              <a:buNone/>
            </a:pPr>
            <a:endParaRPr lang="en-GB" sz="1600" dirty="0"/>
          </a:p>
        </p:txBody>
      </p:sp>
      <p:sp>
        <p:nvSpPr>
          <p:cNvPr id="4" name="Title 3">
            <a:extLst>
              <a:ext uri="{FF2B5EF4-FFF2-40B4-BE49-F238E27FC236}">
                <a16:creationId xmlns:a16="http://schemas.microsoft.com/office/drawing/2014/main" id="{418C4C03-075E-9225-C2EE-4E66B50D3DCB}"/>
              </a:ext>
            </a:extLst>
          </p:cNvPr>
          <p:cNvSpPr>
            <a:spLocks noGrp="1"/>
          </p:cNvSpPr>
          <p:nvPr>
            <p:ph type="title"/>
          </p:nvPr>
        </p:nvSpPr>
        <p:spPr/>
        <p:txBody>
          <a:bodyPr/>
          <a:lstStyle/>
          <a:p>
            <a:r>
              <a:rPr lang="en-GB" dirty="0"/>
              <a:t>Mini Challenge 5</a:t>
            </a:r>
          </a:p>
        </p:txBody>
      </p:sp>
      <p:pic>
        <p:nvPicPr>
          <p:cNvPr id="7" name="Content Placeholder 6">
            <a:extLst>
              <a:ext uri="{FF2B5EF4-FFF2-40B4-BE49-F238E27FC236}">
                <a16:creationId xmlns:a16="http://schemas.microsoft.com/office/drawing/2014/main" id="{30059256-CD0F-1FE8-9826-194612F01CF2}"/>
              </a:ext>
            </a:extLst>
          </p:cNvPr>
          <p:cNvPicPr>
            <a:picLocks noGrp="1" noChangeAspect="1"/>
          </p:cNvPicPr>
          <p:nvPr>
            <p:ph sz="half" idx="2"/>
          </p:nvPr>
        </p:nvPicPr>
        <p:blipFill>
          <a:blip r:embed="rId2"/>
          <a:stretch>
            <a:fillRect/>
          </a:stretch>
        </p:blipFill>
        <p:spPr>
          <a:xfrm>
            <a:off x="5390266" y="2313145"/>
            <a:ext cx="6449850" cy="3376298"/>
          </a:xfrm>
        </p:spPr>
      </p:pic>
    </p:spTree>
    <p:extLst>
      <p:ext uri="{BB962C8B-B14F-4D97-AF65-F5344CB8AC3E}">
        <p14:creationId xmlns:p14="http://schemas.microsoft.com/office/powerpoint/2010/main" val="2391462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996566-8A79-E3C0-B3F8-ADE50679E64B}"/>
              </a:ext>
            </a:extLst>
          </p:cNvPr>
          <p:cNvSpPr>
            <a:spLocks noGrp="1"/>
          </p:cNvSpPr>
          <p:nvPr>
            <p:ph sz="half" idx="1"/>
          </p:nvPr>
        </p:nvSpPr>
        <p:spPr>
          <a:xfrm>
            <a:off x="208665" y="1545476"/>
            <a:ext cx="5439099" cy="4911636"/>
          </a:xfrm>
        </p:spPr>
        <p:txBody>
          <a:bodyPr>
            <a:normAutofit/>
          </a:bodyPr>
          <a:lstStyle/>
          <a:p>
            <a:pPr marL="0" indent="0">
              <a:lnSpc>
                <a:spcPct val="150000"/>
              </a:lnSpc>
              <a:buNone/>
            </a:pPr>
            <a:r>
              <a:rPr lang="en-GB" sz="1600" dirty="0">
                <a:latin typeface="Nexa Bold" panose="02000000000000000000" pitchFamily="50" charset="0"/>
              </a:rPr>
              <a:t>Hints:</a:t>
            </a:r>
          </a:p>
          <a:p>
            <a:pPr>
              <a:lnSpc>
                <a:spcPct val="150000"/>
              </a:lnSpc>
            </a:pPr>
            <a:r>
              <a:rPr lang="en-GB" sz="1600" dirty="0"/>
              <a:t>Controlling the joints requires a “</a:t>
            </a:r>
            <a:r>
              <a:rPr lang="en-GB" sz="1600" i="1" dirty="0" err="1"/>
              <a:t>JointState</a:t>
            </a:r>
            <a:r>
              <a:rPr lang="en-GB" sz="1600" dirty="0"/>
              <a:t>”  message included in the “</a:t>
            </a:r>
            <a:r>
              <a:rPr lang="en-GB" sz="1600" i="1" dirty="0"/>
              <a:t>sensor_msgs/</a:t>
            </a:r>
            <a:r>
              <a:rPr lang="en-GB" sz="1600" i="1" dirty="0" err="1"/>
              <a:t>JointState</a:t>
            </a:r>
            <a:r>
              <a:rPr lang="en-GB" sz="1600" i="1" dirty="0"/>
              <a:t>.” </a:t>
            </a:r>
            <a:r>
              <a:rPr lang="en-GB" sz="1600" dirty="0"/>
              <a:t>More information </a:t>
            </a:r>
            <a:r>
              <a:rPr lang="en-GB" sz="1600" dirty="0">
                <a:hlinkClick r:id="rId2"/>
              </a:rPr>
              <a:t>here</a:t>
            </a:r>
            <a:r>
              <a:rPr lang="en-GB" sz="1600" dirty="0"/>
              <a:t>.</a:t>
            </a:r>
          </a:p>
          <a:p>
            <a:pPr>
              <a:lnSpc>
                <a:spcPct val="150000"/>
              </a:lnSpc>
            </a:pPr>
            <a:r>
              <a:rPr lang="en-GB" sz="1600" dirty="0"/>
              <a:t>Remember to remove the Joint State publisher, once you start publishing data with your node.</a:t>
            </a:r>
          </a:p>
          <a:p>
            <a:pPr>
              <a:lnSpc>
                <a:spcPct val="150000"/>
              </a:lnSpc>
            </a:pPr>
            <a:r>
              <a:rPr lang="en-GB" sz="1600" dirty="0"/>
              <a:t>Use the Joint state publisher just to test your joints.</a:t>
            </a:r>
          </a:p>
          <a:p>
            <a:pPr>
              <a:lnSpc>
                <a:spcPct val="150000"/>
              </a:lnSpc>
            </a:pPr>
            <a:endParaRPr lang="en-GB" sz="1600" dirty="0"/>
          </a:p>
        </p:txBody>
      </p:sp>
      <p:sp>
        <p:nvSpPr>
          <p:cNvPr id="4" name="Title 3">
            <a:extLst>
              <a:ext uri="{FF2B5EF4-FFF2-40B4-BE49-F238E27FC236}">
                <a16:creationId xmlns:a16="http://schemas.microsoft.com/office/drawing/2014/main" id="{418C4C03-075E-9225-C2EE-4E66B50D3DCB}"/>
              </a:ext>
            </a:extLst>
          </p:cNvPr>
          <p:cNvSpPr>
            <a:spLocks noGrp="1"/>
          </p:cNvSpPr>
          <p:nvPr>
            <p:ph type="title"/>
          </p:nvPr>
        </p:nvSpPr>
        <p:spPr/>
        <p:txBody>
          <a:bodyPr/>
          <a:lstStyle/>
          <a:p>
            <a:r>
              <a:rPr lang="en-GB" dirty="0"/>
              <a:t>Mini Challenge 3</a:t>
            </a:r>
          </a:p>
        </p:txBody>
      </p:sp>
      <p:pic>
        <p:nvPicPr>
          <p:cNvPr id="7" name="Content Placeholder 6">
            <a:extLst>
              <a:ext uri="{FF2B5EF4-FFF2-40B4-BE49-F238E27FC236}">
                <a16:creationId xmlns:a16="http://schemas.microsoft.com/office/drawing/2014/main" id="{1EE0CDAC-88CA-FF75-A547-EE09848ABAA0}"/>
              </a:ext>
            </a:extLst>
          </p:cNvPr>
          <p:cNvPicPr>
            <a:picLocks noGrp="1" noChangeAspect="1"/>
          </p:cNvPicPr>
          <p:nvPr>
            <p:ph sz="half" idx="2"/>
          </p:nvPr>
        </p:nvPicPr>
        <p:blipFill>
          <a:blip r:embed="rId3"/>
          <a:stretch>
            <a:fillRect/>
          </a:stretch>
        </p:blipFill>
        <p:spPr>
          <a:xfrm>
            <a:off x="5759594" y="2940142"/>
            <a:ext cx="6362422" cy="2122303"/>
          </a:xfrm>
          <a:prstGeom prst="rect">
            <a:avLst/>
          </a:prstGeom>
        </p:spPr>
      </p:pic>
    </p:spTree>
    <p:extLst>
      <p:ext uri="{BB962C8B-B14F-4D97-AF65-F5344CB8AC3E}">
        <p14:creationId xmlns:p14="http://schemas.microsoft.com/office/powerpoint/2010/main" val="3548169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94C5-6C5C-2E26-068F-A0BC774895D0}"/>
              </a:ext>
            </a:extLst>
          </p:cNvPr>
          <p:cNvSpPr>
            <a:spLocks noGrp="1"/>
          </p:cNvSpPr>
          <p:nvPr>
            <p:ph type="title"/>
          </p:nvPr>
        </p:nvSpPr>
        <p:spPr/>
        <p:txBody>
          <a:bodyPr/>
          <a:lstStyle/>
          <a:p>
            <a:r>
              <a:rPr lang="en-GB" dirty="0"/>
              <a:t>Expected results</a:t>
            </a:r>
          </a:p>
        </p:txBody>
      </p:sp>
      <p:pic>
        <p:nvPicPr>
          <p:cNvPr id="4" name="Picture 3">
            <a:extLst>
              <a:ext uri="{FF2B5EF4-FFF2-40B4-BE49-F238E27FC236}">
                <a16:creationId xmlns:a16="http://schemas.microsoft.com/office/drawing/2014/main" id="{5657BD99-0882-B84D-D904-2CBD7775B4F5}"/>
              </a:ext>
            </a:extLst>
          </p:cNvPr>
          <p:cNvPicPr>
            <a:picLocks noChangeAspect="1"/>
          </p:cNvPicPr>
          <p:nvPr/>
        </p:nvPicPr>
        <p:blipFill>
          <a:blip r:embed="rId2"/>
          <a:stretch>
            <a:fillRect/>
          </a:stretch>
        </p:blipFill>
        <p:spPr>
          <a:xfrm>
            <a:off x="805917" y="2289613"/>
            <a:ext cx="4268108" cy="3113620"/>
          </a:xfrm>
          <a:prstGeom prst="rect">
            <a:avLst/>
          </a:prstGeom>
        </p:spPr>
      </p:pic>
      <p:pic>
        <p:nvPicPr>
          <p:cNvPr id="6" name="Picture 5">
            <a:extLst>
              <a:ext uri="{FF2B5EF4-FFF2-40B4-BE49-F238E27FC236}">
                <a16:creationId xmlns:a16="http://schemas.microsoft.com/office/drawing/2014/main" id="{CE6CD147-5D72-754E-6797-93208C1B3855}"/>
              </a:ext>
            </a:extLst>
          </p:cNvPr>
          <p:cNvPicPr>
            <a:picLocks noChangeAspect="1"/>
          </p:cNvPicPr>
          <p:nvPr/>
        </p:nvPicPr>
        <p:blipFill>
          <a:blip r:embed="rId3"/>
          <a:stretch>
            <a:fillRect/>
          </a:stretch>
        </p:blipFill>
        <p:spPr>
          <a:xfrm>
            <a:off x="6534991" y="2295805"/>
            <a:ext cx="5569330" cy="3109914"/>
          </a:xfrm>
          <a:prstGeom prst="rect">
            <a:avLst/>
          </a:prstGeom>
        </p:spPr>
      </p:pic>
    </p:spTree>
    <p:extLst>
      <p:ext uri="{BB962C8B-B14F-4D97-AF65-F5344CB8AC3E}">
        <p14:creationId xmlns:p14="http://schemas.microsoft.com/office/powerpoint/2010/main" val="132468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620AE8E-8767-C555-2D23-F792DAD739DA}"/>
              </a:ext>
            </a:extLst>
          </p:cNvPr>
          <p:cNvSpPr>
            <a:spLocks noGrp="1"/>
          </p:cNvSpPr>
          <p:nvPr>
            <p:ph type="title"/>
          </p:nvPr>
        </p:nvSpPr>
        <p:spPr/>
        <p:txBody>
          <a:bodyPr/>
          <a:lstStyle/>
          <a:p>
            <a:r>
              <a:rPr lang="en-GB" dirty="0"/>
              <a:t>Rules</a:t>
            </a:r>
          </a:p>
        </p:txBody>
      </p:sp>
      <p:sp>
        <p:nvSpPr>
          <p:cNvPr id="2" name="Content Placeholder 1">
            <a:extLst>
              <a:ext uri="{FF2B5EF4-FFF2-40B4-BE49-F238E27FC236}">
                <a16:creationId xmlns:a16="http://schemas.microsoft.com/office/drawing/2014/main" id="{43E51542-C980-BEAE-5D84-CF98B0737F15}"/>
              </a:ext>
            </a:extLst>
          </p:cNvPr>
          <p:cNvSpPr>
            <a:spLocks noGrp="1"/>
          </p:cNvSpPr>
          <p:nvPr>
            <p:ph idx="1"/>
          </p:nvPr>
        </p:nvSpPr>
        <p:spPr/>
        <p:txBody>
          <a:bodyPr>
            <a:normAutofit lnSpcReduction="10000"/>
          </a:bodyPr>
          <a:lstStyle/>
          <a:p>
            <a:pPr marL="285750" indent="-285750">
              <a:lnSpc>
                <a:spcPct val="150000"/>
              </a:lnSpc>
              <a:buFont typeface="Arial" panose="020B0604020202020204" pitchFamily="34" charset="0"/>
              <a:buChar char="•"/>
            </a:pPr>
            <a:r>
              <a:rPr lang="en-GB" sz="1200" dirty="0"/>
              <a:t>This is challenge, </a:t>
            </a:r>
            <a:r>
              <a:rPr lang="en-GB" sz="1200" b="1" dirty="0"/>
              <a:t>not</a:t>
            </a:r>
            <a:r>
              <a:rPr lang="en-GB" sz="1200" dirty="0"/>
              <a:t> a class. The students are encouraged to research, improve tune explain their algorithms by themselves.</a:t>
            </a:r>
          </a:p>
          <a:p>
            <a:pPr marL="285750" indent="-285750">
              <a:lnSpc>
                <a:spcPct val="150000"/>
              </a:lnSpc>
              <a:buFont typeface="Arial" panose="020B0604020202020204" pitchFamily="34" charset="0"/>
              <a:buChar char="•"/>
            </a:pPr>
            <a:r>
              <a:rPr lang="en-GB" sz="1200" dirty="0"/>
              <a:t>MCR2(Manchester Robotics) Reserves the right to answer a question if it is determined that the question contains partially or an answer.</a:t>
            </a:r>
          </a:p>
          <a:p>
            <a:pPr marL="285750" indent="-285750">
              <a:lnSpc>
                <a:spcPct val="150000"/>
              </a:lnSpc>
              <a:buFont typeface="Arial" panose="020B0604020202020204" pitchFamily="34" charset="0"/>
              <a:buChar char="•"/>
            </a:pPr>
            <a:r>
              <a:rPr lang="en-GB" sz="1200" dirty="0"/>
              <a:t>The students are welcome to ask only about the theoretical aspect of the class.</a:t>
            </a:r>
          </a:p>
          <a:p>
            <a:pPr marL="285750" indent="-285750">
              <a:lnSpc>
                <a:spcPct val="150000"/>
              </a:lnSpc>
              <a:buFont typeface="Arial" panose="020B0604020202020204" pitchFamily="34" charset="0"/>
              <a:buChar char="•"/>
            </a:pPr>
            <a:r>
              <a:rPr lang="en-GB" sz="1200" dirty="0"/>
              <a:t>No remote control or any other form of human interaction with the simulator or ROS is allowed (except at the start when launching the files).</a:t>
            </a:r>
          </a:p>
          <a:p>
            <a:pPr marL="285750" indent="-285750">
              <a:lnSpc>
                <a:spcPct val="150000"/>
              </a:lnSpc>
              <a:buFont typeface="Arial" panose="020B0604020202020204" pitchFamily="34" charset="0"/>
              <a:buChar char="•"/>
            </a:pPr>
            <a:r>
              <a:rPr lang="en-GB" sz="1200" dirty="0"/>
              <a:t>It is </a:t>
            </a:r>
            <a:r>
              <a:rPr lang="en-GB" sz="1200" b="1" dirty="0"/>
              <a:t>forbidden</a:t>
            </a:r>
            <a:r>
              <a:rPr lang="en-GB" sz="1200" dirty="0"/>
              <a:t> to use any other internet libraries except for standard libraries such as NumPy.</a:t>
            </a:r>
          </a:p>
          <a:p>
            <a:pPr marL="285750" indent="-285750">
              <a:lnSpc>
                <a:spcPct val="150000"/>
              </a:lnSpc>
              <a:buFont typeface="Arial" panose="020B0604020202020204" pitchFamily="34" charset="0"/>
              <a:buChar char="•"/>
            </a:pPr>
            <a:r>
              <a:rPr lang="en-GB" sz="1200" dirty="0"/>
              <a:t>If in doubt about libraries, please ask any teaching assistant.</a:t>
            </a:r>
          </a:p>
          <a:p>
            <a:pPr marL="285750" indent="-285750">
              <a:lnSpc>
                <a:spcPct val="150000"/>
              </a:lnSpc>
              <a:buFont typeface="Arial" panose="020B0604020202020204" pitchFamily="34" charset="0"/>
              <a:buChar char="•"/>
            </a:pPr>
            <a:r>
              <a:rPr lang="en-GB" sz="1200" dirty="0"/>
              <a:t>Improvements to the algorithms are encouraged and may be used if the students provide the reasons and a detailed explanation of the improvements.</a:t>
            </a:r>
          </a:p>
          <a:p>
            <a:pPr marL="285750" indent="-285750">
              <a:lnSpc>
                <a:spcPct val="150000"/>
              </a:lnSpc>
              <a:buFont typeface="Arial" panose="020B0604020202020204" pitchFamily="34" charset="0"/>
              <a:buChar char="•"/>
            </a:pPr>
            <a:r>
              <a:rPr lang="en-GB" sz="1200" dirty="0"/>
              <a:t>All the students must respect each other and abide by the previously defined rules.</a:t>
            </a:r>
          </a:p>
          <a:p>
            <a:pPr marL="285750" indent="-285750">
              <a:lnSpc>
                <a:spcPct val="150000"/>
              </a:lnSpc>
              <a:buFont typeface="Arial" panose="020B0604020202020204" pitchFamily="34" charset="0"/>
              <a:buChar char="•"/>
            </a:pPr>
            <a:r>
              <a:rPr lang="en-GB" sz="1200" dirty="0"/>
              <a:t>Manchester Robotics reserves the right to provide any form of grading. Grading and grading methodology are done by the professor in charge of the unit.</a:t>
            </a:r>
          </a:p>
        </p:txBody>
      </p:sp>
    </p:spTree>
    <p:extLst>
      <p:ext uri="{BB962C8B-B14F-4D97-AF65-F5344CB8AC3E}">
        <p14:creationId xmlns:p14="http://schemas.microsoft.com/office/powerpoint/2010/main" val="3260189706"/>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1C2F4BA-8CD1-424B-B5B5-360BB9C4429E}" vid="{4383FA9D-3BE3-4AD1-B8EA-46A5EDA21D03}"/>
    </a:ext>
  </a:extLst>
</a:theme>
</file>

<file path=docProps/app.xml><?xml version="1.0" encoding="utf-8"?>
<Properties xmlns="http://schemas.openxmlformats.org/officeDocument/2006/extended-properties" xmlns:vt="http://schemas.openxmlformats.org/officeDocument/2006/docPropsVTypes">
  <Template>MCR2_PowerPoint_Template</Template>
  <TotalTime>214</TotalTime>
  <Words>502</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Consolas</vt:lpstr>
      <vt:lpstr>Nexa Bold</vt:lpstr>
      <vt:lpstr>Nexa-Bold</vt:lpstr>
      <vt:lpstr>Nexa-Book</vt:lpstr>
      <vt:lpstr>Nexa-Light</vt:lpstr>
      <vt:lpstr>MCR2 Theme</vt:lpstr>
      <vt:lpstr>Challenges</vt:lpstr>
      <vt:lpstr>Mini Challenge 5</vt:lpstr>
      <vt:lpstr>Mini Challenge 3</vt:lpstr>
      <vt:lpstr>Mini Challenge 5</vt:lpstr>
      <vt:lpstr>Mini Challenge 5</vt:lpstr>
      <vt:lpstr>Mini Challenge 3</vt:lpstr>
      <vt:lpstr>Expected results</vt:lpstr>
      <vt:lpstr>Rules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dc:title>
  <dc:creator>Mario Martinez</dc:creator>
  <cp:lastModifiedBy>Mario Martinez</cp:lastModifiedBy>
  <cp:revision>9</cp:revision>
  <cp:lastPrinted>2023-08-23T10:46:59Z</cp:lastPrinted>
  <dcterms:created xsi:type="dcterms:W3CDTF">2023-08-18T12:49:03Z</dcterms:created>
  <dcterms:modified xsi:type="dcterms:W3CDTF">2023-09-19T20:31:34Z</dcterms:modified>
</cp:coreProperties>
</file>