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0" r:id="rId3"/>
    <p:sldId id="329" r:id="rId4"/>
    <p:sldId id="344" r:id="rId5"/>
    <p:sldId id="343" r:id="rId6"/>
    <p:sldId id="331" r:id="rId7"/>
    <p:sldId id="345" r:id="rId8"/>
    <p:sldId id="332" r:id="rId9"/>
    <p:sldId id="334" r:id="rId10"/>
    <p:sldId id="333" r:id="rId11"/>
    <p:sldId id="340" r:id="rId12"/>
    <p:sldId id="341" r:id="rId13"/>
    <p:sldId id="352" r:id="rId14"/>
    <p:sldId id="353" r:id="rId15"/>
    <p:sldId id="346" r:id="rId16"/>
    <p:sldId id="347" r:id="rId17"/>
    <p:sldId id="348" r:id="rId18"/>
    <p:sldId id="349" r:id="rId19"/>
    <p:sldId id="350" r:id="rId20"/>
    <p:sldId id="351" r:id="rId21"/>
    <p:sldId id="354" r:id="rId22"/>
    <p:sldId id="355" r:id="rId23"/>
    <p:sldId id="308" r:id="rId24"/>
    <p:sldId id="309" r:id="rId25"/>
    <p:sldId id="3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53" autoAdjust="0"/>
    <p:restoredTop sz="94660"/>
  </p:normalViewPr>
  <p:slideViewPr>
    <p:cSldViewPr snapToGrid="0">
      <p:cViewPr varScale="1">
        <p:scale>
          <a:sx n="107" d="100"/>
          <a:sy n="107" d="100"/>
        </p:scale>
        <p:origin x="3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18/09/2023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18/09/2023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C332-97BC-2AE6-E720-BB4C29D9A2E0}"/>
              </a:ext>
            </a:extLst>
          </p:cNvPr>
          <p:cNvSpPr>
            <a:spLocks noGrp="1"/>
          </p:cNvSpPr>
          <p:nvPr>
            <p:ph type="ctrTitle"/>
          </p:nvPr>
        </p:nvSpPr>
        <p:spPr/>
        <p:txBody>
          <a:bodyPr>
            <a:normAutofit/>
          </a:bodyPr>
          <a:lstStyle/>
          <a:p>
            <a:r>
              <a:rPr lang="en-GB" dirty="0"/>
              <a:t>ROS</a:t>
            </a:r>
          </a:p>
        </p:txBody>
      </p:sp>
      <p:sp>
        <p:nvSpPr>
          <p:cNvPr id="3" name="Subtitle 2">
            <a:extLst>
              <a:ext uri="{FF2B5EF4-FFF2-40B4-BE49-F238E27FC236}">
                <a16:creationId xmlns:a16="http://schemas.microsoft.com/office/drawing/2014/main" id="{A7692AC8-8E93-0B34-7CFD-FDA8BC2D38C0}"/>
              </a:ext>
            </a:extLst>
          </p:cNvPr>
          <p:cNvSpPr>
            <a:spLocks noGrp="1"/>
          </p:cNvSpPr>
          <p:nvPr>
            <p:ph type="subTitle" idx="1"/>
          </p:nvPr>
        </p:nvSpPr>
        <p:spPr/>
        <p:txBody>
          <a:bodyPr>
            <a:normAutofit fontScale="85000" lnSpcReduction="10000"/>
          </a:bodyPr>
          <a:lstStyle/>
          <a:p>
            <a:pPr>
              <a:lnSpc>
                <a:spcPct val="120000"/>
              </a:lnSpc>
            </a:pPr>
            <a:r>
              <a:rPr lang="en-GB" dirty="0"/>
              <a:t>Robot Modelling/Visualisation Tools</a:t>
            </a:r>
          </a:p>
        </p:txBody>
      </p:sp>
    </p:spTree>
    <p:extLst>
      <p:ext uri="{BB962C8B-B14F-4D97-AF65-F5344CB8AC3E}">
        <p14:creationId xmlns:p14="http://schemas.microsoft.com/office/powerpoint/2010/main" val="1534928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a:bodyPr>
          <a:lstStyle/>
          <a:p>
            <a:pPr>
              <a:lnSpc>
                <a:spcPct val="150000"/>
              </a:lnSpc>
            </a:pPr>
            <a:r>
              <a:rPr lang="en-GB" sz="1400" b="1" dirty="0"/>
              <a:t>XML Declaration: </a:t>
            </a:r>
            <a:r>
              <a:rPr lang="en-GB" sz="1400" dirty="0"/>
              <a:t>The file begins with an XML declaration that specifies the version of XML being used. For URDF, it is typically &lt;?xml version="1.0"?&gt;.</a:t>
            </a:r>
          </a:p>
          <a:p>
            <a:pPr>
              <a:lnSpc>
                <a:spcPct val="150000"/>
              </a:lnSpc>
            </a:pPr>
            <a:r>
              <a:rPr lang="en-GB" sz="1400" b="1" dirty="0"/>
              <a:t>Root Element: </a:t>
            </a:r>
            <a:r>
              <a:rPr lang="en-GB" sz="1400" dirty="0"/>
              <a:t>The root element of the URDF file is &lt;robot&gt;. It encapsulates all the other elements in the file and typically includes attributes like name to specify the robot's name.</a:t>
            </a:r>
          </a:p>
          <a:p>
            <a:pPr>
              <a:lnSpc>
                <a:spcPct val="150000"/>
              </a:lnSpc>
            </a:pPr>
            <a:r>
              <a:rPr lang="en-GB" sz="1400" b="1" dirty="0"/>
              <a:t>Links: </a:t>
            </a:r>
            <a:r>
              <a:rPr lang="en-GB" sz="1400" dirty="0"/>
              <a:t>Inside the &lt;robot&gt; element, you define the robot's links using the &lt;link&gt; element. Each &lt;link&gt; represents a component or a rigid body of the robot. It may have attributes like name.</a:t>
            </a:r>
          </a:p>
        </p:txBody>
      </p:sp>
      <p:pic>
        <p:nvPicPr>
          <p:cNvPr id="6" name="Content Placeholder 5">
            <a:extLst>
              <a:ext uri="{FF2B5EF4-FFF2-40B4-BE49-F238E27FC236}">
                <a16:creationId xmlns:a16="http://schemas.microsoft.com/office/drawing/2014/main" id="{B8F96151-A075-D30A-1E72-6A2F9EE74073}"/>
              </a:ext>
            </a:extLst>
          </p:cNvPr>
          <p:cNvPicPr>
            <a:picLocks noGrp="1" noChangeAspect="1"/>
          </p:cNvPicPr>
          <p:nvPr>
            <p:ph sz="half" idx="2"/>
          </p:nvPr>
        </p:nvPicPr>
        <p:blipFill>
          <a:blip r:embed="rId2"/>
          <a:stretch>
            <a:fillRect/>
          </a:stretch>
        </p:blipFill>
        <p:spPr>
          <a:xfrm>
            <a:off x="6921753" y="1825625"/>
            <a:ext cx="3682493" cy="4351338"/>
          </a:xfr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Syntax</a:t>
            </a:r>
          </a:p>
        </p:txBody>
      </p:sp>
    </p:spTree>
    <p:extLst>
      <p:ext uri="{BB962C8B-B14F-4D97-AF65-F5344CB8AC3E}">
        <p14:creationId xmlns:p14="http://schemas.microsoft.com/office/powerpoint/2010/main" val="309786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fontScale="92500"/>
          </a:bodyPr>
          <a:lstStyle/>
          <a:p>
            <a:pPr>
              <a:lnSpc>
                <a:spcPct val="150000"/>
              </a:lnSpc>
            </a:pPr>
            <a:r>
              <a:rPr lang="en-GB" sz="1400" b="1" dirty="0"/>
              <a:t>Visuals: </a:t>
            </a:r>
            <a:r>
              <a:rPr lang="en-GB" sz="1400" dirty="0"/>
              <a:t>Within each &lt;link&gt;, you can define the visual properties using the &lt;visual&gt; element. It includes attributes like names and contains child elements to describe the visual geometry, material properties, and transformations.</a:t>
            </a:r>
          </a:p>
          <a:p>
            <a:pPr>
              <a:lnSpc>
                <a:spcPct val="150000"/>
              </a:lnSpc>
            </a:pPr>
            <a:r>
              <a:rPr lang="en-GB" sz="1400" b="1" dirty="0"/>
              <a:t>Collisions: </a:t>
            </a:r>
            <a:r>
              <a:rPr lang="en-GB" sz="1400" dirty="0"/>
              <a:t>Similar to visuals, collisions are defined using the &lt;collision&gt; element within each &lt;link&gt;. It represents the collision geometry and properties associated with a link.</a:t>
            </a:r>
          </a:p>
          <a:p>
            <a:pPr>
              <a:lnSpc>
                <a:spcPct val="150000"/>
              </a:lnSpc>
            </a:pPr>
            <a:r>
              <a:rPr lang="en-GB" sz="1400" b="1" dirty="0"/>
              <a:t>Inertial: </a:t>
            </a:r>
            <a:r>
              <a:rPr lang="en-GB" sz="1400" dirty="0"/>
              <a:t>The &lt;inertial&gt; element is used to specify the inertial properties of a link. It includes child elements such as &lt;mass&gt; to define the mass, &lt;inertia&gt; to specify the moments of inertia, and &lt;origin&gt; to describe the position and orientation of the inertial frame.</a:t>
            </a:r>
          </a:p>
        </p:txBody>
      </p:sp>
      <p:pic>
        <p:nvPicPr>
          <p:cNvPr id="6" name="Content Placeholder 5">
            <a:extLst>
              <a:ext uri="{FF2B5EF4-FFF2-40B4-BE49-F238E27FC236}">
                <a16:creationId xmlns:a16="http://schemas.microsoft.com/office/drawing/2014/main" id="{B8F96151-A075-D30A-1E72-6A2F9EE74073}"/>
              </a:ext>
            </a:extLst>
          </p:cNvPr>
          <p:cNvPicPr>
            <a:picLocks noGrp="1" noChangeAspect="1"/>
          </p:cNvPicPr>
          <p:nvPr>
            <p:ph sz="half" idx="2"/>
          </p:nvPr>
        </p:nvPicPr>
        <p:blipFill>
          <a:blip r:embed="rId2"/>
          <a:stretch>
            <a:fillRect/>
          </a:stretch>
        </p:blipFill>
        <p:spPr>
          <a:xfrm>
            <a:off x="6921753" y="1825625"/>
            <a:ext cx="3682493" cy="4351338"/>
          </a:xfr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Syntax</a:t>
            </a:r>
          </a:p>
        </p:txBody>
      </p:sp>
    </p:spTree>
    <p:extLst>
      <p:ext uri="{BB962C8B-B14F-4D97-AF65-F5344CB8AC3E}">
        <p14:creationId xmlns:p14="http://schemas.microsoft.com/office/powerpoint/2010/main" val="370172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fontScale="85000" lnSpcReduction="10000"/>
          </a:bodyPr>
          <a:lstStyle/>
          <a:p>
            <a:pPr>
              <a:lnSpc>
                <a:spcPct val="150000"/>
              </a:lnSpc>
            </a:pPr>
            <a:r>
              <a:rPr lang="en-GB" sz="1400" b="1" dirty="0"/>
              <a:t>Joints: </a:t>
            </a:r>
            <a:r>
              <a:rPr lang="en-GB" sz="1500" dirty="0"/>
              <a:t>Joints are defined within &lt;robot&gt; using the &lt;joint&gt; element. Each joint element represents a kinematic connection between two links. Joints have attributes like name, type, and contain child elements to define properties like limits, axis, and origin.</a:t>
            </a:r>
            <a:endParaRPr lang="en-GB" sz="1400" b="1" dirty="0"/>
          </a:p>
          <a:p>
            <a:pPr>
              <a:lnSpc>
                <a:spcPct val="150000"/>
              </a:lnSpc>
            </a:pPr>
            <a:r>
              <a:rPr lang="en-GB" sz="1400" b="1" dirty="0"/>
              <a:t>Transmission: </a:t>
            </a:r>
            <a:r>
              <a:rPr lang="en-GB" sz="1500" dirty="0"/>
              <a:t>The &lt;transmission&gt; element connects a joint to an actuator, specifying how the joint motion is driven. It includes child elements like &lt;type&gt;, &lt;joint&gt; (to specify the joint being controlled), and &lt;actuator&gt; (to define the actuator properties).</a:t>
            </a:r>
            <a:endParaRPr lang="en-GB" sz="1400" b="1" dirty="0"/>
          </a:p>
          <a:p>
            <a:pPr>
              <a:lnSpc>
                <a:spcPct val="150000"/>
              </a:lnSpc>
            </a:pPr>
            <a:r>
              <a:rPr lang="en-GB" sz="1400" b="1" dirty="0"/>
              <a:t>Plugins: </a:t>
            </a:r>
            <a:r>
              <a:rPr lang="en-GB" sz="1700" dirty="0"/>
              <a:t>URDF supports plugins for extending its capabilities. Plugins are added as &lt;plugin&gt; elements within the relevant sections of the URDF file. They can provide additional features or custom functionality.</a:t>
            </a:r>
          </a:p>
        </p:txBody>
      </p:sp>
      <p:pic>
        <p:nvPicPr>
          <p:cNvPr id="6" name="Content Placeholder 5">
            <a:extLst>
              <a:ext uri="{FF2B5EF4-FFF2-40B4-BE49-F238E27FC236}">
                <a16:creationId xmlns:a16="http://schemas.microsoft.com/office/drawing/2014/main" id="{B8F96151-A075-D30A-1E72-6A2F9EE74073}"/>
              </a:ext>
            </a:extLst>
          </p:cNvPr>
          <p:cNvPicPr>
            <a:picLocks noGrp="1" noChangeAspect="1"/>
          </p:cNvPicPr>
          <p:nvPr>
            <p:ph sz="half" idx="2"/>
          </p:nvPr>
        </p:nvPicPr>
        <p:blipFill>
          <a:blip r:embed="rId2"/>
          <a:stretch>
            <a:fillRect/>
          </a:stretch>
        </p:blipFill>
        <p:spPr>
          <a:xfrm>
            <a:off x="6921753" y="1825625"/>
            <a:ext cx="3682493" cy="4351338"/>
          </a:xfr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Syntax</a:t>
            </a:r>
          </a:p>
        </p:txBody>
      </p:sp>
    </p:spTree>
    <p:extLst>
      <p:ext uri="{BB962C8B-B14F-4D97-AF65-F5344CB8AC3E}">
        <p14:creationId xmlns:p14="http://schemas.microsoft.com/office/powerpoint/2010/main" val="553215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8170B-9805-84DB-AE88-09318B4487FE}"/>
              </a:ext>
            </a:extLst>
          </p:cNvPr>
          <p:cNvSpPr>
            <a:spLocks noGrp="1"/>
          </p:cNvSpPr>
          <p:nvPr>
            <p:ph sz="half" idx="1"/>
          </p:nvPr>
        </p:nvSpPr>
        <p:spPr/>
        <p:txBody>
          <a:bodyPr>
            <a:normAutofit fontScale="92500"/>
          </a:bodyPr>
          <a:lstStyle/>
          <a:p>
            <a:pPr>
              <a:lnSpc>
                <a:spcPct val="150000"/>
              </a:lnSpc>
            </a:pPr>
            <a:r>
              <a:rPr lang="en-GB" sz="1600" dirty="0"/>
              <a:t>URDF files require a translator, so that ROS can use them.</a:t>
            </a:r>
          </a:p>
          <a:p>
            <a:pPr>
              <a:lnSpc>
                <a:spcPct val="150000"/>
              </a:lnSpc>
            </a:pPr>
            <a:r>
              <a:rPr lang="en-GB" sz="1600" dirty="0"/>
              <a:t>Different translators have been developed to “translate” URDF files into TF functions.</a:t>
            </a:r>
          </a:p>
          <a:p>
            <a:pPr>
              <a:lnSpc>
                <a:spcPct val="150000"/>
              </a:lnSpc>
            </a:pPr>
            <a:r>
              <a:rPr lang="en-GB" sz="1600" dirty="0"/>
              <a:t>ROS has different packages to manage URDF files.</a:t>
            </a:r>
          </a:p>
          <a:p>
            <a:pPr>
              <a:lnSpc>
                <a:spcPct val="150000"/>
              </a:lnSpc>
            </a:pPr>
            <a:r>
              <a:rPr lang="en-GB" sz="1600" dirty="0"/>
              <a:t>To transform the URDF files to robot states, visualise the robot and transform data between different coordinate frames; ROS uses a package called </a:t>
            </a:r>
            <a:r>
              <a:rPr lang="en-GB" sz="1600" i="1" dirty="0"/>
              <a:t>“robot_state_publisher</a:t>
            </a:r>
            <a:r>
              <a:rPr lang="en-GB" sz="1600" dirty="0"/>
              <a:t>”.</a:t>
            </a:r>
          </a:p>
          <a:p>
            <a:pPr>
              <a:lnSpc>
                <a:spcPct val="150000"/>
              </a:lnSpc>
            </a:pPr>
            <a:r>
              <a:rPr lang="en-GB" sz="1600" dirty="0"/>
              <a:t>This package allows you to publish the state of a robot to tf2.</a:t>
            </a:r>
          </a:p>
        </p:txBody>
      </p:sp>
      <p:sp>
        <p:nvSpPr>
          <p:cNvPr id="4" name="Title 3">
            <a:extLst>
              <a:ext uri="{FF2B5EF4-FFF2-40B4-BE49-F238E27FC236}">
                <a16:creationId xmlns:a16="http://schemas.microsoft.com/office/drawing/2014/main" id="{A42A3407-5FF4-62F4-697D-F422EF44307A}"/>
              </a:ext>
            </a:extLst>
          </p:cNvPr>
          <p:cNvSpPr>
            <a:spLocks noGrp="1"/>
          </p:cNvSpPr>
          <p:nvPr>
            <p:ph type="title"/>
          </p:nvPr>
        </p:nvSpPr>
        <p:spPr/>
        <p:txBody>
          <a:bodyPr/>
          <a:lstStyle/>
          <a:p>
            <a:r>
              <a:rPr lang="en-GB" dirty="0"/>
              <a:t>Robot State Publisher</a:t>
            </a:r>
          </a:p>
        </p:txBody>
      </p:sp>
      <p:pic>
        <p:nvPicPr>
          <p:cNvPr id="9" name="Content Placeholder 8">
            <a:extLst>
              <a:ext uri="{FF2B5EF4-FFF2-40B4-BE49-F238E27FC236}">
                <a16:creationId xmlns:a16="http://schemas.microsoft.com/office/drawing/2014/main" id="{BD0B14E9-3A78-8042-7667-BC3073A661C5}"/>
              </a:ext>
            </a:extLst>
          </p:cNvPr>
          <p:cNvPicPr>
            <a:picLocks noGrp="1" noChangeAspect="1"/>
          </p:cNvPicPr>
          <p:nvPr>
            <p:ph sz="half" idx="2"/>
          </p:nvPr>
        </p:nvPicPr>
        <p:blipFill>
          <a:blip r:embed="rId2"/>
          <a:stretch>
            <a:fillRect/>
          </a:stretch>
        </p:blipFill>
        <p:spPr>
          <a:xfrm>
            <a:off x="6463736" y="1825625"/>
            <a:ext cx="4598528" cy="4351338"/>
          </a:xfrm>
          <a:prstGeom prst="rect">
            <a:avLst/>
          </a:prstGeom>
        </p:spPr>
      </p:pic>
    </p:spTree>
    <p:extLst>
      <p:ext uri="{BB962C8B-B14F-4D97-AF65-F5344CB8AC3E}">
        <p14:creationId xmlns:p14="http://schemas.microsoft.com/office/powerpoint/2010/main" val="3877946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68170B-9805-84DB-AE88-09318B4487FE}"/>
              </a:ext>
            </a:extLst>
          </p:cNvPr>
          <p:cNvSpPr>
            <a:spLocks noGrp="1"/>
          </p:cNvSpPr>
          <p:nvPr>
            <p:ph sz="half" idx="1"/>
          </p:nvPr>
        </p:nvSpPr>
        <p:spPr/>
        <p:txBody>
          <a:bodyPr>
            <a:normAutofit/>
          </a:bodyPr>
          <a:lstStyle/>
          <a:p>
            <a:pPr>
              <a:lnSpc>
                <a:spcPct val="150000"/>
              </a:lnSpc>
            </a:pPr>
            <a:r>
              <a:rPr lang="en-GB" sz="1600" dirty="0"/>
              <a:t>Once the state gets published, it is available to all components in the system that also use tf2.</a:t>
            </a:r>
          </a:p>
          <a:p>
            <a:pPr>
              <a:lnSpc>
                <a:spcPct val="150000"/>
              </a:lnSpc>
            </a:pPr>
            <a:r>
              <a:rPr lang="en-GB" sz="1600" dirty="0"/>
              <a:t>The package takes the joint angles of the robot as input and publishes the 3D poses of the robot links, using a kinematic tree model of the robot. </a:t>
            </a:r>
          </a:p>
          <a:p>
            <a:pPr>
              <a:lnSpc>
                <a:spcPct val="150000"/>
              </a:lnSpc>
            </a:pPr>
            <a:r>
              <a:rPr lang="en-GB" sz="1600" dirty="0"/>
              <a:t>The package can both be used as a library and as a ROS node. </a:t>
            </a:r>
          </a:p>
        </p:txBody>
      </p:sp>
      <p:sp>
        <p:nvSpPr>
          <p:cNvPr id="3" name="Content Placeholder 2">
            <a:extLst>
              <a:ext uri="{FF2B5EF4-FFF2-40B4-BE49-F238E27FC236}">
                <a16:creationId xmlns:a16="http://schemas.microsoft.com/office/drawing/2014/main" id="{D10C8D01-55F6-788C-5E57-28A19B0474E7}"/>
              </a:ext>
            </a:extLst>
          </p:cNvPr>
          <p:cNvSpPr>
            <a:spLocks noGrp="1"/>
          </p:cNvSpPr>
          <p:nvPr>
            <p:ph sz="half" idx="2"/>
          </p:nvPr>
        </p:nvSpPr>
        <p:spPr/>
        <p:txBody>
          <a:bodyPr>
            <a:normAutofit/>
          </a:bodyPr>
          <a:lstStyle/>
          <a:p>
            <a:pPr marL="0" indent="0">
              <a:lnSpc>
                <a:spcPct val="150000"/>
              </a:lnSpc>
              <a:buNone/>
            </a:pPr>
            <a:r>
              <a:rPr lang="en-US" altLang="en-US" sz="1700" b="1" dirty="0"/>
              <a:t>Usage as a ROS Node:</a:t>
            </a:r>
          </a:p>
          <a:p>
            <a:pPr>
              <a:lnSpc>
                <a:spcPct val="150000"/>
              </a:lnSpc>
            </a:pPr>
            <a:r>
              <a:rPr lang="en-US" altLang="en-US" sz="1700" i="1" dirty="0"/>
              <a:t>“robot_state_publisher</a:t>
            </a:r>
            <a:r>
              <a:rPr lang="en-US" altLang="en-US" sz="1700" dirty="0"/>
              <a:t>” uses the URDF specified by the parameter </a:t>
            </a:r>
            <a:r>
              <a:rPr lang="en-US" altLang="en-US" sz="1700" i="1" dirty="0"/>
              <a:t>”</a:t>
            </a:r>
            <a:r>
              <a:rPr lang="en-US" altLang="en-US" sz="1700" i="1" dirty="0" err="1"/>
              <a:t>robot_description</a:t>
            </a:r>
            <a:r>
              <a:rPr lang="en-US" altLang="en-US" sz="1700" i="1" dirty="0"/>
              <a:t>” </a:t>
            </a:r>
            <a:r>
              <a:rPr lang="en-US" altLang="en-US" sz="1700" dirty="0"/>
              <a:t>and the joint positions from the topic</a:t>
            </a:r>
            <a:r>
              <a:rPr lang="en-US" altLang="en-US" sz="1700" i="1" dirty="0"/>
              <a:t> ”</a:t>
            </a:r>
            <a:r>
              <a:rPr lang="en-US" altLang="en-US" sz="1700" i="1" dirty="0" err="1"/>
              <a:t>joint_states</a:t>
            </a:r>
            <a:r>
              <a:rPr lang="en-US" altLang="en-US" sz="1700" i="1" dirty="0"/>
              <a:t>” </a:t>
            </a:r>
            <a:r>
              <a:rPr lang="en-US" altLang="en-US" sz="1700" dirty="0"/>
              <a:t>to calculate the forward kinematics of the robot and publish the results via tf2. </a:t>
            </a:r>
          </a:p>
          <a:p>
            <a:endParaRPr lang="en-GB" dirty="0"/>
          </a:p>
        </p:txBody>
      </p:sp>
      <p:sp>
        <p:nvSpPr>
          <p:cNvPr id="4" name="Title 3">
            <a:extLst>
              <a:ext uri="{FF2B5EF4-FFF2-40B4-BE49-F238E27FC236}">
                <a16:creationId xmlns:a16="http://schemas.microsoft.com/office/drawing/2014/main" id="{A42A3407-5FF4-62F4-697D-F422EF44307A}"/>
              </a:ext>
            </a:extLst>
          </p:cNvPr>
          <p:cNvSpPr>
            <a:spLocks noGrp="1"/>
          </p:cNvSpPr>
          <p:nvPr>
            <p:ph type="title"/>
          </p:nvPr>
        </p:nvSpPr>
        <p:spPr/>
        <p:txBody>
          <a:bodyPr/>
          <a:lstStyle/>
          <a:p>
            <a:r>
              <a:rPr lang="en-GB" dirty="0"/>
              <a:t>Robot State Publisher</a:t>
            </a:r>
          </a:p>
        </p:txBody>
      </p:sp>
      <p:sp>
        <p:nvSpPr>
          <p:cNvPr id="5" name="Rectangle 4">
            <a:extLst>
              <a:ext uri="{FF2B5EF4-FFF2-40B4-BE49-F238E27FC236}">
                <a16:creationId xmlns:a16="http://schemas.microsoft.com/office/drawing/2014/main" id="{0289A9D1-1A64-02AE-2565-FE5997468C39}"/>
              </a:ext>
            </a:extLst>
          </p:cNvPr>
          <p:cNvSpPr/>
          <p:nvPr/>
        </p:nvSpPr>
        <p:spPr>
          <a:xfrm>
            <a:off x="1679381" y="4883013"/>
            <a:ext cx="8476130" cy="18542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100" dirty="0">
                <a:solidFill>
                  <a:schemeClr val="tx1"/>
                </a:solidFill>
                <a:latin typeface="Consolas" panose="020B0609020204030204" pitchFamily="49" charset="0"/>
              </a:rPr>
              <a:t>&lt;?xml version="1.0"?&gt;</a:t>
            </a:r>
          </a:p>
          <a:p>
            <a:pPr marL="0" indent="0">
              <a:buNone/>
            </a:pPr>
            <a:r>
              <a:rPr lang="en-GB" sz="1100" dirty="0">
                <a:solidFill>
                  <a:schemeClr val="tx1"/>
                </a:solidFill>
                <a:latin typeface="Consolas" panose="020B0609020204030204" pitchFamily="49" charset="0"/>
              </a:rPr>
              <a:t>&lt;launch&gt;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fixed_joint_test</a:t>
            </a:r>
            <a:r>
              <a:rPr lang="en-GB" sz="1100" dirty="0">
                <a:solidFill>
                  <a:schemeClr val="tx1"/>
                </a:solidFill>
                <a:latin typeface="Consolas" panose="020B0609020204030204" pitchFamily="49" charset="0"/>
              </a:rPr>
              <a:t>" default="$(find joints_act)/</a:t>
            </a:r>
            <a:r>
              <a:rPr lang="en-GB" sz="1100" dirty="0" err="1">
                <a:solidFill>
                  <a:schemeClr val="tx1"/>
                </a:solidFill>
                <a:latin typeface="Consolas" panose="020B0609020204030204" pitchFamily="49" charset="0"/>
              </a:rPr>
              <a:t>urdf</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fixed_ex.urdf</a:t>
            </a:r>
            <a:r>
              <a:rPr lang="en-GB" sz="1100" dirty="0">
                <a:solidFill>
                  <a:schemeClr val="tx1"/>
                </a:solidFill>
                <a:latin typeface="Consolas" panose="020B0609020204030204" pitchFamily="49" charset="0"/>
              </a:rPr>
              <a:t>"/&gt;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&lt;param name="</a:t>
            </a:r>
            <a:r>
              <a:rPr lang="en-GB" sz="1100" dirty="0" err="1">
                <a:solidFill>
                  <a:schemeClr val="tx1"/>
                </a:solidFill>
                <a:latin typeface="Consolas" panose="020B0609020204030204" pitchFamily="49" charset="0"/>
              </a:rPr>
              <a:t>robot_description</a:t>
            </a:r>
            <a:r>
              <a:rPr lang="en-GB" sz="1100" dirty="0">
                <a:solidFill>
                  <a:schemeClr val="tx1"/>
                </a:solidFill>
                <a:latin typeface="Consolas" panose="020B0609020204030204" pitchFamily="49" charset="0"/>
              </a:rPr>
              <a:t>" command="cat $(</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fixed_joint_test</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link_ex_pub</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&lt;/launch&gt;</a:t>
            </a:r>
          </a:p>
        </p:txBody>
      </p:sp>
    </p:spTree>
    <p:extLst>
      <p:ext uri="{BB962C8B-B14F-4D97-AF65-F5344CB8AC3E}">
        <p14:creationId xmlns:p14="http://schemas.microsoft.com/office/powerpoint/2010/main" val="3280437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AE67-0C34-F1BB-95C7-98C5A18B0483}"/>
              </a:ext>
            </a:extLst>
          </p:cNvPr>
          <p:cNvSpPr>
            <a:spLocks noGrp="1"/>
          </p:cNvSpPr>
          <p:nvPr>
            <p:ph type="ctrTitle"/>
          </p:nvPr>
        </p:nvSpPr>
        <p:spPr/>
        <p:txBody>
          <a:bodyPr/>
          <a:lstStyle/>
          <a:p>
            <a:r>
              <a:rPr lang="en-GB" dirty="0"/>
              <a:t>Activity 1</a:t>
            </a:r>
          </a:p>
        </p:txBody>
      </p:sp>
      <p:sp>
        <p:nvSpPr>
          <p:cNvPr id="3" name="Subtitle 2">
            <a:extLst>
              <a:ext uri="{FF2B5EF4-FFF2-40B4-BE49-F238E27FC236}">
                <a16:creationId xmlns:a16="http://schemas.microsoft.com/office/drawing/2014/main" id="{989B31BC-9CF0-3FA3-0FD0-194A93BF13BB}"/>
              </a:ext>
            </a:extLst>
          </p:cNvPr>
          <p:cNvSpPr>
            <a:spLocks noGrp="1"/>
          </p:cNvSpPr>
          <p:nvPr>
            <p:ph type="subTitle" idx="1"/>
          </p:nvPr>
        </p:nvSpPr>
        <p:spPr/>
        <p:txBody>
          <a:bodyPr/>
          <a:lstStyle/>
          <a:p>
            <a:r>
              <a:rPr lang="en-GB" dirty="0"/>
              <a:t>Creating a simple URDF  file</a:t>
            </a:r>
          </a:p>
        </p:txBody>
      </p:sp>
    </p:spTree>
    <p:extLst>
      <p:ext uri="{BB962C8B-B14F-4D97-AF65-F5344CB8AC3E}">
        <p14:creationId xmlns:p14="http://schemas.microsoft.com/office/powerpoint/2010/main" val="2727943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777AC-70A6-71D6-BF82-DBCF6F9256F4}"/>
              </a:ext>
            </a:extLst>
          </p:cNvPr>
          <p:cNvSpPr>
            <a:spLocks noGrp="1"/>
          </p:cNvSpPr>
          <p:nvPr>
            <p:ph sz="half" idx="1"/>
          </p:nvPr>
        </p:nvSpPr>
        <p:spPr/>
        <p:txBody>
          <a:bodyPr>
            <a:normAutofit/>
          </a:bodyPr>
          <a:lstStyle/>
          <a:p>
            <a:pPr marL="342900" indent="-342900">
              <a:lnSpc>
                <a:spcPct val="100000"/>
              </a:lnSpc>
              <a:buFont typeface="+mj-lt"/>
              <a:buAutoNum type="arabicPeriod"/>
            </a:pPr>
            <a:r>
              <a:rPr lang="en-GB" sz="1400" dirty="0"/>
              <a:t>Make a new package called “joints_act” with the following library packages </a:t>
            </a:r>
          </a:p>
          <a:p>
            <a:pPr marL="0" indent="0">
              <a:lnSpc>
                <a:spcPct val="100000"/>
              </a:lnSpc>
              <a:buNone/>
            </a:pPr>
            <a:r>
              <a:rPr lang="en-GB" sz="1200" dirty="0"/>
              <a:t>geometry_msgs, nav_msgs, rospy, sensor_msgs, std_msgs, tf2_ros, tf_conversions visualization_msgs</a:t>
            </a:r>
          </a:p>
          <a:p>
            <a:pPr marL="0" indent="0">
              <a:lnSpc>
                <a:spcPct val="100000"/>
              </a:lnSpc>
              <a:buNone/>
            </a:pPr>
            <a:endParaRPr lang="en-GB" sz="1200" dirty="0"/>
          </a:p>
          <a:p>
            <a:pPr marL="0" indent="0">
              <a:lnSpc>
                <a:spcPct val="100000"/>
              </a:lnSpc>
              <a:buNone/>
            </a:pPr>
            <a:endParaRPr lang="en-GB" sz="1200" dirty="0"/>
          </a:p>
          <a:p>
            <a:pPr marL="0" indent="0">
              <a:lnSpc>
                <a:spcPct val="100000"/>
              </a:lnSpc>
              <a:buNone/>
            </a:pPr>
            <a:endParaRPr lang="en-GB" sz="1200" dirty="0"/>
          </a:p>
          <a:p>
            <a:pPr marL="0" indent="0">
              <a:lnSpc>
                <a:spcPct val="100000"/>
              </a:lnSpc>
              <a:buNone/>
            </a:pPr>
            <a:endParaRPr lang="en-GB" sz="1200" dirty="0"/>
          </a:p>
          <a:p>
            <a:pPr marL="342900" indent="-342900">
              <a:lnSpc>
                <a:spcPct val="100000"/>
              </a:lnSpc>
              <a:buFont typeface="+mj-lt"/>
              <a:buAutoNum type="arabicPeriod" startAt="2"/>
            </a:pPr>
            <a:r>
              <a:rPr lang="en-GB" sz="1400" dirty="0"/>
              <a:t>Create a “</a:t>
            </a:r>
            <a:r>
              <a:rPr lang="en-GB" sz="1400" dirty="0" err="1"/>
              <a:t>urdf</a:t>
            </a:r>
            <a:r>
              <a:rPr lang="en-GB" sz="1400" dirty="0"/>
              <a:t>” folder inside the previously created package and a URDF file “</a:t>
            </a:r>
            <a:r>
              <a:rPr lang="en-GB" sz="1400" dirty="0" err="1"/>
              <a:t>fixed_ex.urdf</a:t>
            </a:r>
            <a:r>
              <a:rPr lang="en-GB" sz="1400" dirty="0"/>
              <a:t>” inside</a:t>
            </a:r>
          </a:p>
          <a:p>
            <a:pPr marL="342900" indent="-342900">
              <a:lnSpc>
                <a:spcPct val="100000"/>
              </a:lnSpc>
              <a:buFont typeface="+mj-lt"/>
              <a:buAutoNum type="arabicPeriod" startAt="2"/>
            </a:pPr>
            <a:endParaRPr lang="en-GB" sz="1400" dirty="0"/>
          </a:p>
          <a:p>
            <a:pPr marL="342900" indent="-342900">
              <a:lnSpc>
                <a:spcPct val="100000"/>
              </a:lnSpc>
              <a:buFont typeface="+mj-lt"/>
              <a:buAutoNum type="arabicPeriod" startAt="2"/>
            </a:pPr>
            <a:r>
              <a:rPr lang="en-GB" sz="1400" dirty="0"/>
              <a:t>Paste the following code inside the “</a:t>
            </a:r>
            <a:r>
              <a:rPr lang="en-GB" sz="1400" dirty="0" err="1"/>
              <a:t>fixed_ex.urdf</a:t>
            </a:r>
            <a:r>
              <a:rPr lang="en-GB" sz="1400" dirty="0"/>
              <a:t>” file.</a:t>
            </a:r>
          </a:p>
          <a:p>
            <a:pPr lvl="1">
              <a:lnSpc>
                <a:spcPct val="100000"/>
              </a:lnSpc>
            </a:pPr>
            <a:r>
              <a:rPr lang="en-GB" sz="1000" dirty="0"/>
              <a:t>Code can be found on GitHub.</a:t>
            </a:r>
          </a:p>
          <a:p>
            <a:pPr marL="342900" indent="-342900">
              <a:lnSpc>
                <a:spcPct val="100000"/>
              </a:lnSpc>
              <a:buFont typeface="+mj-lt"/>
              <a:buAutoNum type="arabicPeriod" startAt="2"/>
            </a:pPr>
            <a:r>
              <a:rPr lang="en-GB" sz="1400" dirty="0"/>
              <a:t>Create a launch file</a:t>
            </a:r>
          </a:p>
          <a:p>
            <a:pPr>
              <a:lnSpc>
                <a:spcPct val="100000"/>
              </a:lnSpc>
              <a:buFont typeface="+mj-lt"/>
              <a:buAutoNum type="arabicPeriod"/>
            </a:pPr>
            <a:endParaRPr lang="en-GB" sz="1200" dirty="0"/>
          </a:p>
          <a:p>
            <a:endParaRPr lang="en-GB" dirty="0"/>
          </a:p>
          <a:p>
            <a:endParaRPr lang="en-GB" dirty="0"/>
          </a:p>
        </p:txBody>
      </p:sp>
      <p:sp>
        <p:nvSpPr>
          <p:cNvPr id="4" name="Title 3">
            <a:extLst>
              <a:ext uri="{FF2B5EF4-FFF2-40B4-BE49-F238E27FC236}">
                <a16:creationId xmlns:a16="http://schemas.microsoft.com/office/drawing/2014/main" id="{2C020225-D900-8E22-D146-C79E1F2D0F4B}"/>
              </a:ext>
            </a:extLst>
          </p:cNvPr>
          <p:cNvSpPr>
            <a:spLocks noGrp="1"/>
          </p:cNvSpPr>
          <p:nvPr>
            <p:ph type="title"/>
          </p:nvPr>
        </p:nvSpPr>
        <p:spPr/>
        <p:txBody>
          <a:bodyPr/>
          <a:lstStyle/>
          <a:p>
            <a:r>
              <a:rPr lang="en-GB" dirty="0"/>
              <a:t>Activity 1</a:t>
            </a:r>
          </a:p>
        </p:txBody>
      </p:sp>
      <p:sp>
        <p:nvSpPr>
          <p:cNvPr id="5" name="Rectangle 4">
            <a:extLst>
              <a:ext uri="{FF2B5EF4-FFF2-40B4-BE49-F238E27FC236}">
                <a16:creationId xmlns:a16="http://schemas.microsoft.com/office/drawing/2014/main" id="{B676396A-D9CF-E7F0-D666-A4CEA4690942}"/>
              </a:ext>
            </a:extLst>
          </p:cNvPr>
          <p:cNvSpPr/>
          <p:nvPr/>
        </p:nvSpPr>
        <p:spPr>
          <a:xfrm>
            <a:off x="838200" y="2995658"/>
            <a:ext cx="5181600" cy="86668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200" dirty="0">
                <a:solidFill>
                  <a:schemeClr val="tx1"/>
                </a:solidFill>
                <a:latin typeface="Consolas" panose="020B0609020204030204" pitchFamily="49" charset="0"/>
              </a:rPr>
              <a:t>catkin_create_pkg joints_act geometry_msgs, nav_msgs, rospy, sensor_msgs, std_msgs, tf2_ros, tf_conversions visualization_msgs</a:t>
            </a:r>
          </a:p>
        </p:txBody>
      </p:sp>
      <p:sp>
        <p:nvSpPr>
          <p:cNvPr id="6" name="Rectangle 5">
            <a:extLst>
              <a:ext uri="{FF2B5EF4-FFF2-40B4-BE49-F238E27FC236}">
                <a16:creationId xmlns:a16="http://schemas.microsoft.com/office/drawing/2014/main" id="{FCF2D9F3-DF5A-A439-49F5-4FFD70E2A55A}"/>
              </a:ext>
            </a:extLst>
          </p:cNvPr>
          <p:cNvSpPr/>
          <p:nvPr/>
        </p:nvSpPr>
        <p:spPr>
          <a:xfrm>
            <a:off x="838200" y="4739431"/>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1">
              <a:buNone/>
            </a:pPr>
            <a:r>
              <a:rPr lang="en-GB" sz="1200" dirty="0" err="1">
                <a:solidFill>
                  <a:schemeClr val="tx1"/>
                </a:solidFill>
                <a:latin typeface="Consolas" panose="020B0609020204030204" pitchFamily="49" charset="0"/>
              </a:rPr>
              <a:t>mkdir</a:t>
            </a:r>
            <a:r>
              <a:rPr lang="en-GB" sz="1200" dirty="0">
                <a:solidFill>
                  <a:schemeClr val="tx1"/>
                </a:solidFill>
                <a:latin typeface="Consolas" panose="020B0609020204030204" pitchFamily="49" charset="0"/>
              </a:rPr>
              <a:t> </a:t>
            </a:r>
            <a:r>
              <a:rPr lang="en-GB" sz="1200" dirty="0" err="1">
                <a:solidFill>
                  <a:schemeClr val="tx1"/>
                </a:solidFill>
                <a:latin typeface="Consolas" panose="020B0609020204030204" pitchFamily="49" charset="0"/>
              </a:rPr>
              <a:t>urdf</a:t>
            </a:r>
            <a:r>
              <a:rPr lang="en-GB" sz="1200" dirty="0">
                <a:solidFill>
                  <a:schemeClr val="tx1"/>
                </a:solidFill>
                <a:latin typeface="Consolas" panose="020B0609020204030204" pitchFamily="49" charset="0"/>
              </a:rPr>
              <a:t> &amp;&amp; touch </a:t>
            </a:r>
            <a:r>
              <a:rPr lang="en-GB" sz="1200" dirty="0" err="1">
                <a:solidFill>
                  <a:schemeClr val="tx1"/>
                </a:solidFill>
                <a:latin typeface="Consolas" panose="020B0609020204030204" pitchFamily="49" charset="0"/>
              </a:rPr>
              <a:t>urdf</a:t>
            </a:r>
            <a:r>
              <a:rPr lang="en-GB" sz="1200" dirty="0">
                <a:solidFill>
                  <a:schemeClr val="tx1"/>
                </a:solidFill>
                <a:latin typeface="Consolas" panose="020B0609020204030204" pitchFamily="49" charset="0"/>
              </a:rPr>
              <a:t>/</a:t>
            </a:r>
            <a:r>
              <a:rPr lang="en-GB" sz="1200" dirty="0" err="1">
                <a:solidFill>
                  <a:schemeClr val="tx1"/>
                </a:solidFill>
                <a:latin typeface="Consolas" panose="020B0609020204030204" pitchFamily="49" charset="0"/>
              </a:rPr>
              <a:t>fixed_ex.urdf</a:t>
            </a:r>
            <a:endParaRPr lang="en-GB" sz="1200" dirty="0">
              <a:solidFill>
                <a:schemeClr val="tx1"/>
              </a:solidFill>
              <a:latin typeface="Consolas" panose="020B0609020204030204" pitchFamily="49" charset="0"/>
            </a:endParaRPr>
          </a:p>
        </p:txBody>
      </p:sp>
      <p:sp>
        <p:nvSpPr>
          <p:cNvPr id="8" name="Rectangle 7">
            <a:extLst>
              <a:ext uri="{FF2B5EF4-FFF2-40B4-BE49-F238E27FC236}">
                <a16:creationId xmlns:a16="http://schemas.microsoft.com/office/drawing/2014/main" id="{993A6579-37A1-2F09-1ACB-4974868A8E96}"/>
              </a:ext>
            </a:extLst>
          </p:cNvPr>
          <p:cNvSpPr/>
          <p:nvPr/>
        </p:nvSpPr>
        <p:spPr>
          <a:xfrm>
            <a:off x="6539753" y="1458233"/>
            <a:ext cx="5181600" cy="508612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ct val="120000"/>
              </a:lnSpc>
              <a:spcBef>
                <a:spcPts val="0"/>
              </a:spcBef>
              <a:buNone/>
            </a:pPr>
            <a:r>
              <a:rPr lang="en-GB" sz="1000" dirty="0">
                <a:solidFill>
                  <a:schemeClr val="tx1"/>
                </a:solidFill>
                <a:latin typeface="Consolas" panose="020B0609020204030204" pitchFamily="49" charset="0"/>
              </a:rPr>
              <a:t>&lt;?xml version="1.0"?&gt; </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&lt;robot name="</a:t>
            </a:r>
            <a:r>
              <a:rPr lang="en-GB" sz="1000" dirty="0" err="1">
                <a:solidFill>
                  <a:schemeClr val="tx1"/>
                </a:solidFill>
                <a:latin typeface="Consolas" panose="020B0609020204030204" pitchFamily="49" charset="0"/>
              </a:rPr>
              <a:t>link_example</a:t>
            </a:r>
            <a:r>
              <a:rPr lang="en-GB" sz="1000" dirty="0">
                <a:solidFill>
                  <a:schemeClr val="tx1"/>
                </a:solidFill>
                <a:latin typeface="Consolas" panose="020B0609020204030204" pitchFamily="49" charset="0"/>
              </a:rPr>
              <a:t>"&gt;    </a:t>
            </a:r>
          </a:p>
          <a:p>
            <a:pPr marL="0" indent="0">
              <a:lnSpc>
                <a:spcPct val="120000"/>
              </a:lnSpc>
              <a:spcBef>
                <a:spcPts val="0"/>
              </a:spcBef>
              <a:buNone/>
            </a:pPr>
            <a:r>
              <a:rPr lang="en-GB" sz="1000" dirty="0">
                <a:solidFill>
                  <a:schemeClr val="tx1"/>
                </a:solidFill>
                <a:latin typeface="Consolas" panose="020B0609020204030204" pitchFamily="49" charset="0"/>
              </a:rPr>
              <a:t>          </a:t>
            </a:r>
          </a:p>
          <a:p>
            <a:pPr marL="0" indent="0">
              <a:lnSpc>
                <a:spcPct val="120000"/>
              </a:lnSpc>
              <a:spcBef>
                <a:spcPts val="0"/>
              </a:spcBef>
              <a:buNone/>
            </a:pPr>
            <a:r>
              <a:rPr lang="en-GB" sz="1000" dirty="0">
                <a:solidFill>
                  <a:schemeClr val="tx1"/>
                </a:solidFill>
                <a:latin typeface="Consolas" panose="020B0609020204030204" pitchFamily="49" charset="0"/>
              </a:rPr>
              <a:t>  &lt;link name="link1" /&gt;</a:t>
            </a:r>
          </a:p>
          <a:p>
            <a:pPr marL="0" indent="0">
              <a:lnSpc>
                <a:spcPct val="120000"/>
              </a:lnSpc>
              <a:spcBef>
                <a:spcPts val="0"/>
              </a:spcBef>
              <a:buNone/>
            </a:pPr>
            <a:r>
              <a:rPr lang="en-GB" sz="1000" dirty="0">
                <a:solidFill>
                  <a:schemeClr val="tx1"/>
                </a:solidFill>
                <a:latin typeface="Consolas" panose="020B0609020204030204" pitchFamily="49" charset="0"/>
              </a:rPr>
              <a:t>  &lt;link name="link2" /&gt;</a:t>
            </a:r>
          </a:p>
          <a:p>
            <a:pPr marL="0" indent="0">
              <a:lnSpc>
                <a:spcPct val="120000"/>
              </a:lnSpc>
              <a:spcBef>
                <a:spcPts val="0"/>
              </a:spcBef>
              <a:buNone/>
            </a:pPr>
            <a:r>
              <a:rPr lang="en-GB" sz="1000" dirty="0">
                <a:solidFill>
                  <a:schemeClr val="tx1"/>
                </a:solidFill>
                <a:latin typeface="Consolas" panose="020B0609020204030204" pitchFamily="49" charset="0"/>
              </a:rPr>
              <a:t>  &lt;link name="link3" /&gt;</a:t>
            </a:r>
          </a:p>
          <a:p>
            <a:pPr marL="0" indent="0">
              <a:lnSpc>
                <a:spcPct val="120000"/>
              </a:lnSpc>
              <a:spcBef>
                <a:spcPts val="0"/>
              </a:spcBef>
              <a:buNone/>
            </a:pPr>
            <a:r>
              <a:rPr lang="en-GB" sz="1000" dirty="0">
                <a:solidFill>
                  <a:schemeClr val="tx1"/>
                </a:solidFill>
                <a:latin typeface="Consolas" panose="020B0609020204030204" pitchFamily="49" charset="0"/>
              </a:rPr>
              <a:t>  &lt;link name="link4" /&gt;</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    &lt;joint name="joint1" type="fixed"&gt;  </a:t>
            </a:r>
          </a:p>
          <a:p>
            <a:pPr marL="0" indent="0">
              <a:lnSpc>
                <a:spcPct val="120000"/>
              </a:lnSpc>
              <a:spcBef>
                <a:spcPts val="0"/>
              </a:spcBef>
              <a:buNone/>
            </a:pPr>
            <a:r>
              <a:rPr lang="en-GB" sz="1000" dirty="0">
                <a:solidFill>
                  <a:schemeClr val="tx1"/>
                </a:solidFill>
                <a:latin typeface="Consolas" panose="020B0609020204030204" pitchFamily="49" charset="0"/>
              </a:rPr>
              <a:t>        &lt;parent link="link1"/&gt;         </a:t>
            </a:r>
          </a:p>
          <a:p>
            <a:pPr marL="0" indent="0">
              <a:lnSpc>
                <a:spcPct val="120000"/>
              </a:lnSpc>
              <a:spcBef>
                <a:spcPts val="0"/>
              </a:spcBef>
              <a:buNone/>
            </a:pPr>
            <a:r>
              <a:rPr lang="en-GB" sz="1000" dirty="0">
                <a:solidFill>
                  <a:schemeClr val="tx1"/>
                </a:solidFill>
                <a:latin typeface="Consolas" panose="020B0609020204030204" pitchFamily="49" charset="0"/>
              </a:rPr>
              <a:t>        &lt;child link="link2"/&gt;           </a:t>
            </a:r>
          </a:p>
          <a:p>
            <a:pPr marL="0" indent="0">
              <a:lnSpc>
                <a:spcPct val="120000"/>
              </a:lnSpc>
              <a:spcBef>
                <a:spcPts val="0"/>
              </a:spcBef>
              <a:buNone/>
            </a:pPr>
            <a:r>
              <a:rPr lang="en-GB" sz="1000" dirty="0">
                <a:solidFill>
                  <a:schemeClr val="tx1"/>
                </a:solidFill>
                <a:latin typeface="Consolas" panose="020B0609020204030204" pitchFamily="49" charset="0"/>
              </a:rPr>
              <a:t>        &lt;origin </a:t>
            </a:r>
            <a:r>
              <a:rPr lang="en-GB" sz="1000" dirty="0" err="1">
                <a:solidFill>
                  <a:schemeClr val="tx1"/>
                </a:solidFill>
                <a:latin typeface="Consolas" panose="020B0609020204030204" pitchFamily="49" charset="0"/>
              </a:rPr>
              <a:t>xyz</a:t>
            </a:r>
            <a:r>
              <a:rPr lang="en-GB" sz="1000" dirty="0">
                <a:solidFill>
                  <a:schemeClr val="tx1"/>
                </a:solidFill>
                <a:latin typeface="Consolas" panose="020B0609020204030204" pitchFamily="49" charset="0"/>
              </a:rPr>
              <a:t>="1 2 1" </a:t>
            </a:r>
            <a:r>
              <a:rPr lang="en-GB" sz="1000" dirty="0" err="1">
                <a:solidFill>
                  <a:schemeClr val="tx1"/>
                </a:solidFill>
                <a:latin typeface="Consolas" panose="020B0609020204030204" pitchFamily="49" charset="0"/>
              </a:rPr>
              <a:t>rpy</a:t>
            </a:r>
            <a:r>
              <a:rPr lang="en-GB" sz="1000" dirty="0">
                <a:solidFill>
                  <a:schemeClr val="tx1"/>
                </a:solidFill>
                <a:latin typeface="Consolas" panose="020B0609020204030204" pitchFamily="49" charset="0"/>
              </a:rPr>
              <a:t>="0 0 0" /&gt;      </a:t>
            </a:r>
          </a:p>
          <a:p>
            <a:pPr marL="0" indent="0">
              <a:lnSpc>
                <a:spcPct val="120000"/>
              </a:lnSpc>
              <a:spcBef>
                <a:spcPts val="0"/>
              </a:spcBef>
              <a:buNone/>
            </a:pPr>
            <a:r>
              <a:rPr lang="en-GB" sz="1000" dirty="0">
                <a:solidFill>
                  <a:schemeClr val="tx1"/>
                </a:solidFill>
                <a:latin typeface="Consolas" panose="020B0609020204030204" pitchFamily="49" charset="0"/>
              </a:rPr>
              <a:t>    &lt;/joint&gt;</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    &lt;joint name="joint2" type="fixed"&gt;</a:t>
            </a:r>
          </a:p>
          <a:p>
            <a:pPr marL="0" indent="0">
              <a:lnSpc>
                <a:spcPct val="120000"/>
              </a:lnSpc>
              <a:spcBef>
                <a:spcPts val="0"/>
              </a:spcBef>
              <a:buNone/>
            </a:pPr>
            <a:r>
              <a:rPr lang="en-GB" sz="1000" dirty="0">
                <a:solidFill>
                  <a:schemeClr val="tx1"/>
                </a:solidFill>
                <a:latin typeface="Consolas" panose="020B0609020204030204" pitchFamily="49" charset="0"/>
              </a:rPr>
              <a:t>        &lt;parent link="link1"/&gt;</a:t>
            </a:r>
          </a:p>
          <a:p>
            <a:pPr marL="0" indent="0">
              <a:lnSpc>
                <a:spcPct val="120000"/>
              </a:lnSpc>
              <a:spcBef>
                <a:spcPts val="0"/>
              </a:spcBef>
              <a:buNone/>
            </a:pPr>
            <a:r>
              <a:rPr lang="en-GB" sz="1000" dirty="0">
                <a:solidFill>
                  <a:schemeClr val="tx1"/>
                </a:solidFill>
                <a:latin typeface="Consolas" panose="020B0609020204030204" pitchFamily="49" charset="0"/>
              </a:rPr>
              <a:t>        &lt;child link="link3"/&gt;</a:t>
            </a:r>
          </a:p>
          <a:p>
            <a:pPr marL="0" indent="0">
              <a:lnSpc>
                <a:spcPct val="120000"/>
              </a:lnSpc>
              <a:spcBef>
                <a:spcPts val="0"/>
              </a:spcBef>
              <a:buNone/>
            </a:pPr>
            <a:r>
              <a:rPr lang="en-GB" sz="1000" dirty="0">
                <a:solidFill>
                  <a:schemeClr val="tx1"/>
                </a:solidFill>
                <a:latin typeface="Consolas" panose="020B0609020204030204" pitchFamily="49" charset="0"/>
              </a:rPr>
              <a:t>        &lt;origin </a:t>
            </a:r>
            <a:r>
              <a:rPr lang="en-GB" sz="1000" dirty="0" err="1">
                <a:solidFill>
                  <a:schemeClr val="tx1"/>
                </a:solidFill>
                <a:latin typeface="Consolas" panose="020B0609020204030204" pitchFamily="49" charset="0"/>
              </a:rPr>
              <a:t>xyz</a:t>
            </a:r>
            <a:r>
              <a:rPr lang="en-GB" sz="1000" dirty="0">
                <a:solidFill>
                  <a:schemeClr val="tx1"/>
                </a:solidFill>
                <a:latin typeface="Consolas" panose="020B0609020204030204" pitchFamily="49" charset="0"/>
              </a:rPr>
              <a:t>="-1 -2 -1" </a:t>
            </a:r>
            <a:r>
              <a:rPr lang="en-GB" sz="1000" dirty="0" err="1">
                <a:solidFill>
                  <a:schemeClr val="tx1"/>
                </a:solidFill>
                <a:latin typeface="Consolas" panose="020B0609020204030204" pitchFamily="49" charset="0"/>
              </a:rPr>
              <a:t>rpy</a:t>
            </a:r>
            <a:r>
              <a:rPr lang="en-GB" sz="1000" dirty="0">
                <a:solidFill>
                  <a:schemeClr val="tx1"/>
                </a:solidFill>
                <a:latin typeface="Consolas" panose="020B0609020204030204" pitchFamily="49" charset="0"/>
              </a:rPr>
              <a:t>="0 0 0" /&gt;</a:t>
            </a:r>
          </a:p>
          <a:p>
            <a:pPr marL="0" indent="0">
              <a:lnSpc>
                <a:spcPct val="120000"/>
              </a:lnSpc>
              <a:spcBef>
                <a:spcPts val="0"/>
              </a:spcBef>
              <a:buNone/>
            </a:pPr>
            <a:r>
              <a:rPr lang="en-GB" sz="1000" dirty="0">
                <a:solidFill>
                  <a:schemeClr val="tx1"/>
                </a:solidFill>
                <a:latin typeface="Consolas" panose="020B0609020204030204" pitchFamily="49" charset="0"/>
              </a:rPr>
              <a:t>    &lt;/joint&gt;</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    &lt;joint name="joint3" type="fixed"&gt;</a:t>
            </a:r>
          </a:p>
          <a:p>
            <a:pPr marL="0" indent="0">
              <a:lnSpc>
                <a:spcPct val="120000"/>
              </a:lnSpc>
              <a:spcBef>
                <a:spcPts val="0"/>
              </a:spcBef>
              <a:buNone/>
            </a:pPr>
            <a:r>
              <a:rPr lang="en-GB" sz="1000" dirty="0">
                <a:solidFill>
                  <a:schemeClr val="tx1"/>
                </a:solidFill>
                <a:latin typeface="Consolas" panose="020B0609020204030204" pitchFamily="49" charset="0"/>
              </a:rPr>
              <a:t>        &lt;parent link="link3"/&gt;</a:t>
            </a:r>
          </a:p>
          <a:p>
            <a:pPr marL="0" indent="0">
              <a:lnSpc>
                <a:spcPct val="120000"/>
              </a:lnSpc>
              <a:spcBef>
                <a:spcPts val="0"/>
              </a:spcBef>
              <a:buNone/>
            </a:pPr>
            <a:r>
              <a:rPr lang="en-GB" sz="1000" dirty="0">
                <a:solidFill>
                  <a:schemeClr val="tx1"/>
                </a:solidFill>
                <a:latin typeface="Consolas" panose="020B0609020204030204" pitchFamily="49" charset="0"/>
              </a:rPr>
              <a:t>        &lt;child link="link4"/&gt;</a:t>
            </a:r>
          </a:p>
          <a:p>
            <a:pPr marL="0" indent="0">
              <a:lnSpc>
                <a:spcPct val="120000"/>
              </a:lnSpc>
              <a:spcBef>
                <a:spcPts val="0"/>
              </a:spcBef>
              <a:buNone/>
            </a:pPr>
            <a:r>
              <a:rPr lang="en-GB" sz="1000" dirty="0">
                <a:solidFill>
                  <a:schemeClr val="tx1"/>
                </a:solidFill>
                <a:latin typeface="Consolas" panose="020B0609020204030204" pitchFamily="49" charset="0"/>
              </a:rPr>
              <a:t>        &lt;origin </a:t>
            </a:r>
            <a:r>
              <a:rPr lang="en-GB" sz="1000" dirty="0" err="1">
                <a:solidFill>
                  <a:schemeClr val="tx1"/>
                </a:solidFill>
                <a:latin typeface="Consolas" panose="020B0609020204030204" pitchFamily="49" charset="0"/>
              </a:rPr>
              <a:t>xyz</a:t>
            </a:r>
            <a:r>
              <a:rPr lang="en-GB" sz="1000" dirty="0">
                <a:solidFill>
                  <a:schemeClr val="tx1"/>
                </a:solidFill>
                <a:latin typeface="Consolas" panose="020B0609020204030204" pitchFamily="49" charset="0"/>
              </a:rPr>
              <a:t>="2 1 2" </a:t>
            </a:r>
            <a:r>
              <a:rPr lang="en-GB" sz="1000" dirty="0" err="1">
                <a:solidFill>
                  <a:schemeClr val="tx1"/>
                </a:solidFill>
                <a:latin typeface="Consolas" panose="020B0609020204030204" pitchFamily="49" charset="0"/>
              </a:rPr>
              <a:t>rpy</a:t>
            </a:r>
            <a:r>
              <a:rPr lang="en-GB" sz="1000" dirty="0">
                <a:solidFill>
                  <a:schemeClr val="tx1"/>
                </a:solidFill>
                <a:latin typeface="Consolas" panose="020B0609020204030204" pitchFamily="49" charset="0"/>
              </a:rPr>
              <a:t>="0 0 -1.57" /&gt;</a:t>
            </a:r>
          </a:p>
          <a:p>
            <a:pPr marL="0" indent="0">
              <a:lnSpc>
                <a:spcPct val="120000"/>
              </a:lnSpc>
              <a:spcBef>
                <a:spcPts val="0"/>
              </a:spcBef>
              <a:buNone/>
            </a:pPr>
            <a:r>
              <a:rPr lang="en-GB" sz="1000" dirty="0">
                <a:solidFill>
                  <a:schemeClr val="tx1"/>
                </a:solidFill>
                <a:latin typeface="Consolas" panose="020B0609020204030204" pitchFamily="49" charset="0"/>
              </a:rPr>
              <a:t>    &lt;/joint&gt;</a:t>
            </a:r>
          </a:p>
          <a:p>
            <a:pPr marL="0" indent="0">
              <a:lnSpc>
                <a:spcPct val="120000"/>
              </a:lnSpc>
              <a:spcBef>
                <a:spcPts val="0"/>
              </a:spcBef>
              <a:buNone/>
            </a:pPr>
            <a:endParaRPr lang="en-GB" sz="1000" dirty="0">
              <a:solidFill>
                <a:schemeClr val="tx1"/>
              </a:solidFill>
              <a:latin typeface="Consolas" panose="020B0609020204030204" pitchFamily="49" charset="0"/>
            </a:endParaRPr>
          </a:p>
          <a:p>
            <a:pPr marL="0" indent="0">
              <a:lnSpc>
                <a:spcPct val="120000"/>
              </a:lnSpc>
              <a:spcBef>
                <a:spcPts val="0"/>
              </a:spcBef>
              <a:buNone/>
            </a:pPr>
            <a:r>
              <a:rPr lang="en-GB" sz="1000" dirty="0">
                <a:solidFill>
                  <a:schemeClr val="tx1"/>
                </a:solidFill>
                <a:latin typeface="Consolas" panose="020B0609020204030204" pitchFamily="49" charset="0"/>
              </a:rPr>
              <a:t>&lt;/robot&gt; </a:t>
            </a:r>
          </a:p>
        </p:txBody>
      </p:sp>
      <p:sp>
        <p:nvSpPr>
          <p:cNvPr id="11" name="Rectangle 10">
            <a:extLst>
              <a:ext uri="{FF2B5EF4-FFF2-40B4-BE49-F238E27FC236}">
                <a16:creationId xmlns:a16="http://schemas.microsoft.com/office/drawing/2014/main" id="{43710B3F-2DB4-F646-EA99-96844C44DA38}"/>
              </a:ext>
            </a:extLst>
          </p:cNvPr>
          <p:cNvSpPr/>
          <p:nvPr/>
        </p:nvSpPr>
        <p:spPr>
          <a:xfrm>
            <a:off x="914400" y="6176963"/>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1">
              <a:buNone/>
            </a:pPr>
            <a:r>
              <a:rPr lang="en-GB" sz="1200" dirty="0" err="1">
                <a:solidFill>
                  <a:schemeClr val="tx1"/>
                </a:solidFill>
                <a:latin typeface="Consolas" panose="020B0609020204030204" pitchFamily="49" charset="0"/>
              </a:rPr>
              <a:t>mkdir</a:t>
            </a:r>
            <a:r>
              <a:rPr lang="en-GB" sz="1200" dirty="0">
                <a:solidFill>
                  <a:schemeClr val="tx1"/>
                </a:solidFill>
                <a:latin typeface="Consolas" panose="020B0609020204030204" pitchFamily="49" charset="0"/>
              </a:rPr>
              <a:t> launch &amp;&amp; touch launch/</a:t>
            </a:r>
            <a:r>
              <a:rPr lang="en-GB" sz="1200" dirty="0" err="1">
                <a:solidFill>
                  <a:schemeClr val="tx1"/>
                </a:solidFill>
                <a:latin typeface="Consolas" panose="020B0609020204030204" pitchFamily="49" charset="0"/>
              </a:rPr>
              <a:t>fixed.launch</a:t>
            </a:r>
            <a:endParaRPr lang="en-GB" sz="12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3518649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777AC-70A6-71D6-BF82-DBCF6F9256F4}"/>
              </a:ext>
            </a:extLst>
          </p:cNvPr>
          <p:cNvSpPr>
            <a:spLocks noGrp="1"/>
          </p:cNvSpPr>
          <p:nvPr>
            <p:ph sz="half" idx="1"/>
          </p:nvPr>
        </p:nvSpPr>
        <p:spPr>
          <a:xfrm>
            <a:off x="838200" y="1825625"/>
            <a:ext cx="5181600" cy="4911636"/>
          </a:xfrm>
        </p:spPr>
        <p:txBody>
          <a:bodyPr>
            <a:normAutofit/>
          </a:bodyPr>
          <a:lstStyle/>
          <a:p>
            <a:pPr marL="342900" indent="-342900">
              <a:lnSpc>
                <a:spcPct val="100000"/>
              </a:lnSpc>
              <a:buFont typeface="+mj-lt"/>
              <a:buAutoNum type="arabicPeriod" startAt="5"/>
            </a:pPr>
            <a:r>
              <a:rPr lang="en-GB" sz="1400" dirty="0"/>
              <a:t>Paste the following code inside the launch file</a:t>
            </a:r>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r>
              <a:rPr lang="en-GB" sz="1400" dirty="0"/>
              <a:t>Add the marker </a:t>
            </a:r>
          </a:p>
          <a:p>
            <a:pPr lvl="1">
              <a:lnSpc>
                <a:spcPct val="120000"/>
              </a:lnSpc>
            </a:pPr>
            <a:r>
              <a:rPr lang="en-GB" sz="1400" dirty="0"/>
              <a:t>Press Add</a:t>
            </a:r>
          </a:p>
          <a:p>
            <a:pPr lvl="1">
              <a:lnSpc>
                <a:spcPct val="120000"/>
              </a:lnSpc>
            </a:pPr>
            <a:r>
              <a:rPr lang="en-GB" sz="1400" dirty="0"/>
              <a:t>&gt;&gt;By display type&gt;&gt;TF</a:t>
            </a:r>
          </a:p>
          <a:p>
            <a:pPr marL="0" indent="0">
              <a:lnSpc>
                <a:spcPct val="100000"/>
              </a:lnSpc>
              <a:buNone/>
            </a:pPr>
            <a:endParaRPr lang="en-GB" sz="1400" dirty="0"/>
          </a:p>
          <a:p>
            <a:pPr marL="342900" indent="-342900">
              <a:lnSpc>
                <a:spcPct val="100000"/>
              </a:lnSpc>
              <a:buFont typeface="+mj-lt"/>
              <a:buAutoNum type="arabicPeriod" startAt="5"/>
            </a:pPr>
            <a:endParaRPr lang="en-GB" sz="1400" dirty="0"/>
          </a:p>
          <a:p>
            <a:pPr>
              <a:lnSpc>
                <a:spcPct val="100000"/>
              </a:lnSpc>
              <a:buFont typeface="+mj-lt"/>
              <a:buAutoNum type="arabicPeriod" startAt="5"/>
            </a:pPr>
            <a:endParaRPr lang="en-GB" sz="1200" dirty="0"/>
          </a:p>
          <a:p>
            <a:endParaRPr lang="en-GB" dirty="0"/>
          </a:p>
          <a:p>
            <a:endParaRPr lang="en-GB" dirty="0"/>
          </a:p>
        </p:txBody>
      </p:sp>
      <p:sp>
        <p:nvSpPr>
          <p:cNvPr id="4" name="Title 3">
            <a:extLst>
              <a:ext uri="{FF2B5EF4-FFF2-40B4-BE49-F238E27FC236}">
                <a16:creationId xmlns:a16="http://schemas.microsoft.com/office/drawing/2014/main" id="{2C020225-D900-8E22-D146-C79E1F2D0F4B}"/>
              </a:ext>
            </a:extLst>
          </p:cNvPr>
          <p:cNvSpPr>
            <a:spLocks noGrp="1"/>
          </p:cNvSpPr>
          <p:nvPr>
            <p:ph type="title"/>
          </p:nvPr>
        </p:nvSpPr>
        <p:spPr/>
        <p:txBody>
          <a:bodyPr/>
          <a:lstStyle/>
          <a:p>
            <a:r>
              <a:rPr lang="en-GB" dirty="0"/>
              <a:t>Activity 1</a:t>
            </a:r>
          </a:p>
        </p:txBody>
      </p:sp>
      <p:sp>
        <p:nvSpPr>
          <p:cNvPr id="5" name="Rectangle 4">
            <a:extLst>
              <a:ext uri="{FF2B5EF4-FFF2-40B4-BE49-F238E27FC236}">
                <a16:creationId xmlns:a16="http://schemas.microsoft.com/office/drawing/2014/main" id="{B676396A-D9CF-E7F0-D666-A4CEA4690942}"/>
              </a:ext>
            </a:extLst>
          </p:cNvPr>
          <p:cNvSpPr/>
          <p:nvPr/>
        </p:nvSpPr>
        <p:spPr>
          <a:xfrm>
            <a:off x="219635" y="2332270"/>
            <a:ext cx="5876365" cy="301966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100" dirty="0">
                <a:solidFill>
                  <a:schemeClr val="tx1"/>
                </a:solidFill>
                <a:latin typeface="Consolas" panose="020B0609020204030204" pitchFamily="49" charset="0"/>
              </a:rPr>
              <a:t>&lt;?xml version="1.0"?&gt;</a:t>
            </a:r>
          </a:p>
          <a:p>
            <a:pPr marL="0" indent="0">
              <a:buNone/>
            </a:pPr>
            <a:r>
              <a:rPr lang="en-GB" sz="1100" dirty="0">
                <a:solidFill>
                  <a:schemeClr val="tx1"/>
                </a:solidFill>
                <a:latin typeface="Consolas" panose="020B0609020204030204" pitchFamily="49" charset="0"/>
              </a:rPr>
              <a:t>&lt;launch&gt;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fixed_joint_test</a:t>
            </a:r>
            <a:r>
              <a:rPr lang="en-GB" sz="1100" dirty="0">
                <a:solidFill>
                  <a:schemeClr val="tx1"/>
                </a:solidFill>
                <a:latin typeface="Consolas" panose="020B0609020204030204" pitchFamily="49" charset="0"/>
              </a:rPr>
              <a:t>" default="$(find joints_act)/</a:t>
            </a:r>
            <a:r>
              <a:rPr lang="en-GB" sz="1100" dirty="0" err="1">
                <a:solidFill>
                  <a:schemeClr val="tx1"/>
                </a:solidFill>
                <a:latin typeface="Consolas" panose="020B0609020204030204" pitchFamily="49" charset="0"/>
              </a:rPr>
              <a:t>urdf</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fixed_ex.urdf</a:t>
            </a:r>
            <a:r>
              <a:rPr lang="en-GB" sz="1100" dirty="0">
                <a:solidFill>
                  <a:schemeClr val="tx1"/>
                </a:solidFill>
                <a:latin typeface="Consolas" panose="020B0609020204030204" pitchFamily="49" charset="0"/>
              </a:rPr>
              <a:t>"/&gt;</a:t>
            </a:r>
          </a:p>
          <a:p>
            <a:pPr marL="0" indent="0">
              <a:buNone/>
            </a:pPr>
            <a:r>
              <a:rPr lang="en-GB" sz="1100" dirty="0">
                <a:solidFill>
                  <a:schemeClr val="tx1"/>
                </a:solidFill>
                <a:latin typeface="Consolas" panose="020B0609020204030204" pitchFamily="49" charset="0"/>
              </a:rPr>
              <a:t>    &lt;param name="</a:t>
            </a:r>
            <a:r>
              <a:rPr lang="en-GB" sz="1100" dirty="0" err="1">
                <a:solidFill>
                  <a:schemeClr val="tx1"/>
                </a:solidFill>
                <a:latin typeface="Consolas" panose="020B0609020204030204" pitchFamily="49" charset="0"/>
              </a:rPr>
              <a:t>robot_description</a:t>
            </a:r>
            <a:r>
              <a:rPr lang="en-GB" sz="1100" dirty="0">
                <a:solidFill>
                  <a:schemeClr val="tx1"/>
                </a:solidFill>
                <a:latin typeface="Consolas" panose="020B0609020204030204" pitchFamily="49" charset="0"/>
              </a:rPr>
              <a:t>" command="cat $(</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fixed_joint_test</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link_ex_pub</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&lt;node name="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required="true" /&gt;</a:t>
            </a:r>
          </a:p>
          <a:p>
            <a:pPr marL="0" indent="0">
              <a:buNone/>
            </a:pPr>
            <a:r>
              <a:rPr lang="en-GB" sz="1100" dirty="0">
                <a:solidFill>
                  <a:schemeClr val="tx1"/>
                </a:solidFill>
                <a:latin typeface="Consolas" panose="020B0609020204030204" pitchFamily="49" charset="0"/>
              </a:rPr>
              <a:t>&lt;/launch&gt;</a:t>
            </a:r>
          </a:p>
        </p:txBody>
      </p:sp>
      <p:sp>
        <p:nvSpPr>
          <p:cNvPr id="3" name="Content Placeholder 1">
            <a:extLst>
              <a:ext uri="{FF2B5EF4-FFF2-40B4-BE49-F238E27FC236}">
                <a16:creationId xmlns:a16="http://schemas.microsoft.com/office/drawing/2014/main" id="{B47A9636-9893-4151-9E41-BBA4DB6D965E}"/>
              </a:ext>
            </a:extLst>
          </p:cNvPr>
          <p:cNvSpPr txBox="1">
            <a:spLocks/>
          </p:cNvSpPr>
          <p:nvPr/>
        </p:nvSpPr>
        <p:spPr>
          <a:xfrm>
            <a:off x="6638365" y="1825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startAt="5"/>
            </a:pPr>
            <a:endParaRPr lang="en-GB" sz="1400" dirty="0"/>
          </a:p>
          <a:p>
            <a:pPr>
              <a:lnSpc>
                <a:spcPct val="100000"/>
              </a:lnSpc>
              <a:buFont typeface="+mj-lt"/>
              <a:buAutoNum type="arabicPeriod" startAt="5"/>
            </a:pPr>
            <a:endParaRPr lang="en-GB" sz="1200" dirty="0"/>
          </a:p>
          <a:p>
            <a:endParaRPr lang="en-GB" dirty="0"/>
          </a:p>
          <a:p>
            <a:endParaRPr lang="en-GB" dirty="0"/>
          </a:p>
        </p:txBody>
      </p:sp>
      <p:pic>
        <p:nvPicPr>
          <p:cNvPr id="9" name="Picture 8">
            <a:extLst>
              <a:ext uri="{FF2B5EF4-FFF2-40B4-BE49-F238E27FC236}">
                <a16:creationId xmlns:a16="http://schemas.microsoft.com/office/drawing/2014/main" id="{BC0D1ED2-1A4F-9C84-877E-A43E45B1A611}"/>
              </a:ext>
            </a:extLst>
          </p:cNvPr>
          <p:cNvPicPr>
            <a:picLocks noChangeAspect="1"/>
          </p:cNvPicPr>
          <p:nvPr/>
        </p:nvPicPr>
        <p:blipFill>
          <a:blip r:embed="rId2"/>
          <a:stretch>
            <a:fillRect/>
          </a:stretch>
        </p:blipFill>
        <p:spPr>
          <a:xfrm>
            <a:off x="7146783" y="2461463"/>
            <a:ext cx="4673182" cy="3079661"/>
          </a:xfrm>
          <a:prstGeom prst="rect">
            <a:avLst/>
          </a:prstGeom>
        </p:spPr>
      </p:pic>
    </p:spTree>
    <p:extLst>
      <p:ext uri="{BB962C8B-B14F-4D97-AF65-F5344CB8AC3E}">
        <p14:creationId xmlns:p14="http://schemas.microsoft.com/office/powerpoint/2010/main" val="105691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AE67-0C34-F1BB-95C7-98C5A18B0483}"/>
              </a:ext>
            </a:extLst>
          </p:cNvPr>
          <p:cNvSpPr>
            <a:spLocks noGrp="1"/>
          </p:cNvSpPr>
          <p:nvPr>
            <p:ph type="ctrTitle"/>
          </p:nvPr>
        </p:nvSpPr>
        <p:spPr/>
        <p:txBody>
          <a:bodyPr/>
          <a:lstStyle/>
          <a:p>
            <a:r>
              <a:rPr lang="en-GB" dirty="0"/>
              <a:t>Activity 2</a:t>
            </a:r>
          </a:p>
        </p:txBody>
      </p:sp>
      <p:sp>
        <p:nvSpPr>
          <p:cNvPr id="3" name="Subtitle 2">
            <a:extLst>
              <a:ext uri="{FF2B5EF4-FFF2-40B4-BE49-F238E27FC236}">
                <a16:creationId xmlns:a16="http://schemas.microsoft.com/office/drawing/2014/main" id="{989B31BC-9CF0-3FA3-0FD0-194A93BF13BB}"/>
              </a:ext>
            </a:extLst>
          </p:cNvPr>
          <p:cNvSpPr>
            <a:spLocks noGrp="1"/>
          </p:cNvSpPr>
          <p:nvPr>
            <p:ph type="subTitle" idx="1"/>
          </p:nvPr>
        </p:nvSpPr>
        <p:spPr/>
        <p:txBody>
          <a:bodyPr/>
          <a:lstStyle/>
          <a:p>
            <a:r>
              <a:rPr lang="en-GB" dirty="0"/>
              <a:t>Creating a movable joint using URDF</a:t>
            </a:r>
          </a:p>
        </p:txBody>
      </p:sp>
    </p:spTree>
    <p:extLst>
      <p:ext uri="{BB962C8B-B14F-4D97-AF65-F5344CB8AC3E}">
        <p14:creationId xmlns:p14="http://schemas.microsoft.com/office/powerpoint/2010/main" val="270505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777AC-70A6-71D6-BF82-DBCF6F9256F4}"/>
              </a:ext>
            </a:extLst>
          </p:cNvPr>
          <p:cNvSpPr>
            <a:spLocks noGrp="1"/>
          </p:cNvSpPr>
          <p:nvPr>
            <p:ph sz="half" idx="1"/>
          </p:nvPr>
        </p:nvSpPr>
        <p:spPr/>
        <p:txBody>
          <a:bodyPr>
            <a:normAutofit/>
          </a:bodyPr>
          <a:lstStyle/>
          <a:p>
            <a:pPr marL="342900" indent="-342900">
              <a:lnSpc>
                <a:spcPct val="100000"/>
              </a:lnSpc>
              <a:buFont typeface="+mj-lt"/>
              <a:buAutoNum type="arabicPeriod"/>
            </a:pPr>
            <a:r>
              <a:rPr lang="en-GB" sz="1400" dirty="0"/>
              <a:t>Create a new “</a:t>
            </a:r>
            <a:r>
              <a:rPr lang="en-GB" sz="1400" dirty="0" err="1"/>
              <a:t>urdf</a:t>
            </a:r>
            <a:r>
              <a:rPr lang="en-GB" sz="1400" dirty="0"/>
              <a:t>” named “</a:t>
            </a:r>
            <a:r>
              <a:rPr lang="en-GB" sz="1400" dirty="0" err="1"/>
              <a:t>continuos_ex.urdf</a:t>
            </a:r>
            <a:r>
              <a:rPr lang="en-GB" sz="1400" dirty="0"/>
              <a:t>”  inside the previously created package “joints_act”</a:t>
            </a:r>
          </a:p>
          <a:p>
            <a:pPr marL="342900" indent="-342900">
              <a:lnSpc>
                <a:spcPct val="100000"/>
              </a:lnSpc>
              <a:buFont typeface="+mj-lt"/>
              <a:buAutoNum type="arabicPeriod"/>
            </a:pPr>
            <a:endParaRPr lang="en-GB" sz="1400" dirty="0"/>
          </a:p>
          <a:p>
            <a:pPr marL="342900" indent="-342900">
              <a:lnSpc>
                <a:spcPct val="100000"/>
              </a:lnSpc>
              <a:buFont typeface="+mj-lt"/>
              <a:buAutoNum type="arabicPeriod"/>
            </a:pPr>
            <a:r>
              <a:rPr lang="en-GB" sz="1400" dirty="0"/>
              <a:t>Paste the following code inside the “</a:t>
            </a:r>
            <a:r>
              <a:rPr lang="en-GB" sz="1400" dirty="0" err="1"/>
              <a:t>continuos_ex.urdf</a:t>
            </a:r>
            <a:r>
              <a:rPr lang="en-GB" sz="1400" dirty="0"/>
              <a:t>” file.</a:t>
            </a:r>
          </a:p>
          <a:p>
            <a:pPr lvl="1">
              <a:lnSpc>
                <a:spcPct val="100000"/>
              </a:lnSpc>
            </a:pPr>
            <a:r>
              <a:rPr lang="en-GB" sz="1400" dirty="0"/>
              <a:t>Code can be found on GitHub.</a:t>
            </a:r>
          </a:p>
          <a:p>
            <a:pPr marL="342900" indent="-342900">
              <a:lnSpc>
                <a:spcPct val="100000"/>
              </a:lnSpc>
              <a:buFont typeface="+mj-lt"/>
              <a:buAutoNum type="arabicPeriod"/>
            </a:pPr>
            <a:r>
              <a:rPr lang="en-GB" sz="1400" dirty="0"/>
              <a:t>Create a launch file</a:t>
            </a:r>
          </a:p>
          <a:p>
            <a:pPr marL="342900" indent="-342900">
              <a:lnSpc>
                <a:spcPct val="100000"/>
              </a:lnSpc>
              <a:buFont typeface="+mj-lt"/>
              <a:buAutoNum type="arabicPeriod"/>
            </a:pPr>
            <a:endParaRPr lang="en-GB" sz="1400" dirty="0"/>
          </a:p>
          <a:p>
            <a:pPr marL="342900" indent="-342900">
              <a:lnSpc>
                <a:spcPct val="100000"/>
              </a:lnSpc>
              <a:buFont typeface="+mj-lt"/>
              <a:buAutoNum type="arabicPeriod" startAt="5"/>
            </a:pPr>
            <a:r>
              <a:rPr lang="en-GB" sz="1400" dirty="0"/>
              <a:t>Add the marker</a:t>
            </a:r>
          </a:p>
          <a:p>
            <a:pPr lvl="1">
              <a:lnSpc>
                <a:spcPct val="100000"/>
              </a:lnSpc>
            </a:pPr>
            <a:r>
              <a:rPr lang="en-GB" sz="1400" dirty="0"/>
              <a:t>Press Add</a:t>
            </a:r>
          </a:p>
          <a:p>
            <a:pPr lvl="1">
              <a:lnSpc>
                <a:spcPct val="100000"/>
              </a:lnSpc>
            </a:pPr>
            <a:r>
              <a:rPr lang="en-GB" sz="1400" dirty="0"/>
              <a:t>&gt;&gt;By display type&gt;&gt;TF </a:t>
            </a:r>
          </a:p>
          <a:p>
            <a:pPr marL="342900" indent="-342900">
              <a:lnSpc>
                <a:spcPct val="100000"/>
              </a:lnSpc>
              <a:buFont typeface="+mj-lt"/>
              <a:buAutoNum type="arabicPeriod" startAt="5"/>
            </a:pPr>
            <a:r>
              <a:rPr lang="en-GB" sz="1400" dirty="0"/>
              <a:t>Run the </a:t>
            </a:r>
            <a:r>
              <a:rPr lang="en-GB" sz="1400" dirty="0" err="1"/>
              <a:t>tf_tree</a:t>
            </a:r>
            <a:r>
              <a:rPr lang="en-GB" sz="1400" dirty="0"/>
              <a:t>…</a:t>
            </a:r>
          </a:p>
          <a:p>
            <a:pPr marL="342900" indent="-342900">
              <a:lnSpc>
                <a:spcPct val="100000"/>
              </a:lnSpc>
              <a:buFont typeface="+mj-lt"/>
              <a:buAutoNum type="arabicPeriod" startAt="5"/>
            </a:pPr>
            <a:endParaRPr lang="en-GB" sz="1400" dirty="0"/>
          </a:p>
          <a:p>
            <a:pPr marL="342900" indent="-342900">
              <a:lnSpc>
                <a:spcPct val="100000"/>
              </a:lnSpc>
              <a:buFont typeface="+mj-lt"/>
              <a:buAutoNum type="arabicPeriod" startAt="5"/>
            </a:pPr>
            <a:r>
              <a:rPr lang="en-GB" sz="1400" dirty="0"/>
              <a:t>Why nothing appears? </a:t>
            </a:r>
          </a:p>
          <a:p>
            <a:endParaRPr lang="en-GB" dirty="0"/>
          </a:p>
        </p:txBody>
      </p:sp>
      <p:sp>
        <p:nvSpPr>
          <p:cNvPr id="4" name="Title 3">
            <a:extLst>
              <a:ext uri="{FF2B5EF4-FFF2-40B4-BE49-F238E27FC236}">
                <a16:creationId xmlns:a16="http://schemas.microsoft.com/office/drawing/2014/main" id="{2C020225-D900-8E22-D146-C79E1F2D0F4B}"/>
              </a:ext>
            </a:extLst>
          </p:cNvPr>
          <p:cNvSpPr>
            <a:spLocks noGrp="1"/>
          </p:cNvSpPr>
          <p:nvPr>
            <p:ph type="title"/>
          </p:nvPr>
        </p:nvSpPr>
        <p:spPr/>
        <p:txBody>
          <a:bodyPr/>
          <a:lstStyle/>
          <a:p>
            <a:r>
              <a:rPr lang="en-GB" dirty="0"/>
              <a:t>Activity 2</a:t>
            </a:r>
          </a:p>
        </p:txBody>
      </p:sp>
      <p:sp>
        <p:nvSpPr>
          <p:cNvPr id="11" name="Rectangle 10">
            <a:extLst>
              <a:ext uri="{FF2B5EF4-FFF2-40B4-BE49-F238E27FC236}">
                <a16:creationId xmlns:a16="http://schemas.microsoft.com/office/drawing/2014/main" id="{43710B3F-2DB4-F646-EA99-96844C44DA38}"/>
              </a:ext>
            </a:extLst>
          </p:cNvPr>
          <p:cNvSpPr/>
          <p:nvPr/>
        </p:nvSpPr>
        <p:spPr>
          <a:xfrm>
            <a:off x="838200" y="4002449"/>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1">
              <a:buNone/>
            </a:pPr>
            <a:r>
              <a:rPr lang="en-GB" sz="1200" dirty="0">
                <a:solidFill>
                  <a:schemeClr val="tx1"/>
                </a:solidFill>
                <a:latin typeface="Consolas" panose="020B0609020204030204" pitchFamily="49" charset="0"/>
              </a:rPr>
              <a:t>touch launch/</a:t>
            </a:r>
            <a:r>
              <a:rPr lang="en-GB" sz="1200" dirty="0" err="1">
                <a:solidFill>
                  <a:schemeClr val="tx1"/>
                </a:solidFill>
                <a:latin typeface="Consolas" panose="020B0609020204030204" pitchFamily="49" charset="0"/>
              </a:rPr>
              <a:t>continuos.launch</a:t>
            </a:r>
            <a:endParaRPr lang="en-GB" sz="1200" dirty="0">
              <a:solidFill>
                <a:schemeClr val="tx1"/>
              </a:solidFill>
              <a:latin typeface="Consolas" panose="020B0609020204030204" pitchFamily="49" charset="0"/>
            </a:endParaRPr>
          </a:p>
        </p:txBody>
      </p:sp>
      <p:sp>
        <p:nvSpPr>
          <p:cNvPr id="3" name="Rectangle 2">
            <a:extLst>
              <a:ext uri="{FF2B5EF4-FFF2-40B4-BE49-F238E27FC236}">
                <a16:creationId xmlns:a16="http://schemas.microsoft.com/office/drawing/2014/main" id="{CAC41A2B-C6D6-F82E-C382-BFA0E5D9EA93}"/>
              </a:ext>
            </a:extLst>
          </p:cNvPr>
          <p:cNvSpPr/>
          <p:nvPr/>
        </p:nvSpPr>
        <p:spPr>
          <a:xfrm>
            <a:off x="838200" y="2398057"/>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200" dirty="0">
                <a:solidFill>
                  <a:schemeClr val="tx1"/>
                </a:solidFill>
                <a:latin typeface="Consolas" panose="020B0609020204030204" pitchFamily="49" charset="0"/>
              </a:rPr>
              <a:t>touch </a:t>
            </a:r>
            <a:r>
              <a:rPr lang="en-GB" sz="1200" dirty="0" err="1">
                <a:solidFill>
                  <a:schemeClr val="tx1"/>
                </a:solidFill>
                <a:latin typeface="Consolas" panose="020B0609020204030204" pitchFamily="49" charset="0"/>
              </a:rPr>
              <a:t>urdf</a:t>
            </a:r>
            <a:r>
              <a:rPr lang="en-GB" sz="1200" dirty="0">
                <a:solidFill>
                  <a:schemeClr val="tx1"/>
                </a:solidFill>
                <a:latin typeface="Consolas" panose="020B0609020204030204" pitchFamily="49" charset="0"/>
              </a:rPr>
              <a:t>/</a:t>
            </a:r>
            <a:r>
              <a:rPr lang="en-GB" sz="1200" dirty="0"/>
              <a:t> </a:t>
            </a:r>
            <a:r>
              <a:rPr lang="en-GB" sz="1200" dirty="0" err="1">
                <a:solidFill>
                  <a:schemeClr val="tx1"/>
                </a:solidFill>
                <a:latin typeface="Consolas" panose="020B0609020204030204" pitchFamily="49" charset="0"/>
              </a:rPr>
              <a:t>continuos_ex.urdf</a:t>
            </a:r>
            <a:endParaRPr lang="en-GB" sz="1200" dirty="0">
              <a:solidFill>
                <a:schemeClr val="tx1"/>
              </a:solidFill>
              <a:latin typeface="Consolas" panose="020B0609020204030204" pitchFamily="49" charset="0"/>
            </a:endParaRPr>
          </a:p>
        </p:txBody>
      </p:sp>
      <p:sp>
        <p:nvSpPr>
          <p:cNvPr id="7" name="Rectangle 6">
            <a:extLst>
              <a:ext uri="{FF2B5EF4-FFF2-40B4-BE49-F238E27FC236}">
                <a16:creationId xmlns:a16="http://schemas.microsoft.com/office/drawing/2014/main" id="{A00C52E9-A35F-DACF-E1B4-60F1612AC749}"/>
              </a:ext>
            </a:extLst>
          </p:cNvPr>
          <p:cNvSpPr/>
          <p:nvPr/>
        </p:nvSpPr>
        <p:spPr>
          <a:xfrm>
            <a:off x="6324604" y="2491464"/>
            <a:ext cx="5876365" cy="301966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100" dirty="0">
                <a:solidFill>
                  <a:schemeClr val="tx1"/>
                </a:solidFill>
                <a:latin typeface="Consolas" panose="020B0609020204030204" pitchFamily="49" charset="0"/>
              </a:rPr>
              <a:t>&lt;?xml version="1.0"?&gt;</a:t>
            </a:r>
          </a:p>
          <a:p>
            <a:pPr marL="0" indent="0">
              <a:buNone/>
            </a:pPr>
            <a:r>
              <a:rPr lang="en-GB" sz="1100" dirty="0">
                <a:solidFill>
                  <a:schemeClr val="tx1"/>
                </a:solidFill>
                <a:latin typeface="Consolas" panose="020B0609020204030204" pitchFamily="49" charset="0"/>
              </a:rPr>
              <a:t>&lt;launch&gt;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continuos_ex</a:t>
            </a:r>
            <a:r>
              <a:rPr lang="en-GB" sz="1100" dirty="0">
                <a:solidFill>
                  <a:schemeClr val="tx1"/>
                </a:solidFill>
                <a:latin typeface="Consolas" panose="020B0609020204030204" pitchFamily="49" charset="0"/>
              </a:rPr>
              <a:t>" default="$(find joints_act)/</a:t>
            </a:r>
            <a:r>
              <a:rPr lang="en-GB" sz="1100" dirty="0" err="1">
                <a:solidFill>
                  <a:schemeClr val="tx1"/>
                </a:solidFill>
                <a:latin typeface="Consolas" panose="020B0609020204030204" pitchFamily="49" charset="0"/>
              </a:rPr>
              <a:t>urdf</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continuos_ex.urdf</a:t>
            </a:r>
            <a:r>
              <a:rPr lang="en-GB" sz="1100" dirty="0">
                <a:solidFill>
                  <a:schemeClr val="tx1"/>
                </a:solidFill>
                <a:latin typeface="Consolas" panose="020B0609020204030204" pitchFamily="49" charset="0"/>
              </a:rPr>
              <a:t>"/&gt;</a:t>
            </a:r>
          </a:p>
          <a:p>
            <a:pPr marL="0" indent="0">
              <a:buNone/>
            </a:pPr>
            <a:r>
              <a:rPr lang="en-GB" sz="1100" dirty="0">
                <a:solidFill>
                  <a:schemeClr val="tx1"/>
                </a:solidFill>
                <a:latin typeface="Consolas" panose="020B0609020204030204" pitchFamily="49" charset="0"/>
              </a:rPr>
              <a:t>    &lt;param name="</a:t>
            </a:r>
            <a:r>
              <a:rPr lang="en-GB" sz="1100" dirty="0" err="1">
                <a:solidFill>
                  <a:schemeClr val="tx1"/>
                </a:solidFill>
                <a:latin typeface="Consolas" panose="020B0609020204030204" pitchFamily="49" charset="0"/>
              </a:rPr>
              <a:t>robot_description</a:t>
            </a:r>
            <a:r>
              <a:rPr lang="en-GB" sz="1100" dirty="0">
                <a:solidFill>
                  <a:schemeClr val="tx1"/>
                </a:solidFill>
                <a:latin typeface="Consolas" panose="020B0609020204030204" pitchFamily="49" charset="0"/>
              </a:rPr>
              <a:t>" command="cat $(</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continuos_ex</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robot_state_publisher</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continuos_test_pub</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&lt;node name="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required="true" /&gt;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&lt;/launch&gt;</a:t>
            </a:r>
          </a:p>
        </p:txBody>
      </p:sp>
      <p:sp>
        <p:nvSpPr>
          <p:cNvPr id="9" name="Rectangle 8">
            <a:extLst>
              <a:ext uri="{FF2B5EF4-FFF2-40B4-BE49-F238E27FC236}">
                <a16:creationId xmlns:a16="http://schemas.microsoft.com/office/drawing/2014/main" id="{8EE0EF38-351E-F5A1-B8BC-75D34CFC4872}"/>
              </a:ext>
            </a:extLst>
          </p:cNvPr>
          <p:cNvSpPr/>
          <p:nvPr/>
        </p:nvSpPr>
        <p:spPr>
          <a:xfrm>
            <a:off x="838200" y="5511124"/>
            <a:ext cx="5181600" cy="18681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00000"/>
              </a:lnSpc>
            </a:pPr>
            <a:r>
              <a:rPr lang="en-GB" sz="1200" dirty="0" err="1">
                <a:solidFill>
                  <a:schemeClr val="tx1"/>
                </a:solidFill>
                <a:latin typeface="Consolas" panose="020B0609020204030204" pitchFamily="49" charset="0"/>
              </a:rPr>
              <a:t>rosrun</a:t>
            </a:r>
            <a:r>
              <a:rPr lang="en-GB" sz="1200" dirty="0">
                <a:solidFill>
                  <a:schemeClr val="tx1"/>
                </a:solidFill>
                <a:latin typeface="Consolas" panose="020B0609020204030204" pitchFamily="49" charset="0"/>
              </a:rPr>
              <a:t> </a:t>
            </a:r>
            <a:r>
              <a:rPr lang="en-GB" sz="1200" dirty="0" err="1">
                <a:solidFill>
                  <a:schemeClr val="tx1"/>
                </a:solidFill>
                <a:latin typeface="Consolas" panose="020B0609020204030204" pitchFamily="49" charset="0"/>
              </a:rPr>
              <a:t>rqt_tf_tree</a:t>
            </a:r>
            <a:r>
              <a:rPr lang="en-GB" sz="1200" dirty="0">
                <a:solidFill>
                  <a:schemeClr val="tx1"/>
                </a:solidFill>
                <a:latin typeface="Consolas" panose="020B0609020204030204" pitchFamily="49" charset="0"/>
              </a:rPr>
              <a:t> </a:t>
            </a:r>
            <a:r>
              <a:rPr lang="en-GB" sz="1200" dirty="0" err="1">
                <a:solidFill>
                  <a:schemeClr val="tx1"/>
                </a:solidFill>
                <a:latin typeface="Consolas" panose="020B0609020204030204" pitchFamily="49" charset="0"/>
              </a:rPr>
              <a:t>rqt_tf_tree</a:t>
            </a:r>
            <a:r>
              <a:rPr lang="en-GB" sz="1200"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198446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8ECC-B968-6DA1-7FBE-330E31A715D7}"/>
              </a:ext>
            </a:extLst>
          </p:cNvPr>
          <p:cNvSpPr>
            <a:spLocks noGrp="1"/>
          </p:cNvSpPr>
          <p:nvPr>
            <p:ph type="ctrTitle"/>
          </p:nvPr>
        </p:nvSpPr>
        <p:spPr/>
        <p:txBody>
          <a:bodyPr>
            <a:noAutofit/>
          </a:bodyPr>
          <a:lstStyle/>
          <a:p>
            <a:r>
              <a:rPr lang="en-GB" sz="2800" dirty="0"/>
              <a:t>Robot Descriptions</a:t>
            </a:r>
          </a:p>
        </p:txBody>
      </p:sp>
      <p:sp>
        <p:nvSpPr>
          <p:cNvPr id="3" name="Subtitle 2">
            <a:extLst>
              <a:ext uri="{FF2B5EF4-FFF2-40B4-BE49-F238E27FC236}">
                <a16:creationId xmlns:a16="http://schemas.microsoft.com/office/drawing/2014/main" id="{9D7EAE35-CC33-0C43-A5B1-D21F21E3DA12}"/>
              </a:ext>
            </a:extLst>
          </p:cNvPr>
          <p:cNvSpPr>
            <a:spLocks noGrp="1"/>
          </p:cNvSpPr>
          <p:nvPr>
            <p:ph type="subTitle" idx="1"/>
          </p:nvPr>
        </p:nvSpPr>
        <p:spPr/>
        <p:txBody>
          <a:bodyPr/>
          <a:lstStyle/>
          <a:p>
            <a:r>
              <a:rPr lang="en-GB" dirty="0"/>
              <a:t>URDF Files</a:t>
            </a:r>
          </a:p>
        </p:txBody>
      </p:sp>
    </p:spTree>
    <p:extLst>
      <p:ext uri="{BB962C8B-B14F-4D97-AF65-F5344CB8AC3E}">
        <p14:creationId xmlns:p14="http://schemas.microsoft.com/office/powerpoint/2010/main" val="2716271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CA61DA-476D-8A12-F75E-F12D6632D72D}"/>
              </a:ext>
            </a:extLst>
          </p:cNvPr>
          <p:cNvSpPr>
            <a:spLocks noGrp="1"/>
          </p:cNvSpPr>
          <p:nvPr>
            <p:ph sz="half" idx="1"/>
          </p:nvPr>
        </p:nvSpPr>
        <p:spPr/>
        <p:txBody>
          <a:bodyPr/>
          <a:lstStyle/>
          <a:p>
            <a:pPr>
              <a:lnSpc>
                <a:spcPct val="150000"/>
              </a:lnSpc>
            </a:pPr>
            <a:r>
              <a:rPr lang="en-GB" sz="1400" dirty="0"/>
              <a:t>Usually as users, we want to know the </a:t>
            </a:r>
            <a:r>
              <a:rPr lang="en-GB" sz="1400" i="1" dirty="0"/>
              <a:t>“states” </a:t>
            </a:r>
            <a:r>
              <a:rPr lang="en-GB" sz="1400" dirty="0"/>
              <a:t>of a robot. Internal variables of our robotic system.</a:t>
            </a:r>
          </a:p>
          <a:p>
            <a:pPr>
              <a:lnSpc>
                <a:spcPct val="150000"/>
              </a:lnSpc>
            </a:pPr>
            <a:r>
              <a:rPr lang="en-GB" sz="1400" dirty="0"/>
              <a:t>The Joint State Publisher is a package in the Robot Operating System (ROS) ecosystem designed to publish joint state information for a robot. </a:t>
            </a:r>
          </a:p>
          <a:p>
            <a:pPr>
              <a:lnSpc>
                <a:spcPct val="150000"/>
              </a:lnSpc>
            </a:pPr>
            <a:r>
              <a:rPr lang="en-GB" sz="1400" dirty="0"/>
              <a:t>In other words, to always know the position and velocity of each joint. </a:t>
            </a:r>
          </a:p>
          <a:p>
            <a:pPr>
              <a:lnSpc>
                <a:spcPct val="150000"/>
              </a:lnSpc>
            </a:pPr>
            <a:r>
              <a:rPr lang="en-GB" sz="1400" dirty="0"/>
              <a:t>It's a critical component in ROS for robotics applications because it provides information about the positions and velocities of a robot's joints.</a:t>
            </a:r>
          </a:p>
        </p:txBody>
      </p:sp>
      <p:sp>
        <p:nvSpPr>
          <p:cNvPr id="3" name="Content Placeholder 2">
            <a:extLst>
              <a:ext uri="{FF2B5EF4-FFF2-40B4-BE49-F238E27FC236}">
                <a16:creationId xmlns:a16="http://schemas.microsoft.com/office/drawing/2014/main" id="{14165AB8-352A-2992-52CE-276FC762D9BA}"/>
              </a:ext>
            </a:extLst>
          </p:cNvPr>
          <p:cNvSpPr>
            <a:spLocks noGrp="1"/>
          </p:cNvSpPr>
          <p:nvPr>
            <p:ph sz="half" idx="2"/>
          </p:nvPr>
        </p:nvSpPr>
        <p:spPr/>
        <p:txBody>
          <a:bodyPr>
            <a:normAutofit/>
          </a:bodyPr>
          <a:lstStyle/>
          <a:p>
            <a:pPr>
              <a:lnSpc>
                <a:spcPct val="150000"/>
              </a:lnSpc>
            </a:pPr>
            <a:r>
              <a:rPr lang="en-GB" sz="1600" dirty="0"/>
              <a:t>When using non-fixed joints, ROS will not publish the TF information unless they are “used” in other words, something needs to be subscribed or to publish into the </a:t>
            </a:r>
            <a:r>
              <a:rPr lang="en-GB" sz="1600" i="1" dirty="0"/>
              <a:t>/</a:t>
            </a:r>
            <a:r>
              <a:rPr lang="en-GB" sz="1600" i="1" dirty="0" err="1"/>
              <a:t>joint_state</a:t>
            </a:r>
            <a:r>
              <a:rPr lang="en-GB" sz="1600" dirty="0"/>
              <a:t> topic.</a:t>
            </a:r>
          </a:p>
          <a:p>
            <a:pPr>
              <a:lnSpc>
                <a:spcPct val="150000"/>
              </a:lnSpc>
            </a:pPr>
            <a:endParaRPr lang="en-GB" dirty="0"/>
          </a:p>
        </p:txBody>
      </p:sp>
      <p:sp>
        <p:nvSpPr>
          <p:cNvPr id="4" name="Title 3">
            <a:extLst>
              <a:ext uri="{FF2B5EF4-FFF2-40B4-BE49-F238E27FC236}">
                <a16:creationId xmlns:a16="http://schemas.microsoft.com/office/drawing/2014/main" id="{CB355545-0C8F-BE4A-70BA-2F96AA56FC14}"/>
              </a:ext>
            </a:extLst>
          </p:cNvPr>
          <p:cNvSpPr>
            <a:spLocks noGrp="1"/>
          </p:cNvSpPr>
          <p:nvPr>
            <p:ph type="title"/>
          </p:nvPr>
        </p:nvSpPr>
        <p:spPr/>
        <p:txBody>
          <a:bodyPr/>
          <a:lstStyle/>
          <a:p>
            <a:r>
              <a:rPr lang="en-GB" dirty="0"/>
              <a:t>Joint State Publisher</a:t>
            </a:r>
          </a:p>
        </p:txBody>
      </p:sp>
      <p:pic>
        <p:nvPicPr>
          <p:cNvPr id="6" name="Picture 5">
            <a:extLst>
              <a:ext uri="{FF2B5EF4-FFF2-40B4-BE49-F238E27FC236}">
                <a16:creationId xmlns:a16="http://schemas.microsoft.com/office/drawing/2014/main" id="{D5644AB9-F098-35AA-1A5E-9B814D67D927}"/>
              </a:ext>
            </a:extLst>
          </p:cNvPr>
          <p:cNvPicPr>
            <a:picLocks noChangeAspect="1"/>
          </p:cNvPicPr>
          <p:nvPr/>
        </p:nvPicPr>
        <p:blipFill>
          <a:blip r:embed="rId2"/>
          <a:stretch>
            <a:fillRect/>
          </a:stretch>
        </p:blipFill>
        <p:spPr>
          <a:xfrm>
            <a:off x="6392396" y="3521728"/>
            <a:ext cx="3028950" cy="1571625"/>
          </a:xfrm>
          <a:prstGeom prst="rect">
            <a:avLst/>
          </a:prstGeom>
        </p:spPr>
      </p:pic>
      <p:pic>
        <p:nvPicPr>
          <p:cNvPr id="8" name="Picture 7">
            <a:extLst>
              <a:ext uri="{FF2B5EF4-FFF2-40B4-BE49-F238E27FC236}">
                <a16:creationId xmlns:a16="http://schemas.microsoft.com/office/drawing/2014/main" id="{9AE9BE34-F4AA-501F-8A10-DDC304B6A5B2}"/>
              </a:ext>
            </a:extLst>
          </p:cNvPr>
          <p:cNvPicPr>
            <a:picLocks noChangeAspect="1"/>
          </p:cNvPicPr>
          <p:nvPr/>
        </p:nvPicPr>
        <p:blipFill>
          <a:blip r:embed="rId3"/>
          <a:stretch>
            <a:fillRect/>
          </a:stretch>
        </p:blipFill>
        <p:spPr>
          <a:xfrm>
            <a:off x="7537077" y="5248835"/>
            <a:ext cx="4162425" cy="1381125"/>
          </a:xfrm>
          <a:prstGeom prst="rect">
            <a:avLst/>
          </a:prstGeom>
        </p:spPr>
      </p:pic>
    </p:spTree>
    <p:extLst>
      <p:ext uri="{BB962C8B-B14F-4D97-AF65-F5344CB8AC3E}">
        <p14:creationId xmlns:p14="http://schemas.microsoft.com/office/powerpoint/2010/main" val="3850782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8E8060-293B-B53A-30A1-1E111C7CD49B}"/>
              </a:ext>
            </a:extLst>
          </p:cNvPr>
          <p:cNvSpPr>
            <a:spLocks noGrp="1"/>
          </p:cNvSpPr>
          <p:nvPr>
            <p:ph sz="half" idx="1"/>
          </p:nvPr>
        </p:nvSpPr>
        <p:spPr/>
        <p:txBody>
          <a:bodyPr/>
          <a:lstStyle/>
          <a:p>
            <a:pPr>
              <a:lnSpc>
                <a:spcPct val="150000"/>
              </a:lnSpc>
            </a:pPr>
            <a:r>
              <a:rPr lang="en-GB" sz="1400" dirty="0"/>
              <a:t>This package publishes sensor_msgs/</a:t>
            </a:r>
            <a:r>
              <a:rPr lang="en-GB" sz="1400" dirty="0" err="1"/>
              <a:t>JointState</a:t>
            </a:r>
            <a:r>
              <a:rPr lang="en-GB" sz="1400" dirty="0"/>
              <a:t> messages for a robot.</a:t>
            </a:r>
          </a:p>
          <a:p>
            <a:pPr>
              <a:lnSpc>
                <a:spcPct val="150000"/>
              </a:lnSpc>
            </a:pPr>
            <a:r>
              <a:rPr lang="en-GB" sz="1400" dirty="0"/>
              <a:t>The package reads the </a:t>
            </a:r>
            <a:r>
              <a:rPr lang="en-GB" sz="1400" dirty="0" err="1"/>
              <a:t>robot_description</a:t>
            </a:r>
            <a:r>
              <a:rPr lang="en-GB" sz="1400" dirty="0"/>
              <a:t> parameter from the parameter server, finds all of the non-fixed joints and publishes a </a:t>
            </a:r>
            <a:r>
              <a:rPr lang="en-GB" sz="1400" dirty="0" err="1"/>
              <a:t>JointState</a:t>
            </a:r>
            <a:r>
              <a:rPr lang="en-GB" sz="1400" dirty="0"/>
              <a:t> message with all those joints defined.</a:t>
            </a:r>
          </a:p>
          <a:p>
            <a:pPr>
              <a:lnSpc>
                <a:spcPct val="150000"/>
              </a:lnSpc>
            </a:pPr>
            <a:r>
              <a:rPr lang="en-GB" sz="1400" dirty="0"/>
              <a:t>This information is crucial for various tasks, such as kinematic control, trajectory planning, and simulation</a:t>
            </a:r>
          </a:p>
          <a:p>
            <a:pPr>
              <a:lnSpc>
                <a:spcPct val="150000"/>
              </a:lnSpc>
            </a:pPr>
            <a:endParaRPr lang="en-GB" sz="1400" dirty="0"/>
          </a:p>
        </p:txBody>
      </p:sp>
      <p:sp>
        <p:nvSpPr>
          <p:cNvPr id="3" name="Content Placeholder 2">
            <a:extLst>
              <a:ext uri="{FF2B5EF4-FFF2-40B4-BE49-F238E27FC236}">
                <a16:creationId xmlns:a16="http://schemas.microsoft.com/office/drawing/2014/main" id="{1ABFC7D3-CC9A-AE21-6048-770C67A953AC}"/>
              </a:ext>
            </a:extLst>
          </p:cNvPr>
          <p:cNvSpPr>
            <a:spLocks noGrp="1"/>
          </p:cNvSpPr>
          <p:nvPr>
            <p:ph sz="half" idx="2"/>
          </p:nvPr>
        </p:nvSpPr>
        <p:spPr/>
        <p:txBody>
          <a:bodyPr>
            <a:normAutofit/>
          </a:bodyPr>
          <a:lstStyle/>
          <a:p>
            <a:pPr>
              <a:lnSpc>
                <a:spcPct val="150000"/>
              </a:lnSpc>
            </a:pPr>
            <a:r>
              <a:rPr lang="en-GB" sz="1400" b="1" dirty="0"/>
              <a:t>Remember!</a:t>
            </a:r>
          </a:p>
          <a:p>
            <a:pPr lvl="1">
              <a:lnSpc>
                <a:spcPct val="150000"/>
              </a:lnSpc>
            </a:pPr>
            <a:r>
              <a:rPr lang="en-GB" sz="1400" dirty="0"/>
              <a:t>The joint state publisher is dedicated to read and publish the state of a robot (real or simulated in Gazebo) </a:t>
            </a:r>
          </a:p>
          <a:p>
            <a:pPr lvl="1">
              <a:lnSpc>
                <a:spcPct val="150000"/>
              </a:lnSpc>
            </a:pPr>
            <a:r>
              <a:rPr lang="en-GB" sz="1400" dirty="0"/>
              <a:t>When testing our robot, in RVIZ, the </a:t>
            </a:r>
            <a:r>
              <a:rPr lang="en-GB" sz="1400" dirty="0" err="1"/>
              <a:t>joint_state_publisher</a:t>
            </a:r>
            <a:r>
              <a:rPr lang="en-GB" sz="1400" dirty="0"/>
              <a:t> allows us to make a simple test by publishing into the Joint topic and moving the Joint; this however is only for testing purposes and should not be used when reading real data, since it is only for publication purposes.</a:t>
            </a:r>
          </a:p>
        </p:txBody>
      </p:sp>
      <p:sp>
        <p:nvSpPr>
          <p:cNvPr id="4" name="Title 3">
            <a:extLst>
              <a:ext uri="{FF2B5EF4-FFF2-40B4-BE49-F238E27FC236}">
                <a16:creationId xmlns:a16="http://schemas.microsoft.com/office/drawing/2014/main" id="{65F9FD55-F5C1-F7F9-2FEC-40A144DF77FA}"/>
              </a:ext>
            </a:extLst>
          </p:cNvPr>
          <p:cNvSpPr>
            <a:spLocks noGrp="1"/>
          </p:cNvSpPr>
          <p:nvPr>
            <p:ph type="title"/>
          </p:nvPr>
        </p:nvSpPr>
        <p:spPr/>
        <p:txBody>
          <a:bodyPr/>
          <a:lstStyle/>
          <a:p>
            <a:r>
              <a:rPr lang="en-GB" dirty="0"/>
              <a:t>Joint State Publisher</a:t>
            </a:r>
          </a:p>
        </p:txBody>
      </p:sp>
    </p:spTree>
    <p:extLst>
      <p:ext uri="{BB962C8B-B14F-4D97-AF65-F5344CB8AC3E}">
        <p14:creationId xmlns:p14="http://schemas.microsoft.com/office/powerpoint/2010/main" val="642059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E777AC-70A6-71D6-BF82-DBCF6F9256F4}"/>
              </a:ext>
            </a:extLst>
          </p:cNvPr>
          <p:cNvSpPr>
            <a:spLocks noGrp="1"/>
          </p:cNvSpPr>
          <p:nvPr>
            <p:ph sz="half" idx="1"/>
          </p:nvPr>
        </p:nvSpPr>
        <p:spPr/>
        <p:txBody>
          <a:bodyPr>
            <a:normAutofit/>
          </a:bodyPr>
          <a:lstStyle/>
          <a:p>
            <a:pPr marL="342900" indent="-342900">
              <a:lnSpc>
                <a:spcPct val="100000"/>
              </a:lnSpc>
              <a:buFont typeface="+mj-lt"/>
              <a:buAutoNum type="arabicPeriod" startAt="8"/>
            </a:pPr>
            <a:r>
              <a:rPr lang="en-GB" sz="1400" dirty="0"/>
              <a:t>Change the launch file to add the joint state publisher</a:t>
            </a:r>
          </a:p>
          <a:p>
            <a:pPr marL="342900" indent="-342900">
              <a:lnSpc>
                <a:spcPct val="100000"/>
              </a:lnSpc>
              <a:buFont typeface="+mj-lt"/>
              <a:buAutoNum type="arabicPeriod" startAt="8"/>
            </a:pPr>
            <a:endParaRPr lang="en-GB" sz="1400" dirty="0"/>
          </a:p>
          <a:p>
            <a:endParaRPr lang="en-GB" dirty="0"/>
          </a:p>
        </p:txBody>
      </p:sp>
      <p:sp>
        <p:nvSpPr>
          <p:cNvPr id="4" name="Title 3">
            <a:extLst>
              <a:ext uri="{FF2B5EF4-FFF2-40B4-BE49-F238E27FC236}">
                <a16:creationId xmlns:a16="http://schemas.microsoft.com/office/drawing/2014/main" id="{2C020225-D900-8E22-D146-C79E1F2D0F4B}"/>
              </a:ext>
            </a:extLst>
          </p:cNvPr>
          <p:cNvSpPr>
            <a:spLocks noGrp="1"/>
          </p:cNvSpPr>
          <p:nvPr>
            <p:ph type="title"/>
          </p:nvPr>
        </p:nvSpPr>
        <p:spPr/>
        <p:txBody>
          <a:bodyPr/>
          <a:lstStyle/>
          <a:p>
            <a:r>
              <a:rPr lang="en-GB" dirty="0"/>
              <a:t>Activity 2</a:t>
            </a:r>
          </a:p>
        </p:txBody>
      </p:sp>
      <p:sp>
        <p:nvSpPr>
          <p:cNvPr id="7" name="Rectangle 6">
            <a:extLst>
              <a:ext uri="{FF2B5EF4-FFF2-40B4-BE49-F238E27FC236}">
                <a16:creationId xmlns:a16="http://schemas.microsoft.com/office/drawing/2014/main" id="{A00C52E9-A35F-DACF-E1B4-60F1612AC749}"/>
              </a:ext>
            </a:extLst>
          </p:cNvPr>
          <p:cNvSpPr/>
          <p:nvPr/>
        </p:nvSpPr>
        <p:spPr>
          <a:xfrm>
            <a:off x="490817" y="2491464"/>
            <a:ext cx="5876365" cy="301966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GB" sz="1100" dirty="0">
                <a:solidFill>
                  <a:schemeClr val="tx1"/>
                </a:solidFill>
                <a:latin typeface="Consolas" panose="020B0609020204030204" pitchFamily="49" charset="0"/>
              </a:rPr>
              <a:t>&lt;?xml version="1.0"?&gt;</a:t>
            </a:r>
          </a:p>
          <a:p>
            <a:pPr marL="0" indent="0">
              <a:buNone/>
            </a:pPr>
            <a:r>
              <a:rPr lang="en-GB" sz="1100" dirty="0">
                <a:solidFill>
                  <a:schemeClr val="tx1"/>
                </a:solidFill>
                <a:latin typeface="Consolas" panose="020B0609020204030204" pitchFamily="49" charset="0"/>
              </a:rPr>
              <a:t>&lt;launch&gt;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name="</a:t>
            </a:r>
            <a:r>
              <a:rPr lang="en-GB" sz="1100" dirty="0" err="1">
                <a:solidFill>
                  <a:schemeClr val="tx1"/>
                </a:solidFill>
                <a:latin typeface="Consolas" panose="020B0609020204030204" pitchFamily="49" charset="0"/>
              </a:rPr>
              <a:t>continuos_ex</a:t>
            </a:r>
            <a:r>
              <a:rPr lang="en-GB" sz="1100" dirty="0">
                <a:solidFill>
                  <a:schemeClr val="tx1"/>
                </a:solidFill>
                <a:latin typeface="Consolas" panose="020B0609020204030204" pitchFamily="49" charset="0"/>
              </a:rPr>
              <a:t>" default="$(find joints_act)/</a:t>
            </a:r>
            <a:r>
              <a:rPr lang="en-GB" sz="1100" dirty="0" err="1">
                <a:solidFill>
                  <a:schemeClr val="tx1"/>
                </a:solidFill>
                <a:latin typeface="Consolas" panose="020B0609020204030204" pitchFamily="49" charset="0"/>
              </a:rPr>
              <a:t>urdf</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continuos_ex.urdf</a:t>
            </a:r>
            <a:r>
              <a:rPr lang="en-GB" sz="1100" dirty="0">
                <a:solidFill>
                  <a:schemeClr val="tx1"/>
                </a:solidFill>
                <a:latin typeface="Consolas" panose="020B0609020204030204" pitchFamily="49" charset="0"/>
              </a:rPr>
              <a:t>"/&gt;</a:t>
            </a:r>
          </a:p>
          <a:p>
            <a:pPr marL="0" indent="0">
              <a:buNone/>
            </a:pPr>
            <a:r>
              <a:rPr lang="en-GB" sz="1100" dirty="0">
                <a:solidFill>
                  <a:schemeClr val="tx1"/>
                </a:solidFill>
                <a:latin typeface="Consolas" panose="020B0609020204030204" pitchFamily="49" charset="0"/>
              </a:rPr>
              <a:t>    &lt;param name="</a:t>
            </a:r>
            <a:r>
              <a:rPr lang="en-GB" sz="1100" dirty="0" err="1">
                <a:solidFill>
                  <a:schemeClr val="tx1"/>
                </a:solidFill>
                <a:latin typeface="Consolas" panose="020B0609020204030204" pitchFamily="49" charset="0"/>
              </a:rPr>
              <a:t>robot_description</a:t>
            </a:r>
            <a:r>
              <a:rPr lang="en-GB" sz="1100" dirty="0">
                <a:solidFill>
                  <a:schemeClr val="tx1"/>
                </a:solidFill>
                <a:latin typeface="Consolas" panose="020B0609020204030204" pitchFamily="49" charset="0"/>
              </a:rPr>
              <a:t>" command="cat $(</a:t>
            </a:r>
            <a:r>
              <a:rPr lang="en-GB" sz="1100" dirty="0" err="1">
                <a:solidFill>
                  <a:schemeClr val="tx1"/>
                </a:solidFill>
                <a:latin typeface="Consolas" panose="020B0609020204030204" pitchFamily="49" charset="0"/>
              </a:rPr>
              <a:t>arg</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continuos_ex</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="robot_state_publisher" type="robot_state_publisher" name="</a:t>
            </a:r>
            <a:r>
              <a:rPr lang="en-GB" sz="1100" dirty="0" err="1">
                <a:solidFill>
                  <a:schemeClr val="tx1"/>
                </a:solidFill>
                <a:latin typeface="Consolas" panose="020B0609020204030204" pitchFamily="49" charset="0"/>
              </a:rPr>
              <a:t>continuos_test_pub</a:t>
            </a:r>
            <a:r>
              <a:rPr lang="en-GB" sz="1100" dirty="0">
                <a:solidFill>
                  <a:schemeClr val="tx1"/>
                </a:solidFill>
                <a:latin typeface="Consolas" panose="020B0609020204030204" pitchFamily="49" charset="0"/>
              </a:rPr>
              <a:t>" &gt;</a:t>
            </a:r>
          </a:p>
          <a:p>
            <a:pPr marL="0" indent="0">
              <a:buNone/>
            </a:pPr>
            <a:r>
              <a:rPr lang="en-GB" sz="1100" dirty="0">
                <a:solidFill>
                  <a:schemeClr val="tx1"/>
                </a:solidFill>
                <a:latin typeface="Consolas" panose="020B0609020204030204" pitchFamily="49" charset="0"/>
              </a:rPr>
              <a:t>    &lt;/node&gt;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 &lt;node name="</a:t>
            </a:r>
            <a:r>
              <a:rPr lang="en-GB" sz="1100" dirty="0" err="1">
                <a:solidFill>
                  <a:schemeClr val="tx1"/>
                </a:solidFill>
                <a:latin typeface="Consolas" panose="020B0609020204030204" pitchFamily="49" charset="0"/>
              </a:rPr>
              <a:t>joint_state_publisher_gui</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joint_state_publisher_gui</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joint_state_publisher_gui</a:t>
            </a:r>
            <a:r>
              <a:rPr lang="en-GB" sz="1100" dirty="0">
                <a:solidFill>
                  <a:schemeClr val="tx1"/>
                </a:solidFill>
                <a:latin typeface="Consolas" panose="020B0609020204030204" pitchFamily="49" charset="0"/>
              </a:rPr>
              <a:t>"&gt;</a:t>
            </a:r>
          </a:p>
          <a:p>
            <a:pPr marL="0" indent="0">
              <a:buNone/>
            </a:pPr>
            <a:r>
              <a:rPr lang="en-GB" sz="1100" dirty="0">
                <a:solidFill>
                  <a:schemeClr val="tx1"/>
                </a:solidFill>
                <a:latin typeface="Consolas" panose="020B0609020204030204" pitchFamily="49" charset="0"/>
              </a:rPr>
              <a:t>    &lt;/node&gt;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&lt;node name="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a:t>
            </a:r>
            <a:r>
              <a:rPr lang="en-GB" sz="1100" dirty="0" err="1">
                <a:solidFill>
                  <a:schemeClr val="tx1"/>
                </a:solidFill>
                <a:latin typeface="Consolas" panose="020B0609020204030204" pitchFamily="49" charset="0"/>
              </a:rPr>
              <a:t>pkg</a:t>
            </a:r>
            <a:r>
              <a:rPr lang="en-GB" sz="1100" dirty="0">
                <a:solidFill>
                  <a:schemeClr val="tx1"/>
                </a:solidFill>
                <a:latin typeface="Consolas" panose="020B0609020204030204" pitchFamily="49" charset="0"/>
              </a:rPr>
              <a:t>="</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type="</a:t>
            </a:r>
            <a:r>
              <a:rPr lang="en-GB" sz="1100" dirty="0" err="1">
                <a:solidFill>
                  <a:schemeClr val="tx1"/>
                </a:solidFill>
                <a:latin typeface="Consolas" panose="020B0609020204030204" pitchFamily="49" charset="0"/>
              </a:rPr>
              <a:t>rviz</a:t>
            </a:r>
            <a:r>
              <a:rPr lang="en-GB" sz="1100" dirty="0">
                <a:solidFill>
                  <a:schemeClr val="tx1"/>
                </a:solidFill>
                <a:latin typeface="Consolas" panose="020B0609020204030204" pitchFamily="49" charset="0"/>
              </a:rPr>
              <a:t>" required="true" /&gt;</a:t>
            </a:r>
          </a:p>
          <a:p>
            <a:pPr marL="0" indent="0">
              <a:buNone/>
            </a:pPr>
            <a:endParaRPr lang="en-GB" sz="1100" dirty="0">
              <a:solidFill>
                <a:schemeClr val="tx1"/>
              </a:solidFill>
              <a:latin typeface="Consolas" panose="020B0609020204030204" pitchFamily="49" charset="0"/>
            </a:endParaRPr>
          </a:p>
          <a:p>
            <a:pPr marL="0" indent="0">
              <a:buNone/>
            </a:pPr>
            <a:r>
              <a:rPr lang="en-GB" sz="1100" dirty="0">
                <a:solidFill>
                  <a:schemeClr val="tx1"/>
                </a:solidFill>
                <a:latin typeface="Consolas" panose="020B0609020204030204" pitchFamily="49" charset="0"/>
              </a:rPr>
              <a:t>&lt;/launch&gt;</a:t>
            </a:r>
          </a:p>
        </p:txBody>
      </p:sp>
      <p:pic>
        <p:nvPicPr>
          <p:cNvPr id="10" name="Picture 9">
            <a:extLst>
              <a:ext uri="{FF2B5EF4-FFF2-40B4-BE49-F238E27FC236}">
                <a16:creationId xmlns:a16="http://schemas.microsoft.com/office/drawing/2014/main" id="{2E05B54B-45C5-D209-BDAD-5FFEB636CB7F}"/>
              </a:ext>
            </a:extLst>
          </p:cNvPr>
          <p:cNvPicPr>
            <a:picLocks noChangeAspect="1"/>
          </p:cNvPicPr>
          <p:nvPr/>
        </p:nvPicPr>
        <p:blipFill>
          <a:blip r:embed="rId2"/>
          <a:stretch>
            <a:fillRect/>
          </a:stretch>
        </p:blipFill>
        <p:spPr>
          <a:xfrm>
            <a:off x="6714565" y="1721224"/>
            <a:ext cx="5382005" cy="4718470"/>
          </a:xfrm>
          <a:prstGeom prst="rect">
            <a:avLst/>
          </a:prstGeom>
        </p:spPr>
      </p:pic>
    </p:spTree>
    <p:extLst>
      <p:ext uri="{BB962C8B-B14F-4D97-AF65-F5344CB8AC3E}">
        <p14:creationId xmlns:p14="http://schemas.microsoft.com/office/powerpoint/2010/main" val="235552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a:xfrm>
            <a:off x="322730" y="1446302"/>
            <a:ext cx="5320553" cy="5124827"/>
          </a:xfrm>
        </p:spPr>
        <p:txBody>
          <a:bodyPr>
            <a:normAutofit/>
          </a:bodyPr>
          <a:lstStyle/>
          <a:p>
            <a:pPr>
              <a:lnSpc>
                <a:spcPct val="150000"/>
              </a:lnSpc>
            </a:pPr>
            <a:endParaRPr lang="en-GB" sz="1500" dirty="0"/>
          </a:p>
          <a:p>
            <a:pPr>
              <a:lnSpc>
                <a:spcPct val="150000"/>
              </a:lnSpc>
            </a:pPr>
            <a:endParaRPr lang="en-GB" sz="1500" dirty="0"/>
          </a:p>
          <a:p>
            <a:pPr>
              <a:lnSpc>
                <a:spcPct val="150000"/>
              </a:lnSpc>
            </a:pPr>
            <a:r>
              <a:rPr lang="en-GB" sz="1500" dirty="0"/>
              <a:t>URDF (Unified Robot Description Format) files are XML-based files used to describe a robot's structure, kinematics, dynamics, and visual appearance in the context of robotics and simulation.</a:t>
            </a:r>
          </a:p>
          <a:p>
            <a:pPr>
              <a:lnSpc>
                <a:spcPct val="150000"/>
              </a:lnSpc>
            </a:pPr>
            <a:endParaRPr lang="en-GB" sz="1500" dirty="0"/>
          </a:p>
          <a:p>
            <a:pPr>
              <a:lnSpc>
                <a:spcPct val="150000"/>
              </a:lnSpc>
            </a:pPr>
            <a:r>
              <a:rPr lang="en-GB" sz="1500" dirty="0"/>
              <a:t>URDF is commonly used in robotics frameworks like ROS (Robot Operating System) to represent robots and their components.</a:t>
            </a:r>
          </a:p>
        </p:txBody>
      </p:sp>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pic>
        <p:nvPicPr>
          <p:cNvPr id="13" name="Content Placeholder 12">
            <a:extLst>
              <a:ext uri="{FF2B5EF4-FFF2-40B4-BE49-F238E27FC236}">
                <a16:creationId xmlns:a16="http://schemas.microsoft.com/office/drawing/2014/main" id="{16517485-EA41-F595-51B8-3C799FB40DB5}"/>
              </a:ext>
            </a:extLst>
          </p:cNvPr>
          <p:cNvPicPr>
            <a:picLocks noGrp="1" noChangeAspect="1"/>
          </p:cNvPicPr>
          <p:nvPr>
            <p:ph sz="half" idx="2"/>
          </p:nvPr>
        </p:nvPicPr>
        <p:blipFill>
          <a:blip r:embed="rId2"/>
          <a:stretch>
            <a:fillRect/>
          </a:stretch>
        </p:blipFill>
        <p:spPr>
          <a:xfrm>
            <a:off x="6172200" y="1908822"/>
            <a:ext cx="5181600" cy="4184943"/>
          </a:xfrm>
          <a:prstGeom prst="rect">
            <a:avLst/>
          </a:prstGeom>
        </p:spPr>
      </p:pic>
    </p:spTree>
    <p:extLst>
      <p:ext uri="{BB962C8B-B14F-4D97-AF65-F5344CB8AC3E}">
        <p14:creationId xmlns:p14="http://schemas.microsoft.com/office/powerpoint/2010/main" val="42553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a:xfrm>
            <a:off x="84986" y="1446302"/>
            <a:ext cx="5320553" cy="5124827"/>
          </a:xfrm>
        </p:spPr>
        <p:txBody>
          <a:bodyPr>
            <a:normAutofit/>
          </a:bodyPr>
          <a:lstStyle/>
          <a:p>
            <a:pPr marL="0" indent="0">
              <a:lnSpc>
                <a:spcPct val="150000"/>
              </a:lnSpc>
              <a:buNone/>
            </a:pPr>
            <a:endParaRPr lang="en-GB" sz="1600" dirty="0"/>
          </a:p>
          <a:p>
            <a:pPr>
              <a:lnSpc>
                <a:spcPct val="150000"/>
              </a:lnSpc>
            </a:pPr>
            <a:r>
              <a:rPr lang="en-GB" sz="1600" dirty="0"/>
              <a:t>URDF files provide a standardised format to describe robot models, allowing simulation and visualisation tools to load and manipulate robots accurately. </a:t>
            </a:r>
          </a:p>
          <a:p>
            <a:pPr>
              <a:lnSpc>
                <a:spcPct val="150000"/>
              </a:lnSpc>
            </a:pPr>
            <a:endParaRPr lang="en-GB" sz="1600" dirty="0"/>
          </a:p>
          <a:p>
            <a:pPr>
              <a:lnSpc>
                <a:spcPct val="150000"/>
              </a:lnSpc>
            </a:pPr>
            <a:r>
              <a:rPr lang="en-GB" sz="1600" dirty="0"/>
              <a:t>They are widely used in the robotics community and play a crucial role in developing and integrating robotic systems.</a:t>
            </a:r>
          </a:p>
        </p:txBody>
      </p:sp>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pic>
        <p:nvPicPr>
          <p:cNvPr id="9" name="Content Placeholder 8">
            <a:extLst>
              <a:ext uri="{FF2B5EF4-FFF2-40B4-BE49-F238E27FC236}">
                <a16:creationId xmlns:a16="http://schemas.microsoft.com/office/drawing/2014/main" id="{4C2E3B70-88DB-3EE4-CF83-DE7B4723A351}"/>
              </a:ext>
            </a:extLst>
          </p:cNvPr>
          <p:cNvPicPr>
            <a:picLocks noGrp="1" noChangeAspect="1"/>
          </p:cNvPicPr>
          <p:nvPr>
            <p:ph sz="half" idx="2"/>
          </p:nvPr>
        </p:nvPicPr>
        <p:blipFill>
          <a:blip r:embed="rId2"/>
          <a:stretch>
            <a:fillRect/>
          </a:stretch>
        </p:blipFill>
        <p:spPr>
          <a:xfrm>
            <a:off x="5111495" y="2365382"/>
            <a:ext cx="7290567" cy="3286666"/>
          </a:xfrm>
          <a:prstGeom prst="rect">
            <a:avLst/>
          </a:prstGeom>
        </p:spPr>
      </p:pic>
    </p:spTree>
    <p:extLst>
      <p:ext uri="{BB962C8B-B14F-4D97-AF65-F5344CB8AC3E}">
        <p14:creationId xmlns:p14="http://schemas.microsoft.com/office/powerpoint/2010/main" val="91409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a:bodyPr>
          <a:lstStyle/>
          <a:p>
            <a:pPr>
              <a:lnSpc>
                <a:spcPct val="150000"/>
              </a:lnSpc>
            </a:pPr>
            <a:r>
              <a:rPr lang="en-GB" sz="1500" dirty="0"/>
              <a:t>URDF describes a robot as a tree of links, that are connected by joints.</a:t>
            </a:r>
          </a:p>
          <a:p>
            <a:pPr lvl="1">
              <a:lnSpc>
                <a:spcPct val="150000"/>
              </a:lnSpc>
            </a:pPr>
            <a:r>
              <a:rPr lang="en-GB" sz="1100" dirty="0"/>
              <a:t>The links represent the physical components of the robot, and the joints represent how one link moves relative to another link, defining the location of the links in space.</a:t>
            </a:r>
          </a:p>
          <a:p>
            <a:pPr>
              <a:lnSpc>
                <a:spcPct val="150000"/>
              </a:lnSpc>
            </a:pPr>
            <a:r>
              <a:rPr lang="en-GB" sz="1500" dirty="0"/>
              <a:t>This concept can be related to the TF (Transforms) concepts of frames and links as follows</a:t>
            </a:r>
          </a:p>
          <a:p>
            <a:pPr lvl="1">
              <a:lnSpc>
                <a:spcPct val="150000"/>
              </a:lnSpc>
            </a:pPr>
            <a:r>
              <a:rPr lang="en-GB" sz="1400" dirty="0"/>
              <a:t>Frames -&gt; Links</a:t>
            </a:r>
          </a:p>
          <a:p>
            <a:pPr lvl="1">
              <a:lnSpc>
                <a:spcPct val="150000"/>
              </a:lnSpc>
            </a:pPr>
            <a:r>
              <a:rPr lang="en-GB" sz="1400" dirty="0"/>
              <a:t>Transforms -&gt; Joints</a:t>
            </a:r>
          </a:p>
          <a:p>
            <a:pPr>
              <a:lnSpc>
                <a:spcPct val="150000"/>
              </a:lnSpc>
            </a:pPr>
            <a:endParaRPr lang="en-GB" sz="1800" dirty="0"/>
          </a:p>
        </p:txBody>
      </p:sp>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pic>
        <p:nvPicPr>
          <p:cNvPr id="7" name="Content Placeholder 6">
            <a:extLst>
              <a:ext uri="{FF2B5EF4-FFF2-40B4-BE49-F238E27FC236}">
                <a16:creationId xmlns:a16="http://schemas.microsoft.com/office/drawing/2014/main" id="{C92FC4A8-5D7A-AD08-E087-E92F9E9C8341}"/>
              </a:ext>
            </a:extLst>
          </p:cNvPr>
          <p:cNvPicPr>
            <a:picLocks noGrp="1" noChangeAspect="1"/>
          </p:cNvPicPr>
          <p:nvPr>
            <p:ph sz="half" idx="2"/>
          </p:nvPr>
        </p:nvPicPr>
        <p:blipFill>
          <a:blip r:embed="rId2"/>
          <a:stretch>
            <a:fillRect/>
          </a:stretch>
        </p:blipFill>
        <p:spPr>
          <a:xfrm>
            <a:off x="6101269" y="2647019"/>
            <a:ext cx="5871095" cy="2276673"/>
          </a:xfrm>
          <a:prstGeom prst="rect">
            <a:avLst/>
          </a:prstGeom>
        </p:spPr>
      </p:pic>
    </p:spTree>
    <p:extLst>
      <p:ext uri="{BB962C8B-B14F-4D97-AF65-F5344CB8AC3E}">
        <p14:creationId xmlns:p14="http://schemas.microsoft.com/office/powerpoint/2010/main" val="176935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fontScale="92500"/>
          </a:bodyPr>
          <a:lstStyle/>
          <a:p>
            <a:pPr marL="0" indent="0" algn="l">
              <a:buNone/>
            </a:pPr>
            <a:r>
              <a:rPr lang="en-GB" sz="2200" dirty="0">
                <a:latin typeface="Nexa Bold" panose="02000000000000000000" pitchFamily="50" charset="0"/>
              </a:rPr>
              <a:t>Contents</a:t>
            </a:r>
            <a:endParaRPr lang="en-GB" sz="1500" dirty="0">
              <a:latin typeface="Nexa Bold" panose="02000000000000000000" pitchFamily="50" charset="0"/>
            </a:endParaRPr>
          </a:p>
          <a:p>
            <a:pPr>
              <a:lnSpc>
                <a:spcPct val="150000"/>
              </a:lnSpc>
            </a:pPr>
            <a:r>
              <a:rPr lang="en-GB" sz="1500" b="1" dirty="0"/>
              <a:t>Robot: </a:t>
            </a:r>
            <a:r>
              <a:rPr lang="en-GB" sz="1500" dirty="0"/>
              <a:t>The root element of the URDF file, representing the entire robot. It encapsulates all the other elements.</a:t>
            </a:r>
          </a:p>
          <a:p>
            <a:pPr>
              <a:lnSpc>
                <a:spcPct val="150000"/>
              </a:lnSpc>
            </a:pPr>
            <a:r>
              <a:rPr lang="en-GB" sz="1500" b="1" dirty="0"/>
              <a:t>Links: </a:t>
            </a:r>
            <a:r>
              <a:rPr lang="en-GB" sz="1500" dirty="0"/>
              <a:t>A link represents a rigid body or a component of the robot. It describes the visual, inertial, and collision properties of the link. Each link may have one or more visual and collision elements associated with it.</a:t>
            </a:r>
          </a:p>
          <a:p>
            <a:pPr>
              <a:lnSpc>
                <a:spcPct val="150000"/>
              </a:lnSpc>
            </a:pPr>
            <a:r>
              <a:rPr lang="en-GB" sz="1500" b="1" dirty="0"/>
              <a:t>Visual: </a:t>
            </a:r>
            <a:r>
              <a:rPr lang="en-GB" sz="1500" dirty="0"/>
              <a:t>Defines the visual appearance of a link, including its geometry (shape), material properties (e.g., </a:t>
            </a:r>
            <a:r>
              <a:rPr lang="en-GB" sz="1500" dirty="0" err="1"/>
              <a:t>color</a:t>
            </a:r>
            <a:r>
              <a:rPr lang="en-GB" sz="1500" dirty="0"/>
              <a:t>, texture), and transformation (position and orientation) relative to the link.</a:t>
            </a:r>
          </a:p>
          <a:p>
            <a:pPr>
              <a:lnSpc>
                <a:spcPct val="150000"/>
              </a:lnSpc>
            </a:pPr>
            <a:endParaRPr lang="en-GB" sz="1500" dirty="0"/>
          </a:p>
        </p:txBody>
      </p:sp>
      <p:pic>
        <p:nvPicPr>
          <p:cNvPr id="5" name="Content Placeholder 4">
            <a:extLst>
              <a:ext uri="{FF2B5EF4-FFF2-40B4-BE49-F238E27FC236}">
                <a16:creationId xmlns:a16="http://schemas.microsoft.com/office/drawing/2014/main" id="{6ABF3D8A-C837-1673-F159-4AF93FF8B0B3}"/>
              </a:ext>
            </a:extLst>
          </p:cNvPr>
          <p:cNvPicPr>
            <a:picLocks noGrp="1" noChangeAspect="1"/>
          </p:cNvPicPr>
          <p:nvPr>
            <p:ph sz="half" idx="2"/>
          </p:nvPr>
        </p:nvPicPr>
        <p:blipFill>
          <a:blip r:embed="rId2"/>
          <a:stretch>
            <a:fillRect/>
          </a:stretch>
        </p:blipFill>
        <p:spPr>
          <a:xfrm>
            <a:off x="6172200" y="2077707"/>
            <a:ext cx="5181600" cy="3847174"/>
          </a:xfrm>
          <a:prstGeom prst="rect">
            <a:avLst/>
          </a:prstGeo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spTree>
    <p:extLst>
      <p:ext uri="{BB962C8B-B14F-4D97-AF65-F5344CB8AC3E}">
        <p14:creationId xmlns:p14="http://schemas.microsoft.com/office/powerpoint/2010/main" val="1060521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a:bodyPr>
          <a:lstStyle/>
          <a:p>
            <a:pPr marL="0" indent="0" algn="l">
              <a:buNone/>
            </a:pPr>
            <a:r>
              <a:rPr lang="en-GB" sz="2200" dirty="0">
                <a:latin typeface="Nexa Bold" panose="02000000000000000000" pitchFamily="50" charset="0"/>
              </a:rPr>
              <a:t>Contents</a:t>
            </a:r>
            <a:endParaRPr lang="en-GB" sz="1500" dirty="0">
              <a:latin typeface="Nexa Bold" panose="02000000000000000000" pitchFamily="50" charset="0"/>
            </a:endParaRPr>
          </a:p>
          <a:p>
            <a:pPr>
              <a:lnSpc>
                <a:spcPct val="150000"/>
              </a:lnSpc>
            </a:pPr>
            <a:r>
              <a:rPr lang="en-GB" sz="1600" b="1" dirty="0"/>
              <a:t>Collision:</a:t>
            </a:r>
            <a:r>
              <a:rPr lang="en-GB" sz="1600" dirty="0"/>
              <a:t> Specifies the collision properties of a link, such as the collision geometry and its transformation relative to the link.</a:t>
            </a:r>
          </a:p>
          <a:p>
            <a:pPr>
              <a:lnSpc>
                <a:spcPct val="150000"/>
              </a:lnSpc>
            </a:pPr>
            <a:r>
              <a:rPr lang="en-GB" sz="1600" b="1" dirty="0"/>
              <a:t>Inertial:</a:t>
            </a:r>
            <a:r>
              <a:rPr lang="en-GB" sz="1600" dirty="0"/>
              <a:t> Describes the inertial properties of a link, such as mass, </a:t>
            </a:r>
            <a:r>
              <a:rPr lang="en-GB" sz="1600" dirty="0" err="1"/>
              <a:t>center</a:t>
            </a:r>
            <a:r>
              <a:rPr lang="en-GB" sz="1600" dirty="0"/>
              <a:t> of mass, and moments of inertia. These properties are used for dynamics calculations.</a:t>
            </a:r>
          </a:p>
          <a:p>
            <a:pPr>
              <a:lnSpc>
                <a:spcPct val="150000"/>
              </a:lnSpc>
            </a:pPr>
            <a:endParaRPr lang="en-GB" sz="1500" dirty="0"/>
          </a:p>
        </p:txBody>
      </p:sp>
      <p:pic>
        <p:nvPicPr>
          <p:cNvPr id="5" name="Content Placeholder 4">
            <a:extLst>
              <a:ext uri="{FF2B5EF4-FFF2-40B4-BE49-F238E27FC236}">
                <a16:creationId xmlns:a16="http://schemas.microsoft.com/office/drawing/2014/main" id="{39CA9130-0869-AE9A-E5F7-E1F29ED39D44}"/>
              </a:ext>
            </a:extLst>
          </p:cNvPr>
          <p:cNvPicPr>
            <a:picLocks noGrp="1" noChangeAspect="1"/>
          </p:cNvPicPr>
          <p:nvPr>
            <p:ph sz="half" idx="2"/>
          </p:nvPr>
        </p:nvPicPr>
        <p:blipFill>
          <a:blip r:embed="rId2"/>
          <a:stretch>
            <a:fillRect/>
          </a:stretch>
        </p:blipFill>
        <p:spPr>
          <a:xfrm>
            <a:off x="6172200" y="2216578"/>
            <a:ext cx="5181600" cy="3569431"/>
          </a:xfrm>
          <a:prstGeom prst="rect">
            <a:avLst/>
          </a:prstGeo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spTree>
    <p:extLst>
      <p:ext uri="{BB962C8B-B14F-4D97-AF65-F5344CB8AC3E}">
        <p14:creationId xmlns:p14="http://schemas.microsoft.com/office/powerpoint/2010/main" val="127391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fontScale="92500" lnSpcReduction="10000"/>
          </a:bodyPr>
          <a:lstStyle/>
          <a:p>
            <a:pPr marL="0" indent="0" algn="l">
              <a:buNone/>
            </a:pPr>
            <a:r>
              <a:rPr lang="en-GB" sz="2200" dirty="0">
                <a:latin typeface="Nexa Bold" panose="02000000000000000000" pitchFamily="50" charset="0"/>
              </a:rPr>
              <a:t>Contents</a:t>
            </a:r>
            <a:endParaRPr lang="en-GB" sz="1500" dirty="0">
              <a:latin typeface="Nexa Bold" panose="02000000000000000000" pitchFamily="50" charset="0"/>
            </a:endParaRPr>
          </a:p>
          <a:p>
            <a:pPr>
              <a:lnSpc>
                <a:spcPct val="150000"/>
              </a:lnSpc>
            </a:pPr>
            <a:r>
              <a:rPr lang="en-GB" sz="1600" b="1" dirty="0"/>
              <a:t>Joints:</a:t>
            </a:r>
            <a:r>
              <a:rPr lang="en-GB" sz="1600" dirty="0"/>
              <a:t> Joints define the kinematic connections between links. They specify the type of joint (e.g., revolute, prismatic) and its properties (e.g., limits, axis, origin).</a:t>
            </a:r>
          </a:p>
          <a:p>
            <a:pPr>
              <a:lnSpc>
                <a:spcPct val="150000"/>
              </a:lnSpc>
            </a:pPr>
            <a:r>
              <a:rPr lang="en-GB" sz="1600" b="1" dirty="0"/>
              <a:t>Transmission: </a:t>
            </a:r>
            <a:r>
              <a:rPr lang="en-GB" sz="1600" dirty="0"/>
              <a:t>A transmission element connects a joint to an actuator, specifying how the joint motion is driven.</a:t>
            </a:r>
          </a:p>
          <a:p>
            <a:pPr>
              <a:lnSpc>
                <a:spcPct val="150000"/>
              </a:lnSpc>
            </a:pPr>
            <a:r>
              <a:rPr lang="en-GB" sz="1600" b="1" dirty="0"/>
              <a:t>Plugins:</a:t>
            </a:r>
            <a:r>
              <a:rPr lang="en-GB" sz="1600" dirty="0"/>
              <a:t> URDF supports plugins, allowing users to extend the capabilities of the robot description. Plugins can provide additional features like custom collision checking or dynamic properties.</a:t>
            </a:r>
          </a:p>
          <a:p>
            <a:pPr>
              <a:lnSpc>
                <a:spcPct val="150000"/>
              </a:lnSpc>
            </a:pPr>
            <a:endParaRPr lang="en-GB" sz="1500" dirty="0"/>
          </a:p>
        </p:txBody>
      </p:sp>
      <p:sp>
        <p:nvSpPr>
          <p:cNvPr id="3" name="Content Placeholder 2">
            <a:extLst>
              <a:ext uri="{FF2B5EF4-FFF2-40B4-BE49-F238E27FC236}">
                <a16:creationId xmlns:a16="http://schemas.microsoft.com/office/drawing/2014/main" id="{04D22851-1B70-5F84-7825-75B6842F19F6}"/>
              </a:ext>
            </a:extLst>
          </p:cNvPr>
          <p:cNvSpPr>
            <a:spLocks noGrp="1"/>
          </p:cNvSpPr>
          <p:nvPr>
            <p:ph sz="half" idx="2"/>
          </p:nvPr>
        </p:nvSpPr>
        <p:spPr/>
        <p:txBody>
          <a:bodyPr>
            <a:normAutofit/>
          </a:bodyPr>
          <a:lstStyle/>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p:txBody>
      </p:sp>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a:t>
            </a:r>
          </a:p>
        </p:txBody>
      </p:sp>
      <p:pic>
        <p:nvPicPr>
          <p:cNvPr id="5" name="Picture 4">
            <a:extLst>
              <a:ext uri="{FF2B5EF4-FFF2-40B4-BE49-F238E27FC236}">
                <a16:creationId xmlns:a16="http://schemas.microsoft.com/office/drawing/2014/main" id="{732B17EE-E8B5-C15D-98BC-69989E7449F3}"/>
              </a:ext>
            </a:extLst>
          </p:cNvPr>
          <p:cNvPicPr>
            <a:picLocks noChangeAspect="1"/>
          </p:cNvPicPr>
          <p:nvPr/>
        </p:nvPicPr>
        <p:blipFill>
          <a:blip r:embed="rId2"/>
          <a:stretch>
            <a:fillRect/>
          </a:stretch>
        </p:blipFill>
        <p:spPr>
          <a:xfrm>
            <a:off x="6172200" y="2038604"/>
            <a:ext cx="5432007" cy="3426249"/>
          </a:xfrm>
          <a:prstGeom prst="rect">
            <a:avLst/>
          </a:prstGeom>
        </p:spPr>
      </p:pic>
    </p:spTree>
    <p:extLst>
      <p:ext uri="{BB962C8B-B14F-4D97-AF65-F5344CB8AC3E}">
        <p14:creationId xmlns:p14="http://schemas.microsoft.com/office/powerpoint/2010/main" val="2248396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88F82F-64DC-8005-BC98-58C20DB8150E}"/>
              </a:ext>
            </a:extLst>
          </p:cNvPr>
          <p:cNvSpPr>
            <a:spLocks noGrp="1"/>
          </p:cNvSpPr>
          <p:nvPr>
            <p:ph sz="half" idx="1"/>
          </p:nvPr>
        </p:nvSpPr>
        <p:spPr/>
        <p:txBody>
          <a:bodyPr>
            <a:normAutofit/>
          </a:bodyPr>
          <a:lstStyle/>
          <a:p>
            <a:pPr algn="l">
              <a:lnSpc>
                <a:spcPct val="150000"/>
              </a:lnSpc>
              <a:buFont typeface="Arial" panose="020B0604020202020204" pitchFamily="34" charset="0"/>
              <a:buChar char="•"/>
            </a:pPr>
            <a:r>
              <a:rPr lang="en-GB" sz="1500" b="1" dirty="0"/>
              <a:t>Revolute</a:t>
            </a:r>
            <a:r>
              <a:rPr lang="en-GB" sz="1500" dirty="0"/>
              <a:t> - A rotational motion, with minimum/maximum angle limits.</a:t>
            </a:r>
          </a:p>
          <a:p>
            <a:pPr algn="l">
              <a:lnSpc>
                <a:spcPct val="150000"/>
              </a:lnSpc>
              <a:buFont typeface="Arial" panose="020B0604020202020204" pitchFamily="34" charset="0"/>
              <a:buChar char="•"/>
            </a:pPr>
            <a:r>
              <a:rPr lang="en-GB" sz="1500" b="1" dirty="0"/>
              <a:t>Continuous</a:t>
            </a:r>
            <a:r>
              <a:rPr lang="en-GB" sz="1500" dirty="0"/>
              <a:t> - A rotational motion with no limit (e.g. a wheel).</a:t>
            </a:r>
          </a:p>
          <a:p>
            <a:pPr algn="l">
              <a:lnSpc>
                <a:spcPct val="150000"/>
              </a:lnSpc>
              <a:buFont typeface="Arial" panose="020B0604020202020204" pitchFamily="34" charset="0"/>
              <a:buChar char="•"/>
            </a:pPr>
            <a:r>
              <a:rPr lang="en-GB" sz="1500" b="1" dirty="0"/>
              <a:t>Prismatic</a:t>
            </a:r>
            <a:r>
              <a:rPr lang="en-GB" sz="1500" dirty="0"/>
              <a:t> - A linear sliding motion, with minimum/maximum position limits.</a:t>
            </a:r>
          </a:p>
          <a:p>
            <a:pPr algn="l">
              <a:lnSpc>
                <a:spcPct val="150000"/>
              </a:lnSpc>
              <a:buFont typeface="Arial" panose="020B0604020202020204" pitchFamily="34" charset="0"/>
              <a:buChar char="•"/>
            </a:pPr>
            <a:r>
              <a:rPr lang="en-GB" sz="1500" b="1" dirty="0"/>
              <a:t>Fixed </a:t>
            </a:r>
            <a:r>
              <a:rPr lang="en-GB" sz="1500" dirty="0"/>
              <a:t>- The child link is rigidly connected to the parent link. This is what we use for those “convenience” links.</a:t>
            </a:r>
          </a:p>
          <a:p>
            <a:pPr lvl="1">
              <a:lnSpc>
                <a:spcPct val="150000"/>
              </a:lnSpc>
            </a:pPr>
            <a:r>
              <a:rPr lang="en-GB" sz="1100" dirty="0"/>
              <a:t>*Some other joints might be available (some deprecated). Some only work on Gazebo.</a:t>
            </a:r>
          </a:p>
        </p:txBody>
      </p:sp>
      <p:pic>
        <p:nvPicPr>
          <p:cNvPr id="6" name="Content Placeholder 5">
            <a:extLst>
              <a:ext uri="{FF2B5EF4-FFF2-40B4-BE49-F238E27FC236}">
                <a16:creationId xmlns:a16="http://schemas.microsoft.com/office/drawing/2014/main" id="{75E874AC-BABB-F0D7-162E-CAE0DFF177AC}"/>
              </a:ext>
            </a:extLst>
          </p:cNvPr>
          <p:cNvPicPr>
            <a:picLocks noGrp="1" noChangeAspect="1"/>
          </p:cNvPicPr>
          <p:nvPr>
            <p:ph sz="half" idx="2"/>
          </p:nvPr>
        </p:nvPicPr>
        <p:blipFill>
          <a:blip r:embed="rId2"/>
          <a:stretch>
            <a:fillRect/>
          </a:stretch>
        </p:blipFill>
        <p:spPr>
          <a:xfrm>
            <a:off x="6821190" y="1825625"/>
            <a:ext cx="3883620" cy="4351338"/>
          </a:xfrm>
          <a:prstGeom prst="rect">
            <a:avLst/>
          </a:prstGeom>
        </p:spPr>
      </p:pic>
      <p:sp>
        <p:nvSpPr>
          <p:cNvPr id="4" name="Title 3">
            <a:extLst>
              <a:ext uri="{FF2B5EF4-FFF2-40B4-BE49-F238E27FC236}">
                <a16:creationId xmlns:a16="http://schemas.microsoft.com/office/drawing/2014/main" id="{6F1C69BC-DF91-FF9B-E09F-5BC69A91AA7A}"/>
              </a:ext>
            </a:extLst>
          </p:cNvPr>
          <p:cNvSpPr>
            <a:spLocks noGrp="1"/>
          </p:cNvSpPr>
          <p:nvPr>
            <p:ph type="title"/>
          </p:nvPr>
        </p:nvSpPr>
        <p:spPr/>
        <p:txBody>
          <a:bodyPr/>
          <a:lstStyle/>
          <a:p>
            <a:r>
              <a:rPr lang="en-GB" dirty="0"/>
              <a:t>URDF Files: Joints</a:t>
            </a:r>
          </a:p>
        </p:txBody>
      </p:sp>
    </p:spTree>
    <p:extLst>
      <p:ext uri="{BB962C8B-B14F-4D97-AF65-F5344CB8AC3E}">
        <p14:creationId xmlns:p14="http://schemas.microsoft.com/office/powerpoint/2010/main" val="4085073328"/>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docProps/app.xml><?xml version="1.0" encoding="utf-8"?>
<Properties xmlns="http://schemas.openxmlformats.org/officeDocument/2006/extended-properties" xmlns:vt="http://schemas.openxmlformats.org/officeDocument/2006/docPropsVTypes">
  <Template>MCR2_PowerPoint_Template</Template>
  <TotalTime>356</TotalTime>
  <Words>2517</Words>
  <Application>Microsoft Office PowerPoint</Application>
  <PresentationFormat>Widescreen</PresentationFormat>
  <Paragraphs>221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Calibri Light</vt:lpstr>
      <vt:lpstr>Consolas</vt:lpstr>
      <vt:lpstr>Nexa Bold</vt:lpstr>
      <vt:lpstr>Nexa ExtraLight</vt:lpstr>
      <vt:lpstr>Nexa-Bold</vt:lpstr>
      <vt:lpstr>Nexa-Book</vt:lpstr>
      <vt:lpstr>Nexa-Light</vt:lpstr>
      <vt:lpstr>MCR2 Theme</vt:lpstr>
      <vt:lpstr>ROS</vt:lpstr>
      <vt:lpstr>Robot Descriptions</vt:lpstr>
      <vt:lpstr>URDF Files</vt:lpstr>
      <vt:lpstr>URDF Files</vt:lpstr>
      <vt:lpstr>URDF Files</vt:lpstr>
      <vt:lpstr>URDF Files</vt:lpstr>
      <vt:lpstr>URDF Files</vt:lpstr>
      <vt:lpstr>URDF Files</vt:lpstr>
      <vt:lpstr>URDF Files: Joints</vt:lpstr>
      <vt:lpstr>Syntax</vt:lpstr>
      <vt:lpstr>Syntax</vt:lpstr>
      <vt:lpstr>Syntax</vt:lpstr>
      <vt:lpstr>Robot State Publisher</vt:lpstr>
      <vt:lpstr>Robot State Publisher</vt:lpstr>
      <vt:lpstr>Activity 1</vt:lpstr>
      <vt:lpstr>Activity 1</vt:lpstr>
      <vt:lpstr>Activity 1</vt:lpstr>
      <vt:lpstr>Activity 2</vt:lpstr>
      <vt:lpstr>Activity 2</vt:lpstr>
      <vt:lpstr>Joint State Publisher</vt:lpstr>
      <vt:lpstr>Joint State Publisher</vt:lpstr>
      <vt:lpstr>Activity 2</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Mario Martinez</dc:creator>
  <cp:lastModifiedBy>Mario Martinez</cp:lastModifiedBy>
  <cp:revision>12</cp:revision>
  <dcterms:created xsi:type="dcterms:W3CDTF">2023-09-18T08:36:07Z</dcterms:created>
  <dcterms:modified xsi:type="dcterms:W3CDTF">2023-09-18T14:34:56Z</dcterms:modified>
</cp:coreProperties>
</file>