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46" r:id="rId3"/>
    <p:sldId id="345" r:id="rId4"/>
    <p:sldId id="352" r:id="rId5"/>
    <p:sldId id="353" r:id="rId6"/>
    <p:sldId id="343" r:id="rId7"/>
    <p:sldId id="348" r:id="rId8"/>
    <p:sldId id="357" r:id="rId9"/>
    <p:sldId id="358" r:id="rId10"/>
    <p:sldId id="355" r:id="rId11"/>
    <p:sldId id="354" r:id="rId12"/>
    <p:sldId id="351" r:id="rId13"/>
    <p:sldId id="34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2" autoAdjust="0"/>
    <p:restoredTop sz="96247" autoAdjust="0"/>
  </p:normalViewPr>
  <p:slideViewPr>
    <p:cSldViewPr snapToGrid="0">
      <p:cViewPr varScale="1">
        <p:scale>
          <a:sx n="107" d="100"/>
          <a:sy n="107" d="100"/>
        </p:scale>
        <p:origin x="12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docs.ros.org/en/melodic/api/sensor_msgs/html/msg/Range.html" TargetMode="Externa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sparkfun.com/products/15569" TargetMode="Externa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A4F2-8062-132D-0C92-BA591DDAD6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36B9D-37D8-C829-E837-39277D5F1B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Mini challenge 3</a:t>
            </a:r>
          </a:p>
        </p:txBody>
      </p:sp>
    </p:spTree>
    <p:extLst>
      <p:ext uri="{BB962C8B-B14F-4D97-AF65-F5344CB8AC3E}">
        <p14:creationId xmlns:p14="http://schemas.microsoft.com/office/powerpoint/2010/main" val="4276345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996566-8A79-E3C0-B3F8-ADE50679E6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Nexa-Bold" panose="01000000000000000000" pitchFamily="2" charset="0"/>
              </a:rPr>
              <a:t>Be creative!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Nexa-Bold" panose="01000000000000000000" pitchFamily="2" charset="0"/>
              </a:rPr>
              <a:t> </a:t>
            </a:r>
            <a:r>
              <a:rPr lang="en-GB" sz="1400" dirty="0"/>
              <a:t>Generate a node on the computer that subscribes to the “/distance” topic and use the information of the sensor to perform a simple task in ROS, e.g., Distance alarm, parking sensor, etc.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Must be implemented using ROS. 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report must clearly define and describe the task (1/2 a page to 1 page maximum added to the report). 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Usage of diagrams, images flowcharts is encouraged.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A video (YouTube) showing how it works must be presented.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800" dirty="0"/>
          </a:p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</p:txBody>
      </p:sp>
      <p:pic>
        <p:nvPicPr>
          <p:cNvPr id="8" name="Content Placeholder 7" descr="Lightbulb and gear with solid fill">
            <a:extLst>
              <a:ext uri="{FF2B5EF4-FFF2-40B4-BE49-F238E27FC236}">
                <a16:creationId xmlns:a16="http://schemas.microsoft.com/office/drawing/2014/main" id="{8CF8BD04-E7AA-639A-0DA1-DE705218BA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1212" y="2629694"/>
            <a:ext cx="914400" cy="9144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18C4C03-075E-9225-C2EE-4E66B50D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Mini Challenge 3: Extension 1 (extra marks, not mandatory)</a:t>
            </a:r>
          </a:p>
        </p:txBody>
      </p:sp>
      <p:pic>
        <p:nvPicPr>
          <p:cNvPr id="10" name="Graphic 9" descr="Head with gears outline">
            <a:extLst>
              <a:ext uri="{FF2B5EF4-FFF2-40B4-BE49-F238E27FC236}">
                <a16:creationId xmlns:a16="http://schemas.microsoft.com/office/drawing/2014/main" id="{04B875D3-A5A7-381C-C544-F45632ED7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7565" y="3086894"/>
            <a:ext cx="1920847" cy="192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68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996566-8A79-E3C0-B3F8-ADE50679E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666" y="1545476"/>
            <a:ext cx="5181600" cy="491163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Nexa-Bold" panose="01000000000000000000" pitchFamily="2" charset="0"/>
              </a:rPr>
              <a:t>Challenge Extension 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Nexa-Bold" panose="01000000000000000000" pitchFamily="2" charset="0"/>
              </a:rPr>
              <a:t> </a:t>
            </a:r>
            <a:r>
              <a:rPr lang="en-GB" sz="1400" dirty="0"/>
              <a:t>Publish the measurement using an appropriate standardized message for range measurements in ROS.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“Range” is the typical standard message in the “</a:t>
            </a:r>
            <a:r>
              <a:rPr lang="en-GB" sz="1400" dirty="0" err="1"/>
              <a:t>sensor_msgs</a:t>
            </a:r>
            <a:r>
              <a:rPr lang="en-GB" sz="1400" dirty="0"/>
              <a:t>” library. More information </a:t>
            </a:r>
            <a:r>
              <a:rPr lang="en-GB" sz="1400" dirty="0">
                <a:hlinkClick r:id="rId2"/>
              </a:rPr>
              <a:t>here</a:t>
            </a:r>
            <a:r>
              <a:rPr lang="en-GB" sz="1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Hint 1: call the library on the Arduino as follows “</a:t>
            </a:r>
            <a:r>
              <a:rPr lang="en-GB" sz="1400" i="1" dirty="0"/>
              <a:t>#include &lt;</a:t>
            </a:r>
            <a:r>
              <a:rPr lang="en-GB" sz="1400" i="1" dirty="0" err="1"/>
              <a:t>sensor_msgs</a:t>
            </a:r>
            <a:r>
              <a:rPr lang="en-GB" sz="1400" i="1" dirty="0"/>
              <a:t>/</a:t>
            </a:r>
            <a:r>
              <a:rPr lang="en-GB" sz="1400" i="1" dirty="0" err="1"/>
              <a:t>Range.h</a:t>
            </a:r>
            <a:r>
              <a:rPr lang="en-GB" sz="1400" i="1" dirty="0"/>
              <a:t>&gt;”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Hint 2: Do not forget the time stamp of the message, you can define it as follows,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GB" sz="1400" i="1" dirty="0"/>
              <a:t>“</a:t>
            </a:r>
            <a:r>
              <a:rPr lang="en-GB" sz="1400" i="1" dirty="0" err="1"/>
              <a:t>message_name.header.stamp</a:t>
            </a:r>
            <a:r>
              <a:rPr lang="en-GB" sz="1400" i="1" dirty="0"/>
              <a:t> =  </a:t>
            </a:r>
            <a:r>
              <a:rPr lang="en-GB" sz="1400" i="1" dirty="0" err="1"/>
              <a:t>nh.now</a:t>
            </a:r>
            <a:r>
              <a:rPr lang="en-GB" sz="1400" i="1" dirty="0"/>
              <a:t>();”</a:t>
            </a:r>
          </a:p>
          <a:p>
            <a:pPr lvl="2">
              <a:lnSpc>
                <a:spcPct val="150000"/>
              </a:lnSpc>
            </a:pPr>
            <a:r>
              <a:rPr lang="en-GB" sz="1400" dirty="0"/>
              <a:t>Where </a:t>
            </a:r>
            <a:r>
              <a:rPr lang="en-GB" sz="1400" dirty="0" err="1"/>
              <a:t>nh.now</a:t>
            </a:r>
            <a:r>
              <a:rPr lang="en-GB" sz="1400" dirty="0"/>
              <a:t>() is the ROS time inside the library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GB" sz="1400" dirty="0"/>
              <a:t>	“#include &lt;</a:t>
            </a:r>
            <a:r>
              <a:rPr lang="en-GB" sz="1400" dirty="0" err="1"/>
              <a:t>ros</a:t>
            </a:r>
            <a:r>
              <a:rPr lang="en-GB" sz="1400" dirty="0"/>
              <a:t>/</a:t>
            </a:r>
            <a:r>
              <a:rPr lang="en-GB" sz="1400" dirty="0" err="1"/>
              <a:t>time.h</a:t>
            </a:r>
            <a:r>
              <a:rPr lang="en-GB" sz="1400" dirty="0"/>
              <a:t>&gt;”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results of this task must be included in the report in less than 1/2 page.</a:t>
            </a:r>
            <a:endParaRPr lang="en-GB" sz="1800" dirty="0"/>
          </a:p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8C4C03-075E-9225-C2EE-4E66B50D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Mini Challenge 3: Extension 2 (not mandatory, no extra marks)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35958D-440E-7CB9-A9E8-BF710FEAB2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86781"/>
            <a:ext cx="51816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82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36926D9-974D-C999-AA20-BB5042003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33" y="0"/>
            <a:ext cx="68553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15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620AE8E-8767-C555-2D23-F792DAD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E51542-C980-BEAE-5D84-CF98B0737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This is challenge, </a:t>
            </a:r>
            <a:r>
              <a:rPr lang="en-GB" sz="1200" b="1" dirty="0"/>
              <a:t>not</a:t>
            </a:r>
            <a:r>
              <a:rPr lang="en-GB" sz="1200" dirty="0"/>
              <a:t> a class. The students are encouraged to research, improve tune explain their algorithms by themselves.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MCR2(Manchester Robotics) Reserves the right to answer a question if it is determined that the question contains partially or an answer.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The students are welcome to ask only about the theoretical aspect of the class.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No remote control or any other form of human interaction with the simulator or ROS is allowed (except at the start when launching the files).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It is </a:t>
            </a:r>
            <a:r>
              <a:rPr lang="en-GB" sz="1200" b="1" dirty="0"/>
              <a:t>forbidden</a:t>
            </a:r>
            <a:r>
              <a:rPr lang="en-GB" sz="1200" dirty="0"/>
              <a:t> to use any other internet libraries except for standard libraries such as NumPy.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If in doubt about libraries, please ask any teaching assistant.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Improvements to the algorithms are encouraged and may be used if the students provide the reasons and a detailed explanation of the improvements.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All the students must respect each other and abide by the previously defined rules.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Manchester Robotics reserves the right to provide any form of grading. Grading and grading methodology are done by the professor in charge of the unit.</a:t>
            </a:r>
          </a:p>
        </p:txBody>
      </p:sp>
    </p:spTree>
    <p:extLst>
      <p:ext uri="{BB962C8B-B14F-4D97-AF65-F5344CB8AC3E}">
        <p14:creationId xmlns:p14="http://schemas.microsoft.com/office/powerpoint/2010/main" val="326018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996566-8A79-E3C0-B3F8-ADE50679E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666" y="1545476"/>
            <a:ext cx="5181600" cy="49116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Nexa-Bold" panose="01000000000000000000" pitchFamily="2" charset="0"/>
              </a:rPr>
              <a:t>Introduction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Nexa-Bold" panose="01000000000000000000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1400" dirty="0"/>
              <a:t>This mini-challenge is intended for the student to review the concepts introduced in the previous sessions.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robot to be used in the following sessions by the students are the EAI Smart Robots.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The robot contains several ultrasonic sensor modules.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Such sensors are typically used for obstacle avoidance or other “reactive” navigation techniques.</a:t>
            </a:r>
          </a:p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800" dirty="0"/>
          </a:p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8C4C03-075E-9225-C2EE-4E66B50D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3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998260C-2A8F-BAD7-9D7A-1CCB71A519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74970"/>
            <a:ext cx="5181600" cy="4052648"/>
          </a:xfrm>
        </p:spPr>
      </p:pic>
    </p:spTree>
    <p:extLst>
      <p:ext uri="{BB962C8B-B14F-4D97-AF65-F5344CB8AC3E}">
        <p14:creationId xmlns:p14="http://schemas.microsoft.com/office/powerpoint/2010/main" val="75606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996566-8A79-E3C0-B3F8-ADE50679E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666" y="1545476"/>
            <a:ext cx="5181600" cy="49116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Nexa-Bold" panose="01000000000000000000" pitchFamily="2" charset="0"/>
              </a:rPr>
              <a:t>Introduction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dirty="0"/>
              <a:t>These sensors are typically connected to low-level control devices in a master-slave architecture, such as microcontrollers or other embedded solutions; to save processing time and allow the computer to focus on more complex tasks.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activity involves creating a ROS node to communicate an ultrasonic sensor with the computer using ROS.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sensor will be read using a microcontroller (Arduino Board) as an intermediary to save the computer's processing time.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See the following slides for requirements.</a:t>
            </a:r>
          </a:p>
          <a:p>
            <a:pPr>
              <a:lnSpc>
                <a:spcPct val="150000"/>
              </a:lnSpc>
            </a:pPr>
            <a:endParaRPr lang="en-GB" sz="1800" dirty="0"/>
          </a:p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8C4C03-075E-9225-C2EE-4E66B50D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3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8AF8FB1-890A-FA89-4D4F-D5CD3127A0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9" y="2743200"/>
            <a:ext cx="5846887" cy="225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3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996566-8A79-E3C0-B3F8-ADE50679E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666" y="1545476"/>
            <a:ext cx="5181600" cy="4911636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Nexa-Bold" panose="01000000000000000000" pitchFamily="2" charset="0"/>
              </a:rPr>
              <a:t>Challenge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dirty="0"/>
              <a:t>The student must be able to visualize the data provided by an ultrasonic sensor using ROS.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400" dirty="0"/>
              <a:t>To do this, the student must program a node that publishes the data obtained by the microcontroller from the ultrasonic sensor.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Connect a sonar to the Arduino module and publish the data range of the sonar using ROS.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student must develop the communication libraries for the communication between the sonar and the Arduino. More information about the manufacturer’s protocol </a:t>
            </a:r>
            <a:r>
              <a:rPr lang="en-GB" sz="1400" dirty="0">
                <a:hlinkClick r:id="rId2"/>
              </a:rPr>
              <a:t>here</a:t>
            </a:r>
            <a:r>
              <a:rPr lang="en-GB" sz="1400" dirty="0"/>
              <a:t>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communication must be performed via serial, using the </a:t>
            </a:r>
            <a:r>
              <a:rPr lang="en-GB" sz="1400" dirty="0" err="1"/>
              <a:t>rosserial</a:t>
            </a:r>
            <a:r>
              <a:rPr lang="en-GB" sz="1400" dirty="0"/>
              <a:t> library for Arduino.</a:t>
            </a:r>
          </a:p>
          <a:p>
            <a:pPr>
              <a:lnSpc>
                <a:spcPct val="150000"/>
              </a:lnSpc>
            </a:pPr>
            <a:endParaRPr lang="en-GB" sz="1800" dirty="0"/>
          </a:p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8C4C03-075E-9225-C2EE-4E66B50D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3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E44EA6-36AE-99F3-6DEF-D497606BF3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32959" y="2466976"/>
            <a:ext cx="6815137" cy="300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8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996566-8A79-E3C0-B3F8-ADE50679E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666" y="1545476"/>
            <a:ext cx="5181600" cy="49116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Nexa-Bold" panose="01000000000000000000" pitchFamily="2" charset="0"/>
              </a:rPr>
              <a:t>Challenge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latin typeface="Nexa-Bold" panose="01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GB" sz="1400" dirty="0"/>
              <a:t>The information from the sensor must be published using the topic “/distance”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measurement must be published using a Float32 message.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result must be plotted using any visualizer available such as: “</a:t>
            </a:r>
            <a:r>
              <a:rPr lang="en-GB" sz="1400" dirty="0" err="1"/>
              <a:t>rqt_plot</a:t>
            </a:r>
            <a:r>
              <a:rPr lang="en-GB" sz="1400" dirty="0"/>
              <a:t>”.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nodes and topics must be visualized using the “</a:t>
            </a:r>
            <a:r>
              <a:rPr lang="en-GB" sz="1400" dirty="0" err="1"/>
              <a:t>rqt_graph</a:t>
            </a:r>
            <a:r>
              <a:rPr lang="en-GB" sz="1400" dirty="0"/>
              <a:t>”.</a:t>
            </a:r>
          </a:p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800" dirty="0"/>
          </a:p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8C4C03-075E-9225-C2EE-4E66B50D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35958D-440E-7CB9-A9E8-BF710FEAB2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86781"/>
            <a:ext cx="51816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6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A87586-FB8F-A018-67B5-7F69FC6E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Mini Challenge 3: Requirements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E9FEB0-C07D-2CA5-13B5-FAAF4B6DB7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05200" y="1830527"/>
            <a:ext cx="5181600" cy="419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7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043F-B83B-8B64-FF39-1AEA1B0762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1200" dirty="0"/>
          </a:p>
          <a:p>
            <a:pPr marL="269875" lvl="1" indent="-269875">
              <a:lnSpc>
                <a:spcPct val="150000"/>
              </a:lnSpc>
            </a:pPr>
            <a:endParaRPr lang="en-GB" sz="1200" dirty="0"/>
          </a:p>
          <a:p>
            <a:pPr marL="269875" lvl="1" indent="-269875">
              <a:lnSpc>
                <a:spcPct val="150000"/>
              </a:lnSpc>
            </a:pPr>
            <a:endParaRPr lang="en-US" sz="1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A87586-FB8F-A018-67B5-7F69FC6E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Mini Challenge 3: Connection Diagrams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D5C7D84-39BC-BF93-C3AB-58FDA6786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43398" y="1451661"/>
            <a:ext cx="11254191" cy="523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D97182-DE89-6752-58A0-B5C56E2AE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24602" y="1213995"/>
            <a:ext cx="5711687" cy="5290959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sz="5600" b="1" dirty="0">
                <a:latin typeface="Nexa Bold" panose="02000000000000000000" pitchFamily="50" charset="0"/>
              </a:rPr>
              <a:t>REPORT</a:t>
            </a:r>
            <a:endParaRPr lang="en-GB" sz="4400" b="1" dirty="0">
              <a:latin typeface="Nexa Bold" panose="02000000000000000000" pitchFamily="50" charset="0"/>
            </a:endParaRPr>
          </a:p>
          <a:p>
            <a:pPr>
              <a:lnSpc>
                <a:spcPct val="170000"/>
              </a:lnSpc>
            </a:pPr>
            <a:r>
              <a:rPr lang="en-GB" sz="4400" dirty="0"/>
              <a:t>Maximum number of pages: 2 pages, not including presentation.</a:t>
            </a:r>
          </a:p>
          <a:p>
            <a:pPr>
              <a:lnSpc>
                <a:spcPct val="170000"/>
              </a:lnSpc>
            </a:pPr>
            <a:r>
              <a:rPr lang="en-GB" sz="4400" dirty="0"/>
              <a:t>Presentation: Include name, student ID, and team name.</a:t>
            </a:r>
          </a:p>
          <a:p>
            <a:pPr>
              <a:lnSpc>
                <a:spcPct val="170000"/>
              </a:lnSpc>
            </a:pPr>
            <a:r>
              <a:rPr lang="en-GB" sz="4400" dirty="0"/>
              <a:t>Minimum font size: 11 pt.</a:t>
            </a:r>
          </a:p>
          <a:p>
            <a:pPr>
              <a:lnSpc>
                <a:spcPct val="170000"/>
              </a:lnSpc>
            </a:pPr>
            <a:r>
              <a:rPr lang="en-GB" sz="4400" dirty="0"/>
              <a:t>Appendix: No.</a:t>
            </a:r>
          </a:p>
          <a:p>
            <a:pPr>
              <a:lnSpc>
                <a:spcPct val="170000"/>
              </a:lnSpc>
            </a:pPr>
            <a:r>
              <a:rPr lang="en-GB" sz="4400" dirty="0"/>
              <a:t>Report type: Individual.</a:t>
            </a:r>
          </a:p>
          <a:p>
            <a:pPr>
              <a:lnSpc>
                <a:spcPct val="170000"/>
              </a:lnSpc>
            </a:pPr>
            <a:r>
              <a:rPr lang="en-GB" sz="4400" dirty="0"/>
              <a:t>Report design: Single-column or two columns.</a:t>
            </a:r>
          </a:p>
          <a:p>
            <a:pPr>
              <a:lnSpc>
                <a:spcPct val="170000"/>
              </a:lnSpc>
            </a:pPr>
            <a:r>
              <a:rPr lang="en-GB" sz="4400" dirty="0"/>
              <a:t>Format: PDF</a:t>
            </a:r>
          </a:p>
          <a:p>
            <a:pPr>
              <a:lnSpc>
                <a:spcPct val="170000"/>
              </a:lnSpc>
            </a:pPr>
            <a:r>
              <a:rPr lang="en-GB" sz="4400" dirty="0"/>
              <a:t>Content Details:</a:t>
            </a:r>
          </a:p>
          <a:p>
            <a:pPr lvl="1">
              <a:lnSpc>
                <a:spcPct val="170000"/>
              </a:lnSpc>
            </a:pPr>
            <a:r>
              <a:rPr lang="en-GB" sz="4400" dirty="0"/>
              <a:t>Each task must be included in a different section.</a:t>
            </a:r>
          </a:p>
          <a:p>
            <a:pPr lvl="1">
              <a:lnSpc>
                <a:spcPct val="170000"/>
              </a:lnSpc>
            </a:pPr>
            <a:r>
              <a:rPr lang="en-GB" sz="4400" dirty="0"/>
              <a:t>It is recommended to use diagrams, figures, tables, etc.</a:t>
            </a:r>
          </a:p>
          <a:p>
            <a:pPr lvl="1">
              <a:lnSpc>
                <a:spcPct val="170000"/>
              </a:lnSpc>
            </a:pPr>
            <a:r>
              <a:rPr lang="en-GB" sz="4400" dirty="0"/>
              <a:t>Include reflections, conclusions, y recommendations of each result in detail.</a:t>
            </a:r>
          </a:p>
          <a:p>
            <a:pPr lvl="1">
              <a:lnSpc>
                <a:spcPct val="170000"/>
              </a:lnSpc>
            </a:pPr>
            <a:r>
              <a:rPr lang="en-GB" sz="4400" dirty="0"/>
              <a:t>Include references using the IEEE format.</a:t>
            </a:r>
          </a:p>
          <a:p>
            <a:pPr>
              <a:lnSpc>
                <a:spcPct val="170000"/>
              </a:lnSpc>
            </a:pPr>
            <a:r>
              <a:rPr lang="en-GB" sz="4400" dirty="0"/>
              <a:t>Important: Results and/or figures that do not contain information or detailed explanations will be penalized. 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79068-077F-D7FA-2A34-D42481D57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8052" y="1446301"/>
            <a:ext cx="5711686" cy="529095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700" b="1" dirty="0">
                <a:latin typeface="Nexa Bold" panose="02000000000000000000" pitchFamily="50" charset="0"/>
              </a:rPr>
              <a:t>Teams: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The students must form teams for this mini-challenge. The teams will be the same as in other classes of this concentration.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Th teams must be multidisciplinary.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The students must respectfully help each other to understand all the topics.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The team must manage the project, using a project management methodology, and present it in the report. </a:t>
            </a:r>
          </a:p>
          <a:p>
            <a:pPr lvl="2">
              <a:lnSpc>
                <a:spcPct val="150000"/>
              </a:lnSpc>
            </a:pPr>
            <a:r>
              <a:rPr lang="en-GB" sz="1400" dirty="0"/>
              <a:t>The methodology selected can be simple, E.g., Waterfall, Agile, Kanban, etc.</a:t>
            </a:r>
          </a:p>
          <a:p>
            <a:pPr lvl="1">
              <a:lnSpc>
                <a:spcPct val="150000"/>
              </a:lnSpc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BA9CB0-4FA3-7058-03D6-EB461E1F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4199345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D97182-DE89-6752-58A0-B5C56E2AEF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24602" y="1213995"/>
            <a:ext cx="5711687" cy="5290959"/>
          </a:xfrm>
        </p:spPr>
        <p:txBody>
          <a:bodyPr>
            <a:normAutofit/>
          </a:bodyPr>
          <a:lstStyle/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79068-077F-D7FA-2A34-D42481D57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8052" y="1446301"/>
            <a:ext cx="11449878" cy="529095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700" b="1" dirty="0">
                <a:latin typeface="Nexa Bold" panose="02000000000000000000" pitchFamily="50" charset="0"/>
              </a:rPr>
              <a:t>Rubric</a:t>
            </a:r>
          </a:p>
          <a:p>
            <a:pPr marL="342900" lvl="0" indent="-342900">
              <a:lnSpc>
                <a:spcPct val="107000"/>
              </a:lnSpc>
              <a:buSzPts val="1100"/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</a:t>
            </a: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the problem and why is essential.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SzPts val="1100"/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the project management strategy selected (use diagrams, flow chart)</a:t>
            </a: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student must show diagrams explaining how the project management strategy was implemented.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student must describe concretely, why this </a:t>
            </a:r>
            <a:r>
              <a:rPr lang="en-GB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strategy was selected</a:t>
            </a: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SzPts val="1100"/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the code, and how it works? Constraints? Advantages, and disadvantages? etc. )</a:t>
            </a: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student must explain the code using diagrams, flowcharts, etc.</a:t>
            </a: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student must show the proposed solutions' constraints, advantages, and disadvantages.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SzPts val="1100"/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Plots used to verify and analyse the behaviour of the algorithms, showing the performance of the sensor</a:t>
            </a: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student must show the plots used to verify the behaviour of the algorithm estimated robot position over time, control input, etc. 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SzPts val="1100"/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Reflect on the sensor’s performance and propose solutions (What problems can be expected? Solutions/improvements?)</a:t>
            </a: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student must provide a small reflection on the problems that can occur using their algorithm with ROS.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student is expected to explain the physical phenomena that make obtaining measurements difficult, if applicable.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student must propose some solutions on how to solve these issues.</a:t>
            </a:r>
          </a:p>
          <a:p>
            <a:pPr marL="342900" lvl="0" indent="-342900">
              <a:lnSpc>
                <a:spcPct val="107000"/>
              </a:lnSpc>
              <a:buSzPts val="1100"/>
              <a:buFont typeface="Symbol" panose="05050102010706020507" pitchFamily="18" charset="2"/>
              <a:buChar char=""/>
            </a:pPr>
            <a:r>
              <a:rPr lang="en-GB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 presentation, references, and clarity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 must be clear for the reader, well organised, and with a good presentation and references. 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1700" b="1" dirty="0">
              <a:latin typeface="Nexa Bold" panose="02000000000000000000" pitchFamily="50" charset="0"/>
            </a:endParaRPr>
          </a:p>
          <a:p>
            <a:pPr lvl="1">
              <a:lnSpc>
                <a:spcPct val="150000"/>
              </a:lnSpc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BA9CB0-4FA3-7058-03D6-EB461E1F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2770401391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1C2F4BA-8CD1-424B-B5B5-360BB9C4429E}" vid="{4383FA9D-3BE3-4AD1-B8EA-46A5EDA21D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MCR2_PowerPoint_Template</Template>
  <TotalTime>177</TotalTime>
  <Words>1204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Nexa Bold</vt:lpstr>
      <vt:lpstr>Nexa-Bold</vt:lpstr>
      <vt:lpstr>Nexa-Book</vt:lpstr>
      <vt:lpstr>Nexa-Light</vt:lpstr>
      <vt:lpstr>Symbol</vt:lpstr>
      <vt:lpstr>MCR2 Theme</vt:lpstr>
      <vt:lpstr>Challenges</vt:lpstr>
      <vt:lpstr>Mini Challenge 3</vt:lpstr>
      <vt:lpstr>Mini Challenge 3</vt:lpstr>
      <vt:lpstr>Mini Challenge 3</vt:lpstr>
      <vt:lpstr>Mini Challenge 3</vt:lpstr>
      <vt:lpstr>Mini Challenge 3: Requirements</vt:lpstr>
      <vt:lpstr>Mini Challenge 3: Connection Diagrams</vt:lpstr>
      <vt:lpstr>Deliverables</vt:lpstr>
      <vt:lpstr>Deliverables</vt:lpstr>
      <vt:lpstr>Mini Challenge 3: Extension 1 (extra marks, not mandatory)</vt:lpstr>
      <vt:lpstr>Mini Challenge 3: Extension 2 (not mandatory, no extra marks)</vt:lpstr>
      <vt:lpstr>PowerPoint Presentation</vt:lpstr>
      <vt:lpstr>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</dc:title>
  <dc:creator>Mario Martinez</dc:creator>
  <cp:lastModifiedBy>Mario Martinez</cp:lastModifiedBy>
  <cp:revision>6</cp:revision>
  <dcterms:created xsi:type="dcterms:W3CDTF">2023-08-18T12:49:03Z</dcterms:created>
  <dcterms:modified xsi:type="dcterms:W3CDTF">2023-08-23T10:41:37Z</dcterms:modified>
</cp:coreProperties>
</file>