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3" r:id="rId4"/>
    <p:sldId id="259" r:id="rId5"/>
    <p:sldId id="344" r:id="rId6"/>
    <p:sldId id="345" r:id="rId7"/>
    <p:sldId id="346" r:id="rId8"/>
    <p:sldId id="347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7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challenge is intended for the student to review the concepts introduced in this week.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Open loop control of a kinematic simulator and real robot for the EAI </a:t>
            </a:r>
            <a:r>
              <a:rPr lang="en-GB" sz="1600" dirty="0" err="1"/>
              <a:t>DashGo</a:t>
            </a:r>
            <a:r>
              <a:rPr lang="en-GB" sz="1600" dirty="0"/>
              <a:t> B1 robotic platform.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6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679E675-17ED-05E5-14ED-36CC87BAA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378" y="1825625"/>
            <a:ext cx="43452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633157C-FC7D-4B02-4038-7C6674F4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065" y="3543160"/>
            <a:ext cx="1025566" cy="894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7994" y="1835150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Part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Create a node to drive the simulated robot in a square path of a side length 2 m.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open loop controller must be </a:t>
                </a:r>
                <a:r>
                  <a:rPr lang="en-GB" sz="1600" b="1" dirty="0"/>
                  <a:t>robust.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The student must define robustness and implement strategies to achieve it with the controller</a:t>
                </a:r>
                <a:r>
                  <a:rPr lang="en-GB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define the robot velocities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 and time required to turn and go straight. </a:t>
                </a:r>
                <a:endParaRPr lang="en-GB" sz="12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7994" y="1835150"/>
                <a:ext cx="5181600" cy="4351338"/>
              </a:xfrm>
              <a:blipFill>
                <a:blip r:embed="rId3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99328-45C2-E736-C86A-37C6B563CFE5}"/>
              </a:ext>
            </a:extLst>
          </p:cNvPr>
          <p:cNvSpPr/>
          <p:nvPr/>
        </p:nvSpPr>
        <p:spPr>
          <a:xfrm>
            <a:off x="7386291" y="1961738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Open Loop</a:t>
            </a:r>
          </a:p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2C657-8FE0-1028-BDE9-0D7C7A0A483E}"/>
              </a:ext>
            </a:extLst>
          </p:cNvPr>
          <p:cNvSpPr txBox="1"/>
          <p:nvPr/>
        </p:nvSpPr>
        <p:spPr>
          <a:xfrm>
            <a:off x="8643823" y="197905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BF725-128A-6BE0-406D-A82D40F06CF7}"/>
              </a:ext>
            </a:extLst>
          </p:cNvPr>
          <p:cNvSpPr txBox="1"/>
          <p:nvPr/>
        </p:nvSpPr>
        <p:spPr>
          <a:xfrm>
            <a:off x="7074284" y="1700128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C9A2CA-4974-D638-1EC5-170BB779DD5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574631" y="3990350"/>
            <a:ext cx="1551556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08D3B9-846B-E00C-1D72-845CFFEE6514}"/>
              </a:ext>
            </a:extLst>
          </p:cNvPr>
          <p:cNvCxnSpPr>
            <a:cxnSpLocks/>
          </p:cNvCxnSpPr>
          <p:nvPr/>
        </p:nvCxnSpPr>
        <p:spPr>
          <a:xfrm>
            <a:off x="10108222" y="3990350"/>
            <a:ext cx="0" cy="2060546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5FE91E-614C-65A5-F00D-6E59DE1C78F0}"/>
              </a:ext>
            </a:extLst>
          </p:cNvPr>
          <p:cNvCxnSpPr>
            <a:cxnSpLocks/>
          </p:cNvCxnSpPr>
          <p:nvPr/>
        </p:nvCxnSpPr>
        <p:spPr>
          <a:xfrm flipH="1">
            <a:off x="8061848" y="6029132"/>
            <a:ext cx="1982714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AF26A-6DA4-192E-0C26-3E19AC1850E2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8061848" y="4437540"/>
            <a:ext cx="0" cy="1591592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1">
            <a:extLst>
              <a:ext uri="{FF2B5EF4-FFF2-40B4-BE49-F238E27FC236}">
                <a16:creationId xmlns:a16="http://schemas.microsoft.com/office/drawing/2014/main" id="{04A8EB98-417C-9B1B-A19B-418F01360B09}"/>
              </a:ext>
            </a:extLst>
          </p:cNvPr>
          <p:cNvSpPr/>
          <p:nvPr/>
        </p:nvSpPr>
        <p:spPr>
          <a:xfrm>
            <a:off x="7198659" y="3237429"/>
            <a:ext cx="3649659" cy="3349566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5CEB07-A807-4C56-1A72-E31FAFA318A6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>
            <a:off x="8598138" y="2338199"/>
            <a:ext cx="1104631" cy="379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CAE8C5A-02C1-CE29-0173-09C6023D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769" y="1890886"/>
            <a:ext cx="1461311" cy="9022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0CE4FAB-91BE-86E8-E074-FDA421799C13}"/>
              </a:ext>
            </a:extLst>
          </p:cNvPr>
          <p:cNvSpPr txBox="1"/>
          <p:nvPr/>
        </p:nvSpPr>
        <p:spPr>
          <a:xfrm>
            <a:off x="8843216" y="6083871"/>
            <a:ext cx="61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2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BDFFC1-37AA-D104-0C51-B0719B534002}"/>
              </a:ext>
            </a:extLst>
          </p:cNvPr>
          <p:cNvSpPr txBox="1"/>
          <p:nvPr/>
        </p:nvSpPr>
        <p:spPr>
          <a:xfrm>
            <a:off x="10126187" y="4743272"/>
            <a:ext cx="61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77468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Part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same node to move the real robot in a square of side length 2 m.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open loop controller must be </a:t>
            </a:r>
            <a:r>
              <a:rPr lang="en-GB" sz="14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controller must take into consideration, perturbation, nonlinearities and noise.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Compare the behaviour of the real robot and the simulated robot by measuring the position.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D99328-45C2-E736-C86A-37C6B563CFE5}"/>
              </a:ext>
            </a:extLst>
          </p:cNvPr>
          <p:cNvSpPr/>
          <p:nvPr/>
        </p:nvSpPr>
        <p:spPr>
          <a:xfrm>
            <a:off x="7386291" y="1970360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Open Loop</a:t>
            </a:r>
          </a:p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7EC5D0-C4DE-8764-B676-AC2698F6F82E}"/>
              </a:ext>
            </a:extLst>
          </p:cNvPr>
          <p:cNvSpPr/>
          <p:nvPr/>
        </p:nvSpPr>
        <p:spPr>
          <a:xfrm>
            <a:off x="9420266" y="301890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2C657-8FE0-1028-BDE9-0D7C7A0A483E}"/>
              </a:ext>
            </a:extLst>
          </p:cNvPr>
          <p:cNvSpPr txBox="1"/>
          <p:nvPr/>
        </p:nvSpPr>
        <p:spPr>
          <a:xfrm>
            <a:off x="8381292" y="1848254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BF725-128A-6BE0-406D-A82D40F06CF7}"/>
              </a:ext>
            </a:extLst>
          </p:cNvPr>
          <p:cNvSpPr txBox="1"/>
          <p:nvPr/>
        </p:nvSpPr>
        <p:spPr>
          <a:xfrm>
            <a:off x="7074284" y="1700128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pic>
        <p:nvPicPr>
          <p:cNvPr id="17" name="Graphic 16" descr="Cmd Terminal with solid fill">
            <a:extLst>
              <a:ext uri="{FF2B5EF4-FFF2-40B4-BE49-F238E27FC236}">
                <a16:creationId xmlns:a16="http://schemas.microsoft.com/office/drawing/2014/main" id="{6D2D90AF-DE18-5EAA-C4C9-F702BA6C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1128" y="2336573"/>
            <a:ext cx="914400" cy="914400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65CEB07-A807-4C56-1A72-E31FAFA318A6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598138" y="1825625"/>
            <a:ext cx="1122990" cy="52119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B9CC8F5-0ECA-7924-E1BD-A887BD370349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>
            <a:off x="8598138" y="2346821"/>
            <a:ext cx="1122990" cy="44695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FEAE772-C7E1-AA4B-2916-6E5792B19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55" y="1370877"/>
            <a:ext cx="1461311" cy="90220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CAC33C-9FE9-B986-837C-37E4907EF861}"/>
              </a:ext>
            </a:extLst>
          </p:cNvPr>
          <p:cNvSpPr/>
          <p:nvPr/>
        </p:nvSpPr>
        <p:spPr>
          <a:xfrm>
            <a:off x="9646397" y="103179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Sim Robot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2F03BA-BA1D-2E19-AB01-87F9660F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457" y="3734731"/>
            <a:ext cx="1025566" cy="89438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5151EB-0E19-1D66-52B2-805CBC55436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879023" y="4181921"/>
            <a:ext cx="1551556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71825A-2E96-86E4-73A3-D7490FB82CA4}"/>
              </a:ext>
            </a:extLst>
          </p:cNvPr>
          <p:cNvCxnSpPr>
            <a:cxnSpLocks/>
          </p:cNvCxnSpPr>
          <p:nvPr/>
        </p:nvCxnSpPr>
        <p:spPr>
          <a:xfrm>
            <a:off x="10412614" y="4181921"/>
            <a:ext cx="0" cy="2060546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48400-9987-BEA2-CBD4-EF1908779276}"/>
              </a:ext>
            </a:extLst>
          </p:cNvPr>
          <p:cNvCxnSpPr>
            <a:cxnSpLocks/>
          </p:cNvCxnSpPr>
          <p:nvPr/>
        </p:nvCxnSpPr>
        <p:spPr>
          <a:xfrm flipH="1">
            <a:off x="8366240" y="6220703"/>
            <a:ext cx="1982714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C16BC0-7332-9121-C7E4-4D176E6E5597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366240" y="4629111"/>
            <a:ext cx="0" cy="1591592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1">
            <a:extLst>
              <a:ext uri="{FF2B5EF4-FFF2-40B4-BE49-F238E27FC236}">
                <a16:creationId xmlns:a16="http://schemas.microsoft.com/office/drawing/2014/main" id="{F4AC5FFB-3C92-7F81-4C7B-F97D23EF5266}"/>
              </a:ext>
            </a:extLst>
          </p:cNvPr>
          <p:cNvSpPr/>
          <p:nvPr/>
        </p:nvSpPr>
        <p:spPr>
          <a:xfrm>
            <a:off x="7503051" y="3429000"/>
            <a:ext cx="3649659" cy="3349566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E45EF-E967-5745-E97E-A34E8E15720E}"/>
              </a:ext>
            </a:extLst>
          </p:cNvPr>
          <p:cNvSpPr txBox="1"/>
          <p:nvPr/>
        </p:nvSpPr>
        <p:spPr>
          <a:xfrm>
            <a:off x="9147608" y="6275442"/>
            <a:ext cx="61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2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17DDA-3F1F-E28A-651A-877F5CC1A91F}"/>
              </a:ext>
            </a:extLst>
          </p:cNvPr>
          <p:cNvSpPr txBox="1"/>
          <p:nvPr/>
        </p:nvSpPr>
        <p:spPr>
          <a:xfrm>
            <a:off x="10430579" y="4934843"/>
            <a:ext cx="61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37994F-8419-361B-E255-70AD049E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142" y="5780084"/>
            <a:ext cx="1025566" cy="894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355399" cy="4911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Create a node that generates different paths according to a user.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path must be defined in the parameter files by the user.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path must be defined by different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and a reaching time.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GB" sz="1000" dirty="0"/>
                  <a:t>For each point, the node must estimate the linear and rotational speeds.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node must let the user know if the point is reachable according to the dynamical behaviour of the mobile robot and the parameters that were input by the user.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student must define what is robustness for this case, and the controller must take that into consideration.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200" dirty="0"/>
                  <a:t>The message for the topic /pose must be a custom message based on the fields for </a:t>
                </a:r>
                <a:r>
                  <a:rPr lang="en-GB" sz="1200" i="1" dirty="0"/>
                  <a:t>velocities, time</a:t>
                </a:r>
                <a:r>
                  <a:rPr lang="en-GB" sz="12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355399" cy="4911636"/>
              </a:xfrm>
              <a:blipFill>
                <a:blip r:embed="rId3"/>
                <a:stretch>
                  <a:fillRect l="-114" r="-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9BDFD-6E54-71CA-95D7-A14382B0F470}"/>
              </a:ext>
            </a:extLst>
          </p:cNvPr>
          <p:cNvSpPr/>
          <p:nvPr/>
        </p:nvSpPr>
        <p:spPr>
          <a:xfrm>
            <a:off x="8248925" y="1970360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Open Loop 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97B94-2312-D77F-6D28-FCC3A71D5331}"/>
              </a:ext>
            </a:extLst>
          </p:cNvPr>
          <p:cNvSpPr/>
          <p:nvPr/>
        </p:nvSpPr>
        <p:spPr>
          <a:xfrm>
            <a:off x="10448195" y="3296526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D9201-AA27-9C87-7C8D-8A2E15041C42}"/>
              </a:ext>
            </a:extLst>
          </p:cNvPr>
          <p:cNvSpPr txBox="1"/>
          <p:nvPr/>
        </p:nvSpPr>
        <p:spPr>
          <a:xfrm>
            <a:off x="9253661" y="193513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5544F-641F-E645-BCC2-E8B7C2B1A086}"/>
              </a:ext>
            </a:extLst>
          </p:cNvPr>
          <p:cNvCxnSpPr>
            <a:cxnSpLocks/>
            <a:stCxn id="23" idx="1"/>
            <a:endCxn id="25" idx="5"/>
          </p:cNvCxnSpPr>
          <p:nvPr/>
        </p:nvCxnSpPr>
        <p:spPr>
          <a:xfrm flipH="1" flipV="1">
            <a:off x="8776085" y="4846726"/>
            <a:ext cx="1405478" cy="573587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B22CC-8DBE-0027-8E8A-0A0976ABACB5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8776085" y="4272387"/>
            <a:ext cx="1998595" cy="502128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85D14-D3C7-E9F9-AE63-60CCF20A5FA1}"/>
              </a:ext>
            </a:extLst>
          </p:cNvPr>
          <p:cNvCxnSpPr>
            <a:cxnSpLocks/>
            <a:stCxn id="33" idx="5"/>
            <a:endCxn id="37" idx="1"/>
          </p:cNvCxnSpPr>
          <p:nvPr/>
        </p:nvCxnSpPr>
        <p:spPr>
          <a:xfrm>
            <a:off x="10861846" y="4334585"/>
            <a:ext cx="865334" cy="2165275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A036A-074B-B55F-5C0C-223646A053A1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8739980" y="5492524"/>
            <a:ext cx="1441583" cy="741809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A4204D-D288-5094-C2C3-8A0B33CCF36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9460772" y="1825625"/>
            <a:ext cx="1122990" cy="521196"/>
          </a:xfrm>
          <a:prstGeom prst="bentConnector3">
            <a:avLst>
              <a:gd name="adj1" fmla="val 51597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CC35C9-F75F-29B1-375F-0488D9E2CF2D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>
            <a:off x="9460772" y="2346821"/>
            <a:ext cx="1167745" cy="47429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E6C2E8C-A845-5B8C-63EE-62DB9BD430CE}"/>
              </a:ext>
            </a:extLst>
          </p:cNvPr>
          <p:cNvSpPr/>
          <p:nvPr/>
        </p:nvSpPr>
        <p:spPr>
          <a:xfrm>
            <a:off x="6349042" y="1970359"/>
            <a:ext cx="1293959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Path Generator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61AB16-D1CB-3AD6-A5BF-FC5BA5EBA9AB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7643001" y="2346820"/>
            <a:ext cx="605924" cy="1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5E3175-34A9-323A-3BCF-6E58496FFB54}"/>
              </a:ext>
            </a:extLst>
          </p:cNvPr>
          <p:cNvSpPr txBox="1"/>
          <p:nvPr/>
        </p:nvSpPr>
        <p:spPr>
          <a:xfrm>
            <a:off x="7021039" y="2019162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/pose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155BC8-CFDA-D251-6612-B8599F304502}"/>
              </a:ext>
            </a:extLst>
          </p:cNvPr>
          <p:cNvSpPr/>
          <p:nvPr/>
        </p:nvSpPr>
        <p:spPr>
          <a:xfrm>
            <a:off x="10166608" y="5405358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2DADA4-92A3-E9D4-B395-B8A9EE643542}"/>
              </a:ext>
            </a:extLst>
          </p:cNvPr>
          <p:cNvSpPr/>
          <p:nvPr/>
        </p:nvSpPr>
        <p:spPr>
          <a:xfrm>
            <a:off x="8688919" y="4759560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39E0C6-EBF6-54AC-D790-26A439B2C9D8}"/>
              </a:ext>
            </a:extLst>
          </p:cNvPr>
          <p:cNvSpPr/>
          <p:nvPr/>
        </p:nvSpPr>
        <p:spPr>
          <a:xfrm>
            <a:off x="10774680" y="4247419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19F62A-333B-679D-F8EF-F2D8A364F2AA}"/>
              </a:ext>
            </a:extLst>
          </p:cNvPr>
          <p:cNvSpPr/>
          <p:nvPr/>
        </p:nvSpPr>
        <p:spPr>
          <a:xfrm>
            <a:off x="11712225" y="6484905"/>
            <a:ext cx="102121" cy="10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964D6-0175-7040-2AB8-3788F0E4F1CE}"/>
                  </a:ext>
                </a:extLst>
              </p:cNvPr>
              <p:cNvSpPr txBox="1"/>
              <p:nvPr/>
            </p:nvSpPr>
            <p:spPr>
              <a:xfrm>
                <a:off x="8911063" y="5303571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B964D6-0175-7040-2AB8-3788F0E4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063" y="5303571"/>
                <a:ext cx="1084744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1CD7A2-B704-59B5-D54A-346A8B281D9E}"/>
                  </a:ext>
                </a:extLst>
              </p:cNvPr>
              <p:cNvSpPr txBox="1"/>
              <p:nvPr/>
            </p:nvSpPr>
            <p:spPr>
              <a:xfrm>
                <a:off x="7647758" y="4637175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1CD7A2-B704-59B5-D54A-346A8B281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58" y="4637175"/>
                <a:ext cx="1084744" cy="276999"/>
              </a:xfrm>
              <a:prstGeom prst="rect">
                <a:avLst/>
              </a:prstGeom>
              <a:blipFill>
                <a:blip r:embed="rId7"/>
                <a:stretch>
                  <a:fillRect t="-2222" r="-1695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FC562-3421-6B3F-0D84-F5434BB985D3}"/>
                  </a:ext>
                </a:extLst>
              </p:cNvPr>
              <p:cNvSpPr txBox="1"/>
              <p:nvPr/>
            </p:nvSpPr>
            <p:spPr>
              <a:xfrm>
                <a:off x="10825740" y="3985140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1FC562-3421-6B3F-0D84-F5434BB98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740" y="3985140"/>
                <a:ext cx="1084744" cy="276999"/>
              </a:xfrm>
              <a:prstGeom prst="rect">
                <a:avLst/>
              </a:prstGeom>
              <a:blipFill>
                <a:blip r:embed="rId8"/>
                <a:stretch>
                  <a:fillRect t="-2222" r="-112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14D558-0321-06F7-709A-5E8AE77AAE0C}"/>
                  </a:ext>
                </a:extLst>
              </p:cNvPr>
              <p:cNvSpPr txBox="1"/>
              <p:nvPr/>
            </p:nvSpPr>
            <p:spPr>
              <a:xfrm>
                <a:off x="10648813" y="6397465"/>
                <a:ext cx="10847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14D558-0321-06F7-709A-5E8AE77A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813" y="6397465"/>
                <a:ext cx="1084744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321CA2-AD45-0EA6-7AEE-7AAAD8BCF0CC}"/>
                  </a:ext>
                </a:extLst>
              </p:cNvPr>
              <p:cNvSpPr txBox="1"/>
              <p:nvPr/>
            </p:nvSpPr>
            <p:spPr>
              <a:xfrm rot="19846831">
                <a:off x="9135938" y="5857733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321CA2-AD45-0EA6-7AEE-7AAAD8BCF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46831">
                <a:off x="9135938" y="5857733"/>
                <a:ext cx="84609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2D6724-8201-78C6-A85F-7452C61CC0D8}"/>
                  </a:ext>
                </a:extLst>
              </p:cNvPr>
              <p:cNvSpPr txBox="1"/>
              <p:nvPr/>
            </p:nvSpPr>
            <p:spPr>
              <a:xfrm rot="1372106">
                <a:off x="9342178" y="4905112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C2D6724-8201-78C6-A85F-7452C61C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72106">
                <a:off x="9342178" y="4905112"/>
                <a:ext cx="84609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B39C91-DDFC-767E-DF9B-7E1B4B781F0F}"/>
                  </a:ext>
                </a:extLst>
              </p:cNvPr>
              <p:cNvSpPr txBox="1"/>
              <p:nvPr/>
            </p:nvSpPr>
            <p:spPr>
              <a:xfrm rot="20749763">
                <a:off x="9228890" y="4237159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B39C91-DDFC-767E-DF9B-7E1B4B78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49763">
                <a:off x="9228890" y="4237159"/>
                <a:ext cx="84609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4DAAB7-DCF0-2E27-DCB3-2643C1709103}"/>
                  </a:ext>
                </a:extLst>
              </p:cNvPr>
              <p:cNvSpPr txBox="1"/>
              <p:nvPr/>
            </p:nvSpPr>
            <p:spPr>
              <a:xfrm rot="4062751">
                <a:off x="11026922" y="5055515"/>
                <a:ext cx="84609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/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74DAAB7-DCF0-2E27-DCB3-2643C1709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62751">
                <a:off x="11026922" y="5055515"/>
                <a:ext cx="84609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390F1A-47E5-D880-90E2-E90AB85294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83762" y="1308931"/>
            <a:ext cx="1461311" cy="9022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0A51E2-B501-B7A1-6B04-ED74406C9B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28517" y="2241728"/>
            <a:ext cx="1325068" cy="11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1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B9A3-417B-1D5E-DEA3-164BA104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199E-8D48-99DB-52F3-1FD43CB8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The grade consists of:</a:t>
            </a:r>
          </a:p>
          <a:p>
            <a:pPr lvl="1">
              <a:lnSpc>
                <a:spcPct val="150000"/>
              </a:lnSpc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Video = 100%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Deadline: Monday 09 October 2023.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team challenge.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Teams: 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The teams will be the same as in other classes of this concentration.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The teams must be multidisciplinary.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students must respectfully help each other to understand all the topics.</a:t>
            </a:r>
          </a:p>
        </p:txBody>
      </p:sp>
    </p:spTree>
    <p:extLst>
      <p:ext uri="{BB962C8B-B14F-4D97-AF65-F5344CB8AC3E}">
        <p14:creationId xmlns:p14="http://schemas.microsoft.com/office/powerpoint/2010/main" val="13692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0097-DEE2-EBDC-8F76-4BBC2FE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E52A5D-2B47-12BE-05CB-DE67920CE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474120"/>
              </p:ext>
            </p:extLst>
          </p:nvPr>
        </p:nvGraphicFramePr>
        <p:xfrm>
          <a:off x="2008268" y="4093502"/>
          <a:ext cx="8399575" cy="264375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399575">
                  <a:extLst>
                    <a:ext uri="{9D8B030D-6E8A-4147-A177-3AD203B41FA5}">
                      <a16:colId xmlns:a16="http://schemas.microsoft.com/office/drawing/2014/main" val="3541842136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000" dirty="0">
                          <a:effectLst/>
                          <a:latin typeface="Nexa-Bold" panose="01000000000000000000" pitchFamily="2" charset="0"/>
                        </a:rPr>
                        <a:t>Task</a:t>
                      </a:r>
                      <a:endParaRPr lang="en-GB" sz="2400" b="1" dirty="0">
                        <a:effectLst/>
                        <a:latin typeface="Nexa-Bold" panose="01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755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>
                          <a:effectLst/>
                          <a:latin typeface="Nexa-Light" panose="01000000000000000000" pitchFamily="2" charset="0"/>
                        </a:rPr>
                        <a:t>Brief introduction (problem to be solved, solution strategy, team tasks, etc.)</a:t>
                      </a:r>
                      <a:endParaRPr lang="en-GB" sz="2400" b="1">
                        <a:effectLst/>
                        <a:latin typeface="Nexa-Light" panose="01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30627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>
                          <a:effectLst/>
                          <a:latin typeface="Nexa-Light" panose="01000000000000000000" pitchFamily="2" charset="0"/>
                        </a:rPr>
                        <a:t>Explain how the program works (launch files, libraries made, the structure of the project, etc.)</a:t>
                      </a:r>
                      <a:endParaRPr lang="en-GB" sz="2400" b="1" dirty="0">
                        <a:effectLst/>
                        <a:latin typeface="Nexa-Light" panose="01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49307"/>
                  </a:ext>
                </a:extLst>
              </a:tr>
              <a:tr h="483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>
                          <a:effectLst/>
                          <a:latin typeface="Nexa-Light" panose="01000000000000000000" pitchFamily="2" charset="0"/>
                        </a:rPr>
                        <a:t>Show the results of the (real robot and simulated robot), and the methodology followed to solve it.</a:t>
                      </a:r>
                      <a:endParaRPr lang="en-GB" sz="2400" b="1" dirty="0">
                        <a:effectLst/>
                        <a:latin typeface="Nexa-Light" panose="01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9908436"/>
                  </a:ext>
                </a:extLst>
              </a:tr>
              <a:tr h="483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b="1" kern="1200" dirty="0">
                          <a:solidFill>
                            <a:schemeClr val="dk1"/>
                          </a:solidFill>
                          <a:effectLst/>
                          <a:latin typeface="Nexa-Light" panose="01000000000000000000" pitchFamily="2" charset="0"/>
                          <a:ea typeface="+mn-ea"/>
                          <a:cs typeface="+mn-cs"/>
                        </a:rPr>
                        <a:t>Analysis of the behaviour of each robot and comparison of both behaviours. What is expected? Are both behaviours the same? Why? Advantages/disadvantages of this type of control?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68212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400" dirty="0">
                          <a:effectLst/>
                          <a:latin typeface="Nexa-Light" panose="01000000000000000000" pitchFamily="2" charset="0"/>
                        </a:rPr>
                        <a:t>A brief set of conclusions from the task.</a:t>
                      </a:r>
                      <a:endParaRPr lang="en-GB" sz="2400" b="1" dirty="0">
                        <a:effectLst/>
                        <a:latin typeface="Nexa-Light" panose="01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1933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44842-9E43-70A7-4DE8-08A2CB889712}"/>
              </a:ext>
            </a:extLst>
          </p:cNvPr>
          <p:cNvSpPr txBox="1"/>
          <p:nvPr/>
        </p:nvSpPr>
        <p:spPr>
          <a:xfrm>
            <a:off x="1272986" y="1346914"/>
            <a:ext cx="9870141" cy="265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Video (100%)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Duration: Under 5 min. (If longer, increase speed)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Show the team, names. Only one team member can speak at a time (not necessary for the whole team to speak in the video).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Video on YouTube (Unlisted)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Send the link to the video.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Video in English.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Extra Marks: Plot the simulated position and real robot position in RVIZ</a:t>
            </a:r>
          </a:p>
        </p:txBody>
      </p:sp>
    </p:spTree>
    <p:extLst>
      <p:ext uri="{BB962C8B-B14F-4D97-AF65-F5344CB8AC3E}">
        <p14:creationId xmlns:p14="http://schemas.microsoft.com/office/powerpoint/2010/main" val="217698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0097-DEE2-EBDC-8F76-4BBC2FE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0F90D-713E-A114-5CEA-CE8FDD6F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6" y="1843554"/>
            <a:ext cx="10515600" cy="2560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Extra Marks: Plot the simulated position and the estimated real robot position in RVIZ.</a:t>
            </a:r>
          </a:p>
          <a:p>
            <a:pPr lvl="1">
              <a:lnSpc>
                <a:spcPct val="150000"/>
              </a:lnSpc>
            </a:pP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Plot both robots at the same time.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Robot 1 must be the </a:t>
            </a: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simulated robot </a:t>
            </a:r>
          </a:p>
          <a:p>
            <a:pPr lvl="2">
              <a:lnSpc>
                <a:spcPct val="150000"/>
              </a:lnSpc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Robot 2 must be the real robot </a:t>
            </a:r>
            <a:r>
              <a:rPr lang="en-GB" sz="1400" dirty="0">
                <a:latin typeface="Nexa Light" panose="020000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after its odometry is calculated</a:t>
            </a:r>
            <a:endParaRPr lang="en-GB" sz="1400" dirty="0">
              <a:solidFill>
                <a:schemeClr val="bg2">
                  <a:lumMod val="50000"/>
                </a:schemeClr>
              </a:solidFill>
              <a:latin typeface="Nexa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3969AE-1524-6AC3-5153-88F972EF550E}"/>
              </a:ext>
            </a:extLst>
          </p:cNvPr>
          <p:cNvSpPr/>
          <p:nvPr/>
        </p:nvSpPr>
        <p:spPr>
          <a:xfrm>
            <a:off x="407403" y="5058734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Open Loop</a:t>
            </a:r>
          </a:p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6073-B438-F68E-9993-7BDA3B71A183}"/>
              </a:ext>
            </a:extLst>
          </p:cNvPr>
          <p:cNvSpPr txBox="1"/>
          <p:nvPr/>
        </p:nvSpPr>
        <p:spPr>
          <a:xfrm>
            <a:off x="1822238" y="4598226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13A0B-2A60-199C-93DC-1B89FFF201C7}"/>
              </a:ext>
            </a:extLst>
          </p:cNvPr>
          <p:cNvSpPr txBox="1"/>
          <p:nvPr/>
        </p:nvSpPr>
        <p:spPr>
          <a:xfrm>
            <a:off x="95396" y="4788502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31AEFA-D3A5-A2BB-76C2-A8CB8AC84D2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619250" y="4913999"/>
            <a:ext cx="1122990" cy="521196"/>
          </a:xfrm>
          <a:prstGeom prst="bentConnector3">
            <a:avLst>
              <a:gd name="adj1" fmla="val 2046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73033B-A4A3-0AF3-9116-18FF022E5430}"/>
              </a:ext>
            </a:extLst>
          </p:cNvPr>
          <p:cNvCxnSpPr>
            <a:cxnSpLocks/>
            <a:stCxn id="7" idx="6"/>
            <a:endCxn id="52" idx="1"/>
          </p:cNvCxnSpPr>
          <p:nvPr/>
        </p:nvCxnSpPr>
        <p:spPr>
          <a:xfrm>
            <a:off x="1619250" y="5435195"/>
            <a:ext cx="447362" cy="43247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C2AFDDC-0289-F645-CC9A-6E37C05E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767" y="4459251"/>
            <a:ext cx="1461311" cy="90220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7D0EC5-0DBE-8E2C-BF0F-2D8DD48D233B}"/>
              </a:ext>
            </a:extLst>
          </p:cNvPr>
          <p:cNvSpPr/>
          <p:nvPr/>
        </p:nvSpPr>
        <p:spPr>
          <a:xfrm>
            <a:off x="2667509" y="4120168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Sim Robot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6F2FDC-A685-7F5E-4159-3BB902921749}"/>
              </a:ext>
            </a:extLst>
          </p:cNvPr>
          <p:cNvSpPr/>
          <p:nvPr/>
        </p:nvSpPr>
        <p:spPr>
          <a:xfrm>
            <a:off x="1679381" y="6082095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pic>
        <p:nvPicPr>
          <p:cNvPr id="16" name="Graphic 15" descr="Cmd Terminal with solid fill">
            <a:extLst>
              <a:ext uri="{FF2B5EF4-FFF2-40B4-BE49-F238E27FC236}">
                <a16:creationId xmlns:a16="http://schemas.microsoft.com/office/drawing/2014/main" id="{FF1D9A26-46E5-2546-F6CA-A91F5991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5435" y="4865131"/>
            <a:ext cx="914400" cy="914400"/>
          </a:xfrm>
          <a:prstGeom prst="rect">
            <a:avLst/>
          </a:prstGeom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07A47A7-3F79-0640-F32F-4B4CF0463F50}"/>
              </a:ext>
            </a:extLst>
          </p:cNvPr>
          <p:cNvCxnSpPr>
            <a:cxnSpLocks/>
            <a:stCxn id="32" idx="6"/>
            <a:endCxn id="16" idx="1"/>
          </p:cNvCxnSpPr>
          <p:nvPr/>
        </p:nvCxnSpPr>
        <p:spPr>
          <a:xfrm flipV="1">
            <a:off x="5043156" y="5322331"/>
            <a:ext cx="762279" cy="618869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A12C3C3-8253-50A0-FFE2-8B2B2BE569D4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4267078" y="4910355"/>
            <a:ext cx="1538357" cy="411976"/>
          </a:xfrm>
          <a:prstGeom prst="bentConnector3">
            <a:avLst>
              <a:gd name="adj1" fmla="val 756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5111AA-E127-8D71-D6A9-0F5C6506839B}"/>
              </a:ext>
            </a:extLst>
          </p:cNvPr>
          <p:cNvSpPr/>
          <p:nvPr/>
        </p:nvSpPr>
        <p:spPr>
          <a:xfrm>
            <a:off x="7660731" y="5606761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RVIZ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459132D-6932-D881-E961-EAA446265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769" y="3852045"/>
            <a:ext cx="5261982" cy="24873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DD70EA5-E289-D5B1-2B62-C23383F6468C}"/>
              </a:ext>
            </a:extLst>
          </p:cNvPr>
          <p:cNvSpPr txBox="1"/>
          <p:nvPr/>
        </p:nvSpPr>
        <p:spPr>
          <a:xfrm>
            <a:off x="4360099" y="4550930"/>
            <a:ext cx="1053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/sim/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odom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F3716D-8801-581F-EAC0-4DF29EB4ADB4}"/>
              </a:ext>
            </a:extLst>
          </p:cNvPr>
          <p:cNvSpPr/>
          <p:nvPr/>
        </p:nvSpPr>
        <p:spPr>
          <a:xfrm>
            <a:off x="3768045" y="5564739"/>
            <a:ext cx="1275111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Odometry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B2B89-B8B1-D627-EA00-4F4DB4796876}"/>
              </a:ext>
            </a:extLst>
          </p:cNvPr>
          <p:cNvSpPr txBox="1"/>
          <p:nvPr/>
        </p:nvSpPr>
        <p:spPr>
          <a:xfrm>
            <a:off x="5040522" y="5951290"/>
            <a:ext cx="1055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/real/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odom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80B1F8-66A8-62BA-6B8C-D701D648B068}"/>
              </a:ext>
            </a:extLst>
          </p:cNvPr>
          <p:cNvSpPr txBox="1"/>
          <p:nvPr/>
        </p:nvSpPr>
        <p:spPr>
          <a:xfrm>
            <a:off x="2899421" y="545774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Rencoder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B834C6-5259-827F-9DB9-C7DF7770AA3A}"/>
              </a:ext>
            </a:extLst>
          </p:cNvPr>
          <p:cNvSpPr txBox="1"/>
          <p:nvPr/>
        </p:nvSpPr>
        <p:spPr>
          <a:xfrm>
            <a:off x="2941840" y="6018451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Lencoder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FEE005-C588-AF3D-E33C-EEA63BDAE227}"/>
              </a:ext>
            </a:extLst>
          </p:cNvPr>
          <p:cNvCxnSpPr>
            <a:cxnSpLocks/>
          </p:cNvCxnSpPr>
          <p:nvPr/>
        </p:nvCxnSpPr>
        <p:spPr>
          <a:xfrm>
            <a:off x="2944556" y="5756956"/>
            <a:ext cx="80675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6BA9E-E1B0-B9BF-A4AF-3AF1C0AAA014}"/>
              </a:ext>
            </a:extLst>
          </p:cNvPr>
          <p:cNvCxnSpPr>
            <a:cxnSpLocks/>
          </p:cNvCxnSpPr>
          <p:nvPr/>
        </p:nvCxnSpPr>
        <p:spPr>
          <a:xfrm>
            <a:off x="2961287" y="6018451"/>
            <a:ext cx="806758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091C7BE3-565D-DE38-D59D-64E077ADF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612" y="5482973"/>
            <a:ext cx="879821" cy="769401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DB7C6-2D64-0697-79CE-BAA287873459}"/>
              </a:ext>
            </a:extLst>
          </p:cNvPr>
          <p:cNvSpPr/>
          <p:nvPr/>
        </p:nvSpPr>
        <p:spPr>
          <a:xfrm>
            <a:off x="5424295" y="4585063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RVIZ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0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902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Nexa Bold</vt:lpstr>
      <vt:lpstr>Nexa Light</vt:lpstr>
      <vt:lpstr>Nexa-Bold</vt:lpstr>
      <vt:lpstr>Nexa-Book</vt:lpstr>
      <vt:lpstr>Nexa-Light</vt:lpstr>
      <vt:lpstr>Symbol</vt:lpstr>
      <vt:lpstr>MCR2 Theme</vt:lpstr>
      <vt:lpstr>Challenges</vt:lpstr>
      <vt:lpstr>Mini challenge 6</vt:lpstr>
      <vt:lpstr>Mini challenge 7</vt:lpstr>
      <vt:lpstr>Mini challenge 7</vt:lpstr>
      <vt:lpstr>Mini challenge 7</vt:lpstr>
      <vt:lpstr>Deliverables</vt:lpstr>
      <vt:lpstr>Deliverables</vt:lpstr>
      <vt:lpstr>Deliverables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17</cp:revision>
  <dcterms:created xsi:type="dcterms:W3CDTF">2022-11-10T18:38:46Z</dcterms:created>
  <dcterms:modified xsi:type="dcterms:W3CDTF">2023-10-01T19:52:39Z</dcterms:modified>
</cp:coreProperties>
</file>