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7" r:id="rId3"/>
    <p:sldId id="324" r:id="rId4"/>
    <p:sldId id="314" r:id="rId5"/>
    <p:sldId id="316" r:id="rId6"/>
    <p:sldId id="322" r:id="rId7"/>
    <p:sldId id="325" r:id="rId8"/>
    <p:sldId id="323" r:id="rId9"/>
    <p:sldId id="326" r:id="rId10"/>
    <p:sldId id="328" r:id="rId11"/>
    <p:sldId id="329" r:id="rId12"/>
    <p:sldId id="33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25/09/2023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6CD7-3F0B-0FF6-644E-EB4B1E7E23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B839C-532F-2BC1-0EB0-6160EFA5B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</p:spTree>
    <p:extLst>
      <p:ext uri="{BB962C8B-B14F-4D97-AF65-F5344CB8AC3E}">
        <p14:creationId xmlns:p14="http://schemas.microsoft.com/office/powerpoint/2010/main" val="357170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8230-C669-AD3B-FCD2-D21E37F6A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FA8F7-9FDD-A937-4ED3-FDEFDA24B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2:  Launch File</a:t>
            </a:r>
          </a:p>
        </p:txBody>
      </p:sp>
    </p:spTree>
    <p:extLst>
      <p:ext uri="{BB962C8B-B14F-4D97-AF65-F5344CB8AC3E}">
        <p14:creationId xmlns:p14="http://schemas.microsoft.com/office/powerpoint/2010/main" val="954018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5835" y="1597025"/>
            <a:ext cx="5723966" cy="488409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1600" dirty="0"/>
              <a:t>Create a Launch file to launch all the required nodes</a:t>
            </a:r>
            <a:endParaRPr lang="en-GB" sz="1200" dirty="0"/>
          </a:p>
          <a:p>
            <a:pPr marL="0" indent="0">
              <a:buNone/>
            </a:pPr>
            <a:r>
              <a:rPr lang="en-GB" sz="1600" dirty="0"/>
              <a:t> </a:t>
            </a:r>
          </a:p>
          <a:p>
            <a:pPr marL="0" indent="0" algn="ctr">
              <a:buNone/>
            </a:pP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3BC6-C770-59F5-C9E3-03DD0A99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236" y="2151529"/>
            <a:ext cx="11447930" cy="406961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&lt;?xml version="1.0"?&gt;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&lt;launch&gt;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   &lt;!-- Load URDF--&gt;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   &lt;</a:t>
            </a:r>
            <a:r>
              <a:rPr lang="en-GB" sz="1200" dirty="0" err="1">
                <a:latin typeface="Consolas" panose="020B0609020204030204" pitchFamily="49" charset="0"/>
              </a:rPr>
              <a:t>arg</a:t>
            </a:r>
            <a:r>
              <a:rPr lang="en-GB" sz="1200" dirty="0">
                <a:latin typeface="Consolas" panose="020B0609020204030204" pitchFamily="49" charset="0"/>
              </a:rPr>
              <a:t> name="</a:t>
            </a:r>
            <a:r>
              <a:rPr lang="en-GB" sz="1200" dirty="0" err="1">
                <a:latin typeface="Consolas" panose="020B0609020204030204" pitchFamily="49" charset="0"/>
              </a:rPr>
              <a:t>motor_urdf</a:t>
            </a:r>
            <a:r>
              <a:rPr lang="en-GB" sz="1200" dirty="0">
                <a:latin typeface="Consolas" panose="020B0609020204030204" pitchFamily="49" charset="0"/>
              </a:rPr>
              <a:t>" default="$(find </a:t>
            </a:r>
            <a:r>
              <a:rPr lang="en-GB" sz="1200" dirty="0" err="1">
                <a:latin typeface="Consolas" panose="020B0609020204030204" pitchFamily="49" charset="0"/>
              </a:rPr>
              <a:t>links_act</a:t>
            </a:r>
            <a:r>
              <a:rPr lang="en-GB" sz="1200" dirty="0">
                <a:latin typeface="Consolas" panose="020B0609020204030204" pitchFamily="49" charset="0"/>
              </a:rPr>
              <a:t>)/</a:t>
            </a:r>
            <a:r>
              <a:rPr lang="en-GB" sz="1200" dirty="0" err="1">
                <a:latin typeface="Consolas" panose="020B0609020204030204" pitchFamily="49" charset="0"/>
              </a:rPr>
              <a:t>urdf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dc_motor.urdf</a:t>
            </a:r>
            <a:r>
              <a:rPr lang="en-GB" sz="1200" dirty="0">
                <a:latin typeface="Consolas" panose="020B0609020204030204" pitchFamily="49" charset="0"/>
              </a:rPr>
              <a:t>"/&gt;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   &lt;!--Set URDF file as a </a:t>
            </a:r>
            <a:r>
              <a:rPr lang="en-GB" sz="1200" dirty="0" err="1">
                <a:latin typeface="Consolas" panose="020B0609020204030204" pitchFamily="49" charset="0"/>
              </a:rPr>
              <a:t>robot_description</a:t>
            </a:r>
            <a:r>
              <a:rPr lang="en-GB" sz="1200" dirty="0">
                <a:latin typeface="Consolas" panose="020B0609020204030204" pitchFamily="49" charset="0"/>
              </a:rPr>
              <a:t> parameter--&gt;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   &lt;param name="</a:t>
            </a:r>
            <a:r>
              <a:rPr lang="en-GB" sz="1200" dirty="0" err="1">
                <a:latin typeface="Consolas" panose="020B0609020204030204" pitchFamily="49" charset="0"/>
              </a:rPr>
              <a:t>robot_description</a:t>
            </a:r>
            <a:r>
              <a:rPr lang="en-GB" sz="1200" dirty="0">
                <a:latin typeface="Consolas" panose="020B0609020204030204" pitchFamily="49" charset="0"/>
              </a:rPr>
              <a:t>" command="cat $(</a:t>
            </a:r>
            <a:r>
              <a:rPr lang="en-GB" sz="1200" dirty="0" err="1">
                <a:latin typeface="Consolas" panose="020B0609020204030204" pitchFamily="49" charset="0"/>
              </a:rPr>
              <a:t>arg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motor_urdf</a:t>
            </a:r>
            <a:r>
              <a:rPr lang="en-GB" sz="1200" dirty="0">
                <a:latin typeface="Consolas" panose="020B0609020204030204" pitchFamily="49" charset="0"/>
              </a:rPr>
              <a:t>)"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   &lt;!--Initialise robot_state_publisher--&gt;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   &lt;node </a:t>
            </a:r>
            <a:r>
              <a:rPr lang="en-GB" sz="1200" dirty="0" err="1">
                <a:latin typeface="Consolas" panose="020B0609020204030204" pitchFamily="49" charset="0"/>
              </a:rPr>
              <a:t>pkg</a:t>
            </a:r>
            <a:r>
              <a:rPr lang="en-GB" sz="1200" dirty="0">
                <a:latin typeface="Consolas" panose="020B0609020204030204" pitchFamily="49" charset="0"/>
              </a:rPr>
              <a:t>="robot_state_publisher" type="robot_state_publisher" name="</a:t>
            </a:r>
            <a:r>
              <a:rPr lang="en-GB" sz="1200" dirty="0" err="1">
                <a:latin typeface="Consolas" panose="020B0609020204030204" pitchFamily="49" charset="0"/>
              </a:rPr>
              <a:t>motor_urdf_pub</a:t>
            </a:r>
            <a:r>
              <a:rPr lang="en-GB" sz="1200" dirty="0">
                <a:latin typeface="Consolas" panose="020B0609020204030204" pitchFamily="49" charset="0"/>
              </a:rPr>
              <a:t>" 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   &lt;/node&gt;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   &lt;!--Initialise motor joint publisher--&gt;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   &lt;node </a:t>
            </a:r>
            <a:r>
              <a:rPr lang="en-GB" sz="1200" dirty="0" err="1">
                <a:latin typeface="Consolas" panose="020B0609020204030204" pitchFamily="49" charset="0"/>
              </a:rPr>
              <a:t>pkg</a:t>
            </a:r>
            <a:r>
              <a:rPr lang="en-GB" sz="1200" dirty="0">
                <a:latin typeface="Consolas" panose="020B0609020204030204" pitchFamily="49" charset="0"/>
              </a:rPr>
              <a:t>="</a:t>
            </a:r>
            <a:r>
              <a:rPr lang="en-GB" sz="1200" dirty="0" err="1">
                <a:latin typeface="Consolas" panose="020B0609020204030204" pitchFamily="49" charset="0"/>
              </a:rPr>
              <a:t>motor_sim</a:t>
            </a:r>
            <a:r>
              <a:rPr lang="en-GB" sz="1200" dirty="0">
                <a:latin typeface="Consolas" panose="020B0609020204030204" pitchFamily="49" charset="0"/>
              </a:rPr>
              <a:t>" type="motor_JointPub.py" name="</a:t>
            </a:r>
            <a:r>
              <a:rPr lang="en-GB" sz="1200" dirty="0" err="1">
                <a:latin typeface="Consolas" panose="020B0609020204030204" pitchFamily="49" charset="0"/>
              </a:rPr>
              <a:t>motor_JointPub</a:t>
            </a:r>
            <a:r>
              <a:rPr lang="en-GB" sz="1200" dirty="0">
                <a:latin typeface="Consolas" panose="020B0609020204030204" pitchFamily="49" charset="0"/>
              </a:rPr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   &lt;!--Initialise motor dynamical simulation--&gt;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   &lt;node </a:t>
            </a:r>
            <a:r>
              <a:rPr lang="en-GB" sz="1200" dirty="0" err="1">
                <a:latin typeface="Consolas" panose="020B0609020204030204" pitchFamily="49" charset="0"/>
              </a:rPr>
              <a:t>pkg</a:t>
            </a:r>
            <a:r>
              <a:rPr lang="en-GB" sz="1200" dirty="0">
                <a:latin typeface="Consolas" panose="020B0609020204030204" pitchFamily="49" charset="0"/>
              </a:rPr>
              <a:t>="</a:t>
            </a:r>
            <a:r>
              <a:rPr lang="en-GB" sz="1200" dirty="0" err="1">
                <a:latin typeface="Consolas" panose="020B0609020204030204" pitchFamily="49" charset="0"/>
              </a:rPr>
              <a:t>motor_sim</a:t>
            </a:r>
            <a:r>
              <a:rPr lang="en-GB" sz="1200" dirty="0">
                <a:latin typeface="Consolas" panose="020B0609020204030204" pitchFamily="49" charset="0"/>
              </a:rPr>
              <a:t>" type="motor_sim.py" name="</a:t>
            </a:r>
            <a:r>
              <a:rPr lang="en-GB" sz="1200" dirty="0" err="1">
                <a:latin typeface="Consolas" panose="020B0609020204030204" pitchFamily="49" charset="0"/>
              </a:rPr>
              <a:t>motor_Sim</a:t>
            </a:r>
            <a:r>
              <a:rPr lang="en-GB" sz="1200" dirty="0">
                <a:latin typeface="Consolas" panose="020B0609020204030204" pitchFamily="49" charset="0"/>
              </a:rPr>
              <a:t>" /&gt;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&lt;/launch&gt;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</p:spTree>
    <p:extLst>
      <p:ext uri="{BB962C8B-B14F-4D97-AF65-F5344CB8AC3E}">
        <p14:creationId xmlns:p14="http://schemas.microsoft.com/office/powerpoint/2010/main" val="391172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82BB754-6064-EEBF-EB58-CAB940DAEC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6476" y="2151063"/>
            <a:ext cx="10711447" cy="407035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</p:spTree>
    <p:extLst>
      <p:ext uri="{BB962C8B-B14F-4D97-AF65-F5344CB8AC3E}">
        <p14:creationId xmlns:p14="http://schemas.microsoft.com/office/powerpoint/2010/main" val="201507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5E562-1255-DBE0-7441-9F513E8B577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15470" y="1825625"/>
                <a:ext cx="5181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In this activity, the student will learn how to simulate a DC motor using its dynamical model and visualise the model’s output in RVIZ.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Two nodes will be developed: “</a:t>
                </a:r>
                <a:r>
                  <a:rPr lang="en-GB" sz="1600" dirty="0" err="1"/>
                  <a:t>motor_sim</a:t>
                </a:r>
                <a:r>
                  <a:rPr lang="en-GB" sz="1600" dirty="0"/>
                  <a:t>” node and “</a:t>
                </a:r>
                <a:r>
                  <a:rPr lang="en-GB" sz="1600" dirty="0" err="1"/>
                  <a:t>motor_JointPub</a:t>
                </a:r>
                <a:r>
                  <a:rPr lang="en-GB" sz="1600" dirty="0"/>
                  <a:t>” node.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“</a:t>
                </a:r>
                <a:r>
                  <a:rPr lang="en-GB" sz="1600" dirty="0" err="1"/>
                  <a:t>motor_sim</a:t>
                </a:r>
                <a:r>
                  <a:rPr lang="en-GB" sz="1600" dirty="0"/>
                  <a:t>” Node: Simulate a DC motor using its dynamical model. The input to the model is the voltage (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1600" dirty="0"/>
                  <a:t>), and the output is the angular velocity of the motor (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1600" dirty="0"/>
                  <a:t>).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“</a:t>
                </a:r>
                <a:r>
                  <a:rPr lang="en-GB" sz="1600" dirty="0" err="1"/>
                  <a:t>motor_JointPub</a:t>
                </a:r>
                <a:r>
                  <a:rPr lang="en-GB" sz="1600" dirty="0"/>
                  <a:t>” Node: Subscribes to the output of the “</a:t>
                </a:r>
                <a:r>
                  <a:rPr lang="en-GB" sz="1600" dirty="0" err="1"/>
                  <a:t>motor_sim</a:t>
                </a:r>
                <a:r>
                  <a:rPr lang="en-GB" sz="1600" dirty="0"/>
                  <a:t>” node, estimates the angle of the motor shaft, and publish the state of the motor shaft joint.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5E562-1255-DBE0-7441-9F513E8B5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15470" y="1825625"/>
                <a:ext cx="5181600" cy="4351338"/>
              </a:xfrm>
              <a:blipFill>
                <a:blip r:embed="rId2"/>
                <a:stretch>
                  <a:fillRect l="-353" r="-1529" b="-5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DFB950-A392-77E8-9DDF-8BBE34DBD1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0848" y="2603719"/>
            <a:ext cx="6402610" cy="16505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6FD6C9-E856-256E-D941-A5DFFA669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38610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8230-C669-AD3B-FCD2-D21E37F6A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FA8F7-9FDD-A937-4ED3-FDEFDA24B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1: Motor Dynamical Simulation</a:t>
            </a:r>
          </a:p>
        </p:txBody>
      </p:sp>
    </p:spTree>
    <p:extLst>
      <p:ext uri="{BB962C8B-B14F-4D97-AF65-F5344CB8AC3E}">
        <p14:creationId xmlns:p14="http://schemas.microsoft.com/office/powerpoint/2010/main" val="151773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Make a new package called “</a:t>
            </a:r>
            <a:r>
              <a:rPr lang="en-GB" sz="1600" dirty="0" err="1"/>
              <a:t>motor_sim</a:t>
            </a:r>
            <a:r>
              <a:rPr lang="en-GB" sz="1600" dirty="0"/>
              <a:t>”, with the following packages </a:t>
            </a:r>
          </a:p>
          <a:p>
            <a:pPr lvl="1"/>
            <a:r>
              <a:rPr lang="en-GB" sz="1200" dirty="0"/>
              <a:t>rospy, std_msgs, tf2_ros, sensor_msgs, visualization_msgs tf_conversions, geometry_msgs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catkin_create_pkg </a:t>
            </a:r>
            <a:r>
              <a:rPr lang="en-GB" sz="1200" dirty="0" err="1">
                <a:latin typeface="Consolas" panose="020B0609020204030204" pitchFamily="49" charset="0"/>
              </a:rPr>
              <a:t>motor_sim</a:t>
            </a:r>
            <a:r>
              <a:rPr lang="en-GB" sz="1200" dirty="0">
                <a:latin typeface="Consolas" panose="020B0609020204030204" pitchFamily="49" charset="0"/>
              </a:rPr>
              <a:t> rospy std_msgs sensor_msgs geometry_msgs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r>
              <a:rPr lang="en-GB" sz="1600" dirty="0"/>
              <a:t>Create a node called </a:t>
            </a:r>
            <a:r>
              <a:rPr lang="en-GB" sz="1600" i="1" dirty="0"/>
              <a:t>motor_sim.py</a:t>
            </a:r>
            <a:r>
              <a:rPr lang="en-GB" sz="1600" dirty="0"/>
              <a:t> inside the scripts folder</a:t>
            </a:r>
          </a:p>
          <a:p>
            <a:pPr marL="457200" lvl="1" indent="0" algn="ctr">
              <a:buNone/>
            </a:pPr>
            <a:r>
              <a:rPr lang="en-GB" sz="1200" dirty="0" err="1">
                <a:latin typeface="Consolas" panose="020B0609020204030204" pitchFamily="49" charset="0"/>
              </a:rPr>
              <a:t>mkdir</a:t>
            </a:r>
            <a:r>
              <a:rPr lang="en-GB" sz="1200" dirty="0">
                <a:latin typeface="Consolas" panose="020B0609020204030204" pitchFamily="49" charset="0"/>
              </a:rPr>
              <a:t> scripts &amp;&amp; touch scripts/motor_sim.py</a:t>
            </a:r>
          </a:p>
          <a:p>
            <a:r>
              <a:rPr lang="en-GB" sz="1600" dirty="0"/>
              <a:t>Give executable permission to the file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cd ~/</a:t>
            </a:r>
            <a:r>
              <a:rPr lang="en-GB" sz="1200" dirty="0" err="1">
                <a:latin typeface="Consolas" panose="020B0609020204030204" pitchFamily="49" charset="0"/>
              </a:rPr>
              <a:t>catkin_ws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src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motor_sim</a:t>
            </a:r>
            <a:r>
              <a:rPr lang="en-GB" sz="1200" dirty="0">
                <a:latin typeface="Consolas" panose="020B0609020204030204" pitchFamily="49" charset="0"/>
              </a:rPr>
              <a:t>/scripts/</a:t>
            </a:r>
          </a:p>
          <a:p>
            <a:pPr marL="0" indent="0" algn="ctr">
              <a:buNone/>
            </a:pPr>
            <a:r>
              <a:rPr lang="en-GB" sz="1200" dirty="0" err="1">
                <a:latin typeface="Consolas" panose="020B0609020204030204" pitchFamily="49" charset="0"/>
              </a:rPr>
              <a:t>sudo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chmod</a:t>
            </a:r>
            <a:r>
              <a:rPr lang="en-GB" sz="1200" dirty="0">
                <a:latin typeface="Consolas" panose="020B0609020204030204" pitchFamily="49" charset="0"/>
              </a:rPr>
              <a:t> +x motor_sim.py</a:t>
            </a:r>
          </a:p>
          <a:p>
            <a:r>
              <a:rPr lang="en-GB" sz="1600" dirty="0"/>
              <a:t>Modify the CMake file to include the newly created node to the 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catkin_install_python</a:t>
            </a:r>
            <a:r>
              <a:rPr lang="en-GB" sz="1200" dirty="0">
                <a:latin typeface="Consolas" panose="020B0609020204030204" pitchFamily="49" charset="0"/>
              </a:rPr>
              <a:t>(PROGRAMS scripts/motor_sim.py</a:t>
            </a:r>
          </a:p>
          <a:p>
            <a:pPr marL="0" indent="0" algn="ctr">
              <a:buNone/>
            </a:pPr>
            <a:r>
              <a:rPr lang="en-GB" sz="1200" dirty="0">
                <a:latin typeface="Consolas" panose="020B0609020204030204" pitchFamily="49" charset="0"/>
              </a:rPr>
              <a:t>   DESTINATION ${CATKIN_PACKAGE_BIN_DESTINATION})</a:t>
            </a:r>
          </a:p>
          <a:p>
            <a:pPr marL="0" indent="0" algn="ctr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9611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5BF5AF-FF8D-04A1-AAC4-3CDCBB462C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95835" y="1597025"/>
                <a:ext cx="5723966" cy="4884094"/>
              </a:xfrm>
            </p:spPr>
            <p:txBody>
              <a:bodyPr>
                <a:normAutofit fontScale="250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GB" sz="6000" dirty="0"/>
                  <a:t>Open the file </a:t>
                </a:r>
                <a:r>
                  <a:rPr lang="en-GB" sz="6000" i="1" dirty="0"/>
                  <a:t>motor_sim.py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6000" dirty="0"/>
                  <a:t>Simulate the dynamics of a DC motor, using the DC motor dynamical model.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6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𝑑𝑖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&amp;=−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&amp;=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GB" sz="6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sz="60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  <m:r>
                                <a:rPr lang="en-GB" sz="6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60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GB" sz="6000" dirty="0"/>
                  <a:t>where: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GB" sz="6000" dirty="0"/>
                  <a:t> is the moment of inertia of the rotor,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6000" dirty="0"/>
                  <a:t> is the damping ration of the mechanical system,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6000" dirty="0"/>
                  <a:t> is the electric resistance,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GB" sz="6000" dirty="0"/>
                  <a:t> is the electric inductance,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6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6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6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6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6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6000" dirty="0"/>
                  <a:t> are the electromotive force constants,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6000" dirty="0"/>
                  <a:t> is the load,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6000" dirty="0"/>
                  <a:t> is the source voltage (or the input), </a:t>
                </a:r>
                <a14:m>
                  <m:oMath xmlns:m="http://schemas.openxmlformats.org/officeDocument/2006/math">
                    <m:r>
                      <a:rPr lang="en-GB" sz="6000" i="1" dirty="0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6000" dirty="0"/>
                  <a:t> is the rotating speed (the output).</a:t>
                </a:r>
              </a:p>
              <a:p>
                <a:pPr marL="0" indent="0">
                  <a:buNone/>
                </a:pPr>
                <a:r>
                  <a:rPr lang="en-GB" sz="1600" dirty="0"/>
                  <a:t> </a:t>
                </a:r>
              </a:p>
              <a:p>
                <a:pPr marL="0" indent="0" algn="ctr">
                  <a:buNone/>
                </a:pPr>
                <a:endParaRPr lang="en-GB" sz="16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5BF5AF-FF8D-04A1-AAC4-3CDCBB46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5835" y="1597025"/>
                <a:ext cx="5723966" cy="4884094"/>
              </a:xfrm>
              <a:blipFill>
                <a:blip r:embed="rId2"/>
                <a:stretch>
                  <a:fillRect l="-426" r="-1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3BC6-C770-59F5-C9E3-03DD0A99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8742" y="1597025"/>
            <a:ext cx="5326034" cy="488409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#Motor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R = 6.0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L = 0.3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k1 = 0.04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k2 = k1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J = 0.00008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b = 0.00025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m = 0.0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 #Motor governing equation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err="1">
                <a:latin typeface="Consolas" panose="020B0609020204030204" pitchFamily="49" charset="0"/>
              </a:rPr>
              <a:t>current_dot</a:t>
            </a:r>
            <a:r>
              <a:rPr lang="en-GB" sz="1400" dirty="0">
                <a:latin typeface="Consolas" panose="020B0609020204030204" pitchFamily="49" charset="0"/>
              </a:rPr>
              <a:t> = -(R/L)*current-(k1/L)*omega+(1/L)*(u)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current += </a:t>
            </a:r>
            <a:r>
              <a:rPr lang="en-GB" sz="1400" dirty="0" err="1">
                <a:latin typeface="Consolas" panose="020B0609020204030204" pitchFamily="49" charset="0"/>
              </a:rPr>
              <a:t>current_dot</a:t>
            </a:r>
            <a:r>
              <a:rPr lang="en-GB" sz="1400" dirty="0">
                <a:latin typeface="Consolas" panose="020B0609020204030204" pitchFamily="49" charset="0"/>
              </a:rPr>
              <a:t>*dt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 err="1">
                <a:latin typeface="Consolas" panose="020B0609020204030204" pitchFamily="49" charset="0"/>
              </a:rPr>
              <a:t>omega_dot</a:t>
            </a:r>
            <a:r>
              <a:rPr lang="en-GB" sz="1400" dirty="0">
                <a:latin typeface="Consolas" panose="020B0609020204030204" pitchFamily="49" charset="0"/>
              </a:rPr>
              <a:t> = (k2/J)*current-(b/J)*omega-(1/J)*m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400" dirty="0">
                <a:latin typeface="Consolas" panose="020B0609020204030204" pitchFamily="49" charset="0"/>
              </a:rPr>
              <a:t>omega += </a:t>
            </a:r>
            <a:r>
              <a:rPr lang="en-GB" sz="1400" dirty="0" err="1">
                <a:latin typeface="Consolas" panose="020B0609020204030204" pitchFamily="49" charset="0"/>
              </a:rPr>
              <a:t>omega_dot</a:t>
            </a:r>
            <a:r>
              <a:rPr lang="en-GB" sz="1400" dirty="0">
                <a:latin typeface="Consolas" panose="020B0609020204030204" pitchFamily="49" charset="0"/>
              </a:rPr>
              <a:t>*dt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D40854-8224-8860-D540-AB8CD330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528" y="1597025"/>
            <a:ext cx="5236918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4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094" y="1446302"/>
            <a:ext cx="5535707" cy="5411697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1400" dirty="0"/>
              <a:t>Subscribe the model to the topic “/</a:t>
            </a:r>
            <a:r>
              <a:rPr lang="en-GB" sz="1400" dirty="0" err="1"/>
              <a:t>motor_input</a:t>
            </a:r>
            <a:r>
              <a:rPr lang="en-GB" sz="1400" dirty="0"/>
              <a:t>” and publish the model’s output in the topic “/</a:t>
            </a:r>
            <a:r>
              <a:rPr lang="en-GB" sz="1400" dirty="0" err="1"/>
              <a:t>motor_output</a:t>
            </a:r>
            <a:r>
              <a:rPr lang="en-GB" sz="1400" dirty="0"/>
              <a:t>”.</a:t>
            </a:r>
          </a:p>
          <a:p>
            <a:pPr lvl="1">
              <a:lnSpc>
                <a:spcPct val="170000"/>
              </a:lnSpc>
            </a:pPr>
            <a:r>
              <a:rPr lang="en-GB" sz="1400" dirty="0"/>
              <a:t>Both messages can be Float32 messages.</a:t>
            </a:r>
          </a:p>
          <a:p>
            <a:pPr>
              <a:lnSpc>
                <a:spcPct val="170000"/>
              </a:lnSpc>
            </a:pPr>
            <a:r>
              <a:rPr lang="en-GB" sz="1400" dirty="0"/>
              <a:t>Make sure to add print some values to verify the program is working properly (debug).</a:t>
            </a:r>
          </a:p>
          <a:p>
            <a:pPr>
              <a:lnSpc>
                <a:spcPct val="170000"/>
              </a:lnSpc>
            </a:pPr>
            <a:r>
              <a:rPr lang="en-GB" sz="1400" dirty="0"/>
              <a:t>Compile the program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>
                <a:latin typeface="Consolas" panose="020B0609020204030204" pitchFamily="49" charset="0"/>
              </a:rPr>
              <a:t>cd ~/</a:t>
            </a:r>
            <a:r>
              <a:rPr lang="en-GB" sz="1400" dirty="0" err="1">
                <a:latin typeface="Consolas" panose="020B0609020204030204" pitchFamily="49" charset="0"/>
              </a:rPr>
              <a:t>catkin_ws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 err="1">
                <a:latin typeface="Consolas" panose="020B0609020204030204" pitchFamily="49" charset="0"/>
              </a:rPr>
              <a:t>catkin_make</a:t>
            </a:r>
            <a:endParaRPr lang="en-GB" sz="1400" dirty="0">
              <a:latin typeface="Consolas" panose="020B0609020204030204" pitchFamily="49" charset="0"/>
            </a:endParaRPr>
          </a:p>
          <a:p>
            <a:pPr>
              <a:lnSpc>
                <a:spcPct val="170000"/>
              </a:lnSpc>
            </a:pPr>
            <a:r>
              <a:rPr lang="en-GB" sz="1400" dirty="0"/>
              <a:t>Start ROS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n-GB" sz="1400" dirty="0" err="1">
                <a:latin typeface="Consolas" panose="020B0609020204030204" pitchFamily="49" charset="0"/>
              </a:rPr>
              <a:t>roscore</a:t>
            </a:r>
            <a:endParaRPr lang="en-GB" sz="14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en-GB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23BC6-C770-59F5-C9E3-03DD0A99490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019801" y="1366926"/>
                <a:ext cx="6065622" cy="575777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GB" sz="1400" dirty="0"/>
                  <a:t>Run the node</a:t>
                </a:r>
              </a:p>
              <a:p>
                <a:pPr marL="0" indent="0" algn="ctr">
                  <a:lnSpc>
                    <a:spcPct val="170000"/>
                  </a:lnSpc>
                  <a:buNone/>
                </a:pPr>
                <a:r>
                  <a:rPr lang="en-GB" sz="1400" dirty="0" err="1">
                    <a:latin typeface="Consolas" panose="020B0609020204030204" pitchFamily="49" charset="0"/>
                  </a:rPr>
                  <a:t>rosrun</a:t>
                </a:r>
                <a:r>
                  <a:rPr lang="en-GB" sz="1400" dirty="0">
                    <a:latin typeface="Consolas" panose="020B0609020204030204" pitchFamily="49" charset="0"/>
                  </a:rPr>
                  <a:t> </a:t>
                </a:r>
                <a:r>
                  <a:rPr lang="en-GB" sz="1400" dirty="0" err="1">
                    <a:latin typeface="Consolas" panose="020B0609020204030204" pitchFamily="49" charset="0"/>
                  </a:rPr>
                  <a:t>motor_sim</a:t>
                </a:r>
                <a:r>
                  <a:rPr lang="en-GB" sz="1400" dirty="0">
                    <a:latin typeface="Consolas" panose="020B0609020204030204" pitchFamily="49" charset="0"/>
                  </a:rPr>
                  <a:t> motor_sim.py 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400" dirty="0"/>
                  <a:t>Open the </a:t>
                </a:r>
                <a:r>
                  <a:rPr lang="en-GB" sz="1400" dirty="0" err="1"/>
                  <a:t>rqt_plot</a:t>
                </a:r>
                <a:r>
                  <a:rPr lang="en-GB" sz="1400" dirty="0"/>
                  <a:t> to verify the results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400" dirty="0"/>
                  <a:t>Publish a value in the “/</a:t>
                </a:r>
                <a:r>
                  <a:rPr lang="en-GB" sz="1400" dirty="0" err="1"/>
                  <a:t>motor_input</a:t>
                </a:r>
                <a:r>
                  <a:rPr lang="en-GB" sz="1400" dirty="0"/>
                  <a:t>” topic in the range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=[−1,1]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 marL="457200" lvl="1" indent="0" algn="ctr">
                  <a:lnSpc>
                    <a:spcPct val="170000"/>
                  </a:lnSpc>
                  <a:buNone/>
                </a:pPr>
                <a:r>
                  <a:rPr lang="en-GB" sz="1400" dirty="0" err="1">
                    <a:latin typeface="Consolas" panose="020B0609020204030204" pitchFamily="49" charset="0"/>
                  </a:rPr>
                  <a:t>rostopic</a:t>
                </a:r>
                <a:r>
                  <a:rPr lang="en-GB" sz="1400" dirty="0">
                    <a:latin typeface="Consolas" panose="020B0609020204030204" pitchFamily="49" charset="0"/>
                  </a:rPr>
                  <a:t> pub /</a:t>
                </a:r>
                <a:r>
                  <a:rPr lang="en-GB" sz="1400" dirty="0" err="1">
                    <a:latin typeface="Consolas" panose="020B0609020204030204" pitchFamily="49" charset="0"/>
                  </a:rPr>
                  <a:t>motor_input</a:t>
                </a:r>
                <a:r>
                  <a:rPr lang="en-GB" sz="1400" dirty="0">
                    <a:latin typeface="Consolas" panose="020B0609020204030204" pitchFamily="49" charset="0"/>
                  </a:rPr>
                  <a:t> std_msgs/Float32 "data: 0.3"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400" dirty="0"/>
                  <a:t>Verify the results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GB" sz="1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23BC6-C770-59F5-C9E3-03DD0A994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019801" y="1366926"/>
                <a:ext cx="6065622" cy="5757773"/>
              </a:xfrm>
              <a:blipFill>
                <a:blip r:embed="rId2"/>
                <a:stretch>
                  <a:fillRect l="-2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BF0F55-DD1F-9C9F-086E-B8D2131A4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823" y="4545442"/>
            <a:ext cx="4294096" cy="219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370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8230-C669-AD3B-FCD2-D21E37F6A0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FA8F7-9FDD-A937-4ED3-FDEFDA24B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 2: Visualisation</a:t>
            </a:r>
          </a:p>
        </p:txBody>
      </p:sp>
    </p:spTree>
    <p:extLst>
      <p:ext uri="{BB962C8B-B14F-4D97-AF65-F5344CB8AC3E}">
        <p14:creationId xmlns:p14="http://schemas.microsoft.com/office/powerpoint/2010/main" val="340764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Create a node called </a:t>
            </a:r>
            <a:r>
              <a:rPr lang="en-GB" sz="1600" i="1" dirty="0"/>
              <a:t>motor_JointPub.py</a:t>
            </a:r>
            <a:r>
              <a:rPr lang="en-GB" sz="1600" dirty="0"/>
              <a:t> inside the scripts folder (use the previous package)</a:t>
            </a:r>
          </a:p>
          <a:p>
            <a:pPr marL="457200" lvl="1" indent="0" algn="ctr">
              <a:lnSpc>
                <a:spcPct val="150000"/>
              </a:lnSpc>
              <a:buNone/>
            </a:pPr>
            <a:r>
              <a:rPr lang="en-GB" sz="1200" dirty="0">
                <a:latin typeface="Consolas" panose="020B0609020204030204" pitchFamily="49" charset="0"/>
              </a:rPr>
              <a:t>touch scripts/motor_JointPub.py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Give executable permission to the file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200" dirty="0">
                <a:latin typeface="Consolas" panose="020B0609020204030204" pitchFamily="49" charset="0"/>
              </a:rPr>
              <a:t>cd ~/</a:t>
            </a:r>
            <a:r>
              <a:rPr lang="en-GB" sz="1200" dirty="0" err="1">
                <a:latin typeface="Consolas" panose="020B0609020204030204" pitchFamily="49" charset="0"/>
              </a:rPr>
              <a:t>catkin_ws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src</a:t>
            </a:r>
            <a:r>
              <a:rPr lang="en-GB" sz="1200" dirty="0">
                <a:latin typeface="Consolas" panose="020B0609020204030204" pitchFamily="49" charset="0"/>
              </a:rPr>
              <a:t>/</a:t>
            </a:r>
            <a:r>
              <a:rPr lang="en-GB" sz="1200" dirty="0" err="1">
                <a:latin typeface="Consolas" panose="020B0609020204030204" pitchFamily="49" charset="0"/>
              </a:rPr>
              <a:t>motor_sim</a:t>
            </a:r>
            <a:r>
              <a:rPr lang="en-GB" sz="1200" dirty="0">
                <a:latin typeface="Consolas" panose="020B0609020204030204" pitchFamily="49" charset="0"/>
              </a:rPr>
              <a:t>/scripts/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200" dirty="0" err="1">
                <a:latin typeface="Consolas" panose="020B0609020204030204" pitchFamily="49" charset="0"/>
              </a:rPr>
              <a:t>sudo</a:t>
            </a: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chmod</a:t>
            </a:r>
            <a:r>
              <a:rPr lang="en-GB" sz="1200" dirty="0">
                <a:latin typeface="Consolas" panose="020B0609020204030204" pitchFamily="49" charset="0"/>
              </a:rPr>
              <a:t> +x motor_JointPub.py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Modify the CMake file to include the newly created node to the 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catkin_install_python</a:t>
            </a:r>
            <a:r>
              <a:rPr lang="en-GB" sz="1200" dirty="0">
                <a:latin typeface="Consolas" panose="020B0609020204030204" pitchFamily="49" charset="0"/>
              </a:rPr>
              <a:t>(PROGRAMS scripts/motor_sim.py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GB" sz="1200" dirty="0">
                <a:latin typeface="Consolas" panose="020B0609020204030204" pitchFamily="49" charset="0"/>
              </a:rPr>
              <a:t>scripts/motor_JointPub.py   DESTINATION ${CATKIN_PACKAGE_BIN_DESTINATION})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52934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5BF5AF-FF8D-04A1-AAC4-3CDCBB462C5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95835" y="1597025"/>
                <a:ext cx="5723966" cy="488409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GB" sz="1600" dirty="0"/>
                  <a:t>Open the file </a:t>
                </a:r>
                <a:r>
                  <a:rPr lang="en-GB" sz="1600" i="1" dirty="0"/>
                  <a:t>motor_JointPub.py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Subscribe to the </a:t>
                </a:r>
                <a:r>
                  <a:rPr lang="en-GB" sz="1600" i="1" dirty="0"/>
                  <a:t>“/</a:t>
                </a:r>
                <a:r>
                  <a:rPr lang="en-GB" sz="1600" i="1" dirty="0" err="1"/>
                  <a:t>motor_output</a:t>
                </a:r>
                <a:r>
                  <a:rPr lang="en-GB" sz="1600" dirty="0"/>
                  <a:t>”  topic.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Integrate the </a:t>
                </a:r>
                <a:r>
                  <a:rPr lang="en-GB" sz="1600" i="1" dirty="0"/>
                  <a:t>angular speed (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1600" i="1" dirty="0"/>
                  <a:t>) </a:t>
                </a:r>
                <a:r>
                  <a:rPr lang="en-GB" sz="1600" dirty="0"/>
                  <a:t>of the motor to get the angle of  the shaft.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-GB" sz="1200" dirty="0"/>
                  <a:t>Wrap to Pi the motor angle.</a:t>
                </a:r>
              </a:p>
              <a:p>
                <a:pPr>
                  <a:lnSpc>
                    <a:spcPct val="170000"/>
                  </a:lnSpc>
                </a:pPr>
                <a:r>
                  <a:rPr lang="en-GB" sz="1600" dirty="0"/>
                  <a:t>Publish the state of the joint, using the </a:t>
                </a:r>
                <a:r>
                  <a:rPr lang="en-GB" sz="1600" dirty="0" err="1"/>
                  <a:t>JointState</a:t>
                </a:r>
                <a:r>
                  <a:rPr lang="en-GB" sz="1600" dirty="0"/>
                  <a:t> Message.</a:t>
                </a:r>
              </a:p>
              <a:p>
                <a:pPr lvl="1">
                  <a:lnSpc>
                    <a:spcPct val="170000"/>
                  </a:lnSpc>
                </a:pPr>
                <a:r>
                  <a:rPr lang="en-GB" sz="1200" dirty="0"/>
                  <a:t>For this case, the joint is named “joint2” according to the URDF file.</a:t>
                </a:r>
              </a:p>
              <a:p>
                <a:pPr marL="0" indent="0">
                  <a:buNone/>
                </a:pPr>
                <a:r>
                  <a:rPr lang="en-GB" sz="1600" dirty="0"/>
                  <a:t> </a:t>
                </a:r>
              </a:p>
              <a:p>
                <a:pPr marL="0" indent="0" algn="ctr">
                  <a:buNone/>
                </a:pPr>
                <a:endParaRPr lang="en-GB" sz="16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5BF5AF-FF8D-04A1-AAC4-3CDCBB462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95835" y="1597025"/>
                <a:ext cx="5723966" cy="4884094"/>
              </a:xfrm>
              <a:blipFill>
                <a:blip r:embed="rId2"/>
                <a:stretch>
                  <a:fillRect l="-4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23BC6-C770-59F5-C9E3-03DD0A99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68742" y="1597025"/>
            <a:ext cx="5326034" cy="488409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# Declare/initialise the output Messages (Joint names in URDF file)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err="1">
                <a:latin typeface="Consolas" panose="020B0609020204030204" pitchFamily="49" charset="0"/>
              </a:rPr>
              <a:t>contJoints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</a:rPr>
              <a:t>JointState</a:t>
            </a:r>
            <a:r>
              <a:rPr lang="en-GB" sz="1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err="1">
                <a:latin typeface="Consolas" panose="020B0609020204030204" pitchFamily="49" charset="0"/>
              </a:rPr>
              <a:t>contJoints.header.frame_id</a:t>
            </a:r>
            <a:r>
              <a:rPr lang="en-GB" sz="1200" dirty="0">
                <a:latin typeface="Consolas" panose="020B0609020204030204" pitchFamily="49" charset="0"/>
              </a:rPr>
              <a:t> = "joint1"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err="1">
                <a:latin typeface="Consolas" panose="020B0609020204030204" pitchFamily="49" charset="0"/>
              </a:rPr>
              <a:t>contJoints.header.stamp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</a:rPr>
              <a:t>rospy.Time.now</a:t>
            </a:r>
            <a:r>
              <a:rPr lang="en-GB" sz="1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err="1">
                <a:latin typeface="Consolas" panose="020B0609020204030204" pitchFamily="49" charset="0"/>
              </a:rPr>
              <a:t>contJoints.name.append</a:t>
            </a:r>
            <a:r>
              <a:rPr lang="en-GB" sz="1200" dirty="0">
                <a:latin typeface="Consolas" panose="020B0609020204030204" pitchFamily="49" charset="0"/>
              </a:rPr>
              <a:t>("joint2")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err="1">
                <a:latin typeface="Consolas" panose="020B0609020204030204" pitchFamily="49" charset="0"/>
              </a:rPr>
              <a:t>contJoints.position.append</a:t>
            </a:r>
            <a:r>
              <a:rPr lang="en-GB" sz="1200" dirty="0">
                <a:latin typeface="Consolas" panose="020B0609020204030204" pitchFamily="49" charset="0"/>
              </a:rPr>
              <a:t>(0.0)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err="1">
                <a:latin typeface="Consolas" panose="020B0609020204030204" pitchFamily="49" charset="0"/>
              </a:rPr>
              <a:t>contJoints.velocity.append</a:t>
            </a:r>
            <a:r>
              <a:rPr lang="en-GB" sz="1200" dirty="0">
                <a:latin typeface="Consolas" panose="020B0609020204030204" pitchFamily="49" charset="0"/>
              </a:rPr>
              <a:t>(0.0)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err="1">
                <a:latin typeface="Consolas" panose="020B0609020204030204" pitchFamily="49" charset="0"/>
              </a:rPr>
              <a:t>contJoints.effort.append</a:t>
            </a:r>
            <a:r>
              <a:rPr lang="en-GB" sz="1200" dirty="0">
                <a:latin typeface="Consolas" panose="020B0609020204030204" pitchFamily="49" charset="0"/>
              </a:rPr>
              <a:t>(0.0)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#Integrate the speed to get the position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motorAngle</a:t>
            </a:r>
            <a:r>
              <a:rPr lang="en-GB" sz="1200" dirty="0">
                <a:latin typeface="Consolas" panose="020B0609020204030204" pitchFamily="49" charset="0"/>
              </a:rPr>
              <a:t> += omega* dt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GB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#Fill the message with the position information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contJoints.header.stamp</a:t>
            </a:r>
            <a:r>
              <a:rPr lang="en-GB" sz="1200" dirty="0">
                <a:latin typeface="Consolas" panose="020B0609020204030204" pitchFamily="49" charset="0"/>
              </a:rPr>
              <a:t> = </a:t>
            </a:r>
            <a:r>
              <a:rPr lang="en-GB" sz="1200" dirty="0" err="1">
                <a:latin typeface="Consolas" panose="020B0609020204030204" pitchFamily="49" charset="0"/>
              </a:rPr>
              <a:t>rospy.Time.now</a:t>
            </a:r>
            <a:r>
              <a:rPr lang="en-GB" sz="12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contJoints.position</a:t>
            </a:r>
            <a:r>
              <a:rPr lang="en-GB" sz="1200" dirty="0">
                <a:latin typeface="Consolas" panose="020B0609020204030204" pitchFamily="49" charset="0"/>
              </a:rPr>
              <a:t>[0] = </a:t>
            </a:r>
            <a:r>
              <a:rPr lang="en-GB" sz="1200" dirty="0" err="1">
                <a:latin typeface="Consolas" panose="020B0609020204030204" pitchFamily="49" charset="0"/>
              </a:rPr>
              <a:t>wrap_to_Pi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motorAngle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#Publish the joint angle message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>
                <a:latin typeface="Consolas" panose="020B0609020204030204" pitchFamily="49" charset="0"/>
              </a:rPr>
              <a:t> </a:t>
            </a:r>
            <a:r>
              <a:rPr lang="en-GB" sz="1200" dirty="0" err="1">
                <a:latin typeface="Consolas" panose="020B0609020204030204" pitchFamily="49" charset="0"/>
              </a:rPr>
              <a:t>joint_pub.publish</a:t>
            </a:r>
            <a:r>
              <a:rPr lang="en-GB" sz="1200" dirty="0">
                <a:latin typeface="Consolas" panose="020B0609020204030204" pitchFamily="49" charset="0"/>
              </a:rPr>
              <a:t>(</a:t>
            </a:r>
            <a:r>
              <a:rPr lang="en-GB" sz="1200" dirty="0" err="1">
                <a:latin typeface="Consolas" panose="020B0609020204030204" pitchFamily="49" charset="0"/>
              </a:rPr>
              <a:t>contJoints</a:t>
            </a:r>
            <a:r>
              <a:rPr lang="en-GB" sz="12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Motor Simulation in RVIZ</a:t>
            </a:r>
          </a:p>
        </p:txBody>
      </p:sp>
    </p:spTree>
    <p:extLst>
      <p:ext uri="{BB962C8B-B14F-4D97-AF65-F5344CB8AC3E}">
        <p14:creationId xmlns:p14="http://schemas.microsoft.com/office/powerpoint/2010/main" val="4108128152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1C2F4BA-8CD1-424B-B5B5-360BB9C4429E}" vid="{4383FA9D-3BE3-4AD1-B8EA-46A5EDA21D0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193</TotalTime>
  <Words>1126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MCR2 Theme</vt:lpstr>
      <vt:lpstr>Activity</vt:lpstr>
      <vt:lpstr>Activity</vt:lpstr>
      <vt:lpstr>Activity</vt:lpstr>
      <vt:lpstr>Motor Simulation in RVIZ</vt:lpstr>
      <vt:lpstr>Motor Simulation in RVIZ</vt:lpstr>
      <vt:lpstr>Motor Simulation in RVIZ</vt:lpstr>
      <vt:lpstr>Activity</vt:lpstr>
      <vt:lpstr>Motor Simulation in RVIZ</vt:lpstr>
      <vt:lpstr>Motor Simulation in RVIZ</vt:lpstr>
      <vt:lpstr>Activity</vt:lpstr>
      <vt:lpstr>Motor Simulation in RVIZ</vt:lpstr>
      <vt:lpstr>Motor Simulation in RVIZ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dc:creator>Mario Martinez</dc:creator>
  <cp:lastModifiedBy>Mario Martinez</cp:lastModifiedBy>
  <cp:revision>5</cp:revision>
  <dcterms:created xsi:type="dcterms:W3CDTF">2023-09-25T10:53:13Z</dcterms:created>
  <dcterms:modified xsi:type="dcterms:W3CDTF">2023-09-25T14:07:00Z</dcterms:modified>
</cp:coreProperties>
</file>