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43" r:id="rId5"/>
    <p:sldId id="345" r:id="rId6"/>
    <p:sldId id="262" r:id="rId7"/>
    <p:sldId id="260" r:id="rId8"/>
    <p:sldId id="261" r:id="rId9"/>
    <p:sldId id="347" r:id="rId10"/>
    <p:sldId id="348" r:id="rId11"/>
    <p:sldId id="349" r:id="rId12"/>
    <p:sldId id="342" r:id="rId13"/>
    <p:sldId id="3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.ros.org/teleop_twist_keyboard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1F317-2A97-93E1-A704-DCB46FA4F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Tips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</a:t>
            </a:r>
            <a:r>
              <a:rPr lang="en-GB" sz="1400" i="1" dirty="0"/>
              <a:t>nav_msgs/odometry </a:t>
            </a:r>
            <a:r>
              <a:rPr lang="en-GB" sz="1400" dirty="0"/>
              <a:t> requires the frames where to publish the pose and the velocities; in this case, the header frame (parent) is the “</a:t>
            </a:r>
            <a:r>
              <a:rPr lang="en-GB" sz="1400" dirty="0" err="1"/>
              <a:t>odom</a:t>
            </a:r>
            <a:r>
              <a:rPr lang="en-GB" sz="1400" dirty="0"/>
              <a:t>” frame of reference, and the child link is the “</a:t>
            </a:r>
            <a:r>
              <a:rPr lang="en-GB" sz="1400" dirty="0" err="1"/>
              <a:t>base_link</a:t>
            </a:r>
            <a:r>
              <a:rPr lang="en-GB" sz="1400" dirty="0"/>
              <a:t>” frame of reference.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Do not forget to add the time stamp to the message.</a:t>
            </a:r>
          </a:p>
          <a:p>
            <a:pPr lvl="1">
              <a:lnSpc>
                <a:spcPct val="150000"/>
              </a:lnSpc>
            </a:pPr>
            <a:endParaRPr lang="en-GB" sz="1400" dirty="0"/>
          </a:p>
          <a:p>
            <a:pPr lvl="1">
              <a:lnSpc>
                <a:spcPct val="150000"/>
              </a:lnSpc>
            </a:pPr>
            <a:endParaRPr lang="en-GB" sz="1400" dirty="0"/>
          </a:p>
          <a:p>
            <a:pPr lvl="1">
              <a:lnSpc>
                <a:spcPct val="150000"/>
              </a:lnSpc>
            </a:pPr>
            <a:r>
              <a:rPr lang="en-GB" sz="1400" dirty="0"/>
              <a:t>The “</a:t>
            </a:r>
            <a:r>
              <a:rPr lang="en-GB" sz="1400" i="1" dirty="0" err="1"/>
              <a:t>pose.covriance</a:t>
            </a:r>
            <a:r>
              <a:rPr lang="en-GB" sz="1400" i="1" dirty="0"/>
              <a:t>” </a:t>
            </a:r>
            <a:r>
              <a:rPr lang="en-GB" sz="1400" dirty="0"/>
              <a:t>and “</a:t>
            </a:r>
            <a:r>
              <a:rPr lang="en-GB" sz="1400" i="1" dirty="0" err="1"/>
              <a:t>twist.covariance</a:t>
            </a:r>
            <a:r>
              <a:rPr lang="en-GB" sz="1400" i="1" dirty="0"/>
              <a:t>” </a:t>
            </a:r>
            <a:r>
              <a:rPr lang="en-GB" sz="1400" dirty="0"/>
              <a:t>sections of the </a:t>
            </a:r>
            <a:r>
              <a:rPr lang="en-GB" sz="1400" i="1" dirty="0"/>
              <a:t>“odometry message”  </a:t>
            </a:r>
            <a:r>
              <a:rPr lang="en-GB" sz="1400" dirty="0"/>
              <a:t>are not required to be declared or can be left at 0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E5E9-FD34-6E15-9310-812F34C97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56086"/>
            <a:ext cx="4838700" cy="3819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AF588E-DB7C-4276-3720-9471C88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DB060-A51D-83BC-6B8C-4E11FE7C7B6A}"/>
              </a:ext>
            </a:extLst>
          </p:cNvPr>
          <p:cNvSpPr/>
          <p:nvPr/>
        </p:nvSpPr>
        <p:spPr>
          <a:xfrm>
            <a:off x="990602" y="4299438"/>
            <a:ext cx="5181600" cy="68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odom_msg.header.frame_id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odom_msg.header.stamp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rospy.Time.now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odom_msg.child_frame_id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base_link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74F11-1CED-8586-58D0-0F94D4A44B10}"/>
              </a:ext>
            </a:extLst>
          </p:cNvPr>
          <p:cNvSpPr/>
          <p:nvPr/>
        </p:nvSpPr>
        <p:spPr>
          <a:xfrm>
            <a:off x="990602" y="5907206"/>
            <a:ext cx="5181600" cy="68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pose.covariance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[0]*36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twist.covariance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[0]*36</a:t>
            </a:r>
          </a:p>
        </p:txBody>
      </p:sp>
    </p:spTree>
    <p:extLst>
      <p:ext uri="{BB962C8B-B14F-4D97-AF65-F5344CB8AC3E}">
        <p14:creationId xmlns:p14="http://schemas.microsoft.com/office/powerpoint/2010/main" val="35317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31F317-2A97-93E1-A704-DCB46FA4F9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Tips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transform “</a:t>
                </a:r>
                <a:r>
                  <a:rPr lang="en-GB" sz="1400" i="1" dirty="0" err="1"/>
                  <a:t>pose_tf</a:t>
                </a:r>
                <a:r>
                  <a:rPr lang="en-GB" sz="1400" dirty="0"/>
                  <a:t>” between the “</a:t>
                </a:r>
                <a:r>
                  <a:rPr lang="en-GB" sz="1400" dirty="0" err="1"/>
                  <a:t>base_link</a:t>
                </a:r>
                <a:r>
                  <a:rPr lang="en-GB" sz="1400" dirty="0"/>
                  <a:t>” and the “</a:t>
                </a:r>
                <a:r>
                  <a:rPr lang="en-GB" sz="1400" dirty="0" err="1"/>
                  <a:t>odom</a:t>
                </a:r>
                <a:r>
                  <a:rPr lang="en-GB" sz="1400" dirty="0"/>
                  <a:t>” frames must be updated in the while loop with the updated pose of the robot (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) to make sure markers are able to move in RVIZ.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31F317-2A97-93E1-A704-DCB46FA4F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E5E9-FD34-6E15-9310-812F34C97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5100" y="1956086"/>
            <a:ext cx="4838700" cy="3819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AF588E-DB7C-4276-3720-9471C88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DB060-A51D-83BC-6B8C-4E11FE7C7B6A}"/>
              </a:ext>
            </a:extLst>
          </p:cNvPr>
          <p:cNvSpPr/>
          <p:nvPr/>
        </p:nvSpPr>
        <p:spPr>
          <a:xfrm>
            <a:off x="1085850" y="4001294"/>
            <a:ext cx="5181600" cy="1581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pose_tf.transform.translation.x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pose_tf.transform.translation.y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pose_tf.transform.translation.z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pose_tf.transform.rotation.x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pose_tf.transform.rotation.y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pose_tf.transform.rotation.z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pose_tf.transform.rotation.w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158656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It is </a:t>
            </a:r>
            <a:r>
              <a:rPr lang="en-GB" sz="1800" b="1" dirty="0"/>
              <a:t>forbidden</a:t>
            </a:r>
            <a:r>
              <a:rPr lang="en-GB" sz="18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If in doubt about libraires please </a:t>
            </a:r>
            <a:r>
              <a:rPr lang="en-GB" sz="1800"/>
              <a:t>ask the professor</a:t>
            </a:r>
            <a:r>
              <a:rPr lang="en-GB" sz="18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All the students must be respectful towards each other and abide by the previously defined rules.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27569F-A50F-04B4-12E5-15C2C57A2D97}"/>
              </a:ext>
            </a:extLst>
          </p:cNvPr>
          <p:cNvGrpSpPr/>
          <p:nvPr/>
        </p:nvGrpSpPr>
        <p:grpSpPr>
          <a:xfrm>
            <a:off x="2277742" y="2736009"/>
            <a:ext cx="6752551" cy="2549620"/>
            <a:chOff x="3228001" y="3283561"/>
            <a:chExt cx="6752551" cy="25496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BDCD02-37CE-4658-D212-7623ACB62831}"/>
                </a:ext>
              </a:extLst>
            </p:cNvPr>
            <p:cNvSpPr/>
            <p:nvPr/>
          </p:nvSpPr>
          <p:spPr>
            <a:xfrm>
              <a:off x="4598894" y="3283561"/>
              <a:ext cx="4159624" cy="223221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BCD995-3F68-B80A-9F5D-582A2BE702EA}"/>
                </a:ext>
              </a:extLst>
            </p:cNvPr>
            <p:cNvSpPr/>
            <p:nvPr/>
          </p:nvSpPr>
          <p:spPr>
            <a:xfrm>
              <a:off x="4961735" y="3562583"/>
              <a:ext cx="1595717" cy="89647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Differential drive kinematic model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3759843-E5C0-24F5-AEFA-DD3CEDBB5A78}"/>
                </a:ext>
              </a:extLst>
            </p:cNvPr>
            <p:cNvSpPr/>
            <p:nvPr/>
          </p:nvSpPr>
          <p:spPr>
            <a:xfrm>
              <a:off x="7440706" y="3562583"/>
              <a:ext cx="881289" cy="89647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Solver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21D9C-203C-51E0-C975-6B06F21CDADD}"/>
                </a:ext>
              </a:extLst>
            </p:cNvPr>
            <p:cNvCxnSpPr>
              <a:cxnSpLocks/>
            </p:cNvCxnSpPr>
            <p:nvPr/>
          </p:nvCxnSpPr>
          <p:spPr>
            <a:xfrm>
              <a:off x="6557452" y="3747247"/>
              <a:ext cx="883254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1CB953-D248-CD3A-A014-0BC0A9CF15D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557452" y="4010819"/>
              <a:ext cx="883254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AA4DDD-1373-5A73-DBB6-6521E7FEFBAA}"/>
                </a:ext>
              </a:extLst>
            </p:cNvPr>
            <p:cNvCxnSpPr>
              <a:cxnSpLocks/>
            </p:cNvCxnSpPr>
            <p:nvPr/>
          </p:nvCxnSpPr>
          <p:spPr>
            <a:xfrm>
              <a:off x="6557452" y="4276165"/>
              <a:ext cx="883254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517CF8-8C63-8B97-6552-E595BD23312D}"/>
                    </a:ext>
                  </a:extLst>
                </p:cNvPr>
                <p:cNvSpPr txBox="1"/>
                <p:nvPr/>
              </p:nvSpPr>
              <p:spPr>
                <a:xfrm>
                  <a:off x="6645285" y="3489238"/>
                  <a:ext cx="141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517CF8-8C63-8B97-6552-E595BD233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285" y="3489238"/>
                  <a:ext cx="141705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7391" r="-6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D1C309-B23E-B97B-AE85-2DB7F33C929E}"/>
                    </a:ext>
                  </a:extLst>
                </p:cNvPr>
                <p:cNvSpPr txBox="1"/>
                <p:nvPr/>
              </p:nvSpPr>
              <p:spPr>
                <a:xfrm>
                  <a:off x="6642848" y="3756879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D1C309-B23E-B97B-AE85-2DB7F33C9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848" y="3756879"/>
                  <a:ext cx="14414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34783" r="-69565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8E5D0B-AA28-011B-3C41-B07133FAAF77}"/>
                    </a:ext>
                  </a:extLst>
                </p:cNvPr>
                <p:cNvSpPr txBox="1"/>
                <p:nvPr/>
              </p:nvSpPr>
              <p:spPr>
                <a:xfrm>
                  <a:off x="6642848" y="4049316"/>
                  <a:ext cx="146322" cy="22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8E5D0B-AA28-011B-3C41-B07133FAA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848" y="4049316"/>
                  <a:ext cx="146322" cy="225511"/>
                </a:xfrm>
                <a:prstGeom prst="rect">
                  <a:avLst/>
                </a:prstGeom>
                <a:blipFill>
                  <a:blip r:embed="rId4"/>
                  <a:stretch>
                    <a:fillRect l="-33333" t="-8108" r="-62500" b="-81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79D9AAEA-5851-75D2-8C82-0FB76F5D4546}"/>
                    </a:ext>
                  </a:extLst>
                </p:cNvPr>
                <p:cNvSpPr/>
                <p:nvPr/>
              </p:nvSpPr>
              <p:spPr>
                <a:xfrm>
                  <a:off x="7104300" y="4643718"/>
                  <a:ext cx="1369066" cy="815509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Linear Transform</a:t>
                  </a:r>
                </a:p>
                <a:p>
                  <a:pPr algn="ctr"/>
                  <a:r>
                    <a:rPr lang="en-GB" sz="12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12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GB" sz="12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79D9AAEA-5851-75D2-8C82-0FB76F5D4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300" y="4643718"/>
                  <a:ext cx="1369066" cy="81550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67612E-3EFC-0A49-1A00-26FD3CD63FD4}"/>
                </a:ext>
              </a:extLst>
            </p:cNvPr>
            <p:cNvCxnSpPr>
              <a:cxnSpLocks/>
              <a:stCxn id="8" idx="1"/>
              <a:endCxn id="22" idx="1"/>
            </p:cNvCxnSpPr>
            <p:nvPr/>
          </p:nvCxnSpPr>
          <p:spPr>
            <a:xfrm rot="10800000" flipH="1" flipV="1">
              <a:off x="4961734" y="4010819"/>
              <a:ext cx="2142565" cy="1040654"/>
            </a:xfrm>
            <a:prstGeom prst="bentConnector3">
              <a:avLst>
                <a:gd name="adj1" fmla="val -10669"/>
              </a:avLst>
            </a:prstGeom>
            <a:ln w="38100">
              <a:solidFill>
                <a:srgbClr val="00C4F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9E9ABC-F3D4-1E79-A138-8161F41DCF3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54188" y="4010819"/>
              <a:ext cx="1707547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F9C42F-237F-4A17-8B9D-5E879681017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321995" y="4010819"/>
              <a:ext cx="1517812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C6C58B-DF8E-6C4A-7CD7-4A600C87BFA5}"/>
                </a:ext>
              </a:extLst>
            </p:cNvPr>
            <p:cNvSpPr txBox="1"/>
            <p:nvPr/>
          </p:nvSpPr>
          <p:spPr>
            <a:xfrm>
              <a:off x="3228001" y="3632813"/>
              <a:ext cx="112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/</a:t>
              </a: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cmd_vel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Nexa-Regular" panose="01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025B94-942D-513A-6EFC-A84FB86792C2}"/>
                </a:ext>
              </a:extLst>
            </p:cNvPr>
            <p:cNvSpPr txBox="1"/>
            <p:nvPr/>
          </p:nvSpPr>
          <p:spPr>
            <a:xfrm>
              <a:off x="8855004" y="3632813"/>
              <a:ext cx="112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/</a:t>
              </a: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odom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Nexa-Regular" panose="01000000000000000000" pitchFamily="2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F4070F-6C88-F022-2BA2-53383E1B9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3366" y="4867212"/>
              <a:ext cx="1483040" cy="4218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D5C389-3D4D-8F28-0906-D9C53E8D48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66" y="5230019"/>
              <a:ext cx="1507186" cy="4745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860402-FA2A-686F-53BD-1F922CC75DFC}"/>
                    </a:ext>
                  </a:extLst>
                </p:cNvPr>
                <p:cNvSpPr txBox="1"/>
                <p:nvPr/>
              </p:nvSpPr>
              <p:spPr>
                <a:xfrm>
                  <a:off x="8830858" y="4559435"/>
                  <a:ext cx="11255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/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GB" sz="1400" dirty="0">
                    <a:solidFill>
                      <a:schemeClr val="bg1">
                        <a:lumMod val="50000"/>
                      </a:schemeClr>
                    </a:solidFill>
                    <a:latin typeface="Nexa-Regular" panose="01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860402-FA2A-686F-53BD-1F922CC75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858" y="4559435"/>
                  <a:ext cx="112554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30" t="-3922" b="-196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134DB4-FDD9-E642-A9D3-51A611E797D5}"/>
                    </a:ext>
                  </a:extLst>
                </p:cNvPr>
                <p:cNvSpPr txBox="1"/>
                <p:nvPr/>
              </p:nvSpPr>
              <p:spPr>
                <a:xfrm>
                  <a:off x="8855004" y="4909053"/>
                  <a:ext cx="11255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/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lang="en-GB" sz="1400" dirty="0">
                    <a:solidFill>
                      <a:schemeClr val="bg1">
                        <a:lumMod val="50000"/>
                      </a:schemeClr>
                    </a:solidFill>
                    <a:latin typeface="Nexa-Regular" panose="01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134DB4-FDD9-E642-A9D3-51A611E79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5004" y="4909053"/>
                  <a:ext cx="112554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0" t="-1961" b="-196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0D59F0-0AAA-5599-B9BC-1E1804018417}"/>
                </a:ext>
              </a:extLst>
            </p:cNvPr>
            <p:cNvSpPr txBox="1"/>
            <p:nvPr/>
          </p:nvSpPr>
          <p:spPr>
            <a:xfrm>
              <a:off x="5012918" y="5525404"/>
              <a:ext cx="35481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/</a:t>
              </a: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nonholo_kinematic_sim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99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challenge is intended for the student to review the concepts introduced in this week.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Development of a kinematic simulator for the EAI </a:t>
            </a:r>
            <a:r>
              <a:rPr lang="en-GB" sz="1600" dirty="0" err="1"/>
              <a:t>DashGo</a:t>
            </a:r>
            <a:r>
              <a:rPr lang="en-GB" sz="1600" dirty="0"/>
              <a:t> B1 robotic platform using the kinematic model of a nonholonomic robot.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79E675-17ED-05E5-14ED-36CC87BAA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378" y="1825625"/>
            <a:ext cx="434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This activity consists of creating a node that simulates a dynamical system.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Simulate a nonholonomic robot (e.g., EAI </a:t>
            </a:r>
            <a:r>
              <a:rPr lang="en-GB" sz="1600" dirty="0" err="1"/>
              <a:t>DashGo</a:t>
            </a:r>
            <a:r>
              <a:rPr lang="en-GB" sz="1600" dirty="0"/>
              <a:t> B1) using ROS.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results of the simulation, must be visualised in RVIZ.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visualisation must be a 3D robot on RVIZ.</a:t>
            </a:r>
            <a:endParaRPr lang="en-GB" sz="20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391AE-D513-FF78-65F1-8F6F50AB7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475" y="2056588"/>
            <a:ext cx="5358531" cy="39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Download the package “dashgo_b1” from GitHub to your </a:t>
            </a:r>
            <a:r>
              <a:rPr lang="en-GB" sz="1600" dirty="0" err="1"/>
              <a:t>catkin_ws</a:t>
            </a:r>
            <a:r>
              <a:rPr lang="en-GB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Install the ROS teleoperation node using the following command on the terminal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Test that it works by compiling the project using “</a:t>
            </a:r>
            <a:r>
              <a:rPr lang="en-GB" sz="1600" dirty="0" err="1"/>
              <a:t>catkin_make</a:t>
            </a:r>
            <a:r>
              <a:rPr lang="en-GB" sz="1600" dirty="0"/>
              <a:t>” and launching the file “b1_robot.launch”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The following model should be displayed in RVIZ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8955-5DA3-8BBD-75DD-37942C95C485}"/>
              </a:ext>
            </a:extLst>
          </p:cNvPr>
          <p:cNvSpPr/>
          <p:nvPr/>
        </p:nvSpPr>
        <p:spPr>
          <a:xfrm>
            <a:off x="577994" y="3728197"/>
            <a:ext cx="5181600" cy="277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apt-get install 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ros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-noetic-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teleop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-twist-keyboard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9E1FB4-B8EE-D772-1416-291E38242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7634"/>
            <a:ext cx="5181600" cy="3107320"/>
          </a:xfrm>
        </p:spPr>
      </p:pic>
    </p:spTree>
    <p:extLst>
      <p:ext uri="{BB962C8B-B14F-4D97-AF65-F5344CB8AC3E}">
        <p14:creationId xmlns:p14="http://schemas.microsoft.com/office/powerpoint/2010/main" val="179300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5A4C5-63EA-9F31-B1DE-3DFDD47CE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challenge consists of finishing the node template to simulate the kinematic model of a nonholonomic robot.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Open the nonholo_kinemtic_sim.py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Use the template instructions to develop the kinematic simulator node.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Update the values of the transforms and the message to be used, you just need to implement the transform from ‘</a:t>
            </a:r>
            <a:r>
              <a:rPr lang="en-GB" sz="1600" dirty="0" err="1"/>
              <a:t>odom</a:t>
            </a:r>
            <a:r>
              <a:rPr lang="en-GB" sz="1600" dirty="0"/>
              <a:t>’ to ‘</a:t>
            </a:r>
            <a:r>
              <a:rPr lang="en-GB" sz="1600" dirty="0" err="1"/>
              <a:t>base_link</a:t>
            </a:r>
            <a:r>
              <a:rPr lang="en-GB" sz="1600" dirty="0"/>
              <a:t>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Publish the required information.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Run the node using the launch file “b1_robot” provided.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Uncomment the “</a:t>
            </a:r>
            <a:r>
              <a:rPr lang="en-GB" sz="1600" dirty="0" err="1"/>
              <a:t>teleop_twist_keyboard</a:t>
            </a:r>
            <a:r>
              <a:rPr lang="en-GB" sz="1600" dirty="0"/>
              <a:t>” to drive the robot. More information </a:t>
            </a:r>
            <a:r>
              <a:rPr lang="en-GB" sz="1600" dirty="0">
                <a:hlinkClick r:id="rId2"/>
              </a:rPr>
              <a:t>here</a:t>
            </a: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CC9EE-C13D-B3EC-4F88-71EF7176B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697634"/>
            <a:ext cx="6114726" cy="23125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AEDA96-C778-6559-C6C0-2D27848B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25818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400" dirty="0"/>
                  <a:t>The robot kinematical model is given by:</a:t>
                </a:r>
              </a:p>
              <a:p>
                <a:pPr>
                  <a:lnSpc>
                    <a:spcPct val="100000"/>
                  </a:lnSpc>
                </a:pPr>
                <a:endParaRPr lang="en-GB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GB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en-GB" sz="1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Publish the pose and velocity of the robot using the “nav_msgs/</a:t>
                </a:r>
                <a:r>
                  <a:rPr lang="en-GB" sz="1400" i="1" dirty="0"/>
                  <a:t>Odometry”  </a:t>
                </a:r>
                <a:r>
                  <a:rPr lang="en-GB" sz="1400" dirty="0"/>
                  <a:t>Message.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topic used to publish this message must be named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odom</a:t>
                </a:r>
                <a:r>
                  <a:rPr lang="en-GB" sz="1400" i="1" dirty="0"/>
                  <a:t>”  (this is not the transform is a topic)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For the input to the robot use </a:t>
                </a:r>
                <a:r>
                  <a:rPr lang="en-GB" sz="1400" i="1" dirty="0"/>
                  <a:t>“geometry_msgs/Twist”  </a:t>
                </a:r>
                <a:r>
                  <a:rPr lang="en-GB" sz="1400" dirty="0"/>
                  <a:t>message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topic for commanding the robot must be named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cmd_vel</a:t>
                </a:r>
                <a:r>
                  <a:rPr lang="en-GB" sz="1400" i="1" dirty="0"/>
                  <a:t>”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  <a:blipFill>
                <a:blip r:embed="rId2"/>
                <a:stretch>
                  <a:fillRect l="-235" t="-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9CDD54-F769-DA76-B900-02CA22387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56620"/>
            <a:ext cx="5181600" cy="40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wheel speeds must also be published using a </a:t>
                </a:r>
                <a:r>
                  <a:rPr lang="en-GB" sz="1400" i="1" dirty="0"/>
                  <a:t>“Float 32” </a:t>
                </a:r>
                <a:r>
                  <a:rPr lang="en-GB" sz="1400" i="1" dirty="0" err="1"/>
                  <a:t>std_msg</a:t>
                </a:r>
                <a:r>
                  <a:rPr lang="en-GB" sz="1400" i="1" dirty="0"/>
                  <a:t>.</a:t>
                </a:r>
                <a:r>
                  <a:rPr lang="en-GB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topics for each wheel must be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wr</a:t>
                </a:r>
                <a:r>
                  <a:rPr lang="en-GB" sz="1400" i="1" dirty="0"/>
                  <a:t>”</a:t>
                </a:r>
                <a:r>
                  <a:rPr lang="en-GB" sz="1400" dirty="0"/>
                  <a:t> and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wl</a:t>
                </a:r>
                <a:r>
                  <a:rPr lang="en-GB" sz="1400" i="1" dirty="0"/>
                  <a:t>”, </a:t>
                </a:r>
                <a:r>
                  <a:rPr lang="en-GB" sz="1400" dirty="0"/>
                  <a:t>for  the left and right wheels respectively</a:t>
                </a:r>
                <a:r>
                  <a:rPr lang="en-GB" sz="1400" i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400" i="1" dirty="0"/>
                  <a:t>	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𝑅𝑒𝑚𝑒𝑚𝑏𝑒𝑟</m:t>
                    </m:r>
                  </m:oMath>
                </a14:m>
                <a:r>
                  <a:rPr lang="en-GB" sz="1400" i="1" dirty="0"/>
                  <a:t>:</a:t>
                </a:r>
                <a:endParaRPr lang="en-GB" sz="1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>
                    <a:highlight>
                      <a:srgbClr val="FFFF00"/>
                    </a:highlight>
                  </a:rPr>
                  <a:t>For the Robot “Dashgo B1 ” the parameters are: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>
                    <a:highlight>
                      <a:srgbClr val="FFFF00"/>
                    </a:highlight>
                  </a:rPr>
                  <a:t>Wheel Radius (r) 0.062 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>
                    <a:highlight>
                      <a:srgbClr val="FFFF00"/>
                    </a:highlight>
                  </a:rPr>
                  <a:t>Robot Wheelbase (l) – 0.33 m</a:t>
                </a:r>
              </a:p>
              <a:p>
                <a:pPr marL="0" indent="0">
                  <a:buNone/>
                </a:pPr>
                <a:endParaRPr lang="en-GB" sz="1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3" r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46FD896-B003-2CC8-E574-1E3EBC52F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1628" y="2114418"/>
            <a:ext cx="3962743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500" b="1" dirty="0"/>
              <a:t>Uncomment the “</a:t>
            </a:r>
            <a:r>
              <a:rPr lang="en-GB" sz="1500" b="1" i="1" dirty="0" err="1"/>
              <a:t>teleop_twist_keyboard</a:t>
            </a:r>
            <a:r>
              <a:rPr lang="en-GB" sz="1500" b="1" dirty="0"/>
              <a:t>” node in the launch file “</a:t>
            </a:r>
            <a:r>
              <a:rPr lang="en-GB" sz="1500" b="1" i="1" dirty="0"/>
              <a:t>b1_robot.launch</a:t>
            </a:r>
            <a:r>
              <a:rPr lang="en-GB" sz="1500" b="1" dirty="0"/>
              <a:t>” and follow the instructions on the terminal to operate the robot using the keyboard.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simulation must be tested under different conditions, i.e., different speeds.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solve the differential equations using numerical methods. 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usage of any library is strictly </a:t>
            </a:r>
            <a:r>
              <a:rPr lang="en-GB" sz="1500" b="1" dirty="0"/>
              <a:t>forbidden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5A562-096E-604E-A934-73E57D766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Nexa-Bold" panose="01000000000000000000" pitchFamily="50" charset="0"/>
              </a:rPr>
              <a:t>Expected results:</a:t>
            </a:r>
          </a:p>
          <a:p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6A7D-ED1E-D3B7-D8BF-D474597F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03" y="4255476"/>
            <a:ext cx="3401999" cy="2481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84D9B-619E-E096-C05F-0AEAA340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04" y="2271684"/>
            <a:ext cx="3402000" cy="18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1F317-2A97-93E1-A704-DCB46FA4F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Tips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</a:t>
            </a:r>
            <a:r>
              <a:rPr lang="en-GB" sz="1400" i="1" dirty="0"/>
              <a:t>geometry_msgs/Twist</a:t>
            </a:r>
            <a:r>
              <a:rPr lang="en-GB" sz="1400" dirty="0"/>
              <a:t>  message considers the velocities for a 6DOF mobile robot.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For this case since the robot is a differential drive robot (2 DOF) the velocities are published only in the following parts of the message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More info: https://docs.ros.org/en/melodic/api/geometry_msgs/html/msg/Twist.html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E5E9-FD34-6E15-9310-812F34C97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56086"/>
            <a:ext cx="4838700" cy="3819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AF588E-DB7C-4276-3720-9471C88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DB060-A51D-83BC-6B8C-4E11FE7C7B6A}"/>
              </a:ext>
            </a:extLst>
          </p:cNvPr>
          <p:cNvSpPr/>
          <p:nvPr/>
        </p:nvSpPr>
        <p:spPr>
          <a:xfrm>
            <a:off x="838200" y="5303485"/>
            <a:ext cx="5181600" cy="47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Msg.linear.x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v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Msg.angular.z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w (omega)</a:t>
            </a:r>
          </a:p>
        </p:txBody>
      </p:sp>
    </p:spTree>
    <p:extLst>
      <p:ext uri="{BB962C8B-B14F-4D97-AF65-F5344CB8AC3E}">
        <p14:creationId xmlns:p14="http://schemas.microsoft.com/office/powerpoint/2010/main" val="1471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1059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Nexa-Regular</vt:lpstr>
      <vt:lpstr>MCR2 Theme</vt:lpstr>
      <vt:lpstr>Challenges</vt:lpstr>
      <vt:lpstr>Mini challenge 3</vt:lpstr>
      <vt:lpstr>Mini challenge 3</vt:lpstr>
      <vt:lpstr>Mini challenge 3</vt:lpstr>
      <vt:lpstr>Mini challenge 3</vt:lpstr>
      <vt:lpstr>Mini challenge 3</vt:lpstr>
      <vt:lpstr>Mini challenge 3</vt:lpstr>
      <vt:lpstr>Mini challenge 3</vt:lpstr>
      <vt:lpstr>Tips and tricks</vt:lpstr>
      <vt:lpstr>Tips and tricks</vt:lpstr>
      <vt:lpstr>Tips and tricks</vt:lpstr>
      <vt:lpstr>Rules</vt:lpstr>
      <vt:lpstr>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21</cp:revision>
  <dcterms:created xsi:type="dcterms:W3CDTF">2022-11-10T18:38:46Z</dcterms:created>
  <dcterms:modified xsi:type="dcterms:W3CDTF">2025-02-28T17:44:56Z</dcterms:modified>
</cp:coreProperties>
</file>