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79" r:id="rId4"/>
    <p:sldId id="380" r:id="rId5"/>
    <p:sldId id="34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05/02/2025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0767-43CB-901F-3FD3-6970AD225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72C1A-CF2D-312D-488C-2D01E8772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 </a:t>
            </a:r>
          </a:p>
        </p:txBody>
      </p:sp>
    </p:spTree>
    <p:extLst>
      <p:ext uri="{BB962C8B-B14F-4D97-AF65-F5344CB8AC3E}">
        <p14:creationId xmlns:p14="http://schemas.microsoft.com/office/powerpoint/2010/main" val="428422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92B82E-BEE8-5042-7A60-D1F7252F8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3553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100" dirty="0"/>
              <a:t>This challenge is intended for the student to review the concepts introduced in this week.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Create a node to drive the gazebo simulated robot in a square path of a side length 2 m.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Use the same node to move the real robot in a square of side length 2 m.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The open loop controller must be </a:t>
            </a:r>
            <a:r>
              <a:rPr lang="en-GB" sz="1100" b="1" dirty="0"/>
              <a:t>robust.</a:t>
            </a:r>
          </a:p>
          <a:p>
            <a:pPr lvl="1">
              <a:lnSpc>
                <a:spcPct val="150000"/>
              </a:lnSpc>
            </a:pPr>
            <a:r>
              <a:rPr lang="en-GB" sz="1000" dirty="0"/>
              <a:t>The student must define what is robustness and implement strategies to achieve it with the controller.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The controller must be, auto-tunned </a:t>
            </a:r>
          </a:p>
          <a:p>
            <a:pPr lvl="1">
              <a:lnSpc>
                <a:spcPct val="150000"/>
              </a:lnSpc>
            </a:pPr>
            <a:r>
              <a:rPr lang="en-GB" sz="1000" dirty="0"/>
              <a:t>The user selects the robot's speed for the path (square figure), and the controller must estimate the time required for each movement.</a:t>
            </a:r>
          </a:p>
          <a:p>
            <a:pPr>
              <a:lnSpc>
                <a:spcPct val="150000"/>
              </a:lnSpc>
            </a:pPr>
            <a:r>
              <a:rPr lang="en-GB" sz="1100" dirty="0"/>
              <a:t>The controller must take perturbation, nonlinearities, and noise into consideration.</a:t>
            </a:r>
          </a:p>
          <a:p>
            <a:pPr>
              <a:lnSpc>
                <a:spcPct val="150000"/>
              </a:lnSpc>
            </a:pPr>
            <a:endParaRPr lang="en-GB" sz="1600" b="1" dirty="0"/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5EAF29-C32F-5F4B-DE89-423A9CF5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C9BDFD-6E54-71CA-95D7-A14382B0F470}"/>
              </a:ext>
            </a:extLst>
          </p:cNvPr>
          <p:cNvSpPr/>
          <p:nvPr/>
        </p:nvSpPr>
        <p:spPr>
          <a:xfrm>
            <a:off x="6193598" y="1961738"/>
            <a:ext cx="1211847" cy="75292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Controller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297B94-2312-D77F-6D28-FCC3A71D5331}"/>
              </a:ext>
            </a:extLst>
          </p:cNvPr>
          <p:cNvSpPr/>
          <p:nvPr/>
        </p:nvSpPr>
        <p:spPr>
          <a:xfrm>
            <a:off x="9420266" y="3018904"/>
            <a:ext cx="1732444" cy="5711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Real Robot /Gazebo Simulation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D9201-AA27-9C87-7C8D-8A2E15041C42}"/>
              </a:ext>
            </a:extLst>
          </p:cNvPr>
          <p:cNvSpPr txBox="1"/>
          <p:nvPr/>
        </p:nvSpPr>
        <p:spPr>
          <a:xfrm>
            <a:off x="6773105" y="2959533"/>
            <a:ext cx="279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/puzzlebot_1/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base_controller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/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cmd_vel</a:t>
            </a:r>
            <a:endParaRPr lang="en-US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0E5E51-6223-1B5E-D50F-51C451006951}"/>
              </a:ext>
            </a:extLst>
          </p:cNvPr>
          <p:cNvSpPr txBox="1"/>
          <p:nvPr/>
        </p:nvSpPr>
        <p:spPr>
          <a:xfrm>
            <a:off x="5906883" y="1707676"/>
            <a:ext cx="1732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ROS Node</a:t>
            </a:r>
            <a:endParaRPr lang="en-GB" sz="1100" dirty="0">
              <a:solidFill>
                <a:schemeClr val="bg2">
                  <a:lumMod val="50000"/>
                </a:schemeClr>
              </a:solidFill>
              <a:latin typeface="Nexa-Light" panose="01000000000000000000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0A5544F-641F-E645-BCC2-E8B7C2B1A086}"/>
              </a:ext>
            </a:extLst>
          </p:cNvPr>
          <p:cNvCxnSpPr>
            <a:cxnSpLocks/>
          </p:cNvCxnSpPr>
          <p:nvPr/>
        </p:nvCxnSpPr>
        <p:spPr>
          <a:xfrm>
            <a:off x="8753483" y="4657776"/>
            <a:ext cx="1393200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37FFA20-DE38-88F6-9C0F-9606BD5D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 rot="16200000">
            <a:off x="8231723" y="4302849"/>
            <a:ext cx="839278" cy="7741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3B22CC-8DBE-0027-8E8A-0A0976ABACB5}"/>
              </a:ext>
            </a:extLst>
          </p:cNvPr>
          <p:cNvCxnSpPr>
            <a:cxnSpLocks/>
          </p:cNvCxnSpPr>
          <p:nvPr/>
        </p:nvCxnSpPr>
        <p:spPr>
          <a:xfrm>
            <a:off x="10108222" y="4657776"/>
            <a:ext cx="0" cy="139312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285D14-D3C7-E9F9-AE63-60CCF20A5FA1}"/>
              </a:ext>
            </a:extLst>
          </p:cNvPr>
          <p:cNvCxnSpPr>
            <a:cxnSpLocks/>
          </p:cNvCxnSpPr>
          <p:nvPr/>
        </p:nvCxnSpPr>
        <p:spPr>
          <a:xfrm flipH="1">
            <a:off x="8651362" y="6029132"/>
            <a:ext cx="1393200" cy="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4A036A-074B-B55F-5C0C-223646A053A1}"/>
              </a:ext>
            </a:extLst>
          </p:cNvPr>
          <p:cNvCxnSpPr>
            <a:cxnSpLocks/>
          </p:cNvCxnSpPr>
          <p:nvPr/>
        </p:nvCxnSpPr>
        <p:spPr>
          <a:xfrm flipV="1">
            <a:off x="8664264" y="4657776"/>
            <a:ext cx="0" cy="1393200"/>
          </a:xfrm>
          <a:prstGeom prst="straightConnector1">
            <a:avLst/>
          </a:prstGeom>
          <a:ln w="66675" cap="rnd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21">
            <a:extLst>
              <a:ext uri="{FF2B5EF4-FFF2-40B4-BE49-F238E27FC236}">
                <a16:creationId xmlns:a16="http://schemas.microsoft.com/office/drawing/2014/main" id="{187648CA-F334-E1AD-CDBD-6B645934C94A}"/>
              </a:ext>
            </a:extLst>
          </p:cNvPr>
          <p:cNvSpPr/>
          <p:nvPr/>
        </p:nvSpPr>
        <p:spPr>
          <a:xfrm>
            <a:off x="7992215" y="3965735"/>
            <a:ext cx="2856103" cy="2621260"/>
          </a:xfrm>
          <a:prstGeom prst="round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Cmd Terminal with solid fill">
            <a:extLst>
              <a:ext uri="{FF2B5EF4-FFF2-40B4-BE49-F238E27FC236}">
                <a16:creationId xmlns:a16="http://schemas.microsoft.com/office/drawing/2014/main" id="{2457A4E0-9837-F36B-2095-4E782AFAB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1128" y="2336573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99B207-F200-5EE8-725F-EC20EB2E74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 rot="16200000">
            <a:off x="9688583" y="1438531"/>
            <a:ext cx="839278" cy="774188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2A4204D-D288-5094-C2C3-8A0B33CCF36A}"/>
              </a:ext>
            </a:extLst>
          </p:cNvPr>
          <p:cNvCxnSpPr>
            <a:stCxn id="7" idx="6"/>
            <a:endCxn id="28" idx="0"/>
          </p:cNvCxnSpPr>
          <p:nvPr/>
        </p:nvCxnSpPr>
        <p:spPr>
          <a:xfrm flipV="1">
            <a:off x="7405445" y="1825625"/>
            <a:ext cx="2315683" cy="51257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4CC35C9-F75F-29B1-375F-0488D9E2CF2D}"/>
              </a:ext>
            </a:extLst>
          </p:cNvPr>
          <p:cNvCxnSpPr>
            <a:cxnSpLocks/>
            <a:stCxn id="7" idx="6"/>
            <a:endCxn id="22" idx="1"/>
          </p:cNvCxnSpPr>
          <p:nvPr/>
        </p:nvCxnSpPr>
        <p:spPr>
          <a:xfrm>
            <a:off x="7405445" y="2338199"/>
            <a:ext cx="2315683" cy="455574"/>
          </a:xfrm>
          <a:prstGeom prst="bentConnector3">
            <a:avLst>
              <a:gd name="adj1" fmla="val 5000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37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A7EAC5-9A49-4C8B-E851-5356A4FFC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Nexa-Bold" panose="01000000000000000000" pitchFamily="2" charset="0"/>
              </a:rPr>
              <a:t>Definition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A state machine is a computational model that transitions between predefined states based on inputs or conditions.</a:t>
            </a:r>
          </a:p>
          <a:p>
            <a:pPr>
              <a:lnSpc>
                <a:spcPct val="150000"/>
              </a:lnSpc>
            </a:pPr>
            <a:r>
              <a:rPr lang="en-GB" sz="1600" b="1" dirty="0"/>
              <a:t>Finite State Machines (FSM) </a:t>
            </a:r>
            <a:r>
              <a:rPr lang="en-GB" sz="1600" dirty="0"/>
              <a:t>- Fixed number of states.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latin typeface="Nexa-Bold" panose="01000000000000000000" pitchFamily="2" charset="0"/>
              </a:rPr>
              <a:t>Why use state machines?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Structured way to control robotic behaviour.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500" dirty="0"/>
              <a:t>Ensures modular, scalable, and readable code.</a:t>
            </a:r>
          </a:p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F9448D-FAA9-9681-5FE0-268E92F7BC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192" t="2958" r="14869" b="19991"/>
          <a:stretch/>
        </p:blipFill>
        <p:spPr>
          <a:xfrm>
            <a:off x="6333567" y="1181694"/>
            <a:ext cx="5858433" cy="56763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427288C-F063-1AE3-F6D8-016A0B75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Machines</a:t>
            </a:r>
          </a:p>
        </p:txBody>
      </p:sp>
    </p:spTree>
    <p:extLst>
      <p:ext uri="{BB962C8B-B14F-4D97-AF65-F5344CB8AC3E}">
        <p14:creationId xmlns:p14="http://schemas.microsoft.com/office/powerpoint/2010/main" val="202397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7DB4-1472-3344-C53F-D8DFB499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1A96104-7AA8-A308-4B5B-1A1AE2F3DA6C}"/>
              </a:ext>
            </a:extLst>
          </p:cNvPr>
          <p:cNvSpPr/>
          <p:nvPr/>
        </p:nvSpPr>
        <p:spPr>
          <a:xfrm>
            <a:off x="3254189" y="1788460"/>
            <a:ext cx="1479176" cy="147917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Straight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7456FC-7382-513B-5FA5-589EFC6AFFF4}"/>
              </a:ext>
            </a:extLst>
          </p:cNvPr>
          <p:cNvSpPr/>
          <p:nvPr/>
        </p:nvSpPr>
        <p:spPr>
          <a:xfrm>
            <a:off x="7100048" y="3000202"/>
            <a:ext cx="1479176" cy="147917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Turn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Count++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255C07-99F9-F372-FC4E-CCF31763D85E}"/>
              </a:ext>
            </a:extLst>
          </p:cNvPr>
          <p:cNvSpPr/>
          <p:nvPr/>
        </p:nvSpPr>
        <p:spPr>
          <a:xfrm>
            <a:off x="3472117" y="4926107"/>
            <a:ext cx="1479176" cy="147917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Stop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Count = 0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50DC06B8-642B-92CD-4CAE-C13E5AC3C576}"/>
              </a:ext>
            </a:extLst>
          </p:cNvPr>
          <p:cNvCxnSpPr>
            <a:cxnSpLocks/>
            <a:stCxn id="3" idx="6"/>
            <a:endCxn id="4" idx="0"/>
          </p:cNvCxnSpPr>
          <p:nvPr/>
        </p:nvCxnSpPr>
        <p:spPr>
          <a:xfrm>
            <a:off x="4733365" y="2528048"/>
            <a:ext cx="3106271" cy="472154"/>
          </a:xfrm>
          <a:prstGeom prst="curvedConnector2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C8347AD-59DE-7615-BB3A-7CB5FD0EEF52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rot="10800000" flipH="1">
            <a:off x="3254189" y="1788460"/>
            <a:ext cx="739588" cy="739588"/>
          </a:xfrm>
          <a:prstGeom prst="curvedConnector4">
            <a:avLst>
              <a:gd name="adj1" fmla="val -30909"/>
              <a:gd name="adj2" fmla="val 130909"/>
            </a:avLst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DB4965B-A79C-F367-15B7-331A67892360}"/>
              </a:ext>
            </a:extLst>
          </p:cNvPr>
          <p:cNvCxnSpPr>
            <a:cxnSpLocks/>
            <a:stCxn id="4" idx="3"/>
            <a:endCxn id="3" idx="5"/>
          </p:cNvCxnSpPr>
          <p:nvPr/>
        </p:nvCxnSpPr>
        <p:spPr>
          <a:xfrm rot="5400000" flipH="1">
            <a:off x="5310836" y="2256926"/>
            <a:ext cx="1211742" cy="2799923"/>
          </a:xfrm>
          <a:prstGeom prst="curvedConnector3">
            <a:avLst>
              <a:gd name="adj1" fmla="val -7889"/>
            </a:avLst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8BA33B68-5FA3-0B13-97DD-BC785D1AAC0B}"/>
              </a:ext>
            </a:extLst>
          </p:cNvPr>
          <p:cNvCxnSpPr>
            <a:cxnSpLocks/>
            <a:stCxn id="4" idx="4"/>
            <a:endCxn id="5" idx="6"/>
          </p:cNvCxnSpPr>
          <p:nvPr/>
        </p:nvCxnSpPr>
        <p:spPr>
          <a:xfrm rot="5400000">
            <a:off x="5802307" y="3628365"/>
            <a:ext cx="1186317" cy="2888343"/>
          </a:xfrm>
          <a:prstGeom prst="curvedConnector2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5743065-B13A-A920-2A24-E34E6DE3EFD4}"/>
              </a:ext>
            </a:extLst>
          </p:cNvPr>
          <p:cNvCxnSpPr>
            <a:cxnSpLocks/>
            <a:stCxn id="22" idx="5"/>
            <a:endCxn id="5" idx="2"/>
          </p:cNvCxnSpPr>
          <p:nvPr/>
        </p:nvCxnSpPr>
        <p:spPr>
          <a:xfrm rot="16200000" flipH="1">
            <a:off x="2351251" y="4544829"/>
            <a:ext cx="160658" cy="2081073"/>
          </a:xfrm>
          <a:prstGeom prst="curvedConnector2">
            <a:avLst/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3C7D702-4D53-21A4-EC5E-D6C72DB70E97}"/>
              </a:ext>
            </a:extLst>
          </p:cNvPr>
          <p:cNvSpPr/>
          <p:nvPr/>
        </p:nvSpPr>
        <p:spPr>
          <a:xfrm>
            <a:off x="128488" y="5135244"/>
            <a:ext cx="1479176" cy="43323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CA23096D-27CE-6ACD-22F2-8CD6B0021C62}"/>
              </a:ext>
            </a:extLst>
          </p:cNvPr>
          <p:cNvCxnSpPr>
            <a:cxnSpLocks/>
            <a:stCxn id="5" idx="0"/>
            <a:endCxn id="3" idx="3"/>
          </p:cNvCxnSpPr>
          <p:nvPr/>
        </p:nvCxnSpPr>
        <p:spPr>
          <a:xfrm rot="16200000" flipV="1">
            <a:off x="2903712" y="3618114"/>
            <a:ext cx="1875091" cy="740896"/>
          </a:xfrm>
          <a:prstGeom prst="curvedConnector3">
            <a:avLst>
              <a:gd name="adj1" fmla="val 43785"/>
            </a:avLst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E08F684-6FF8-9E4A-91AA-34A7E761D694}"/>
              </a:ext>
            </a:extLst>
          </p:cNvPr>
          <p:cNvSpPr txBox="1"/>
          <p:nvPr/>
        </p:nvSpPr>
        <p:spPr>
          <a:xfrm>
            <a:off x="1060752" y="1654922"/>
            <a:ext cx="192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Time&lt;</a:t>
            </a:r>
            <a:r>
              <a:rPr lang="en-GB" dirty="0" err="1"/>
              <a:t>t_straight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9C5497-CE6E-BCE8-6A51-AB3D33B9A93A}"/>
              </a:ext>
            </a:extLst>
          </p:cNvPr>
          <p:cNvSpPr txBox="1"/>
          <p:nvPr/>
        </p:nvSpPr>
        <p:spPr>
          <a:xfrm>
            <a:off x="5472953" y="2158716"/>
            <a:ext cx="192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Time&gt;=</a:t>
            </a:r>
            <a:r>
              <a:rPr lang="en-GB" dirty="0" err="1"/>
              <a:t>t_straight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A304A2-DEC9-73AC-26BB-D69B7D2AD18A}"/>
              </a:ext>
            </a:extLst>
          </p:cNvPr>
          <p:cNvSpPr txBox="1"/>
          <p:nvPr/>
        </p:nvSpPr>
        <p:spPr>
          <a:xfrm>
            <a:off x="5032176" y="3637892"/>
            <a:ext cx="192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Time&gt;=</a:t>
            </a:r>
            <a:r>
              <a:rPr lang="en-GB" dirty="0" err="1"/>
              <a:t>t_turn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07530B-17B0-56B0-0588-33BC08407411}"/>
              </a:ext>
            </a:extLst>
          </p:cNvPr>
          <p:cNvSpPr txBox="1"/>
          <p:nvPr/>
        </p:nvSpPr>
        <p:spPr>
          <a:xfrm>
            <a:off x="6352962" y="5472993"/>
            <a:ext cx="3606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Count &gt;=</a:t>
            </a:r>
            <a:r>
              <a:rPr lang="en-GB" dirty="0" err="1"/>
              <a:t>N_turns</a:t>
            </a:r>
            <a:r>
              <a:rPr lang="en-GB" dirty="0"/>
              <a:t> &amp;&amp; Time &gt;=</a:t>
            </a:r>
            <a:r>
              <a:rPr lang="en-GB" dirty="0" err="1"/>
              <a:t>t_turn</a:t>
            </a:r>
            <a:endParaRPr lang="en-GB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2ACF75-F8CD-F384-1378-2892A4DECC3F}"/>
              </a:ext>
            </a:extLst>
          </p:cNvPr>
          <p:cNvSpPr txBox="1"/>
          <p:nvPr/>
        </p:nvSpPr>
        <p:spPr>
          <a:xfrm>
            <a:off x="1564918" y="3302980"/>
            <a:ext cx="23196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Start?</a:t>
            </a:r>
          </a:p>
          <a:p>
            <a:r>
              <a:rPr lang="en-GB" dirty="0"/>
              <a:t>Variables ready? Simulation ready?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9EB23161-0300-A5E9-D1F5-8F1AD9617BD0}"/>
              </a:ext>
            </a:extLst>
          </p:cNvPr>
          <p:cNvCxnSpPr>
            <a:cxnSpLocks/>
            <a:stCxn id="4" idx="7"/>
            <a:endCxn id="4" idx="5"/>
          </p:cNvCxnSpPr>
          <p:nvPr/>
        </p:nvCxnSpPr>
        <p:spPr>
          <a:xfrm rot="16200000" flipH="1">
            <a:off x="7839636" y="3739790"/>
            <a:ext cx="1045936" cy="12700"/>
          </a:xfrm>
          <a:prstGeom prst="curvedConnector5">
            <a:avLst>
              <a:gd name="adj1" fmla="val -21856"/>
              <a:gd name="adj2" fmla="val 7859039"/>
              <a:gd name="adj3" fmla="val 121856"/>
            </a:avLst>
          </a:prstGeom>
          <a:ln w="3810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4E7D13-60CF-A2A4-9B16-10E9F0037E14}"/>
              </a:ext>
            </a:extLst>
          </p:cNvPr>
          <p:cNvSpPr txBox="1"/>
          <p:nvPr/>
        </p:nvSpPr>
        <p:spPr>
          <a:xfrm>
            <a:off x="9658072" y="3581200"/>
            <a:ext cx="1927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Time&lt;</a:t>
            </a:r>
            <a:r>
              <a:rPr lang="en-GB" dirty="0" err="1"/>
              <a:t>t_turn</a:t>
            </a:r>
            <a:endParaRPr lang="en-GB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A1787DF-A2D9-72E4-0047-F52229411F37}"/>
              </a:ext>
            </a:extLst>
          </p:cNvPr>
          <p:cNvCxnSpPr/>
          <p:nvPr/>
        </p:nvCxnSpPr>
        <p:spPr>
          <a:xfrm flipV="1">
            <a:off x="3379694" y="3822558"/>
            <a:ext cx="461563" cy="86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CF8FD35-8F03-75F8-02A6-A1264A9D5996}"/>
              </a:ext>
            </a:extLst>
          </p:cNvPr>
          <p:cNvCxnSpPr>
            <a:cxnSpLocks/>
          </p:cNvCxnSpPr>
          <p:nvPr/>
        </p:nvCxnSpPr>
        <p:spPr>
          <a:xfrm flipV="1">
            <a:off x="6198418" y="2409597"/>
            <a:ext cx="14123" cy="3679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89C6AFA-C4CF-560E-000B-B91F3BD11CCC}"/>
              </a:ext>
            </a:extLst>
          </p:cNvPr>
          <p:cNvCxnSpPr>
            <a:cxnSpLocks/>
          </p:cNvCxnSpPr>
          <p:nvPr/>
        </p:nvCxnSpPr>
        <p:spPr>
          <a:xfrm flipV="1">
            <a:off x="5600568" y="4100245"/>
            <a:ext cx="14123" cy="3679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57075AE-ADE1-8D9F-05D0-18D5B6FB56E7}"/>
              </a:ext>
            </a:extLst>
          </p:cNvPr>
          <p:cNvCxnSpPr>
            <a:cxnSpLocks/>
          </p:cNvCxnSpPr>
          <p:nvPr/>
        </p:nvCxnSpPr>
        <p:spPr>
          <a:xfrm>
            <a:off x="9148870" y="3765866"/>
            <a:ext cx="40285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2B070BB-8304-04E2-B802-472502F29FDB}"/>
              </a:ext>
            </a:extLst>
          </p:cNvPr>
          <p:cNvCxnSpPr>
            <a:cxnSpLocks/>
          </p:cNvCxnSpPr>
          <p:nvPr/>
        </p:nvCxnSpPr>
        <p:spPr>
          <a:xfrm>
            <a:off x="6556737" y="5351864"/>
            <a:ext cx="40285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AEA708-046F-E755-BB3C-0D1CB5581937}"/>
              </a:ext>
            </a:extLst>
          </p:cNvPr>
          <p:cNvCxnSpPr>
            <a:cxnSpLocks/>
          </p:cNvCxnSpPr>
          <p:nvPr/>
        </p:nvCxnSpPr>
        <p:spPr>
          <a:xfrm>
            <a:off x="2838904" y="1880749"/>
            <a:ext cx="402851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78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441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Mini challenge</vt:lpstr>
      <vt:lpstr>State Machines</vt:lpstr>
      <vt:lpstr>Tips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Martinez</dc:creator>
  <cp:lastModifiedBy>Mario Martinez</cp:lastModifiedBy>
  <cp:revision>17</cp:revision>
  <dcterms:created xsi:type="dcterms:W3CDTF">2022-11-10T18:38:46Z</dcterms:created>
  <dcterms:modified xsi:type="dcterms:W3CDTF">2025-02-05T16:12:00Z</dcterms:modified>
</cp:coreProperties>
</file>