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5" r:id="rId5"/>
    <p:sldId id="258" r:id="rId6"/>
    <p:sldId id="296" r:id="rId7"/>
    <p:sldId id="297" r:id="rId8"/>
    <p:sldId id="298" r:id="rId9"/>
    <p:sldId id="299" r:id="rId10"/>
    <p:sldId id="300" r:id="rId11"/>
    <p:sldId id="301" r:id="rId12"/>
    <p:sldId id="302" r:id="rId13"/>
    <p:sldId id="303" r:id="rId14"/>
    <p:sldId id="305" r:id="rId15"/>
    <p:sldId id="304" r:id="rId16"/>
    <p:sldId id="306" r:id="rId17"/>
    <p:sldId id="307" r:id="rId18"/>
    <p:sldId id="308" r:id="rId19"/>
    <p:sldId id="309" r:id="rId20"/>
    <p:sldId id="310" r:id="rId21"/>
    <p:sldId id="311" r:id="rId22"/>
    <p:sldId id="277" r:id="rId23"/>
    <p:sldId id="278" r:id="rId24"/>
    <p:sldId id="313" r:id="rId25"/>
    <p:sldId id="312" r:id="rId26"/>
    <p:sldId id="314" r:id="rId27"/>
    <p:sldId id="315" r:id="rId28"/>
    <p:sldId id="316" r:id="rId29"/>
    <p:sldId id="317" r:id="rId30"/>
    <p:sldId id="318" r:id="rId31"/>
    <p:sldId id="319" r:id="rId32"/>
    <p:sldId id="320" r:id="rId33"/>
    <p:sldId id="321" r:id="rId34"/>
    <p:sldId id="32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C0FF"/>
    <a:srgbClr val="00C4F2"/>
    <a:srgbClr val="01CC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25/09/2023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22.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2.png"/><Relationship Id="rId1" Type="http://schemas.openxmlformats.org/officeDocument/2006/relationships/slideLayout" Target="../slideLayouts/slideLayout2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5.png"/><Relationship Id="rId1" Type="http://schemas.openxmlformats.org/officeDocument/2006/relationships/slideLayout" Target="../slideLayouts/slideLayout2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9.png"/><Relationship Id="rId1" Type="http://schemas.openxmlformats.org/officeDocument/2006/relationships/slideLayout" Target="../slideLayouts/slideLayout21.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2.xml"/><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2.xml"/><Relationship Id="rId5" Type="http://schemas.openxmlformats.org/officeDocument/2006/relationships/image" Target="../media/image77.png"/><Relationship Id="rId4" Type="http://schemas.openxmlformats.org/officeDocument/2006/relationships/image" Target="../media/image76.png"/></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2.xml"/><Relationship Id="rId5" Type="http://schemas.openxmlformats.org/officeDocument/2006/relationships/image" Target="../media/image81.png"/><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Dynamical Systems</a:t>
            </a:r>
            <a:endParaRPr lang="en-GB" dirty="0"/>
          </a:p>
        </p:txBody>
      </p:sp>
      <p:sp>
        <p:nvSpPr>
          <p:cNvPr id="3" name="Subtitle 2"/>
          <p:cNvSpPr>
            <a:spLocks noGrp="1"/>
          </p:cNvSpPr>
          <p:nvPr>
            <p:ph type="subTitle" idx="1"/>
          </p:nvPr>
        </p:nvSpPr>
        <p:spPr/>
        <p:txBody>
          <a:bodyPr>
            <a:normAutofit lnSpcReduction="10000"/>
          </a:bodyPr>
          <a:lstStyle/>
          <a:p>
            <a:r>
              <a:rPr lang="en-GB"/>
              <a:t>State Space</a:t>
            </a:r>
          </a:p>
          <a:p>
            <a:r>
              <a:rPr lang="en-GB"/>
              <a:t>Representation</a:t>
            </a:r>
            <a:endParaRPr lang="en-GB" dirty="0"/>
          </a:p>
        </p:txBody>
      </p:sp>
    </p:spTree>
    <p:extLst>
      <p:ext uri="{BB962C8B-B14F-4D97-AF65-F5344CB8AC3E}">
        <p14:creationId xmlns:p14="http://schemas.microsoft.com/office/powerpoint/2010/main" val="84915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US" sz="1400" dirty="0"/>
                  <a:t>The system can be </a:t>
                </a:r>
                <a:r>
                  <a:rPr lang="en-US" sz="1400" dirty="0" err="1"/>
                  <a:t>analysed</a:t>
                </a:r>
                <a:r>
                  <a:rPr lang="en-US" sz="1400" dirty="0"/>
                  <a:t> using two methodologies: using the charges </a:t>
                </a:r>
                <a14:m>
                  <m:oMath xmlns:m="http://schemas.openxmlformats.org/officeDocument/2006/math">
                    <m:r>
                      <a:rPr lang="en-US" sz="1400" b="1" i="1" dirty="0" smtClean="0">
                        <a:latin typeface="Cambria Math" panose="02040503050406030204" pitchFamily="18" charset="0"/>
                      </a:rPr>
                      <m:t>𝒒</m:t>
                    </m:r>
                  </m:oMath>
                </a14:m>
                <a:r>
                  <a:rPr lang="en-US" sz="1400" dirty="0"/>
                  <a:t> or the current </a:t>
                </a:r>
                <a14:m>
                  <m:oMath xmlns:m="http://schemas.openxmlformats.org/officeDocument/2006/math">
                    <m:r>
                      <a:rPr lang="en-US" sz="1400" b="1" i="1" dirty="0" smtClean="0">
                        <a:latin typeface="Cambria Math" panose="02040503050406030204" pitchFamily="18" charset="0"/>
                      </a:rPr>
                      <m:t>𝒊</m:t>
                    </m:r>
                  </m:oMath>
                </a14:m>
                <a:r>
                  <a:rPr lang="en-US" sz="1400" dirty="0"/>
                  <a:t>.</a:t>
                </a:r>
              </a:p>
              <a:p>
                <a:pPr marL="342900" indent="-342900">
                  <a:lnSpc>
                    <a:spcPct val="150000"/>
                  </a:lnSpc>
                  <a:buFont typeface="+mj-lt"/>
                  <a:buAutoNum type="arabicPeriod"/>
                </a:pPr>
                <a:r>
                  <a:rPr lang="en-US" sz="1400" dirty="0"/>
                  <a:t>Using the charge</a:t>
                </a:r>
                <a:r>
                  <a:rPr lang="en-US" sz="1400" b="1" dirty="0"/>
                  <a:t> </a:t>
                </a:r>
                <a14:m>
                  <m:oMath xmlns:m="http://schemas.openxmlformats.org/officeDocument/2006/math">
                    <m:r>
                      <a:rPr lang="en-US" sz="1400" b="1" i="1" dirty="0" smtClean="0">
                        <a:latin typeface="Cambria Math" panose="02040503050406030204" pitchFamily="18" charset="0"/>
                      </a:rPr>
                      <m:t>𝒒</m:t>
                    </m:r>
                  </m:oMath>
                </a14:m>
                <a:r>
                  <a:rPr lang="en-US" sz="1400" b="1" dirty="0"/>
                  <a:t>:</a:t>
                </a:r>
              </a:p>
              <a:p>
                <a:pPr lvl="1">
                  <a:lnSpc>
                    <a:spcPct val="150000"/>
                  </a:lnSpc>
                </a:pPr>
                <a:r>
                  <a:rPr lang="en-US" sz="1400" dirty="0"/>
                  <a:t>Applying Kirchhoff's Voltage Law (KVL) on the left mesh:</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r>
                  <a:rPr lang="en-US" sz="1400" dirty="0"/>
                  <a:t>And using KVL on the right:</a:t>
                </a:r>
                <a:endParaRPr lang="en-GB" sz="1400" dirty="0"/>
              </a:p>
              <a:p>
                <a:pPr lvl="1">
                  <a:lnSpc>
                    <a:spcPct val="150000"/>
                  </a:lnSpc>
                </a:pPr>
                <a:endParaRPr lang="en-US" sz="1400" dirty="0"/>
              </a:p>
              <a:p>
                <a:pPr lvl="1">
                  <a:lnSpc>
                    <a:spcPct val="150000"/>
                  </a:lnSpc>
                </a:pPr>
                <a:endParaRPr lang="en-GB" sz="1400" dirty="0"/>
              </a:p>
              <a:p>
                <a:pPr marL="342900" indent="-342900">
                  <a:lnSpc>
                    <a:spcPct val="150000"/>
                  </a:lnSpc>
                  <a:buFont typeface="+mj-lt"/>
                  <a:buAutoNum type="arabicPeriod"/>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446302"/>
                <a:ext cx="5181600" cy="4993342"/>
              </a:xfrm>
              <a:blipFill>
                <a:blip r:embed="rId2"/>
                <a:stretch>
                  <a:fillRect l="-1294"/>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33472426"/>
                  </p:ext>
                </p:extLst>
              </p:nvPr>
            </p:nvGraphicFramePr>
            <p:xfrm>
              <a:off x="838200" y="3942973"/>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𝑉</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𝑙𝑒𝑓𝑡</m:t>
                                        </m:r>
                                      </m:sup>
                                    </m:sSub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=0 </m:t>
                                    </m:r>
                                    <m:r>
                                      <a:rPr lang="en-US" sz="1400" b="0" i="1" smtClean="0">
                                        <a:latin typeface="Cambria Math" panose="02040503050406030204" pitchFamily="18" charset="0"/>
                                        <a:ea typeface="Cambria Math" panose="02040503050406030204" pitchFamily="18" charset="0"/>
                                      </a:rPr>
                                      <m:t>⇒</m:t>
                                    </m:r>
                                  </m:e>
                                </m:nary>
                              </m:oMath>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(2)</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33472426"/>
                  </p:ext>
                </p:extLst>
              </p:nvPr>
            </p:nvGraphicFramePr>
            <p:xfrm>
              <a:off x="838200" y="3942973"/>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10095">
                    <a:tc>
                      <a:txBody>
                        <a:bodyPr/>
                        <a:lstStyle/>
                        <a:p>
                          <a:endParaRPr lang="en-US"/>
                        </a:p>
                      </a:txBody>
                      <a:tcPr anchor="ctr">
                        <a:blipFill>
                          <a:blip r:embed="rId4"/>
                          <a:stretch>
                            <a:fillRect t="-69461" r="-20028" b="-61677"/>
                          </a:stretch>
                        </a:blipFill>
                      </a:tcPr>
                    </a:tc>
                    <a:tc>
                      <a:txBody>
                        <a:bodyPr/>
                        <a:lstStyle/>
                        <a:p>
                          <a:pPr algn="ctr"/>
                          <a:r>
                            <a:rPr lang="en-GB" sz="1600" b="1" dirty="0">
                              <a:solidFill>
                                <a:schemeClr val="bg2">
                                  <a:lumMod val="50000"/>
                                </a:schemeClr>
                              </a:solidFill>
                              <a:latin typeface="Nexa-Light" panose="01000000000000000000" pitchFamily="2" charset="0"/>
                            </a:rPr>
                            <a:t>(2)</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3598512120"/>
                  </p:ext>
                </p:extLst>
              </p:nvPr>
            </p:nvGraphicFramePr>
            <p:xfrm>
              <a:off x="762000" y="5498281"/>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𝑉</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𝑟𝑖𝑔h𝑡</m:t>
                                        </m:r>
                                      </m:sup>
                                    </m:sSub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=0 </m:t>
                                    </m:r>
                                    <m:r>
                                      <a:rPr lang="en-US" sz="1400" b="0" i="1" smtClean="0">
                                        <a:latin typeface="Cambria Math" panose="02040503050406030204" pitchFamily="18" charset="0"/>
                                        <a:ea typeface="Cambria Math" panose="02040503050406030204" pitchFamily="18" charset="0"/>
                                      </a:rPr>
                                      <m:t>⇒</m:t>
                                    </m:r>
                                  </m:e>
                                </m:nary>
                              </m:oMath>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(3)</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3598512120"/>
                  </p:ext>
                </p:extLst>
              </p:nvPr>
            </p:nvGraphicFramePr>
            <p:xfrm>
              <a:off x="762000" y="5498281"/>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10095">
                    <a:tc>
                      <a:txBody>
                        <a:bodyPr/>
                        <a:lstStyle/>
                        <a:p>
                          <a:endParaRPr lang="en-US"/>
                        </a:p>
                      </a:txBody>
                      <a:tcPr anchor="ctr">
                        <a:blipFill>
                          <a:blip r:embed="rId5"/>
                          <a:stretch>
                            <a:fillRect t="-69461" r="-20028" b="-61677"/>
                          </a:stretch>
                        </a:blipFill>
                      </a:tcPr>
                    </a:tc>
                    <a:tc>
                      <a:txBody>
                        <a:bodyPr/>
                        <a:lstStyle/>
                        <a:p>
                          <a:pPr algn="ctr"/>
                          <a:r>
                            <a:rPr lang="en-GB" sz="1600" b="1" dirty="0">
                              <a:solidFill>
                                <a:schemeClr val="bg2">
                                  <a:lumMod val="50000"/>
                                </a:schemeClr>
                              </a:solidFill>
                              <a:latin typeface="Nexa-Light" panose="01000000000000000000" pitchFamily="2" charset="0"/>
                            </a:rPr>
                            <a:t>(3)</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313686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lvl="1">
              <a:lnSpc>
                <a:spcPct val="150000"/>
              </a:lnSpc>
            </a:pPr>
            <a:r>
              <a:rPr lang="en-US" sz="1400" dirty="0"/>
              <a:t>Moreover, both charges and currents are related as follows:</a:t>
            </a:r>
          </a:p>
          <a:p>
            <a:pPr lvl="1">
              <a:lnSpc>
                <a:spcPct val="150000"/>
              </a:lnSpc>
            </a:pPr>
            <a:endParaRPr lang="en-US" sz="1400" dirty="0"/>
          </a:p>
          <a:p>
            <a:pPr lvl="1">
              <a:lnSpc>
                <a:spcPct val="150000"/>
              </a:lnSpc>
            </a:pPr>
            <a:r>
              <a:rPr lang="en-US" sz="1400" dirty="0"/>
              <a:t>Therefore,</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r>
              <a:rPr lang="en-US" sz="1400" dirty="0"/>
              <a:t>Or equivalently, the matrix form:</a:t>
            </a:r>
            <a:endParaRPr lang="en-GB" sz="1400" dirty="0"/>
          </a:p>
          <a:p>
            <a:pPr lvl="1">
              <a:lnSpc>
                <a:spcPct val="150000"/>
              </a:lnSpc>
            </a:pPr>
            <a:endParaRPr lang="en-GB" sz="1400" dirty="0"/>
          </a:p>
          <a:p>
            <a:pPr lvl="1">
              <a:lnSpc>
                <a:spcPct val="150000"/>
              </a:lnSpc>
            </a:pPr>
            <a:endParaRPr lang="en-US" sz="1400" dirty="0"/>
          </a:p>
          <a:p>
            <a:pPr lvl="1">
              <a:lnSpc>
                <a:spcPct val="150000"/>
              </a:lnSpc>
            </a:pPr>
            <a:endParaRPr lang="en-GB" sz="1400" dirty="0"/>
          </a:p>
          <a:p>
            <a:pPr marL="342900" indent="-342900">
              <a:lnSpc>
                <a:spcPct val="150000"/>
              </a:lnSpc>
              <a:buFont typeface="+mj-lt"/>
              <a:buAutoNum type="arabicPeriod"/>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2"/>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48326042"/>
                  </p:ext>
                </p:extLst>
              </p:nvPr>
            </p:nvGraphicFramePr>
            <p:xfrm>
              <a:off x="838200" y="277186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i="1" smtClean="0">
                                        <a:latin typeface="Cambria Math" panose="02040503050406030204" pitchFamily="18" charset="0"/>
                                      </a:rPr>
                                      <m:t>𝑖</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2</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1</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(4)</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48326042"/>
                  </p:ext>
                </p:extLst>
              </p:nvPr>
            </p:nvGraphicFramePr>
            <p:xfrm>
              <a:off x="838200" y="277186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695" r="-20028" b="-18644"/>
                          </a:stretch>
                        </a:blipFill>
                      </a:tcPr>
                    </a:tc>
                    <a:tc>
                      <a:txBody>
                        <a:bodyPr/>
                        <a:lstStyle/>
                        <a:p>
                          <a:pPr algn="ctr"/>
                          <a:r>
                            <a:rPr lang="en-GB" sz="1600" b="1" dirty="0">
                              <a:solidFill>
                                <a:schemeClr val="bg2">
                                  <a:lumMod val="50000"/>
                                </a:schemeClr>
                              </a:solidFill>
                              <a:latin typeface="Nexa-Light" panose="01000000000000000000" pitchFamily="2" charset="0"/>
                            </a:rPr>
                            <a:t>(4)</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BFCB3D9-25A2-CE1F-0EF3-FC6C35B2B41E}"/>
                  </a:ext>
                </a:extLst>
              </p:cNvPr>
              <p:cNvGraphicFramePr>
                <a:graphicFrameLocks noGrp="1"/>
              </p:cNvGraphicFramePr>
              <p:nvPr>
                <p:extLst>
                  <p:ext uri="{D42A27DB-BD31-4B8C-83A1-F6EECF244321}">
                    <p14:modId xmlns:p14="http://schemas.microsoft.com/office/powerpoint/2010/main" val="2291214610"/>
                  </p:ext>
                </p:extLst>
              </p:nvPr>
            </p:nvGraphicFramePr>
            <p:xfrm>
              <a:off x="838200" y="3386888"/>
              <a:ext cx="5257800" cy="98463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e>
                                </m:acc>
                                <m:r>
                                  <a:rPr lang="en-US" sz="1400" i="1">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(5)</a:t>
                          </a:r>
                        </a:p>
                      </a:txBody>
                      <a:tcPr anchor="ctr"/>
                    </a:tc>
                    <a:extLst>
                      <a:ext uri="{0D108BD9-81ED-4DB2-BD59-A6C34878D82A}">
                        <a16:rowId xmlns:a16="http://schemas.microsoft.com/office/drawing/2014/main" val="2442538974"/>
                      </a:ext>
                    </a:extLst>
                  </a:tr>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b="0" i="1" smtClean="0">
                                            <a:latin typeface="Cambria Math" panose="02040503050406030204" pitchFamily="18" charset="0"/>
                                          </a:rPr>
                                          <m:t>2</m:t>
                                        </m:r>
                                      </m:sub>
                                    </m:sSub>
                                  </m:e>
                                </m:acc>
                                <m:r>
                                  <a:rPr lang="en-US" sz="1400" i="1">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(6)</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8" name="Table 7">
                <a:extLst>
                  <a:ext uri="{FF2B5EF4-FFF2-40B4-BE49-F238E27FC236}">
                    <a16:creationId xmlns:a16="http://schemas.microsoft.com/office/drawing/2014/main" id="{5BFCB3D9-25A2-CE1F-0EF3-FC6C35B2B41E}"/>
                  </a:ext>
                </a:extLst>
              </p:cNvPr>
              <p:cNvGraphicFramePr>
                <a:graphicFrameLocks noGrp="1"/>
              </p:cNvGraphicFramePr>
              <p:nvPr>
                <p:extLst>
                  <p:ext uri="{D42A27DB-BD31-4B8C-83A1-F6EECF244321}">
                    <p14:modId xmlns:p14="http://schemas.microsoft.com/office/powerpoint/2010/main" val="2291214610"/>
                  </p:ext>
                </p:extLst>
              </p:nvPr>
            </p:nvGraphicFramePr>
            <p:xfrm>
              <a:off x="838200" y="3386888"/>
              <a:ext cx="5257800" cy="98463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492316">
                    <a:tc>
                      <a:txBody>
                        <a:bodyPr/>
                        <a:lstStyle/>
                        <a:p>
                          <a:endParaRPr lang="en-US"/>
                        </a:p>
                      </a:txBody>
                      <a:tcPr anchor="ctr">
                        <a:blipFill>
                          <a:blip r:embed="rId4"/>
                          <a:stretch>
                            <a:fillRect r="-20028" b="-100000"/>
                          </a:stretch>
                        </a:blipFill>
                      </a:tcPr>
                    </a:tc>
                    <a:tc>
                      <a:txBody>
                        <a:bodyPr/>
                        <a:lstStyle/>
                        <a:p>
                          <a:pPr algn="ctr"/>
                          <a:r>
                            <a:rPr lang="en-GB" sz="1600" b="1" dirty="0">
                              <a:solidFill>
                                <a:schemeClr val="bg2">
                                  <a:lumMod val="50000"/>
                                </a:schemeClr>
                              </a:solidFill>
                              <a:latin typeface="Nexa-Light" panose="01000000000000000000" pitchFamily="2" charset="0"/>
                            </a:rPr>
                            <a:t>(5)</a:t>
                          </a:r>
                        </a:p>
                      </a:txBody>
                      <a:tcPr anchor="ctr"/>
                    </a:tc>
                    <a:extLst>
                      <a:ext uri="{0D108BD9-81ED-4DB2-BD59-A6C34878D82A}">
                        <a16:rowId xmlns:a16="http://schemas.microsoft.com/office/drawing/2014/main" val="2442538974"/>
                      </a:ext>
                    </a:extLst>
                  </a:tr>
                  <a:tr h="492316">
                    <a:tc>
                      <a:txBody>
                        <a:bodyPr/>
                        <a:lstStyle/>
                        <a:p>
                          <a:endParaRPr lang="en-US"/>
                        </a:p>
                      </a:txBody>
                      <a:tcPr anchor="ctr">
                        <a:blipFill>
                          <a:blip r:embed="rId4"/>
                          <a:stretch>
                            <a:fillRect t="-101235" r="-20028" b="-1235"/>
                          </a:stretch>
                        </a:blipFill>
                      </a:tcPr>
                    </a:tc>
                    <a:tc>
                      <a:txBody>
                        <a:bodyPr/>
                        <a:lstStyle/>
                        <a:p>
                          <a:pPr algn="ctr"/>
                          <a:r>
                            <a:rPr lang="en-GB" sz="1600" b="1" dirty="0">
                              <a:solidFill>
                                <a:schemeClr val="bg2">
                                  <a:lumMod val="50000"/>
                                </a:schemeClr>
                              </a:solidFill>
                              <a:latin typeface="Nexa-Light" panose="01000000000000000000" pitchFamily="2" charset="0"/>
                            </a:rPr>
                            <a:t>(6)</a:t>
                          </a:r>
                        </a:p>
                      </a:txBody>
                      <a:tcPr anchor="ctr"/>
                    </a:tc>
                    <a:extLst>
                      <a:ext uri="{0D108BD9-81ED-4DB2-BD59-A6C34878D82A}">
                        <a16:rowId xmlns:a16="http://schemas.microsoft.com/office/drawing/2014/main" val="21506287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7">
                <a:extLst>
                  <a:ext uri="{FF2B5EF4-FFF2-40B4-BE49-F238E27FC236}">
                    <a16:creationId xmlns:a16="http://schemas.microsoft.com/office/drawing/2014/main" id="{94C25730-7856-DE1E-AF85-1D1BA5DD915D}"/>
                  </a:ext>
                </a:extLst>
              </p:cNvPr>
              <p:cNvGraphicFramePr>
                <a:graphicFrameLocks noGrp="1"/>
              </p:cNvGraphicFramePr>
              <p:nvPr>
                <p:extLst>
                  <p:ext uri="{D42A27DB-BD31-4B8C-83A1-F6EECF244321}">
                    <p14:modId xmlns:p14="http://schemas.microsoft.com/office/powerpoint/2010/main" val="1427416586"/>
                  </p:ext>
                </p:extLst>
              </p:nvPr>
            </p:nvGraphicFramePr>
            <p:xfrm>
              <a:off x="838200" y="5362405"/>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𝒒</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
                                  </m:e>
                                </m:d>
                                <m:r>
                                  <a:rPr lang="en-US" sz="1400" b="1" i="1" smtClean="0">
                                    <a:latin typeface="Cambria Math" panose="02040503050406030204" pitchFamily="18" charset="0"/>
                                  </a:rPr>
                                  <m:t>𝒒</m:t>
                                </m:r>
                              </m:oMath>
                            </m:oMathPara>
                          </a14:m>
                          <a:endParaRPr lang="en-GB" sz="1400" b="1" dirty="0"/>
                        </a:p>
                      </a:txBody>
                      <a:tcPr anchor="ctr"/>
                    </a:tc>
                    <a:tc>
                      <a:txBody>
                        <a:bodyPr/>
                        <a:lstStyle/>
                        <a:p>
                          <a:pPr algn="ctr"/>
                          <a:r>
                            <a:rPr lang="en-GB" sz="1600" b="1" dirty="0">
                              <a:solidFill>
                                <a:schemeClr val="bg2">
                                  <a:lumMod val="50000"/>
                                </a:schemeClr>
                              </a:solidFill>
                              <a:latin typeface="Nexa-Light" panose="01000000000000000000" pitchFamily="2" charset="0"/>
                            </a:rPr>
                            <a:t>(7)</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9" name="Table 7">
                <a:extLst>
                  <a:ext uri="{FF2B5EF4-FFF2-40B4-BE49-F238E27FC236}">
                    <a16:creationId xmlns:a16="http://schemas.microsoft.com/office/drawing/2014/main" id="{94C25730-7856-DE1E-AF85-1D1BA5DD915D}"/>
                  </a:ext>
                </a:extLst>
              </p:cNvPr>
              <p:cNvGraphicFramePr>
                <a:graphicFrameLocks noGrp="1"/>
              </p:cNvGraphicFramePr>
              <p:nvPr>
                <p:extLst>
                  <p:ext uri="{D42A27DB-BD31-4B8C-83A1-F6EECF244321}">
                    <p14:modId xmlns:p14="http://schemas.microsoft.com/office/powerpoint/2010/main" val="1427416586"/>
                  </p:ext>
                </p:extLst>
              </p:nvPr>
            </p:nvGraphicFramePr>
            <p:xfrm>
              <a:off x="838200" y="5362405"/>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923862">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(7)</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0521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startAt="2"/>
                </a:pPr>
                <a:r>
                  <a:rPr lang="en-US" sz="1600" dirty="0"/>
                  <a:t>Using the current </a:t>
                </a:r>
                <a14:m>
                  <m:oMath xmlns:m="http://schemas.openxmlformats.org/officeDocument/2006/math">
                    <m:r>
                      <a:rPr lang="en-US" sz="1600" b="1" i="1" dirty="0" smtClean="0">
                        <a:latin typeface="Cambria Math" panose="02040503050406030204" pitchFamily="18" charset="0"/>
                      </a:rPr>
                      <m:t>𝒊</m:t>
                    </m:r>
                  </m:oMath>
                </a14:m>
                <a:r>
                  <a:rPr lang="en-US" sz="1600" b="1" dirty="0"/>
                  <a:t>:</a:t>
                </a:r>
              </a:p>
              <a:p>
                <a:pPr lvl="1">
                  <a:lnSpc>
                    <a:spcPct val="150000"/>
                  </a:lnSpc>
                </a:pPr>
                <a:r>
                  <a:rPr lang="en-US" sz="1600" dirty="0"/>
                  <a:t>The time derivatives of (3) and (2) are given by:</a:t>
                </a:r>
              </a:p>
              <a:p>
                <a:pPr lvl="1">
                  <a:lnSpc>
                    <a:spcPct val="150000"/>
                  </a:lnSpc>
                </a:pPr>
                <a:endParaRPr lang="en-US" sz="1600" dirty="0"/>
              </a:p>
              <a:p>
                <a:pPr lvl="1">
                  <a:lnSpc>
                    <a:spcPct val="150000"/>
                  </a:lnSpc>
                </a:pPr>
                <a:endParaRPr lang="en-US" sz="1600" dirty="0"/>
              </a:p>
              <a:p>
                <a:pPr lvl="1">
                  <a:lnSpc>
                    <a:spcPct val="150000"/>
                  </a:lnSpc>
                </a:pPr>
                <a:endParaRPr lang="en-US" sz="1600" dirty="0"/>
              </a:p>
              <a:p>
                <a:pPr lvl="1">
                  <a:lnSpc>
                    <a:spcPct val="150000"/>
                  </a:lnSpc>
                </a:pPr>
                <a:r>
                  <a:rPr lang="en-US" sz="1800" dirty="0"/>
                  <a:t>The dynamical equations in the capacitors can be written as:</a:t>
                </a:r>
                <a:endParaRPr lang="en-GB" sz="1800" dirty="0"/>
              </a:p>
              <a:p>
                <a:pPr lvl="1">
                  <a:lnSpc>
                    <a:spcPct val="150000"/>
                  </a:lnSpc>
                </a:pPr>
                <a:endParaRPr lang="en-US" sz="16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446302"/>
                <a:ext cx="5181600" cy="4993342"/>
              </a:xfrm>
              <a:blipFill>
                <a:blip r:embed="rId2"/>
                <a:stretch>
                  <a:fillRect l="-1294"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947647" y="4493672"/>
            <a:ext cx="3805516" cy="1556802"/>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618960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2041313019"/>
                  </p:ext>
                </p:extLst>
              </p:nvPr>
            </p:nvGraphicFramePr>
            <p:xfrm>
              <a:off x="838200" y="3337841"/>
              <a:ext cx="5257800" cy="5497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2</m:t>
                                        </m:r>
                                      </m:sub>
                                    </m:sSub>
                                  </m:e>
                                </m:acc>
                                <m:r>
                                  <a:rPr lang="en-US" sz="1600" b="0" i="1" smtClean="0">
                                    <a:latin typeface="Cambria Math" panose="02040503050406030204" pitchFamily="18" charset="0"/>
                                  </a:rPr>
                                  <m:t>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𝑐</m:t>
                                    </m:r>
                                  </m:den>
                                </m:f>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2</m:t>
                                        </m:r>
                                      </m:sub>
                                    </m:sSub>
                                  </m:e>
                                </m:acc>
                                <m:r>
                                  <a:rPr lang="en-US" sz="1600" i="1">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2</m:t>
                                        </m:r>
                                      </m:sub>
                                    </m:sSub>
                                  </m:e>
                                </m:acc>
                                <m:r>
                                  <a:rPr lang="en-US" sz="1600" b="0" i="1" smtClean="0">
                                    <a:latin typeface="Cambria Math" panose="02040503050406030204" pitchFamily="18" charset="0"/>
                                  </a:rPr>
                                  <m:t>=−</m:t>
                                </m:r>
                                <m:r>
                                  <a:rPr lang="en-US" sz="1600" b="0" i="1" smtClean="0">
                                    <a:latin typeface="Cambria Math" panose="02040503050406030204" pitchFamily="18" charset="0"/>
                                  </a:rPr>
                                  <m:t>𝑅𝑐</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2</m:t>
                                        </m:r>
                                      </m:sub>
                                    </m:sSub>
                                  </m:e>
                                </m:acc>
                              </m:oMath>
                            </m:oMathPara>
                          </a14:m>
                          <a:br>
                            <a:rPr lang="en-US" sz="1600" dirty="0"/>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2041313019"/>
                  </p:ext>
                </p:extLst>
              </p:nvPr>
            </p:nvGraphicFramePr>
            <p:xfrm>
              <a:off x="838200" y="3337841"/>
              <a:ext cx="5257800" cy="5497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49720">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(8)</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4092565982"/>
                  </p:ext>
                </p:extLst>
              </p:nvPr>
            </p:nvGraphicFramePr>
            <p:xfrm>
              <a:off x="838200" y="4001293"/>
              <a:ext cx="5257800" cy="492379"/>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𝑅</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e>
                                </m:acc>
                                <m:r>
                                  <a:rPr lang="en-US" sz="1400" b="0" i="1" smtClean="0">
                                    <a:latin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e>
                                </m:acc>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𝑖</m:t>
                                    </m:r>
                                  </m:e>
                                  <m:sub>
                                    <m:r>
                                      <a:rPr lang="en-GB"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𝑅𝑐</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e>
                                </m:acc>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𝑅𝑐</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2</m:t>
                                        </m:r>
                                      </m:sub>
                                    </m:sSub>
                                  </m:e>
                                </m:acc>
                              </m:oMath>
                            </m:oMathPara>
                          </a14:m>
                          <a:br>
                            <a:rPr lang="en-US" sz="1400" dirty="0"/>
                          </a:br>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(9)</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4092565982"/>
                  </p:ext>
                </p:extLst>
              </p:nvPr>
            </p:nvGraphicFramePr>
            <p:xfrm>
              <a:off x="838200" y="4001293"/>
              <a:ext cx="5257800" cy="492379"/>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492379">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(9)</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BCE97D5-66BD-68FE-2AE4-D7D4D5CAE9D1}"/>
                  </a:ext>
                </a:extLst>
              </p:cNvPr>
              <p:cNvGraphicFramePr>
                <a:graphicFrameLocks noGrp="1"/>
              </p:cNvGraphicFramePr>
              <p:nvPr>
                <p:extLst>
                  <p:ext uri="{D42A27DB-BD31-4B8C-83A1-F6EECF244321}">
                    <p14:modId xmlns:p14="http://schemas.microsoft.com/office/powerpoint/2010/main" val="4048418070"/>
                  </p:ext>
                </p:extLst>
              </p:nvPr>
            </p:nvGraphicFramePr>
            <p:xfrm>
              <a:off x="838200" y="5411698"/>
              <a:ext cx="5257800" cy="84194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𝑅𝑐</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𝑅𝑐</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2</m:t>
                                        </m:r>
                                      </m:sub>
                                    </m:sSub>
                                  </m:e>
                                </m:acc>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(10)</a:t>
                          </a:r>
                        </a:p>
                      </a:txBody>
                      <a:tcPr anchor="ctr"/>
                    </a:tc>
                    <a:extLst>
                      <a:ext uri="{0D108BD9-81ED-4DB2-BD59-A6C34878D82A}">
                        <a16:rowId xmlns:a16="http://schemas.microsoft.com/office/drawing/2014/main" val="2442538974"/>
                      </a:ext>
                    </a:extLst>
                  </a:tr>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b="0" i="1" smtClean="0">
                                            <a:latin typeface="Cambria Math" panose="02040503050406030204" pitchFamily="18" charset="0"/>
                                          </a:rPr>
                                          <m:t>2</m:t>
                                        </m:r>
                                      </m:sub>
                                    </m:sSub>
                                  </m:e>
                                </m:acc>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(11)</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8" name="Table 7">
                <a:extLst>
                  <a:ext uri="{FF2B5EF4-FFF2-40B4-BE49-F238E27FC236}">
                    <a16:creationId xmlns:a16="http://schemas.microsoft.com/office/drawing/2014/main" id="{4BCE97D5-66BD-68FE-2AE4-D7D4D5CAE9D1}"/>
                  </a:ext>
                </a:extLst>
              </p:cNvPr>
              <p:cNvGraphicFramePr>
                <a:graphicFrameLocks noGrp="1"/>
              </p:cNvGraphicFramePr>
              <p:nvPr>
                <p:extLst>
                  <p:ext uri="{D42A27DB-BD31-4B8C-83A1-F6EECF244321}">
                    <p14:modId xmlns:p14="http://schemas.microsoft.com/office/powerpoint/2010/main" val="4048418070"/>
                  </p:ext>
                </p:extLst>
              </p:nvPr>
            </p:nvGraphicFramePr>
            <p:xfrm>
              <a:off x="838200" y="5411698"/>
              <a:ext cx="5257800" cy="84194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1724" r="-20028" b="-143103"/>
                          </a:stretch>
                        </a:blipFill>
                      </a:tcPr>
                    </a:tc>
                    <a:tc>
                      <a:txBody>
                        <a:bodyPr/>
                        <a:lstStyle/>
                        <a:p>
                          <a:pPr algn="ctr"/>
                          <a:r>
                            <a:rPr lang="en-GB" sz="1600" b="1" dirty="0">
                              <a:solidFill>
                                <a:schemeClr val="bg2">
                                  <a:lumMod val="50000"/>
                                </a:schemeClr>
                              </a:solidFill>
                              <a:latin typeface="Nexa-Light" panose="01000000000000000000" pitchFamily="2" charset="0"/>
                            </a:rPr>
                            <a:t>(10)</a:t>
                          </a:r>
                        </a:p>
                      </a:txBody>
                      <a:tcPr anchor="ctr"/>
                    </a:tc>
                    <a:extLst>
                      <a:ext uri="{0D108BD9-81ED-4DB2-BD59-A6C34878D82A}">
                        <a16:rowId xmlns:a16="http://schemas.microsoft.com/office/drawing/2014/main" val="2442538974"/>
                      </a:ext>
                    </a:extLst>
                  </a:tr>
                  <a:tr h="492316">
                    <a:tc>
                      <a:txBody>
                        <a:bodyPr/>
                        <a:lstStyle/>
                        <a:p>
                          <a:endParaRPr lang="en-US"/>
                        </a:p>
                      </a:txBody>
                      <a:tcPr anchor="ctr">
                        <a:blipFill>
                          <a:blip r:embed="rId6"/>
                          <a:stretch>
                            <a:fillRect t="-72840" r="-20028" b="-2469"/>
                          </a:stretch>
                        </a:blipFill>
                      </a:tcPr>
                    </a:tc>
                    <a:tc>
                      <a:txBody>
                        <a:bodyPr/>
                        <a:lstStyle/>
                        <a:p>
                          <a:pPr algn="ctr"/>
                          <a:r>
                            <a:rPr lang="en-GB" sz="1600" b="1" dirty="0">
                              <a:solidFill>
                                <a:schemeClr val="bg2">
                                  <a:lumMod val="50000"/>
                                </a:schemeClr>
                              </a:solidFill>
                              <a:latin typeface="Nexa-Light" panose="01000000000000000000" pitchFamily="2" charset="0"/>
                            </a:rPr>
                            <a:t>(11)</a:t>
                          </a:r>
                        </a:p>
                      </a:txBody>
                      <a:tcPr anchor="ctr"/>
                    </a:tc>
                    <a:extLst>
                      <a:ext uri="{0D108BD9-81ED-4DB2-BD59-A6C34878D82A}">
                        <a16:rowId xmlns:a16="http://schemas.microsoft.com/office/drawing/2014/main" val="2150628737"/>
                      </a:ext>
                    </a:extLst>
                  </a:tr>
                </a:tbl>
              </a:graphicData>
            </a:graphic>
          </p:graphicFrame>
        </mc:Fallback>
      </mc:AlternateContent>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GB" sz="1600" dirty="0"/>
              <a:t>Reordering the above equation, we get the result in the matrix form:</a:t>
            </a:r>
          </a:p>
          <a:p>
            <a:pPr lvl="1">
              <a:lnSpc>
                <a:spcPct val="150000"/>
              </a:lnSpc>
            </a:pPr>
            <a:endParaRPr lang="en-GB" sz="1600" dirty="0"/>
          </a:p>
          <a:p>
            <a:pPr lvl="1">
              <a:lnSpc>
                <a:spcPct val="150000"/>
              </a:lnSpc>
            </a:pPr>
            <a:endParaRPr lang="en-GB" sz="1600" dirty="0"/>
          </a:p>
          <a:p>
            <a:pPr lvl="1">
              <a:lnSpc>
                <a:spcPct val="150000"/>
              </a:lnSpc>
            </a:pPr>
            <a:endParaRPr lang="en-GB" sz="1600" dirty="0"/>
          </a:p>
          <a:p>
            <a:pPr lvl="1">
              <a:lnSpc>
                <a:spcPct val="150000"/>
              </a:lnSpc>
            </a:pPr>
            <a:r>
              <a:rPr lang="en-US" sz="1600" b="1" dirty="0">
                <a:latin typeface="Nexa-Bold" panose="01000000000000000000" pitchFamily="2" charset="0"/>
                <a:cs typeface="Times New Roman" panose="02020603050405020304" pitchFamily="18" charset="0"/>
              </a:rPr>
              <a:t>Q: </a:t>
            </a:r>
            <a:r>
              <a:rPr lang="en-US" sz="1600" i="1" dirty="0"/>
              <a:t>This electrical circuit is an autonomous systems or a non-autonomous system?</a:t>
            </a:r>
            <a:endParaRPr lang="en-GB" sz="1600" i="1" dirty="0"/>
          </a:p>
          <a:p>
            <a:pPr lvl="1">
              <a:lnSpc>
                <a:spcPct val="150000"/>
              </a:lnSpc>
            </a:pPr>
            <a:endParaRPr lang="en-GB" sz="1600" dirty="0"/>
          </a:p>
          <a:p>
            <a:endParaRPr lang="en-GB" dirty="0"/>
          </a:p>
        </p:txBody>
      </p:sp>
      <mc:AlternateContent xmlns:mc="http://schemas.openxmlformats.org/markup-compatibility/2006" xmlns:a14="http://schemas.microsoft.com/office/drawing/2010/main">
        <mc:Choice Requires="a14">
          <p:graphicFrame>
            <p:nvGraphicFramePr>
              <p:cNvPr id="12" name="Table 7">
                <a:extLst>
                  <a:ext uri="{FF2B5EF4-FFF2-40B4-BE49-F238E27FC236}">
                    <a16:creationId xmlns:a16="http://schemas.microsoft.com/office/drawing/2014/main" id="{92DE5191-8EA6-4B5B-47B3-C651A7353CED}"/>
                  </a:ext>
                </a:extLst>
              </p:cNvPr>
              <p:cNvGraphicFramePr>
                <a:graphicFrameLocks noGrp="1"/>
              </p:cNvGraphicFramePr>
              <p:nvPr>
                <p:extLst>
                  <p:ext uri="{D42A27DB-BD31-4B8C-83A1-F6EECF244321}">
                    <p14:modId xmlns:p14="http://schemas.microsoft.com/office/powerpoint/2010/main" val="3416812001"/>
                  </p:ext>
                </p:extLst>
              </p:nvPr>
            </p:nvGraphicFramePr>
            <p:xfrm>
              <a:off x="6459070" y="2410619"/>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 </m:t>
                                    </m:r>
                                    <m:r>
                                      <a:rPr lang="en-US" sz="1400" b="1" i="1" smtClean="0">
                                        <a:latin typeface="Cambria Math" panose="02040503050406030204" pitchFamily="18" charset="0"/>
                                      </a:rPr>
                                      <m:t>𝒊</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
                                  </m:e>
                                </m:d>
                                <m:r>
                                  <a:rPr lang="en-US" sz="1400" b="1" i="1" smtClean="0">
                                    <a:latin typeface="Cambria Math" panose="02040503050406030204" pitchFamily="18" charset="0"/>
                                  </a:rPr>
                                  <m:t>𝒊</m:t>
                                </m:r>
                              </m:oMath>
                            </m:oMathPara>
                          </a14:m>
                          <a:endParaRPr lang="en-GB" sz="1400" b="1" dirty="0"/>
                        </a:p>
                      </a:txBody>
                      <a:tcPr anchor="ctr"/>
                    </a:tc>
                    <a:tc>
                      <a:txBody>
                        <a:bodyPr/>
                        <a:lstStyle/>
                        <a:p>
                          <a:pPr algn="ctr"/>
                          <a:r>
                            <a:rPr lang="en-GB" sz="1600" b="1" dirty="0">
                              <a:solidFill>
                                <a:schemeClr val="bg2">
                                  <a:lumMod val="50000"/>
                                </a:schemeClr>
                              </a:solidFill>
                              <a:latin typeface="Nexa-Light" panose="01000000000000000000" pitchFamily="2" charset="0"/>
                            </a:rPr>
                            <a:t>(12)</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12" name="Table 7">
                <a:extLst>
                  <a:ext uri="{FF2B5EF4-FFF2-40B4-BE49-F238E27FC236}">
                    <a16:creationId xmlns:a16="http://schemas.microsoft.com/office/drawing/2014/main" id="{92DE5191-8EA6-4B5B-47B3-C651A7353CED}"/>
                  </a:ext>
                </a:extLst>
              </p:cNvPr>
              <p:cNvGraphicFramePr>
                <a:graphicFrameLocks noGrp="1"/>
              </p:cNvGraphicFramePr>
              <p:nvPr>
                <p:extLst>
                  <p:ext uri="{D42A27DB-BD31-4B8C-83A1-F6EECF244321}">
                    <p14:modId xmlns:p14="http://schemas.microsoft.com/office/powerpoint/2010/main" val="3416812001"/>
                  </p:ext>
                </p:extLst>
              </p:nvPr>
            </p:nvGraphicFramePr>
            <p:xfrm>
              <a:off x="6459070" y="2410619"/>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923862">
                    <a:tc>
                      <a:txBody>
                        <a:bodyPr/>
                        <a:lstStyle/>
                        <a:p>
                          <a:endParaRPr lang="en-US"/>
                        </a:p>
                      </a:txBody>
                      <a:tcPr anchor="ctr">
                        <a:blipFill>
                          <a:blip r:embed="rId7"/>
                          <a:stretch>
                            <a:fillRect r="-20167"/>
                          </a:stretch>
                        </a:blipFill>
                      </a:tcPr>
                    </a:tc>
                    <a:tc>
                      <a:txBody>
                        <a:bodyPr/>
                        <a:lstStyle/>
                        <a:p>
                          <a:pPr algn="ctr"/>
                          <a:r>
                            <a:rPr lang="en-GB" sz="1600" b="1" dirty="0">
                              <a:solidFill>
                                <a:schemeClr val="bg2">
                                  <a:lumMod val="50000"/>
                                </a:schemeClr>
                              </a:solidFill>
                              <a:latin typeface="Nexa-Light" panose="01000000000000000000" pitchFamily="2" charset="0"/>
                            </a:rPr>
                            <a:t>(12)</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5855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marL="0" indent="0">
              <a:lnSpc>
                <a:spcPct val="150000"/>
              </a:lnSpc>
              <a:buNone/>
            </a:pPr>
            <a:r>
              <a:rPr lang="en-GB" sz="1600" dirty="0"/>
              <a:t>The key point in control engineering and systems theory is interaction.</a:t>
            </a:r>
          </a:p>
          <a:p>
            <a:pPr marL="0" indent="0">
              <a:lnSpc>
                <a:spcPct val="150000"/>
              </a:lnSpc>
              <a:buNone/>
            </a:pPr>
            <a:r>
              <a:rPr lang="en-GB" sz="1600" dirty="0"/>
              <a:t>We are interested in studying the dynamical evolution of interconnected systems.</a:t>
            </a:r>
          </a:p>
          <a:p>
            <a:pPr marL="0" indent="0">
              <a:lnSpc>
                <a:spcPct val="150000"/>
              </a:lnSpc>
              <a:buNone/>
            </a:pPr>
            <a:r>
              <a:rPr lang="en-GB" sz="1600" dirty="0"/>
              <a:t>In particular, feedback systems are the most important for us as robotics and control engineers.</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pic>
        <p:nvPicPr>
          <p:cNvPr id="15" name="Content Placeholder 14">
            <a:extLst>
              <a:ext uri="{FF2B5EF4-FFF2-40B4-BE49-F238E27FC236}">
                <a16:creationId xmlns:a16="http://schemas.microsoft.com/office/drawing/2014/main" id="{F202FB8E-F553-1CAF-B70A-5827444B761A}"/>
              </a:ext>
            </a:extLst>
          </p:cNvPr>
          <p:cNvPicPr>
            <a:picLocks noGrp="1" noChangeAspect="1"/>
          </p:cNvPicPr>
          <p:nvPr>
            <p:ph sz="half" idx="2"/>
          </p:nvPr>
        </p:nvPicPr>
        <p:blipFill>
          <a:blip r:embed="rId2"/>
          <a:stretch>
            <a:fillRect/>
          </a:stretch>
        </p:blipFill>
        <p:spPr>
          <a:xfrm>
            <a:off x="6172200" y="2000250"/>
            <a:ext cx="5181600" cy="3886200"/>
          </a:xfrm>
        </p:spPr>
      </p:pic>
    </p:spTree>
    <p:extLst>
      <p:ext uri="{BB962C8B-B14F-4D97-AF65-F5344CB8AC3E}">
        <p14:creationId xmlns:p14="http://schemas.microsoft.com/office/powerpoint/2010/main" val="355852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600" dirty="0"/>
                  <a:t>Therefore, we would like to model our system as a dynamical system, including explicitly input </a:t>
                </a:r>
                <a14:m>
                  <m:oMath xmlns:m="http://schemas.openxmlformats.org/officeDocument/2006/math">
                    <m:r>
                      <a:rPr lang="en-GB" sz="1600" dirty="0">
                        <a:latin typeface="Cambria Math" panose="02040503050406030204" pitchFamily="18" charset="0"/>
                      </a:rPr>
                      <m:t>𝑢</m:t>
                    </m:r>
                  </m:oMath>
                </a14:m>
                <a:r>
                  <a:rPr lang="en-GB" sz="1600" dirty="0"/>
                  <a:t> and output </a:t>
                </a:r>
                <a14:m>
                  <m:oMath xmlns:m="http://schemas.openxmlformats.org/officeDocument/2006/math">
                    <m:r>
                      <a:rPr lang="en-GB" sz="1600" dirty="0">
                        <a:latin typeface="Cambria Math" panose="02040503050406030204" pitchFamily="18" charset="0"/>
                      </a:rPr>
                      <m:t>𝑦</m:t>
                    </m:r>
                  </m:oMath>
                </a14:m>
                <a:r>
                  <a:rPr lang="en-GB" sz="1600" dirty="0"/>
                  <a:t>:</a:t>
                </a:r>
              </a:p>
              <a:p>
                <a:pPr>
                  <a:lnSpc>
                    <a:spcPct val="150000"/>
                  </a:lnSpc>
                </a:pPr>
                <a:endParaRPr lang="en-GB" sz="1600" dirty="0"/>
              </a:p>
              <a:p>
                <a:pPr>
                  <a:lnSpc>
                    <a:spcPct val="150000"/>
                  </a:lnSpc>
                </a:pPr>
                <a:endParaRPr lang="en-GB" sz="1600" dirty="0"/>
              </a:p>
              <a:p>
                <a:pPr marL="0" indent="0">
                  <a:lnSpc>
                    <a:spcPct val="150000"/>
                  </a:lnSpc>
                  <a:buNone/>
                </a:pPr>
                <a:r>
                  <a:rPr lang="en-GB" sz="1600" dirty="0"/>
                  <a:t>where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oMath>
                </a14:m>
                <a:r>
                  <a:rPr lang="en-GB" sz="1600" dirty="0"/>
                  <a:t> is the number of state coordinates,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oMath>
                </a14:m>
                <a:r>
                  <a:rPr lang="en-GB" sz="1600" dirty="0"/>
                  <a:t> is the number of inputs,</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oMath>
                </a14:m>
                <a:r>
                  <a:rPr lang="en-GB" sz="1600" dirty="0"/>
                  <a:t> is the number of outputs.</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1294"/>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521387"/>
          </a:xfrm>
        </p:spPr>
        <p:txBody>
          <a:bodyPr>
            <a:normAutofit fontScale="55000" lnSpcReduction="20000"/>
          </a:bodyPr>
          <a:lstStyle/>
          <a:p>
            <a:pPr marL="0" indent="0">
              <a:lnSpc>
                <a:spcPct val="150000"/>
              </a:lnSpc>
              <a:buNone/>
            </a:pPr>
            <a:endParaRPr lang="en-GB" sz="1600" dirty="0"/>
          </a:p>
          <a:p>
            <a:pPr>
              <a:lnSpc>
                <a:spcPct val="170000"/>
              </a:lnSpc>
              <a:spcAft>
                <a:spcPts val="0"/>
              </a:spcAft>
            </a:pPr>
            <a:r>
              <a:rPr lang="en-GB" sz="2800" dirty="0"/>
              <a:t>This representation is called state-space representation.</a:t>
            </a:r>
          </a:p>
          <a:p>
            <a:pPr>
              <a:lnSpc>
                <a:spcPct val="170000"/>
              </a:lnSpc>
              <a:spcAft>
                <a:spcPts val="0"/>
              </a:spcAft>
            </a:pPr>
            <a:r>
              <a:rPr lang="en-GB" sz="2800" dirty="0"/>
              <a:t>Is a very general, and most real systems can be modelled by (13) and (14). </a:t>
            </a:r>
          </a:p>
          <a:p>
            <a:pPr>
              <a:lnSpc>
                <a:spcPct val="170000"/>
              </a:lnSpc>
              <a:spcAft>
                <a:spcPts val="0"/>
              </a:spcAft>
            </a:pPr>
            <a:r>
              <a:rPr lang="en-GB" sz="2800" dirty="0"/>
              <a:t>The equations (13) and (14) are referred to as the system equation and the output equation, respectively.</a:t>
            </a:r>
            <a:endParaRPr lang="en-US" sz="2800" dirty="0"/>
          </a:p>
          <a:p>
            <a:pPr>
              <a:lnSpc>
                <a:spcPct val="170000"/>
              </a:lnSpc>
              <a:spcAft>
                <a:spcPts val="0"/>
              </a:spcAft>
            </a:pPr>
            <a:r>
              <a:rPr lang="en-US" sz="2800" dirty="0"/>
              <a:t>In contrast with the transfer function representation of a system, the state-space representation is not limited to linear systems.</a:t>
            </a:r>
          </a:p>
          <a:p>
            <a:endParaRPr lang="en-GB" dirty="0"/>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𝑢</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(13)</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h</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𝑦</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(14)</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724" r="-20028" b="-118966"/>
                          </a:stretch>
                        </a:blipFill>
                      </a:tcPr>
                    </a:tc>
                    <a:tc>
                      <a:txBody>
                        <a:bodyPr/>
                        <a:lstStyle/>
                        <a:p>
                          <a:pPr algn="ctr"/>
                          <a:r>
                            <a:rPr lang="en-GB" sz="1600" b="1" dirty="0">
                              <a:solidFill>
                                <a:schemeClr val="bg2">
                                  <a:lumMod val="50000"/>
                                </a:schemeClr>
                              </a:solidFill>
                              <a:latin typeface="Nexa-Light" panose="01000000000000000000" pitchFamily="2" charset="0"/>
                            </a:rPr>
                            <a:t>(13)</a:t>
                          </a:r>
                        </a:p>
                      </a:txBody>
                      <a:tcPr anchor="ctr"/>
                    </a:tc>
                    <a:extLst>
                      <a:ext uri="{0D108BD9-81ED-4DB2-BD59-A6C34878D82A}">
                        <a16:rowId xmlns:a16="http://schemas.microsoft.com/office/drawing/2014/main" val="2442538974"/>
                      </a:ext>
                    </a:extLst>
                  </a:tr>
                  <a:tr h="349624">
                    <a:tc>
                      <a:txBody>
                        <a:bodyPr/>
                        <a:lstStyle/>
                        <a:p>
                          <a:endParaRPr lang="en-US"/>
                        </a:p>
                      </a:txBody>
                      <a:tcPr anchor="ctr">
                        <a:blipFill>
                          <a:blip r:embed="rId3"/>
                          <a:stretch>
                            <a:fillRect t="-101724" r="-20028" b="-18966"/>
                          </a:stretch>
                        </a:blipFill>
                      </a:tcPr>
                    </a:tc>
                    <a:tc>
                      <a:txBody>
                        <a:bodyPr/>
                        <a:lstStyle/>
                        <a:p>
                          <a:pPr algn="ctr"/>
                          <a:r>
                            <a:rPr lang="en-GB" sz="1600" b="1" dirty="0">
                              <a:solidFill>
                                <a:schemeClr val="bg2">
                                  <a:lumMod val="50000"/>
                                </a:schemeClr>
                              </a:solidFill>
                              <a:latin typeface="Nexa-Light" panose="01000000000000000000" pitchFamily="2" charset="0"/>
                            </a:rPr>
                            <a:t>(14)</a:t>
                          </a:r>
                        </a:p>
                      </a:txBody>
                      <a:tcPr anchor="ctr"/>
                    </a:tc>
                    <a:extLst>
                      <a:ext uri="{0D108BD9-81ED-4DB2-BD59-A6C34878D82A}">
                        <a16:rowId xmlns:a16="http://schemas.microsoft.com/office/drawing/2014/main" val="2150628737"/>
                      </a:ext>
                    </a:extLst>
                  </a:tr>
                </a:tbl>
              </a:graphicData>
            </a:graphic>
          </p:graphicFrame>
        </mc:Fallback>
      </mc:AlternateContent>
    </p:spTree>
    <p:extLst>
      <p:ext uri="{BB962C8B-B14F-4D97-AF65-F5344CB8AC3E}">
        <p14:creationId xmlns:p14="http://schemas.microsoft.com/office/powerpoint/2010/main" val="423014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Linear 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600" dirty="0"/>
                  <a:t>The general definition of a dynamical system can be used to describe the behaviour of a linear system as follows:</a:t>
                </a:r>
              </a:p>
              <a:p>
                <a:pPr>
                  <a:lnSpc>
                    <a:spcPct val="150000"/>
                  </a:lnSpc>
                </a:pPr>
                <a:endParaRPr lang="en-GB" sz="1600" dirty="0"/>
              </a:p>
              <a:p>
                <a:pPr>
                  <a:lnSpc>
                    <a:spcPct val="150000"/>
                  </a:lnSpc>
                </a:pPr>
                <a:endParaRPr lang="en-GB" sz="1600" dirty="0"/>
              </a:p>
              <a:p>
                <a:pPr marL="0" indent="0">
                  <a:lnSpc>
                    <a:spcPct val="150000"/>
                  </a:lnSpc>
                  <a:buNone/>
                </a:pPr>
                <a:r>
                  <a:rPr lang="en-GB" sz="1600" dirty="0"/>
                  <a:t>where </a:t>
                </a:r>
                <a14:m>
                  <m:oMath xmlns:m="http://schemas.openxmlformats.org/officeDocument/2006/math">
                    <m:r>
                      <a:rPr lang="en-US" sz="1600">
                        <a:latin typeface="Cambria Math" panose="02040503050406030204" pitchFamily="18" charset="0"/>
                      </a:rPr>
                      <m:t>𝐴</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sup>
                    </m:sSup>
                  </m:oMath>
                </a14:m>
                <a:r>
                  <a:rPr lang="en-GB" sz="1600" dirty="0"/>
                  <a:t>, </a:t>
                </a:r>
                <a14:m>
                  <m:oMath xmlns:m="http://schemas.openxmlformats.org/officeDocument/2006/math">
                    <m:r>
                      <a:rPr lang="en-US" sz="1600">
                        <a:latin typeface="Cambria Math" panose="02040503050406030204" pitchFamily="18" charset="0"/>
                      </a:rPr>
                      <m:t>𝐵</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sup>
                    </m:sSup>
                  </m:oMath>
                </a14:m>
                <a:r>
                  <a:rPr lang="en-GB" sz="1600" dirty="0"/>
                  <a:t>, </a:t>
                </a:r>
                <a14:m>
                  <m:oMath xmlns:m="http://schemas.openxmlformats.org/officeDocument/2006/math">
                    <m:r>
                      <a:rPr lang="en-US" sz="1600">
                        <a:latin typeface="Cambria Math" panose="02040503050406030204" pitchFamily="18" charset="0"/>
                      </a:rPr>
                      <m:t>𝐶</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sup>
                    </m:sSup>
                  </m:oMath>
                </a14:m>
                <a:r>
                  <a:rPr lang="en-GB" sz="1600" dirty="0"/>
                  <a:t>, and </a:t>
                </a:r>
                <a14:m>
                  <m:oMath xmlns:m="http://schemas.openxmlformats.org/officeDocument/2006/math">
                    <m:r>
                      <a:rPr lang="en-US" sz="1600">
                        <a:latin typeface="Cambria Math" panose="02040503050406030204" pitchFamily="18" charset="0"/>
                      </a:rPr>
                      <m:t>𝐷</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sup>
                    </m:sSup>
                  </m:oMath>
                </a14:m>
                <a:r>
                  <a:rPr lang="en-GB" sz="1600" dirty="0"/>
                  <a:t>.  </a:t>
                </a:r>
              </a:p>
              <a:p>
                <a:pPr marL="0" indent="0">
                  <a:lnSpc>
                    <a:spcPct val="150000"/>
                  </a:lnSpc>
                  <a:buNone/>
                </a:pPr>
                <a:r>
                  <a:rPr lang="en-GB" sz="1600" dirty="0"/>
                  <a:t>.</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1294" r="-1647"/>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757365"/>
              </a:xfrm>
            </p:spPr>
            <p:txBody>
              <a:bodyPr>
                <a:normAutofit fontScale="25000" lnSpcReduction="20000"/>
              </a:bodyPr>
              <a:lstStyle/>
              <a:p>
                <a:pPr marL="0" indent="0">
                  <a:lnSpc>
                    <a:spcPct val="150000"/>
                  </a:lnSpc>
                  <a:buNone/>
                </a:pPr>
                <a:endParaRPr lang="en-GB" sz="1600" dirty="0"/>
              </a:p>
              <a:p>
                <a:pPr>
                  <a:lnSpc>
                    <a:spcPct val="170000"/>
                  </a:lnSpc>
                  <a:spcAft>
                    <a:spcPts val="0"/>
                  </a:spcAft>
                </a:pPr>
                <a:r>
                  <a:rPr lang="en-GB" sz="5600" dirty="0"/>
                  <a:t>Equations (15) and (16) are said to be the state-space representation of a linear system. </a:t>
                </a:r>
              </a:p>
              <a:p>
                <a:pPr>
                  <a:lnSpc>
                    <a:spcPct val="170000"/>
                  </a:lnSpc>
                  <a:spcAft>
                    <a:spcPts val="0"/>
                  </a:spcAft>
                </a:pPr>
                <a:r>
                  <a:rPr lang="en-GB" sz="5600" dirty="0"/>
                  <a:t>In short, the four matrices </a:t>
                </a:r>
                <a14:m>
                  <m:oMath xmlns:m="http://schemas.openxmlformats.org/officeDocument/2006/math">
                    <m:r>
                      <a:rPr lang="en-GB" sz="5600" dirty="0">
                        <a:latin typeface="Cambria Math" panose="02040503050406030204" pitchFamily="18" charset="0"/>
                      </a:rPr>
                      <m:t>(</m:t>
                    </m:r>
                    <m:r>
                      <a:rPr lang="en-GB" sz="5600" dirty="0">
                        <a:latin typeface="Cambria Math" panose="02040503050406030204" pitchFamily="18" charset="0"/>
                      </a:rPr>
                      <m:t>𝐴</m:t>
                    </m:r>
                    <m:r>
                      <a:rPr lang="en-GB" sz="5600" dirty="0">
                        <a:latin typeface="Cambria Math" panose="02040503050406030204" pitchFamily="18" charset="0"/>
                      </a:rPr>
                      <m:t>, </m:t>
                    </m:r>
                    <m:r>
                      <a:rPr lang="en-GB" sz="5600" dirty="0">
                        <a:latin typeface="Cambria Math" panose="02040503050406030204" pitchFamily="18" charset="0"/>
                      </a:rPr>
                      <m:t>𝐵</m:t>
                    </m:r>
                    <m:r>
                      <a:rPr lang="en-GB" sz="5600" dirty="0">
                        <a:latin typeface="Cambria Math" panose="02040503050406030204" pitchFamily="18" charset="0"/>
                      </a:rPr>
                      <m:t>, </m:t>
                    </m:r>
                    <m:r>
                      <a:rPr lang="en-GB" sz="5600" dirty="0">
                        <a:latin typeface="Cambria Math" panose="02040503050406030204" pitchFamily="18" charset="0"/>
                      </a:rPr>
                      <m:t>𝐶</m:t>
                    </m:r>
                    <m:r>
                      <a:rPr lang="en-GB" sz="5600" dirty="0">
                        <a:latin typeface="Cambria Math" panose="02040503050406030204" pitchFamily="18" charset="0"/>
                      </a:rPr>
                      <m:t>, </m:t>
                    </m:r>
                    <m:r>
                      <a:rPr lang="en-GB" sz="5600" dirty="0">
                        <a:latin typeface="Cambria Math" panose="02040503050406030204" pitchFamily="18" charset="0"/>
                      </a:rPr>
                      <m:t>𝐷</m:t>
                    </m:r>
                    <m:r>
                      <a:rPr lang="en-GB" sz="5600" dirty="0" smtClean="0">
                        <a:latin typeface="Cambria Math" panose="02040503050406030204" pitchFamily="18" charset="0"/>
                      </a:rPr>
                      <m:t>)</m:t>
                    </m:r>
                  </m:oMath>
                </a14:m>
                <a:r>
                  <a:rPr lang="en-GB" sz="5600" dirty="0"/>
                  <a:t> represent a time-invariant linear (LTI) system. </a:t>
                </a:r>
              </a:p>
              <a:p>
                <a:pPr>
                  <a:lnSpc>
                    <a:spcPct val="170000"/>
                  </a:lnSpc>
                  <a:spcAft>
                    <a:spcPts val="0"/>
                  </a:spcAft>
                </a:pPr>
                <a:r>
                  <a:rPr lang="en-US" sz="5600" dirty="0"/>
                  <a:t>For systems with single input and output, i.e., </a:t>
                </a:r>
                <a14:m>
                  <m:oMath xmlns:m="http://schemas.openxmlformats.org/officeDocument/2006/math">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𝑢</m:t>
                        </m:r>
                      </m:sub>
                    </m:sSub>
                    <m:r>
                      <a:rPr lang="en-US" sz="5600">
                        <a:latin typeface="Cambria Math" panose="02040503050406030204" pitchFamily="18" charset="0"/>
                      </a:rPr>
                      <m:t>=</m:t>
                    </m:r>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𝑦</m:t>
                        </m:r>
                      </m:sub>
                    </m:sSub>
                    <m:r>
                      <a:rPr lang="en-US" sz="5600">
                        <a:latin typeface="Cambria Math" panose="02040503050406030204" pitchFamily="18" charset="0"/>
                      </a:rPr>
                      <m:t>=1</m:t>
                    </m:r>
                  </m:oMath>
                </a14:m>
                <a:r>
                  <a:rPr lang="en-US" sz="5600" dirty="0"/>
                  <a:t>, </a:t>
                </a:r>
                <a14:m>
                  <m:oMath xmlns:m="http://schemas.openxmlformats.org/officeDocument/2006/math">
                    <m:r>
                      <a:rPr lang="en-US" sz="5600" dirty="0">
                        <a:latin typeface="Cambria Math" panose="02040503050406030204" pitchFamily="18" charset="0"/>
                      </a:rPr>
                      <m:t>𝐵</m:t>
                    </m:r>
                  </m:oMath>
                </a14:m>
                <a:r>
                  <a:rPr lang="en-US" sz="5600" dirty="0"/>
                  <a:t> is a column vector, </a:t>
                </a:r>
                <a14:m>
                  <m:oMath xmlns:m="http://schemas.openxmlformats.org/officeDocument/2006/math">
                    <m:r>
                      <a:rPr lang="en-US" sz="5600" dirty="0">
                        <a:latin typeface="Cambria Math" panose="02040503050406030204" pitchFamily="18" charset="0"/>
                      </a:rPr>
                      <m:t>𝐶</m:t>
                    </m:r>
                  </m:oMath>
                </a14:m>
                <a:r>
                  <a:rPr lang="en-US" sz="5600" dirty="0"/>
                  <a:t> is a row vector and </a:t>
                </a:r>
                <a14:m>
                  <m:oMath xmlns:m="http://schemas.openxmlformats.org/officeDocument/2006/math">
                    <m:r>
                      <a:rPr lang="en-US" sz="5600" dirty="0">
                        <a:latin typeface="Cambria Math" panose="02040503050406030204" pitchFamily="18" charset="0"/>
                      </a:rPr>
                      <m:t>𝐷</m:t>
                    </m:r>
                  </m:oMath>
                </a14:m>
                <a:r>
                  <a:rPr lang="en-US" sz="5600" dirty="0"/>
                  <a:t> is a number. </a:t>
                </a:r>
              </a:p>
              <a:p>
                <a:pPr>
                  <a:lnSpc>
                    <a:spcPct val="170000"/>
                  </a:lnSpc>
                  <a:spcAft>
                    <a:spcPts val="0"/>
                  </a:spcAft>
                </a:pPr>
                <a:r>
                  <a:rPr lang="en-US" sz="5600" dirty="0"/>
                  <a:t>These systems are referred to as Single-Input Single-Output (SISO). </a:t>
                </a:r>
              </a:p>
              <a:p>
                <a:pPr>
                  <a:lnSpc>
                    <a:spcPct val="170000"/>
                  </a:lnSpc>
                  <a:spcAft>
                    <a:spcPts val="0"/>
                  </a:spcAft>
                </a:pPr>
                <a:r>
                  <a:rPr lang="en-US" sz="5600" dirty="0"/>
                  <a:t>Systems with several inputs and several outputs, i.e., </a:t>
                </a:r>
                <a14:m>
                  <m:oMath xmlns:m="http://schemas.openxmlformats.org/officeDocument/2006/math">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𝑢</m:t>
                        </m:r>
                      </m:sub>
                    </m:sSub>
                    <m:r>
                      <a:rPr lang="en-US" sz="5600">
                        <a:latin typeface="Cambria Math" panose="02040503050406030204" pitchFamily="18" charset="0"/>
                      </a:rPr>
                      <m:t>&gt;1</m:t>
                    </m:r>
                  </m:oMath>
                </a14:m>
                <a:r>
                  <a:rPr lang="en-US" sz="5600" dirty="0"/>
                  <a:t>, </a:t>
                </a:r>
                <a14:m>
                  <m:oMath xmlns:m="http://schemas.openxmlformats.org/officeDocument/2006/math">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𝑦</m:t>
                        </m:r>
                      </m:sub>
                    </m:sSub>
                    <m:r>
                      <a:rPr lang="en-US" sz="5600">
                        <a:latin typeface="Cambria Math" panose="02040503050406030204" pitchFamily="18" charset="0"/>
                      </a:rPr>
                      <m:t>&gt;1</m:t>
                    </m:r>
                  </m:oMath>
                </a14:m>
                <a:r>
                  <a:rPr lang="en-US" sz="5600" dirty="0"/>
                  <a:t>, are referred to as Multiple-Input Multiple-Output (MIMO).  </a:t>
                </a:r>
              </a:p>
              <a:p>
                <a:endParaRPr lang="en-GB" dirty="0"/>
              </a:p>
            </p:txBody>
          </p:sp>
        </mc:Choice>
        <mc:Fallback xmlns="">
          <p:sp>
            <p:nvSpPr>
              <p:cNvPr id="10" name="Content Placeholder 9">
                <a:extLst>
                  <a:ext uri="{FF2B5EF4-FFF2-40B4-BE49-F238E27FC236}">
                    <a16:creationId xmlns:a16="http://schemas.microsoft.com/office/drawing/2014/main" id="{A0864590-8CB0-D535-17B3-85D843CBC3CB}"/>
                  </a:ext>
                </a:extLst>
              </p:cNvPr>
              <p:cNvSpPr>
                <a:spLocks noGrp="1" noRot="1" noChangeAspect="1" noMove="1" noResize="1" noEditPoints="1" noAdjustHandles="1" noChangeArrowheads="1" noChangeShapeType="1" noTextEdit="1"/>
              </p:cNvSpPr>
              <p:nvPr>
                <p:ph sz="half" idx="2"/>
              </p:nvPr>
            </p:nvSpPr>
            <p:spPr>
              <a:xfrm>
                <a:off x="6172200" y="1682279"/>
                <a:ext cx="5181600" cy="4757365"/>
              </a:xfrm>
              <a:blipFill>
                <a:blip r:embed="rId3"/>
                <a:stretch>
                  <a:fillRect l="-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extLst>
                  <p:ext uri="{D42A27DB-BD31-4B8C-83A1-F6EECF244321}">
                    <p14:modId xmlns:p14="http://schemas.microsoft.com/office/powerpoint/2010/main" val="4058264699"/>
                  </p:ext>
                </p:extLst>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rPr>
                                  <m:t>𝐴𝑥</m:t>
                                </m:r>
                                <m:r>
                                  <a:rPr lang="en-US" sz="1400" b="0" i="1" smtClean="0">
                                    <a:latin typeface="Cambria Math" panose="02040503050406030204" pitchFamily="18" charset="0"/>
                                  </a:rPr>
                                  <m:t>+</m:t>
                                </m:r>
                                <m:r>
                                  <a:rPr lang="en-US" sz="1400" b="0" i="1" smtClean="0">
                                    <a:latin typeface="Cambria Math" panose="02040503050406030204" pitchFamily="18" charset="0"/>
                                  </a:rPr>
                                  <m:t>𝐵𝑢</m:t>
                                </m:r>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𝑢</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(15)</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𝐶𝑥</m:t>
                                </m:r>
                                <m:r>
                                  <a:rPr lang="en-US" sz="1400" b="0" i="1" smtClean="0">
                                    <a:latin typeface="Cambria Math" panose="02040503050406030204" pitchFamily="18" charset="0"/>
                                  </a:rPr>
                                  <m:t>+</m:t>
                                </m:r>
                                <m:r>
                                  <a:rPr lang="en-US" sz="1400" b="0" i="1" smtClean="0">
                                    <a:latin typeface="Cambria Math" panose="02040503050406030204" pitchFamily="18" charset="0"/>
                                  </a:rPr>
                                  <m:t>𝐷𝑢</m:t>
                                </m:r>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𝑦</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(16)</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extLst>
                  <p:ext uri="{D42A27DB-BD31-4B8C-83A1-F6EECF244321}">
                    <p14:modId xmlns:p14="http://schemas.microsoft.com/office/powerpoint/2010/main" val="4058264699"/>
                  </p:ext>
                </p:extLst>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118966"/>
                          </a:stretch>
                        </a:blipFill>
                      </a:tcPr>
                    </a:tc>
                    <a:tc>
                      <a:txBody>
                        <a:bodyPr/>
                        <a:lstStyle/>
                        <a:p>
                          <a:pPr algn="ctr"/>
                          <a:r>
                            <a:rPr lang="en-GB" sz="1600" b="1" dirty="0">
                              <a:solidFill>
                                <a:schemeClr val="bg2">
                                  <a:lumMod val="50000"/>
                                </a:schemeClr>
                              </a:solidFill>
                              <a:latin typeface="Nexa-Light" panose="01000000000000000000" pitchFamily="2" charset="0"/>
                            </a:rPr>
                            <a:t>(15)</a:t>
                          </a:r>
                        </a:p>
                      </a:txBody>
                      <a:tcPr anchor="ctr"/>
                    </a:tc>
                    <a:extLst>
                      <a:ext uri="{0D108BD9-81ED-4DB2-BD59-A6C34878D82A}">
                        <a16:rowId xmlns:a16="http://schemas.microsoft.com/office/drawing/2014/main" val="2442538974"/>
                      </a:ext>
                    </a:extLst>
                  </a:tr>
                  <a:tr h="349624">
                    <a:tc>
                      <a:txBody>
                        <a:bodyPr/>
                        <a:lstStyle/>
                        <a:p>
                          <a:endParaRPr lang="en-US"/>
                        </a:p>
                      </a:txBody>
                      <a:tcPr anchor="ctr">
                        <a:blipFill>
                          <a:blip r:embed="rId4"/>
                          <a:stretch>
                            <a:fillRect t="-101724" r="-20028" b="-18966"/>
                          </a:stretch>
                        </a:blipFill>
                      </a:tcPr>
                    </a:tc>
                    <a:tc>
                      <a:txBody>
                        <a:bodyPr/>
                        <a:lstStyle/>
                        <a:p>
                          <a:pPr algn="ctr"/>
                          <a:r>
                            <a:rPr lang="en-GB" sz="1600" b="1" dirty="0">
                              <a:solidFill>
                                <a:schemeClr val="bg2">
                                  <a:lumMod val="50000"/>
                                </a:schemeClr>
                              </a:solidFill>
                              <a:latin typeface="Nexa-Light" panose="01000000000000000000" pitchFamily="2" charset="0"/>
                            </a:rPr>
                            <a:t>(16)</a:t>
                          </a:r>
                        </a:p>
                      </a:txBody>
                      <a:tcPr anchor="ctr"/>
                    </a:tc>
                    <a:extLst>
                      <a:ext uri="{0D108BD9-81ED-4DB2-BD59-A6C34878D82A}">
                        <a16:rowId xmlns:a16="http://schemas.microsoft.com/office/drawing/2014/main" val="2150628737"/>
                      </a:ext>
                    </a:extLst>
                  </a:tr>
                </a:tbl>
              </a:graphicData>
            </a:graphic>
          </p:graphicFrame>
        </mc:Fallback>
      </mc:AlternateContent>
    </p:spTree>
    <p:extLst>
      <p:ext uri="{BB962C8B-B14F-4D97-AF65-F5344CB8AC3E}">
        <p14:creationId xmlns:p14="http://schemas.microsoft.com/office/powerpoint/2010/main" val="414974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a:lnSpc>
                    <a:spcPct val="150000"/>
                  </a:lnSpc>
                  <a:spcAft>
                    <a:spcPts val="0"/>
                  </a:spcAft>
                </a:pPr>
                <a:r>
                  <a:rPr lang="en-GB" sz="1600" dirty="0"/>
                  <a:t>For today lecture we restrict our attention to SISO systems.</a:t>
                </a:r>
                <a:endParaRPr lang="en-US" sz="1600" dirty="0"/>
              </a:p>
              <a:p>
                <a:pPr>
                  <a:lnSpc>
                    <a:spcPct val="150000"/>
                  </a:lnSpc>
                  <a:spcAft>
                    <a:spcPts val="0"/>
                  </a:spcAft>
                </a:pPr>
                <a:r>
                  <a:rPr lang="en-US" sz="1600" dirty="0"/>
                  <a:t>Any ordinary differential equation in the form:</a:t>
                </a:r>
              </a:p>
              <a:p>
                <a:pPr>
                  <a:lnSpc>
                    <a:spcPct val="150000"/>
                  </a:lnSpc>
                  <a:spcAft>
                    <a:spcPts val="0"/>
                  </a:spcAft>
                </a:pPr>
                <a:endParaRPr lang="en-US" sz="1600" dirty="0"/>
              </a:p>
              <a:p>
                <a:pPr>
                  <a:lnSpc>
                    <a:spcPct val="150000"/>
                  </a:lnSpc>
                  <a:spcAft>
                    <a:spcPts val="0"/>
                  </a:spcAft>
                </a:pPr>
                <a:endParaRPr lang="en-US" sz="1600" dirty="0"/>
              </a:p>
              <a:p>
                <a:pPr>
                  <a:lnSpc>
                    <a:spcPct val="150000"/>
                  </a:lnSpc>
                  <a:spcAft>
                    <a:spcPts val="0"/>
                  </a:spcAft>
                </a:pPr>
                <a:endParaRPr lang="en-US" sz="1600" dirty="0"/>
              </a:p>
              <a:p>
                <a:pPr marL="0" indent="0">
                  <a:lnSpc>
                    <a:spcPct val="150000"/>
                  </a:lnSpc>
                  <a:buNone/>
                </a:pPr>
                <a:r>
                  <a:rPr lang="en-GB" sz="1600" dirty="0"/>
                  <a:t>with </a:t>
                </a:r>
                <a14:m>
                  <m:oMath xmlns:m="http://schemas.openxmlformats.org/officeDocument/2006/math">
                    <m:r>
                      <a:rPr lang="en-GB" sz="1600" i="1" dirty="0" smtClean="0">
                        <a:latin typeface="Cambria Math" panose="02040503050406030204" pitchFamily="18" charset="0"/>
                      </a:rPr>
                      <m:t>𝑚</m:t>
                    </m:r>
                    <m:r>
                      <a:rPr lang="en-GB" sz="1600" i="1" dirty="0" smtClean="0">
                        <a:latin typeface="Cambria Math" panose="02040503050406030204" pitchFamily="18" charset="0"/>
                      </a:rPr>
                      <m:t> &lt; </m:t>
                    </m:r>
                    <m:r>
                      <a:rPr lang="en-GB" sz="1600" i="1" dirty="0" smtClean="0">
                        <a:latin typeface="Cambria Math" panose="02040503050406030204" pitchFamily="18" charset="0"/>
                      </a:rPr>
                      <m:t>𝑛</m:t>
                    </m:r>
                    <m:r>
                      <a:rPr lang="en-GB" sz="1600" i="1" dirty="0" smtClean="0">
                        <a:latin typeface="Cambria Math" panose="02040503050406030204" pitchFamily="18" charset="0"/>
                      </a:rPr>
                      <m:t> </m:t>
                    </m:r>
                  </m:oMath>
                </a14:m>
                <a:r>
                  <a:rPr lang="en-GB" sz="1600" dirty="0"/>
                  <a:t>has an equivalent state-space representation. </a:t>
                </a: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706"/>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757365"/>
          </a:xfrm>
        </p:spPr>
        <p:txBody>
          <a:bodyPr>
            <a:normAutofit/>
          </a:bodyPr>
          <a:lstStyle/>
          <a:p>
            <a:pPr marL="0" indent="0">
              <a:lnSpc>
                <a:spcPct val="150000"/>
              </a:lnSpc>
              <a:buNone/>
            </a:pPr>
            <a:endParaRPr lang="en-GB" sz="1600" dirty="0"/>
          </a:p>
          <a:p>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9537872-C2C5-D631-733C-97E0F2941DD5}"/>
                  </a:ext>
                </a:extLst>
              </p:cNvPr>
              <p:cNvGraphicFramePr>
                <a:graphicFrameLocks noGrp="1"/>
              </p:cNvGraphicFramePr>
              <p:nvPr>
                <p:extLst>
                  <p:ext uri="{D42A27DB-BD31-4B8C-83A1-F6EECF244321}">
                    <p14:modId xmlns:p14="http://schemas.microsoft.com/office/powerpoint/2010/main" val="1223719442"/>
                  </p:ext>
                </p:extLst>
              </p:nvPr>
            </p:nvGraphicFramePr>
            <p:xfrm>
              <a:off x="838200" y="3429000"/>
              <a:ext cx="5257800" cy="106908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𝑦</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𝑛</m:t>
                                        </m:r>
                                      </m:sup>
                                    </m:sSup>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𝑛</m:t>
                                    </m:r>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r>
                                      <a:rPr lang="en-US" sz="1600" b="0" i="1" smtClean="0">
                                        <a:latin typeface="Cambria Math" panose="02040503050406030204" pitchFamily="18" charset="0"/>
                                      </a:rPr>
                                      <m:t>𝑦</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den>
                                </m:f>
                                <m:r>
                                  <a:rPr lang="en-US" sz="1600" b="0" i="0" smtClean="0">
                                    <a:latin typeface="Cambria Math" panose="02040503050406030204" pitchFamily="18" charset="0"/>
                                  </a:rPr>
                                  <m:t>+</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𝑚</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𝑚</m:t>
                                        </m:r>
                                      </m:sup>
                                    </m:sSup>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𝑚</m:t>
                                        </m:r>
                                        <m:r>
                                          <a:rPr lang="en-US" sz="1600" b="0" i="1" smtClean="0">
                                            <a:latin typeface="Cambria Math" panose="02040503050406030204" pitchFamily="18" charset="0"/>
                                          </a:rPr>
                                          <m:t>−1</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𝑚</m:t>
                                        </m:r>
                                        <m:r>
                                          <a:rPr lang="en-US" sz="1600" b="0" i="1" smtClean="0">
                                            <a:latin typeface="Cambria Math" panose="02040503050406030204" pitchFamily="18" charset="0"/>
                                          </a:rPr>
                                          <m:t>−1</m:t>
                                        </m:r>
                                      </m:sup>
                                    </m:sSup>
                                  </m:den>
                                </m:f>
                                <m:r>
                                  <a:rPr lang="en-US" sz="1600" b="0" i="0" smtClean="0">
                                    <a:latin typeface="Cambria Math" panose="02040503050406030204" pitchFamily="18" charset="0"/>
                                  </a:rPr>
                                  <m:t>+</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𝑑𝑢</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𝑢</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(17)</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69537872-C2C5-D631-733C-97E0F2941DD5}"/>
                  </a:ext>
                </a:extLst>
              </p:cNvPr>
              <p:cNvGraphicFramePr>
                <a:graphicFrameLocks noGrp="1"/>
              </p:cNvGraphicFramePr>
              <p:nvPr>
                <p:extLst>
                  <p:ext uri="{D42A27DB-BD31-4B8C-83A1-F6EECF244321}">
                    <p14:modId xmlns:p14="http://schemas.microsoft.com/office/powerpoint/2010/main" val="1223719442"/>
                  </p:ext>
                </p:extLst>
              </p:nvPr>
            </p:nvGraphicFramePr>
            <p:xfrm>
              <a:off x="838200" y="3429000"/>
              <a:ext cx="5257800" cy="106908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69086">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(17)</a:t>
                          </a:r>
                        </a:p>
                      </a:txBody>
                      <a:tcPr anchor="ctr"/>
                    </a:tc>
                    <a:extLst>
                      <a:ext uri="{0D108BD9-81ED-4DB2-BD59-A6C34878D82A}">
                        <a16:rowId xmlns:a16="http://schemas.microsoft.com/office/drawing/2014/main" val="2442538974"/>
                      </a:ext>
                    </a:extLst>
                  </a:tr>
                </a:tbl>
              </a:graphicData>
            </a:graphic>
          </p:graphicFrame>
        </mc:Fallback>
      </mc:AlternateContent>
      <p:pic>
        <p:nvPicPr>
          <p:cNvPr id="8" name="Picture 7">
            <a:extLst>
              <a:ext uri="{FF2B5EF4-FFF2-40B4-BE49-F238E27FC236}">
                <a16:creationId xmlns:a16="http://schemas.microsoft.com/office/drawing/2014/main" id="{1AF69741-70ED-167A-AF45-A31FDAE34070}"/>
              </a:ext>
            </a:extLst>
          </p:cNvPr>
          <p:cNvPicPr>
            <a:picLocks noChangeAspect="1"/>
          </p:cNvPicPr>
          <p:nvPr/>
        </p:nvPicPr>
        <p:blipFill>
          <a:blip r:embed="rId4"/>
          <a:stretch>
            <a:fillRect/>
          </a:stretch>
        </p:blipFill>
        <p:spPr>
          <a:xfrm>
            <a:off x="6810568" y="2328674"/>
            <a:ext cx="4619432" cy="3464574"/>
          </a:xfrm>
          <a:prstGeom prst="rect">
            <a:avLst/>
          </a:prstGeom>
        </p:spPr>
      </p:pic>
    </p:spTree>
    <p:extLst>
      <p:ext uri="{BB962C8B-B14F-4D97-AF65-F5344CB8AC3E}">
        <p14:creationId xmlns:p14="http://schemas.microsoft.com/office/powerpoint/2010/main" val="83022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GB" sz="1600" dirty="0"/>
                  <a:t>Let us consider an Ideal Mass-Spring-Damper system where an external force </a:t>
                </a:r>
                <a14:m>
                  <m:oMath xmlns:m="http://schemas.openxmlformats.org/officeDocument/2006/math">
                    <m:r>
                      <a:rPr lang="en-GB" sz="1600" i="1" dirty="0" smtClean="0">
                        <a:latin typeface="Cambria Math" panose="02040503050406030204" pitchFamily="18" charset="0"/>
                      </a:rPr>
                      <m:t>𝐹</m:t>
                    </m:r>
                  </m:oMath>
                </a14:m>
                <a:r>
                  <a:rPr lang="en-GB" sz="1600" dirty="0"/>
                  <a:t>  is applied on the mass. The output of the system is the position of the mass </a:t>
                </a:r>
                <a14:m>
                  <m:oMath xmlns:m="http://schemas.openxmlformats.org/officeDocument/2006/math">
                    <m:r>
                      <a:rPr lang="en-GB" sz="1600" i="1" dirty="0" smtClean="0">
                        <a:latin typeface="Cambria Math" panose="02040503050406030204" pitchFamily="18" charset="0"/>
                      </a:rPr>
                      <m:t>𝑦</m:t>
                    </m:r>
                  </m:oMath>
                </a14:m>
                <a:r>
                  <a:rPr lang="en-GB" sz="1600" dirty="0"/>
                  <a:t>. </a:t>
                </a:r>
              </a:p>
              <a:p>
                <a:endParaRPr lang="en-GB" dirty="0"/>
              </a:p>
              <a:p>
                <a:pPr marL="0" indent="0">
                  <a:lnSpc>
                    <a:spcPct val="150000"/>
                  </a:lnSpc>
                  <a:buNone/>
                </a:pPr>
                <a:r>
                  <a:rPr lang="en-GB" sz="1600" i="1" dirty="0">
                    <a:latin typeface="Nexa-Bold" panose="01000000000000000000" pitchFamily="2" charset="0"/>
                    <a:ea typeface="Times New Roman" panose="02020603050405020304" pitchFamily="18" charset="0"/>
                    <a:cs typeface="Times New Roman" panose="02020603050405020304" pitchFamily="18" charset="0"/>
                  </a:rPr>
                  <a:t>Q: </a:t>
                </a:r>
                <a:r>
                  <a:rPr lang="en-GB" sz="1600" dirty="0"/>
                  <a:t>Which are the states (the set of coordinates) that describe the dynamics of this mechanical system? </a:t>
                </a:r>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p:spTree>
    <p:extLst>
      <p:ext uri="{BB962C8B-B14F-4D97-AF65-F5344CB8AC3E}">
        <p14:creationId xmlns:p14="http://schemas.microsoft.com/office/powerpoint/2010/main" val="271640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Applying Newton’s second law, the dynamics of the system are given by:</a:t>
            </a:r>
            <a:endParaRPr lang="en-GB" sz="1600" dirty="0"/>
          </a:p>
          <a:p>
            <a:endParaRPr lang="en-GB" dirty="0"/>
          </a:p>
        </p:txBody>
      </p:sp>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2"/>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376288570"/>
                  </p:ext>
                </p:extLst>
              </p:nvPr>
            </p:nvGraphicFramePr>
            <p:xfrm>
              <a:off x="838200" y="3429000"/>
              <a:ext cx="5257800" cy="683133"/>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nary>
                                  <m:naryPr>
                                    <m:chr m:val="∑"/>
                                    <m:supHide m:val="on"/>
                                    <m:ctrlPr>
                                      <a:rPr lang="en-GB" sz="1600" i="1" smtClean="0">
                                        <a:latin typeface="Cambria Math" panose="02040503050406030204" pitchFamily="18" charset="0"/>
                                      </a:rPr>
                                    </m:ctrlPr>
                                  </m:naryPr>
                                  <m:sub>
                                    <m:r>
                                      <m:rPr>
                                        <m:brk m:alnAt="7"/>
                                      </m:rPr>
                                      <a:rPr lang="en-US" sz="1600" b="0" i="1" smtClean="0">
                                        <a:latin typeface="Cambria Math" panose="02040503050406030204" pitchFamily="18" charset="0"/>
                                      </a:rPr>
                                      <m:t>𝑖</m:t>
                                    </m: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r>
                                  <a:rPr lang="en-US" sz="1600" b="0" i="1" smtClean="0">
                                    <a:latin typeface="Cambria Math" panose="02040503050406030204" pitchFamily="18" charset="0"/>
                                  </a:rPr>
                                  <m:t>𝑚𝑎</m:t>
                                </m:r>
                                <m:r>
                                  <a:rPr lang="en-US" sz="1600" b="0" i="1" smtClean="0">
                                    <a:latin typeface="Cambria Math" panose="02040503050406030204" pitchFamily="18" charset="0"/>
                                  </a:rPr>
                                  <m:t>=</m:t>
                                </m:r>
                                <m:r>
                                  <a:rPr lang="en-US" sz="1600" b="0" i="1" smtClean="0">
                                    <a:latin typeface="Cambria Math" panose="02040503050406030204" pitchFamily="18" charset="0"/>
                                  </a:rPr>
                                  <m:t>𝑚</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376288570"/>
                  </p:ext>
                </p:extLst>
              </p:nvPr>
            </p:nvGraphicFramePr>
            <p:xfrm>
              <a:off x="838200" y="3429000"/>
              <a:ext cx="5257800" cy="683133"/>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83133">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(18)</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90866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There are three forces in the direction of y: the spring force (</a:t>
                </a:r>
                <a14:m>
                  <m:oMath xmlns:m="http://schemas.openxmlformats.org/officeDocument/2006/math">
                    <m:r>
                      <a:rPr lang="en-US" sz="1600">
                        <a:latin typeface="Cambria Math" panose="02040503050406030204" pitchFamily="18" charset="0"/>
                      </a:rPr>
                      <m:t>−</m:t>
                    </m:r>
                    <m:r>
                      <a:rPr lang="en-US" sz="1600">
                        <a:latin typeface="Cambria Math" panose="02040503050406030204" pitchFamily="18" charset="0"/>
                      </a:rPr>
                      <m:t>𝑘𝑦</m:t>
                    </m:r>
                  </m:oMath>
                </a14:m>
                <a:r>
                  <a:rPr lang="en-US" sz="1600" dirty="0"/>
                  <a:t>), the damper force (</a:t>
                </a:r>
                <a14:m>
                  <m:oMath xmlns:m="http://schemas.openxmlformats.org/officeDocument/2006/math">
                    <m:r>
                      <a:rPr lang="en-US" sz="1600">
                        <a:latin typeface="Cambria Math" panose="02040503050406030204" pitchFamily="18" charset="0"/>
                      </a:rPr>
                      <m:t>−</m:t>
                    </m:r>
                    <m:r>
                      <a:rPr lang="en-US" sz="1600">
                        <a:latin typeface="Cambria Math" panose="02040503050406030204" pitchFamily="18" charset="0"/>
                      </a:rPr>
                      <m:t>𝛽</m:t>
                    </m:r>
                    <m:r>
                      <a:rPr lang="en-US" sz="1600">
                        <a:latin typeface="Cambria Math" panose="02040503050406030204" pitchFamily="18" charset="0"/>
                      </a:rPr>
                      <m:t> </m:t>
                    </m:r>
                    <m:acc>
                      <m:accPr>
                        <m:chr m:val="̇"/>
                        <m:ctrlPr>
                          <a:rPr lang="en-US" sz="1600" i="1">
                            <a:latin typeface="Cambria Math" panose="02040503050406030204" pitchFamily="18" charset="0"/>
                          </a:rPr>
                        </m:ctrlPr>
                      </m:accPr>
                      <m:e>
                        <m:r>
                          <a:rPr lang="en-US" sz="1600">
                            <a:latin typeface="Cambria Math" panose="02040503050406030204" pitchFamily="18" charset="0"/>
                          </a:rPr>
                          <m:t>𝑦</m:t>
                        </m:r>
                      </m:e>
                    </m:acc>
                  </m:oMath>
                </a14:m>
                <a:r>
                  <a:rPr lang="en-US" sz="1600" dirty="0"/>
                  <a:t>), and the external force (</a:t>
                </a:r>
                <a14:m>
                  <m:oMath xmlns:m="http://schemas.openxmlformats.org/officeDocument/2006/math">
                    <m:r>
                      <a:rPr lang="en-US" sz="1600">
                        <a:latin typeface="Cambria Math" panose="02040503050406030204" pitchFamily="18" charset="0"/>
                      </a:rPr>
                      <m:t>𝐹</m:t>
                    </m:r>
                  </m:oMath>
                </a14:m>
                <a:r>
                  <a:rPr lang="en-US" sz="1600" dirty="0"/>
                  <a:t>).</a:t>
                </a:r>
              </a:p>
              <a:p>
                <a:pPr>
                  <a:lnSpc>
                    <a:spcPct val="150000"/>
                  </a:lnSpc>
                </a:pPr>
                <a:endParaRPr lang="en-US" sz="1600" dirty="0"/>
              </a:p>
              <a:p>
                <a:pPr>
                  <a:lnSpc>
                    <a:spcPct val="150000"/>
                  </a:lnSpc>
                </a:pPr>
                <a:endParaRPr lang="en-US" sz="1600" dirty="0"/>
              </a:p>
              <a:p>
                <a:pPr>
                  <a:lnSpc>
                    <a:spcPct val="150000"/>
                  </a:lnSpc>
                </a:pPr>
                <a:r>
                  <a:rPr lang="en-US" sz="1600" dirty="0"/>
                  <a:t>Let us define the set of states as:</a:t>
                </a:r>
                <a:endParaRPr lang="en-GB" sz="1600" dirty="0"/>
              </a:p>
              <a:p>
                <a:pPr>
                  <a:lnSpc>
                    <a:spcPct val="150000"/>
                  </a:lnSpc>
                </a:pP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232376340"/>
                  </p:ext>
                </p:extLst>
              </p:nvPr>
            </p:nvGraphicFramePr>
            <p:xfrm>
              <a:off x="838200" y="3429000"/>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𝑘𝑦</m:t>
                                    </m:r>
                                  </m:e>
                                </m:d>
                                <m:r>
                                  <a:rPr lang="en-US" sz="1600" b="0" i="1" smtClean="0">
                                    <a:latin typeface="Cambria Math" panose="02040503050406030204" pitchFamily="18" charset="0"/>
                                  </a:rPr>
                                  <m:t>+(−</m:t>
                                </m:r>
                                <m:r>
                                  <a:rPr lang="en-US" sz="1600" b="0" i="1" smtClean="0">
                                    <a:latin typeface="Cambria Math" panose="02040503050406030204" pitchFamily="18" charset="0"/>
                                  </a:rPr>
                                  <m:t>𝛽</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r>
                                  <a:rPr lang="en-US" sz="1600" b="0" i="1" smtClean="0">
                                    <a:latin typeface="Cambria Math" panose="02040503050406030204" pitchFamily="18" charset="0"/>
                                  </a:rPr>
                                  <m:t>𝑚</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(19)</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(20)</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232376340"/>
                  </p:ext>
                </p:extLst>
              </p:nvPr>
            </p:nvGraphicFramePr>
            <p:xfrm>
              <a:off x="838200" y="3429000"/>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156897"/>
                          </a:stretch>
                        </a:blipFill>
                      </a:tcPr>
                    </a:tc>
                    <a:tc>
                      <a:txBody>
                        <a:bodyPr/>
                        <a:lstStyle/>
                        <a:p>
                          <a:pPr algn="ctr"/>
                          <a:r>
                            <a:rPr lang="en-GB" sz="1600" b="1" dirty="0">
                              <a:solidFill>
                                <a:schemeClr val="bg2">
                                  <a:lumMod val="50000"/>
                                </a:schemeClr>
                              </a:solidFill>
                              <a:latin typeface="Nexa-Light" panose="01000000000000000000" pitchFamily="2" charset="0"/>
                            </a:rPr>
                            <a:t>(19)</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64835" r="-20028"/>
                          </a:stretch>
                        </a:blipFill>
                      </a:tcPr>
                    </a:tc>
                    <a:tc>
                      <a:txBody>
                        <a:bodyPr/>
                        <a:lstStyle/>
                        <a:p>
                          <a:pPr algn="ctr"/>
                          <a:r>
                            <a:rPr lang="en-GB" sz="1600" b="1" dirty="0">
                              <a:solidFill>
                                <a:schemeClr val="bg2">
                                  <a:lumMod val="50000"/>
                                </a:schemeClr>
                              </a:solidFill>
                              <a:latin typeface="Nexa-Light" panose="01000000000000000000" pitchFamily="2" charset="0"/>
                            </a:rPr>
                            <a:t>(20)</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1861875898"/>
                  </p:ext>
                </p:extLst>
              </p:nvPr>
            </p:nvGraphicFramePr>
            <p:xfrm>
              <a:off x="762000" y="5033682"/>
              <a:ext cx="5257800" cy="5791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𝑦</m:t>
                                </m:r>
                              </m:oMath>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(21)</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1861875898"/>
                  </p:ext>
                </p:extLst>
              </p:nvPr>
            </p:nvGraphicFramePr>
            <p:xfrm>
              <a:off x="762000" y="5033682"/>
              <a:ext cx="5257800" cy="5791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79120">
                    <a:tc>
                      <a:txBody>
                        <a:bodyPr/>
                        <a:lstStyle/>
                        <a:p>
                          <a:endParaRPr lang="en-US"/>
                        </a:p>
                      </a:txBody>
                      <a:tcPr anchor="ctr">
                        <a:blipFill>
                          <a:blip r:embed="rId5"/>
                          <a:stretch>
                            <a:fillRect r="-20028" b="-2083"/>
                          </a:stretch>
                        </a:blipFill>
                      </a:tcPr>
                    </a:tc>
                    <a:tc>
                      <a:txBody>
                        <a:bodyPr/>
                        <a:lstStyle/>
                        <a:p>
                          <a:pPr algn="ctr"/>
                          <a:r>
                            <a:rPr lang="en-GB" sz="1600" b="1" dirty="0">
                              <a:solidFill>
                                <a:schemeClr val="bg2">
                                  <a:lumMod val="50000"/>
                                </a:schemeClr>
                              </a:solidFill>
                              <a:latin typeface="Nexa-Light" panose="01000000000000000000" pitchFamily="2" charset="0"/>
                            </a:rPr>
                            <a:t>(21)</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48781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92500" lnSpcReduction="20000"/>
          </a:bodyPr>
          <a:lstStyle/>
          <a:p>
            <a:pPr>
              <a:lnSpc>
                <a:spcPct val="160000"/>
              </a:lnSpc>
            </a:pPr>
            <a:r>
              <a:rPr lang="en-GB" sz="2100" dirty="0">
                <a:ea typeface="Calibri" panose="020F0502020204030204" pitchFamily="34" charset="0"/>
                <a:cs typeface="Times New Roman" panose="02020603050405020304" pitchFamily="18" charset="0"/>
              </a:rPr>
              <a:t>In general, the notion of a </a:t>
            </a:r>
            <a:r>
              <a:rPr lang="en-GB" sz="2100" b="1" dirty="0">
                <a:ea typeface="Calibri" panose="020F0502020204030204" pitchFamily="34" charset="0"/>
                <a:cs typeface="Times New Roman" panose="02020603050405020304" pitchFamily="18" charset="0"/>
              </a:rPr>
              <a:t>system</a:t>
            </a:r>
            <a:r>
              <a:rPr lang="en-GB" sz="2100" dirty="0">
                <a:ea typeface="Calibri" panose="020F0502020204030204" pitchFamily="34" charset="0"/>
                <a:cs typeface="Times New Roman" panose="02020603050405020304" pitchFamily="18" charset="0"/>
              </a:rPr>
              <a:t> is used in many fields of activity. With this notion, we want to delimitate a form of existence in a well-defined space.</a:t>
            </a:r>
          </a:p>
          <a:p>
            <a:pPr>
              <a:lnSpc>
                <a:spcPct val="160000"/>
              </a:lnSpc>
            </a:pPr>
            <a:r>
              <a:rPr lang="en-GB" sz="2100" dirty="0">
                <a:ea typeface="Calibri" panose="020F0502020204030204" pitchFamily="34" charset="0"/>
                <a:cs typeface="Times New Roman" panose="02020603050405020304" pitchFamily="18" charset="0"/>
              </a:rPr>
              <a:t>Some examples of dynamic systems: </a:t>
            </a:r>
            <a:r>
              <a:rPr lang="en-US" sz="2100" dirty="0">
                <a:ea typeface="Calibri" panose="020F0502020204030204" pitchFamily="34" charset="0"/>
                <a:cs typeface="Times New Roman" panose="02020603050405020304" pitchFamily="18" charset="0"/>
              </a:rPr>
              <a:t>the democratic system, the education system of a country, the nervous system, the automatic temperature regulation system, a mobile robot, a robotic manipulator, etc.</a:t>
            </a:r>
          </a:p>
        </p:txBody>
      </p:sp>
      <p:pic>
        <p:nvPicPr>
          <p:cNvPr id="6" name="Content Placeholder 5" descr="Robot Hand outline">
            <a:extLst>
              <a:ext uri="{FF2B5EF4-FFF2-40B4-BE49-F238E27FC236}">
                <a16:creationId xmlns:a16="http://schemas.microsoft.com/office/drawing/2014/main" id="{2872032F-C5EE-468B-4D77-D9ECF1D92B8E}"/>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0131" y="4056255"/>
            <a:ext cx="1703659" cy="1703659"/>
          </a:xfrm>
        </p:spPr>
      </p:pic>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pic>
        <p:nvPicPr>
          <p:cNvPr id="8" name="Graphic 7" descr="Artificial Intelligence outline">
            <a:extLst>
              <a:ext uri="{FF2B5EF4-FFF2-40B4-BE49-F238E27FC236}">
                <a16:creationId xmlns:a16="http://schemas.microsoft.com/office/drawing/2014/main" id="{1439F951-3B7F-CF63-B1B5-1FECA48988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6896" y="2812739"/>
            <a:ext cx="1703659" cy="1703659"/>
          </a:xfrm>
          <a:prstGeom prst="rect">
            <a:avLst/>
          </a:prstGeom>
        </p:spPr>
      </p:pic>
      <p:pic>
        <p:nvPicPr>
          <p:cNvPr id="10" name="Graphic 9" descr="Robot outline">
            <a:extLst>
              <a:ext uri="{FF2B5EF4-FFF2-40B4-BE49-F238E27FC236}">
                <a16:creationId xmlns:a16="http://schemas.microsoft.com/office/drawing/2014/main" id="{2067B92F-4CB1-182B-6D0B-EBC0A9079B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1015" y="1725341"/>
            <a:ext cx="1703659" cy="1703659"/>
          </a:xfrm>
          <a:prstGeom prst="rect">
            <a:avLst/>
          </a:prstGeom>
        </p:spPr>
      </p:pic>
    </p:spTree>
    <p:extLst>
      <p:ext uri="{BB962C8B-B14F-4D97-AF65-F5344CB8AC3E}">
        <p14:creationId xmlns:p14="http://schemas.microsoft.com/office/powerpoint/2010/main" val="1043141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Then we can find a state-space representation of this system. From the definition of both coordinates, it is trivial that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then (18) can be rewritten in term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2</m:t>
                        </m:r>
                      </m:sub>
                    </m:sSub>
                  </m:oMath>
                </a14:m>
                <a:r>
                  <a:rPr lang="en-US" sz="1600" dirty="0"/>
                  <a:t>.    </a:t>
                </a:r>
                <a:endParaRPr lang="en-GB" sz="1600" dirty="0"/>
              </a:p>
              <a:p>
                <a:pPr>
                  <a:lnSpc>
                    <a:spcPct val="150000"/>
                  </a:lnSpc>
                </a:pPr>
                <a:endParaRPr lang="en-US" sz="1600" dirty="0"/>
              </a:p>
              <a:p>
                <a:pPr>
                  <a:lnSpc>
                    <a:spcPct val="150000"/>
                  </a:lnSpc>
                </a:pPr>
                <a:endParaRPr lang="en-US" sz="1600" dirty="0"/>
              </a:p>
              <a:p>
                <a:pPr>
                  <a:lnSpc>
                    <a:spcPct val="150000"/>
                  </a:lnSpc>
                </a:pPr>
                <a:r>
                  <a:rPr lang="en-US" sz="1600" dirty="0"/>
                  <a:t>As a result, the system is described by two first order differential equations:</a:t>
                </a:r>
                <a:endParaRPr lang="en-GB" sz="1600" dirty="0"/>
              </a:p>
              <a:p>
                <a:pPr>
                  <a:lnSpc>
                    <a:spcPct val="150000"/>
                  </a:lnSpc>
                </a:pP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814430986"/>
                  </p:ext>
                </p:extLst>
              </p:nvPr>
            </p:nvGraphicFramePr>
            <p:xfrm>
              <a:off x="838200" y="3734929"/>
              <a:ext cx="5257800" cy="110909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(22)</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(23)</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814430986"/>
                  </p:ext>
                </p:extLst>
              </p:nvPr>
            </p:nvGraphicFramePr>
            <p:xfrm>
              <a:off x="838200" y="3734929"/>
              <a:ext cx="5257800" cy="110909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54546">
                    <a:tc>
                      <a:txBody>
                        <a:bodyPr/>
                        <a:lstStyle/>
                        <a:p>
                          <a:endParaRPr lang="en-US"/>
                        </a:p>
                      </a:txBody>
                      <a:tcPr anchor="ctr">
                        <a:blipFill>
                          <a:blip r:embed="rId4"/>
                          <a:stretch>
                            <a:fillRect r="-20028" b="-98913"/>
                          </a:stretch>
                        </a:blipFill>
                      </a:tcPr>
                    </a:tc>
                    <a:tc>
                      <a:txBody>
                        <a:bodyPr/>
                        <a:lstStyle/>
                        <a:p>
                          <a:pPr algn="ctr"/>
                          <a:r>
                            <a:rPr lang="en-GB" sz="1600" b="1" dirty="0">
                              <a:solidFill>
                                <a:schemeClr val="bg2">
                                  <a:lumMod val="50000"/>
                                </a:schemeClr>
                              </a:solidFill>
                              <a:latin typeface="Nexa-Light" panose="01000000000000000000" pitchFamily="2" charset="0"/>
                            </a:rPr>
                            <a:t>(22)</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101099" r="-20028"/>
                          </a:stretch>
                        </a:blipFill>
                      </a:tcPr>
                    </a:tc>
                    <a:tc>
                      <a:txBody>
                        <a:bodyPr/>
                        <a:lstStyle/>
                        <a:p>
                          <a:pPr algn="ctr"/>
                          <a:r>
                            <a:rPr lang="en-GB" sz="1600" b="1" dirty="0">
                              <a:solidFill>
                                <a:schemeClr val="bg2">
                                  <a:lumMod val="50000"/>
                                </a:schemeClr>
                              </a:solidFill>
                              <a:latin typeface="Nexa-Light" panose="01000000000000000000" pitchFamily="2" charset="0"/>
                            </a:rPr>
                            <a:t>(23)</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3250270672"/>
                  </p:ext>
                </p:extLst>
              </p:nvPr>
            </p:nvGraphicFramePr>
            <p:xfrm>
              <a:off x="762000" y="5591394"/>
              <a:ext cx="5257800" cy="86995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𝐹</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(24)</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3250270672"/>
                  </p:ext>
                </p:extLst>
              </p:nvPr>
            </p:nvGraphicFramePr>
            <p:xfrm>
              <a:off x="762000" y="5591394"/>
              <a:ext cx="5257800" cy="86995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869950">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(24)</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49536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normAutofit/>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We rewrite these two equations using matrices and the state </a:t>
                </a:r>
                <a14:m>
                  <m:oMath xmlns:m="http://schemas.openxmlformats.org/officeDocument/2006/math">
                    <m:r>
                      <a:rPr lang="en-US" sz="1600" b="1" i="1">
                        <a:latin typeface="Cambria Math" panose="02040503050406030204" pitchFamily="18" charset="0"/>
                      </a:rPr>
                      <m:t>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oMath>
                </a14:m>
                <a:r>
                  <a:rPr lang="en-GB" sz="1600" dirty="0"/>
                  <a:t>.</a:t>
                </a:r>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r>
                  <a:rPr lang="en-US" sz="1600" dirty="0"/>
                  <a:t>Using (21), the output equation is given by:</a:t>
                </a:r>
                <a:endParaRPr lang="en-GB" sz="1600" dirty="0"/>
              </a:p>
              <a:p>
                <a:pPr>
                  <a:lnSpc>
                    <a:spcPct val="150000"/>
                  </a:lnSpc>
                </a:pP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940949722"/>
                  </p:ext>
                </p:extLst>
              </p:nvPr>
            </p:nvGraphicFramePr>
            <p:xfrm>
              <a:off x="838200" y="3066763"/>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r>
                                  <a:rPr lang="en-US" sz="1600" b="0" i="1" smtClean="0">
                                    <a:latin typeface="Cambria Math" panose="02040503050406030204" pitchFamily="18" charset="0"/>
                                  </a:rPr>
                                  <m:t>𝐹</m:t>
                                </m:r>
                              </m:oMath>
                            </m:oMathPara>
                          </a14:m>
                          <a:br>
                            <a:rPr lang="en-US" sz="1600" b="0" i="1" dirty="0">
                              <a:latin typeface="Cambria Math" panose="02040503050406030204" pitchFamily="18" charset="0"/>
                            </a:rPr>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(25)</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𝐹</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(26)</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940949722"/>
                  </p:ext>
                </p:extLst>
              </p:nvPr>
            </p:nvGraphicFramePr>
            <p:xfrm>
              <a:off x="838200" y="3066763"/>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3448" r="-20028" b="-156897"/>
                          </a:stretch>
                        </a:blipFill>
                      </a:tcPr>
                    </a:tc>
                    <a:tc>
                      <a:txBody>
                        <a:bodyPr/>
                        <a:lstStyle/>
                        <a:p>
                          <a:pPr algn="ctr"/>
                          <a:r>
                            <a:rPr lang="en-GB" sz="1600" b="1" dirty="0">
                              <a:solidFill>
                                <a:schemeClr val="bg2">
                                  <a:lumMod val="50000"/>
                                </a:schemeClr>
                              </a:solidFill>
                              <a:latin typeface="Nexa-Light" panose="01000000000000000000" pitchFamily="2" charset="0"/>
                            </a:rPr>
                            <a:t>(25)</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65934" r="-20028"/>
                          </a:stretch>
                        </a:blipFill>
                      </a:tcPr>
                    </a:tc>
                    <a:tc>
                      <a:txBody>
                        <a:bodyPr/>
                        <a:lstStyle/>
                        <a:p>
                          <a:pPr algn="ctr"/>
                          <a:r>
                            <a:rPr lang="en-GB" sz="1600" b="1" dirty="0">
                              <a:solidFill>
                                <a:schemeClr val="bg2">
                                  <a:lumMod val="50000"/>
                                </a:schemeClr>
                              </a:solidFill>
                              <a:latin typeface="Nexa-Light" panose="01000000000000000000" pitchFamily="2" charset="0"/>
                            </a:rPr>
                            <a:t>(26)</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1E9FEFD-089E-3C9E-6671-A871144D3ECF}"/>
                  </a:ext>
                </a:extLst>
              </p:cNvPr>
              <p:cNvGraphicFramePr>
                <a:graphicFrameLocks noGrp="1"/>
              </p:cNvGraphicFramePr>
              <p:nvPr>
                <p:extLst>
                  <p:ext uri="{D42A27DB-BD31-4B8C-83A1-F6EECF244321}">
                    <p14:modId xmlns:p14="http://schemas.microsoft.com/office/powerpoint/2010/main" val="4244946436"/>
                  </p:ext>
                </p:extLst>
              </p:nvPr>
            </p:nvGraphicFramePr>
            <p:xfrm>
              <a:off x="838200" y="4264733"/>
              <a:ext cx="5257800" cy="75800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𝒙</m:t>
                                    </m:r>
                                  </m:e>
                                </m:acc>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r>
                                            <a:rPr lang="en-US" sz="1600" b="0" i="1" smtClean="0">
                                              <a:latin typeface="Cambria Math" panose="02040503050406030204" pitchFamily="18" charset="0"/>
                                            </a:rPr>
                                            <m:t>0</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e>
                                        <m:e>
                                          <m:r>
                                            <m:rPr>
                                              <m:brk m:alnAt="7"/>
                                            </m:rP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e>
                                      </m:mr>
                                    </m:m>
                                  </m:e>
                                </m:d>
                                <m:r>
                                  <a:rPr lang="en-US" sz="1600" b="1" i="1" smtClean="0">
                                    <a:latin typeface="Cambria Math" panose="02040503050406030204" pitchFamily="18" charset="0"/>
                                  </a:rPr>
                                  <m:t>𝒙</m:t>
                                </m:r>
                                <m:r>
                                  <a:rPr lang="en-US" sz="1600" b="1" i="1" smtClean="0">
                                    <a:latin typeface="Cambria Math" panose="02040503050406030204" pitchFamily="18" charset="0"/>
                                  </a:rPr>
                                  <m:t>+ </m:t>
                                </m:r>
                                <m:d>
                                  <m:dPr>
                                    <m:begChr m:val="["/>
                                    <m:endChr m:val="]"/>
                                    <m:ctrlPr>
                                      <a:rPr lang="en-US" sz="1600" b="1"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f>
                                            <m:fPr>
                                              <m:type m:val="skw"/>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e>
                                      </m:mr>
                                    </m:m>
                                  </m:e>
                                </m:d>
                                <m:r>
                                  <a:rPr lang="en-US" sz="1600" b="0" i="1" smtClean="0">
                                    <a:latin typeface="Cambria Math" panose="02040503050406030204" pitchFamily="18" charset="0"/>
                                  </a:rPr>
                                  <m:t>𝐹</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(27)</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7" name="Table 7">
                <a:extLst>
                  <a:ext uri="{FF2B5EF4-FFF2-40B4-BE49-F238E27FC236}">
                    <a16:creationId xmlns:a16="http://schemas.microsoft.com/office/drawing/2014/main" id="{D1E9FEFD-089E-3C9E-6671-A871144D3ECF}"/>
                  </a:ext>
                </a:extLst>
              </p:cNvPr>
              <p:cNvGraphicFramePr>
                <a:graphicFrameLocks noGrp="1"/>
              </p:cNvGraphicFramePr>
              <p:nvPr>
                <p:extLst>
                  <p:ext uri="{D42A27DB-BD31-4B8C-83A1-F6EECF244321}">
                    <p14:modId xmlns:p14="http://schemas.microsoft.com/office/powerpoint/2010/main" val="4244946436"/>
                  </p:ext>
                </p:extLst>
              </p:nvPr>
            </p:nvGraphicFramePr>
            <p:xfrm>
              <a:off x="838200" y="4264733"/>
              <a:ext cx="5257800" cy="75800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758000">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(27)</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D9BB6AB-58D5-A71C-6068-02531BF0C844}"/>
                  </a:ext>
                </a:extLst>
              </p:cNvPr>
              <p:cNvGraphicFramePr>
                <a:graphicFrameLocks noGrp="1"/>
              </p:cNvGraphicFramePr>
              <p:nvPr>
                <p:extLst>
                  <p:ext uri="{D42A27DB-BD31-4B8C-83A1-F6EECF244321}">
                    <p14:modId xmlns:p14="http://schemas.microsoft.com/office/powerpoint/2010/main" val="2934912394"/>
                  </p:ext>
                </p:extLst>
              </p:nvPr>
            </p:nvGraphicFramePr>
            <p:xfrm>
              <a:off x="838200" y="55913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r>
                                  <a:rPr lang="en-US" sz="1600" b="0" i="1" smtClean="0">
                                    <a:latin typeface="Cambria Math" panose="02040503050406030204" pitchFamily="18" charset="0"/>
                                  </a:rPr>
                                  <m:t>𝐹</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0</m:t>
                                          </m:r>
                                        </m:e>
                                      </m:mr>
                                    </m:m>
                                  </m:e>
                                </m:d>
                                <m:r>
                                  <a:rPr lang="en-US" sz="1600" b="1" i="1" smtClean="0">
                                    <a:latin typeface="Cambria Math" panose="02040503050406030204" pitchFamily="18" charset="0"/>
                                  </a:rPr>
                                  <m:t>𝒙</m:t>
                                </m:r>
                                <m:r>
                                  <a:rPr lang="en-US" sz="1600" b="1"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𝐹</m:t>
                                </m:r>
                              </m:oMath>
                            </m:oMathPara>
                          </a14:m>
                          <a:br>
                            <a:rPr lang="en-US" sz="1600" b="0" dirty="0"/>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8" name="Table 7">
                <a:extLst>
                  <a:ext uri="{FF2B5EF4-FFF2-40B4-BE49-F238E27FC236}">
                    <a16:creationId xmlns:a16="http://schemas.microsoft.com/office/drawing/2014/main" id="{ED9BB6AB-58D5-A71C-6068-02531BF0C844}"/>
                  </a:ext>
                </a:extLst>
              </p:cNvPr>
              <p:cNvGraphicFramePr>
                <a:graphicFrameLocks noGrp="1"/>
              </p:cNvGraphicFramePr>
              <p:nvPr>
                <p:extLst>
                  <p:ext uri="{D42A27DB-BD31-4B8C-83A1-F6EECF244321}">
                    <p14:modId xmlns:p14="http://schemas.microsoft.com/office/powerpoint/2010/main" val="2934912394"/>
                  </p:ext>
                </p:extLst>
              </p:nvPr>
            </p:nvGraphicFramePr>
            <p:xfrm>
              <a:off x="838200" y="55913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3448" r="-20028" b="-18966"/>
                          </a:stretch>
                        </a:blipFill>
                      </a:tcPr>
                    </a:tc>
                    <a:tc>
                      <a:txBody>
                        <a:bodyPr/>
                        <a:lstStyle/>
                        <a:p>
                          <a:pPr algn="ctr"/>
                          <a:r>
                            <a:rPr lang="en-GB" sz="1600" b="1" dirty="0">
                              <a:solidFill>
                                <a:schemeClr val="bg2">
                                  <a:lumMod val="50000"/>
                                </a:schemeClr>
                              </a:solidFill>
                              <a:latin typeface="Nexa-Light" panose="01000000000000000000" pitchFamily="2" charset="0"/>
                            </a:rPr>
                            <a:t>(28)</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85469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State-space representation of a linear system</a:t>
            </a:r>
            <a:endParaRPr lang="en-GB" dirty="0"/>
          </a:p>
        </p:txBody>
      </p:sp>
      <p:sp>
        <p:nvSpPr>
          <p:cNvPr id="3" name="Content Placeholder 2"/>
          <p:cNvSpPr>
            <a:spLocks noGrp="1"/>
          </p:cNvSpPr>
          <p:nvPr>
            <p:ph idx="1"/>
          </p:nvPr>
        </p:nvSpPr>
        <p:spPr>
          <a:xfrm>
            <a:off x="509954" y="1568778"/>
            <a:ext cx="5855678" cy="1255104"/>
          </a:xfrm>
        </p:spPr>
        <p:txBody>
          <a:bodyPr>
            <a:normAutofit lnSpcReduction="10000"/>
          </a:bodyPr>
          <a:lstStyle/>
          <a:p>
            <a:pPr marL="0" indent="0">
              <a:lnSpc>
                <a:spcPct val="150000"/>
              </a:lnSpc>
              <a:buNone/>
            </a:pPr>
            <a:r>
              <a:rPr lang="en-US" sz="16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1600" b="1" dirty="0">
              <a:latin typeface="Nexa-Bold" panose="01000000000000000000" pitchFamily="2" charset="0"/>
              <a:ea typeface="Calibri" panose="020F0502020204030204" pitchFamily="34" charset="0"/>
              <a:cs typeface="Times New Roman" panose="02020603050405020304" pitchFamily="18" charset="0"/>
            </a:endParaRPr>
          </a:p>
          <a:p>
            <a:pPr marL="0" indent="0">
              <a:lnSpc>
                <a:spcPct val="150000"/>
              </a:lnSpc>
              <a:buNone/>
            </a:pPr>
            <a:r>
              <a:rPr lang="en-US" sz="1600" dirty="0"/>
              <a:t>In summary, the state-space representation of an ideal mass-spring-damper is given by:</a:t>
            </a:r>
            <a:endParaRPr lang="en-GB" sz="1600" dirty="0"/>
          </a:p>
        </p:txBody>
      </p:sp>
      <p:pic>
        <p:nvPicPr>
          <p:cNvPr id="45" name="Picture 44"/>
          <p:cNvPicPr>
            <a:picLocks noChangeAspect="1"/>
          </p:cNvPicPr>
          <p:nvPr/>
        </p:nvPicPr>
        <p:blipFill>
          <a:blip r:embed="rId2"/>
          <a:stretch>
            <a:fillRect/>
          </a:stretch>
        </p:blipFill>
        <p:spPr>
          <a:xfrm>
            <a:off x="7837097" y="2499133"/>
            <a:ext cx="4005419" cy="26276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E2F845-496E-E447-CBA3-E91C07D80B0C}"/>
                  </a:ext>
                </a:extLst>
              </p:cNvPr>
              <p:cNvSpPr txBox="1"/>
              <p:nvPr/>
            </p:nvSpPr>
            <p:spPr>
              <a:xfrm>
                <a:off x="669257" y="2947925"/>
                <a:ext cx="238506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e>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num>
                                  <m:den>
                                    <m:r>
                                      <a:rPr lang="en-US" b="0" i="1" smtClean="0">
                                        <a:latin typeface="Cambria Math" panose="02040503050406030204" pitchFamily="18" charset="0"/>
                                      </a:rPr>
                                      <m:t>𝑚</m:t>
                                    </m:r>
                                  </m:den>
                                </m:f>
                              </m:e>
                            </m:mr>
                          </m:m>
                        </m:e>
                      </m:d>
                    </m:oMath>
                  </m:oMathPara>
                </a14:m>
                <a:endParaRPr lang="en-GB" dirty="0"/>
              </a:p>
            </p:txBody>
          </p:sp>
        </mc:Choice>
        <mc:Fallback xmlns="">
          <p:sp>
            <p:nvSpPr>
              <p:cNvPr id="13" name="TextBox 12">
                <a:extLst>
                  <a:ext uri="{FF2B5EF4-FFF2-40B4-BE49-F238E27FC236}">
                    <a16:creationId xmlns:a16="http://schemas.microsoft.com/office/drawing/2014/main" id="{E4E2F845-496E-E447-CBA3-E91C07D80B0C}"/>
                  </a:ext>
                </a:extLst>
              </p:cNvPr>
              <p:cNvSpPr txBox="1">
                <a:spLocks noRot="1" noChangeAspect="1" noMove="1" noResize="1" noEditPoints="1" noAdjustHandles="1" noChangeArrowheads="1" noChangeShapeType="1" noTextEdit="1"/>
              </p:cNvSpPr>
              <p:nvPr/>
            </p:nvSpPr>
            <p:spPr>
              <a:xfrm>
                <a:off x="669257" y="2947925"/>
                <a:ext cx="2385060" cy="97270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3F8D0E2-9DFF-E243-5E45-25575BD8E447}"/>
                  </a:ext>
                </a:extLst>
              </p:cNvPr>
              <p:cNvSpPr txBox="1"/>
              <p:nvPr/>
            </p:nvSpPr>
            <p:spPr>
              <a:xfrm>
                <a:off x="3495060" y="3079916"/>
                <a:ext cx="134112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e>
                            </m:mr>
                          </m:m>
                        </m:e>
                      </m:d>
                    </m:oMath>
                  </m:oMathPara>
                </a14:m>
                <a:endParaRPr lang="en-GB" dirty="0"/>
              </a:p>
            </p:txBody>
          </p:sp>
        </mc:Choice>
        <mc:Fallback xmlns="">
          <p:sp>
            <p:nvSpPr>
              <p:cNvPr id="15" name="TextBox 14">
                <a:extLst>
                  <a:ext uri="{FF2B5EF4-FFF2-40B4-BE49-F238E27FC236}">
                    <a16:creationId xmlns:a16="http://schemas.microsoft.com/office/drawing/2014/main" id="{43F8D0E2-9DFF-E243-5E45-25575BD8E447}"/>
                  </a:ext>
                </a:extLst>
              </p:cNvPr>
              <p:cNvSpPr txBox="1">
                <a:spLocks noRot="1" noChangeAspect="1" noMove="1" noResize="1" noEditPoints="1" noAdjustHandles="1" noChangeArrowheads="1" noChangeShapeType="1" noTextEdit="1"/>
              </p:cNvSpPr>
              <p:nvPr/>
            </p:nvSpPr>
            <p:spPr>
              <a:xfrm>
                <a:off x="3495060" y="3079916"/>
                <a:ext cx="1341120" cy="7087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622515A-6B4E-CB4B-3B58-E76ED7A2BADF}"/>
                  </a:ext>
                </a:extLst>
              </p:cNvPr>
              <p:cNvSpPr txBox="1"/>
              <p:nvPr/>
            </p:nvSpPr>
            <p:spPr>
              <a:xfrm>
                <a:off x="720199" y="4270424"/>
                <a:ext cx="17298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
                        </m:e>
                      </m:d>
                    </m:oMath>
                  </m:oMathPara>
                </a14:m>
                <a:endParaRPr lang="en-GB" dirty="0"/>
              </a:p>
            </p:txBody>
          </p:sp>
        </mc:Choice>
        <mc:Fallback xmlns="">
          <p:sp>
            <p:nvSpPr>
              <p:cNvPr id="16" name="TextBox 15">
                <a:extLst>
                  <a:ext uri="{FF2B5EF4-FFF2-40B4-BE49-F238E27FC236}">
                    <a16:creationId xmlns:a16="http://schemas.microsoft.com/office/drawing/2014/main" id="{4622515A-6B4E-CB4B-3B58-E76ED7A2BADF}"/>
                  </a:ext>
                </a:extLst>
              </p:cNvPr>
              <p:cNvSpPr txBox="1">
                <a:spLocks noRot="1" noChangeAspect="1" noMove="1" noResize="1" noEditPoints="1" noAdjustHandles="1" noChangeArrowheads="1" noChangeShapeType="1" noTextEdit="1"/>
              </p:cNvSpPr>
              <p:nvPr/>
            </p:nvSpPr>
            <p:spPr>
              <a:xfrm>
                <a:off x="720199" y="4270424"/>
                <a:ext cx="1729878"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C102F2-5DF0-4475-B17D-008462E5CA5F}"/>
                  </a:ext>
                </a:extLst>
              </p:cNvPr>
              <p:cNvSpPr txBox="1"/>
              <p:nvPr/>
            </p:nvSpPr>
            <p:spPr>
              <a:xfrm>
                <a:off x="3153323" y="4261453"/>
                <a:ext cx="17298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GB" dirty="0"/>
              </a:p>
            </p:txBody>
          </p:sp>
        </mc:Choice>
        <mc:Fallback xmlns="">
          <p:sp>
            <p:nvSpPr>
              <p:cNvPr id="18" name="TextBox 17">
                <a:extLst>
                  <a:ext uri="{FF2B5EF4-FFF2-40B4-BE49-F238E27FC236}">
                    <a16:creationId xmlns:a16="http://schemas.microsoft.com/office/drawing/2014/main" id="{73C102F2-5DF0-4475-B17D-008462E5CA5F}"/>
                  </a:ext>
                </a:extLst>
              </p:cNvPr>
              <p:cNvSpPr txBox="1">
                <a:spLocks noRot="1" noChangeAspect="1" noMove="1" noResize="1" noEditPoints="1" noAdjustHandles="1" noChangeArrowheads="1" noChangeShapeType="1" noTextEdit="1"/>
              </p:cNvSpPr>
              <p:nvPr/>
            </p:nvSpPr>
            <p:spPr>
              <a:xfrm>
                <a:off x="3153323" y="4261453"/>
                <a:ext cx="1729878"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085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4A079A-AD9E-C6DC-C0FD-F9401046D9D6}"/>
              </a:ext>
            </a:extLst>
          </p:cNvPr>
          <p:cNvSpPr>
            <a:spLocks noGrp="1"/>
          </p:cNvSpPr>
          <p:nvPr>
            <p:ph sz="half" idx="1"/>
          </p:nvPr>
        </p:nvSpPr>
        <p:spPr/>
        <p:txBody>
          <a:bodyPr>
            <a:normAutofit fontScale="92500" lnSpcReduction="20000"/>
          </a:bodyPr>
          <a:lstStyle/>
          <a:p>
            <a:pPr>
              <a:lnSpc>
                <a:spcPct val="170000"/>
              </a:lnSpc>
              <a:spcAft>
                <a:spcPts val="0"/>
              </a:spcAft>
            </a:pPr>
            <a:r>
              <a:rPr lang="en-GB" sz="1500" dirty="0"/>
              <a:t>Observation: The state-space is a mathematical description of the system that could be different to the real space where the system performs is trajectory.</a:t>
            </a:r>
          </a:p>
          <a:p>
            <a:pPr>
              <a:lnSpc>
                <a:spcPct val="170000"/>
              </a:lnSpc>
              <a:spcAft>
                <a:spcPts val="0"/>
              </a:spcAft>
            </a:pPr>
            <a:r>
              <a:rPr lang="en-GB" sz="1500" dirty="0"/>
              <a:t>In the example of the mechanical systems mass-spring-damper, the system moves along the y-axis, which is an one-dimensional space. However, the state of the system, as a mathematical concept, evolves on a two-dimensional space. </a:t>
            </a:r>
          </a:p>
          <a:p>
            <a:pPr>
              <a:lnSpc>
                <a:spcPct val="170000"/>
              </a:lnSpc>
            </a:pPr>
            <a:r>
              <a:rPr lang="en-GB" sz="1600" dirty="0"/>
              <a:t>As we have stated, there is a state-space representation of all ODEs. Usually, we prefer to express differential equations in the Laplace domain, and we speak about transfer functions. </a:t>
            </a:r>
          </a:p>
          <a:p>
            <a:pPr>
              <a:lnSpc>
                <a:spcPct val="170000"/>
              </a:lnSpc>
              <a:spcAft>
                <a:spcPts val="0"/>
              </a:spcAft>
            </a:pPr>
            <a:endParaRPr lang="en-GB" sz="1500" dirty="0"/>
          </a:p>
          <a:p>
            <a:endParaRPr lang="en-GB" dirty="0"/>
          </a:p>
        </p:txBody>
      </p:sp>
      <p:sp>
        <p:nvSpPr>
          <p:cNvPr id="5" name="Content Placeholder 4">
            <a:extLst>
              <a:ext uri="{FF2B5EF4-FFF2-40B4-BE49-F238E27FC236}">
                <a16:creationId xmlns:a16="http://schemas.microsoft.com/office/drawing/2014/main" id="{E622FCC9-D5E2-014C-0D99-8B78D038C5F3}"/>
              </a:ext>
            </a:extLst>
          </p:cNvPr>
          <p:cNvSpPr>
            <a:spLocks noGrp="1"/>
          </p:cNvSpPr>
          <p:nvPr>
            <p:ph sz="half" idx="2"/>
          </p:nvPr>
        </p:nvSpPr>
        <p:spPr/>
        <p:txBody>
          <a:bodyPr>
            <a:normAutofit/>
          </a:bodyPr>
          <a:lstStyle/>
          <a:p>
            <a:pPr>
              <a:lnSpc>
                <a:spcPct val="170000"/>
              </a:lnSpc>
              <a:spcAft>
                <a:spcPts val="0"/>
              </a:spcAft>
            </a:pPr>
            <a:r>
              <a:rPr lang="en-GB" sz="1400" dirty="0"/>
              <a:t>Any transfer function can be represented by infinite state-space representations. Three representations are very important: controller canonical form, observer canonical form, and modal form.  </a:t>
            </a:r>
          </a:p>
          <a:p>
            <a:endParaRPr lang="en-GB" dirty="0"/>
          </a:p>
        </p:txBody>
      </p:sp>
      <p:sp>
        <p:nvSpPr>
          <p:cNvPr id="2" name="Title 1"/>
          <p:cNvSpPr>
            <a:spLocks noGrp="1"/>
          </p:cNvSpPr>
          <p:nvPr>
            <p:ph type="title"/>
          </p:nvPr>
        </p:nvSpPr>
        <p:spPr/>
        <p:txBody>
          <a:bodyPr>
            <a:normAutofit/>
          </a:bodyPr>
          <a:lstStyle/>
          <a:p>
            <a:r>
              <a:rPr lang="en-US" dirty="0"/>
              <a:t>State-space representation of a linear system</a:t>
            </a:r>
            <a:endParaRPr lang="en-GB" dirty="0"/>
          </a:p>
        </p:txBody>
      </p:sp>
      <p:pic>
        <p:nvPicPr>
          <p:cNvPr id="7" name="Picture 6">
            <a:extLst>
              <a:ext uri="{FF2B5EF4-FFF2-40B4-BE49-F238E27FC236}">
                <a16:creationId xmlns:a16="http://schemas.microsoft.com/office/drawing/2014/main" id="{A9549FD0-3A28-8D38-493D-F0EECB77DF25}"/>
              </a:ext>
            </a:extLst>
          </p:cNvPr>
          <p:cNvPicPr>
            <a:picLocks noChangeAspect="1"/>
          </p:cNvPicPr>
          <p:nvPr/>
        </p:nvPicPr>
        <p:blipFill rotWithShape="1">
          <a:blip r:embed="rId2"/>
          <a:srcRect t="7581"/>
          <a:stretch/>
        </p:blipFill>
        <p:spPr>
          <a:xfrm>
            <a:off x="6705599" y="3639671"/>
            <a:ext cx="4468905" cy="3097590"/>
          </a:xfrm>
          <a:prstGeom prst="rect">
            <a:avLst/>
          </a:prstGeom>
        </p:spPr>
      </p:pic>
    </p:spTree>
    <p:extLst>
      <p:ext uri="{BB962C8B-B14F-4D97-AF65-F5344CB8AC3E}">
        <p14:creationId xmlns:p14="http://schemas.microsoft.com/office/powerpoint/2010/main" val="184848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7B91-3287-1ACD-1074-A96044E2D7BC}"/>
              </a:ext>
            </a:extLst>
          </p:cNvPr>
          <p:cNvSpPr>
            <a:spLocks noGrp="1"/>
          </p:cNvSpPr>
          <p:nvPr>
            <p:ph type="ctrTitle"/>
          </p:nvPr>
        </p:nvSpPr>
        <p:spPr/>
        <p:txBody>
          <a:bodyPr/>
          <a:lstStyle/>
          <a:p>
            <a:r>
              <a:rPr lang="en-GB" dirty="0"/>
              <a:t>Nonlinear systems</a:t>
            </a:r>
          </a:p>
        </p:txBody>
      </p:sp>
      <p:sp>
        <p:nvSpPr>
          <p:cNvPr id="3" name="Subtitle 2">
            <a:extLst>
              <a:ext uri="{FF2B5EF4-FFF2-40B4-BE49-F238E27FC236}">
                <a16:creationId xmlns:a16="http://schemas.microsoft.com/office/drawing/2014/main" id="{89171806-0AC8-1AD6-67A6-5C31383729F9}"/>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2569021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F47909-C31D-4726-AD62-C5DAD98BDF9F}"/>
              </a:ext>
            </a:extLst>
          </p:cNvPr>
          <p:cNvSpPr>
            <a:spLocks noGrp="1"/>
          </p:cNvSpPr>
          <p:nvPr>
            <p:ph sz="half" idx="1"/>
          </p:nvPr>
        </p:nvSpPr>
        <p:spPr/>
        <p:txBody>
          <a:bodyPr>
            <a:normAutofit/>
          </a:bodyPr>
          <a:lstStyle/>
          <a:p>
            <a:pPr>
              <a:lnSpc>
                <a:spcPct val="170000"/>
              </a:lnSpc>
            </a:pPr>
            <a:r>
              <a:rPr lang="en-GB" sz="1600" dirty="0"/>
              <a:t>Compared to linear systems, nonlinear systems have a much rich behaviour.</a:t>
            </a:r>
          </a:p>
          <a:p>
            <a:pPr>
              <a:lnSpc>
                <a:spcPct val="170000"/>
              </a:lnSpc>
            </a:pPr>
            <a:r>
              <a:rPr lang="en-GB" sz="1600" dirty="0"/>
              <a:t>A nonlinear system can have a particular behaviour for a specific region of the space, but a completely different behaviour for other regions. </a:t>
            </a:r>
          </a:p>
          <a:p>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A8F0F-8333-2FA3-4E56-7F09B624B84E}"/>
                  </a:ext>
                </a:extLst>
              </p:cNvPr>
              <p:cNvSpPr>
                <a:spLocks noGrp="1"/>
              </p:cNvSpPr>
              <p:nvPr>
                <p:ph sz="half" idx="2"/>
              </p:nvPr>
            </p:nvSpPr>
            <p:spPr/>
            <p:txBody>
              <a:bodyPr/>
              <a:lstStyle/>
              <a:p>
                <a:pPr>
                  <a:lnSpc>
                    <a:spcPct val="150000"/>
                  </a:lnSpc>
                </a:pPr>
                <a:r>
                  <a:rPr lang="en-GB" sz="1600" dirty="0"/>
                  <a:t>The fundamental reason is that for linear systems (linear ODEs) the superposition principle holds. There are several formulations for the superposition principle.</a:t>
                </a:r>
              </a:p>
              <a:p>
                <a:pPr>
                  <a:lnSpc>
                    <a:spcPct val="150000"/>
                  </a:lnSpc>
                </a:pPr>
                <a:r>
                  <a:rPr lang="en-GB" sz="1600" dirty="0"/>
                  <a:t>If input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1</m:t>
                        </m:r>
                      </m:sub>
                    </m:sSub>
                  </m:oMath>
                </a14:m>
                <a:r>
                  <a:rPr lang="en-GB" sz="1600" dirty="0"/>
                  <a:t> produces output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1</m:t>
                        </m:r>
                      </m:sub>
                    </m:sSub>
                  </m:oMath>
                </a14:m>
                <a:r>
                  <a:rPr lang="en-GB" sz="1600" dirty="0"/>
                  <a:t>, and input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2</m:t>
                        </m:r>
                      </m:sub>
                    </m:sSub>
                  </m:oMath>
                </a14:m>
                <a:r>
                  <a:rPr lang="en-GB" sz="1600" dirty="0"/>
                  <a:t> produces output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2</m:t>
                        </m:r>
                      </m:sub>
                    </m:sSub>
                  </m:oMath>
                </a14:m>
                <a:r>
                  <a:rPr lang="en-GB" sz="1600" dirty="0"/>
                  <a:t>, then input </a:t>
                </a:r>
                <a14:m>
                  <m:oMath xmlns:m="http://schemas.openxmlformats.org/officeDocument/2006/math">
                    <m:r>
                      <m:rPr>
                        <m:sty m:val="p"/>
                      </m:rPr>
                      <a:rPr lang="en-US" sz="1600">
                        <a:latin typeface="Cambria Math" panose="02040503050406030204" pitchFamily="18" charset="0"/>
                      </a:rPr>
                      <m:t>u</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2</m:t>
                        </m:r>
                      </m:sub>
                    </m:sSub>
                  </m:oMath>
                </a14:m>
                <a:r>
                  <a:rPr lang="en-GB" sz="1600" dirty="0"/>
                  <a:t> produces output </a:t>
                </a:r>
                <a14:m>
                  <m:oMath xmlns:m="http://schemas.openxmlformats.org/officeDocument/2006/math">
                    <m:r>
                      <m:rPr>
                        <m:sty m:val="p"/>
                      </m:rPr>
                      <a:rPr lang="en-US" sz="1600">
                        <a:latin typeface="Cambria Math" panose="02040503050406030204" pitchFamily="18" charset="0"/>
                      </a:rPr>
                      <m:t>y</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2</m:t>
                        </m:r>
                      </m:sub>
                    </m:sSub>
                  </m:oMath>
                </a14:m>
                <a:r>
                  <a:rPr lang="en-GB" sz="1600" dirty="0"/>
                  <a:t>. </a:t>
                </a:r>
              </a:p>
              <a:p>
                <a:endParaRPr lang="en-GB" dirty="0"/>
              </a:p>
            </p:txBody>
          </p:sp>
        </mc:Choice>
        <mc:Fallback xmlns="">
          <p:sp>
            <p:nvSpPr>
              <p:cNvPr id="3" name="Content Placeholder 2">
                <a:extLst>
                  <a:ext uri="{FF2B5EF4-FFF2-40B4-BE49-F238E27FC236}">
                    <a16:creationId xmlns:a16="http://schemas.microsoft.com/office/drawing/2014/main" id="{6F2A8F0F-8333-2FA3-4E56-7F09B624B84E}"/>
                  </a:ext>
                </a:extLst>
              </p:cNvPr>
              <p:cNvSpPr>
                <a:spLocks noGrp="1" noRot="1" noChangeAspect="1" noMove="1" noResize="1" noEditPoints="1" noAdjustHandles="1" noChangeArrowheads="1" noChangeShapeType="1" noTextEdit="1"/>
              </p:cNvSpPr>
              <p:nvPr>
                <p:ph sz="half" idx="2"/>
              </p:nvPr>
            </p:nvSpPr>
            <p:spPr>
              <a:blipFill>
                <a:blip r:embed="rId2"/>
                <a:stretch>
                  <a:fillRect l="-471" r="-1529"/>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7F5432DA-08CF-61A2-612C-62F9F9E845D4}"/>
              </a:ext>
            </a:extLst>
          </p:cNvPr>
          <p:cNvSpPr>
            <a:spLocks noGrp="1"/>
          </p:cNvSpPr>
          <p:nvPr>
            <p:ph type="title"/>
          </p:nvPr>
        </p:nvSpPr>
        <p:spPr/>
        <p:txBody>
          <a:bodyPr/>
          <a:lstStyle/>
          <a:p>
            <a:r>
              <a:rPr lang="en-US" dirty="0"/>
              <a:t>Nonlinear systems</a:t>
            </a:r>
            <a:endParaRPr lang="en-GB" dirty="0"/>
          </a:p>
        </p:txBody>
      </p:sp>
      <p:pic>
        <p:nvPicPr>
          <p:cNvPr id="22" name="Picture 21">
            <a:extLst>
              <a:ext uri="{FF2B5EF4-FFF2-40B4-BE49-F238E27FC236}">
                <a16:creationId xmlns:a16="http://schemas.microsoft.com/office/drawing/2014/main" id="{97C051D0-F4CF-280F-7A22-12C6508C4AC3}"/>
              </a:ext>
            </a:extLst>
          </p:cNvPr>
          <p:cNvPicPr>
            <a:picLocks noChangeAspect="1"/>
          </p:cNvPicPr>
          <p:nvPr/>
        </p:nvPicPr>
        <p:blipFill>
          <a:blip r:embed="rId3"/>
          <a:stretch>
            <a:fillRect/>
          </a:stretch>
        </p:blipFill>
        <p:spPr>
          <a:xfrm>
            <a:off x="2673515" y="4861954"/>
            <a:ext cx="6997370" cy="1694332"/>
          </a:xfrm>
          <a:prstGeom prst="rect">
            <a:avLst/>
          </a:prstGeom>
        </p:spPr>
      </p:pic>
    </p:spTree>
    <p:extLst>
      <p:ext uri="{BB962C8B-B14F-4D97-AF65-F5344CB8AC3E}">
        <p14:creationId xmlns:p14="http://schemas.microsoft.com/office/powerpoint/2010/main" val="301064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AF47909-C31D-4726-AD62-C5DAD98BDF9F}"/>
                  </a:ext>
                </a:extLst>
              </p:cNvPr>
              <p:cNvSpPr>
                <a:spLocks noGrp="1"/>
              </p:cNvSpPr>
              <p:nvPr>
                <p:ph sz="half" idx="1"/>
              </p:nvPr>
            </p:nvSpPr>
            <p:spPr/>
            <p:txBody>
              <a:bodyPr>
                <a:normAutofit/>
              </a:bodyPr>
              <a:lstStyle/>
              <a:p>
                <a:pPr>
                  <a:lnSpc>
                    <a:spcPct val="170000"/>
                  </a:lnSpc>
                </a:pPr>
                <a:r>
                  <a:rPr lang="en-GB" sz="1600" b="1" dirty="0"/>
                  <a:t>Definition: </a:t>
                </a:r>
                <a:r>
                  <a:rPr lang="en-GB" sz="1600" dirty="0"/>
                  <a:t>A system is said to be linear if it satisfies the superposition principle. </a:t>
                </a:r>
              </a:p>
              <a:p>
                <a:pPr>
                  <a:lnSpc>
                    <a:spcPct val="170000"/>
                  </a:lnSpc>
                </a:pPr>
                <a:r>
                  <a:rPr lang="en-GB" sz="1600" dirty="0"/>
                  <a:t>Consider a system with inputs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1</m:t>
                        </m:r>
                      </m:sub>
                    </m:sSub>
                  </m:oMath>
                </a14:m>
                <a:r>
                  <a:rPr lang="en-GB" sz="1600" dirty="0"/>
                  <a:t> and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2</m:t>
                        </m:r>
                      </m:sub>
                    </m:sSub>
                  </m:oMath>
                </a14:m>
                <a:r>
                  <a:rPr lang="en-GB" sz="1600" dirty="0"/>
                  <a:t> and outputs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𝑦</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 ) </m:t>
                    </m:r>
                    <m:r>
                      <a:rPr lang="en-GB" sz="1600" i="1" dirty="0" smtClean="0">
                        <a:latin typeface="Cambria Math" panose="02040503050406030204" pitchFamily="18" charset="0"/>
                      </a:rPr>
                      <m:t>𝑎𝑛𝑑</m:t>
                    </m:r>
                    <m:r>
                      <a:rPr lang="en-GB" sz="1600" i="1" dirty="0" smtClean="0">
                        <a:latin typeface="Cambria Math" panose="02040503050406030204" pitchFamily="18" charset="0"/>
                      </a:rPr>
                      <m:t> </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𝑦</m:t>
                        </m:r>
                      </m:e>
                      <m:sub>
                        <m:r>
                          <a:rPr lang="en-GB" sz="1600" i="1" dirty="0" smtClean="0">
                            <a:latin typeface="Cambria Math" panose="02040503050406030204" pitchFamily="18" charset="0"/>
                          </a:rPr>
                          <m:t>2</m:t>
                        </m:r>
                      </m:sub>
                    </m:sSub>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2</m:t>
                        </m:r>
                      </m:sub>
                    </m:sSub>
                    <m:r>
                      <a:rPr lang="en-GB" sz="1600" i="1" dirty="0" smtClean="0">
                        <a:latin typeface="Cambria Math" panose="02040503050406030204" pitchFamily="18" charset="0"/>
                      </a:rPr>
                      <m:t>)</m:t>
                    </m:r>
                  </m:oMath>
                </a14:m>
                <a:r>
                  <a:rPr lang="en-GB" sz="1600" dirty="0"/>
                  <a:t>.</a:t>
                </a:r>
              </a:p>
              <a:p>
                <a:pPr>
                  <a:lnSpc>
                    <a:spcPct val="170000"/>
                  </a:lnSpc>
                </a:pPr>
                <a:endParaRPr lang="en-GB" dirty="0"/>
              </a:p>
            </p:txBody>
          </p:sp>
        </mc:Choice>
        <mc:Fallback xmlns="">
          <p:sp>
            <p:nvSpPr>
              <p:cNvPr id="2" name="Content Placeholder 1">
                <a:extLst>
                  <a:ext uri="{FF2B5EF4-FFF2-40B4-BE49-F238E27FC236}">
                    <a16:creationId xmlns:a16="http://schemas.microsoft.com/office/drawing/2014/main" id="{BAF47909-C31D-4726-AD62-C5DAD98BDF9F}"/>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pic>
        <p:nvPicPr>
          <p:cNvPr id="6" name="Content Placeholder 5">
            <a:extLst>
              <a:ext uri="{FF2B5EF4-FFF2-40B4-BE49-F238E27FC236}">
                <a16:creationId xmlns:a16="http://schemas.microsoft.com/office/drawing/2014/main" id="{EC67C831-F2A2-899D-4B98-D0D898203CCF}"/>
              </a:ext>
            </a:extLst>
          </p:cNvPr>
          <p:cNvPicPr>
            <a:picLocks noGrp="1" noChangeAspect="1"/>
          </p:cNvPicPr>
          <p:nvPr>
            <p:ph sz="half" idx="2"/>
          </p:nvPr>
        </p:nvPicPr>
        <p:blipFill>
          <a:blip r:embed="rId3"/>
          <a:stretch>
            <a:fillRect/>
          </a:stretch>
        </p:blipFill>
        <p:spPr>
          <a:xfrm>
            <a:off x="6172202" y="2076231"/>
            <a:ext cx="5824051" cy="1410353"/>
          </a:xfrm>
          <a:prstGeom prst="rect">
            <a:avLst/>
          </a:prstGeom>
        </p:spPr>
      </p:pic>
      <p:sp>
        <p:nvSpPr>
          <p:cNvPr id="4" name="Title 3">
            <a:extLst>
              <a:ext uri="{FF2B5EF4-FFF2-40B4-BE49-F238E27FC236}">
                <a16:creationId xmlns:a16="http://schemas.microsoft.com/office/drawing/2014/main" id="{7F5432DA-08CF-61A2-612C-62F9F9E845D4}"/>
              </a:ext>
            </a:extLst>
          </p:cNvPr>
          <p:cNvSpPr>
            <a:spLocks noGrp="1"/>
          </p:cNvSpPr>
          <p:nvPr>
            <p:ph type="title"/>
          </p:nvPr>
        </p:nvSpPr>
        <p:spPr/>
        <p:txBody>
          <a:bodyPr/>
          <a:lstStyle/>
          <a:p>
            <a:r>
              <a:rPr lang="en-US" dirty="0"/>
              <a:t>Nonlinear systems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CC3F0309-98A4-9581-9B06-1A95181FE707}"/>
                  </a:ext>
                </a:extLst>
              </p:cNvPr>
              <p:cNvGraphicFramePr>
                <a:graphicFrameLocks noGrp="1"/>
              </p:cNvGraphicFramePr>
              <p:nvPr>
                <p:extLst>
                  <p:ext uri="{D42A27DB-BD31-4B8C-83A1-F6EECF244321}">
                    <p14:modId xmlns:p14="http://schemas.microsoft.com/office/powerpoint/2010/main" val="3040496709"/>
                  </p:ext>
                </p:extLst>
              </p:nvPr>
            </p:nvGraphicFramePr>
            <p:xfrm>
              <a:off x="838200" y="428821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(29)</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CC3F0309-98A4-9581-9B06-1A95181FE707}"/>
                  </a:ext>
                </a:extLst>
              </p:cNvPr>
              <p:cNvGraphicFramePr>
                <a:graphicFrameLocks noGrp="1"/>
              </p:cNvGraphicFramePr>
              <p:nvPr>
                <p:extLst>
                  <p:ext uri="{D42A27DB-BD31-4B8C-83A1-F6EECF244321}">
                    <p14:modId xmlns:p14="http://schemas.microsoft.com/office/powerpoint/2010/main" val="3040496709"/>
                  </p:ext>
                </p:extLst>
              </p:nvPr>
            </p:nvGraphicFramePr>
            <p:xfrm>
              <a:off x="838200" y="428821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(29)</a:t>
                          </a:r>
                        </a:p>
                      </a:txBody>
                      <a:tcPr anchor="ctr"/>
                    </a:tc>
                    <a:extLst>
                      <a:ext uri="{0D108BD9-81ED-4DB2-BD59-A6C34878D82A}">
                        <a16:rowId xmlns:a16="http://schemas.microsoft.com/office/drawing/2014/main" val="2442538974"/>
                      </a:ext>
                    </a:extLst>
                  </a:tr>
                </a:tbl>
              </a:graphicData>
            </a:graphic>
          </p:graphicFrame>
        </mc:Fallback>
      </mc:AlternateContent>
      <p:pic>
        <p:nvPicPr>
          <p:cNvPr id="7" name="Picture 6">
            <a:extLst>
              <a:ext uri="{FF2B5EF4-FFF2-40B4-BE49-F238E27FC236}">
                <a16:creationId xmlns:a16="http://schemas.microsoft.com/office/drawing/2014/main" id="{B9E80749-E5FE-1CDF-842B-5DAE55B19A50}"/>
              </a:ext>
            </a:extLst>
          </p:cNvPr>
          <p:cNvPicPr>
            <a:picLocks noChangeAspect="1"/>
          </p:cNvPicPr>
          <p:nvPr/>
        </p:nvPicPr>
        <p:blipFill>
          <a:blip r:embed="rId5"/>
          <a:stretch>
            <a:fillRect/>
          </a:stretch>
        </p:blipFill>
        <p:spPr>
          <a:xfrm>
            <a:off x="7035793" y="3871893"/>
            <a:ext cx="4096867" cy="2865368"/>
          </a:xfrm>
          <a:prstGeom prst="rect">
            <a:avLst/>
          </a:prstGeom>
        </p:spPr>
      </p:pic>
    </p:spTree>
    <p:extLst>
      <p:ext uri="{BB962C8B-B14F-4D97-AF65-F5344CB8AC3E}">
        <p14:creationId xmlns:p14="http://schemas.microsoft.com/office/powerpoint/2010/main" val="4190787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7B91-3287-1ACD-1074-A96044E2D7BC}"/>
              </a:ext>
            </a:extLst>
          </p:cNvPr>
          <p:cNvSpPr>
            <a:spLocks noGrp="1"/>
          </p:cNvSpPr>
          <p:nvPr>
            <p:ph type="ctrTitle"/>
          </p:nvPr>
        </p:nvSpPr>
        <p:spPr/>
        <p:txBody>
          <a:bodyPr>
            <a:normAutofit fontScale="90000"/>
          </a:bodyPr>
          <a:lstStyle/>
          <a:p>
            <a:r>
              <a:rPr lang="en-GB" dirty="0"/>
              <a:t>Discrete-time dynamic models</a:t>
            </a:r>
          </a:p>
        </p:txBody>
      </p:sp>
      <p:sp>
        <p:nvSpPr>
          <p:cNvPr id="3" name="Subtitle 2">
            <a:extLst>
              <a:ext uri="{FF2B5EF4-FFF2-40B4-BE49-F238E27FC236}">
                <a16:creationId xmlns:a16="http://schemas.microsoft.com/office/drawing/2014/main" id="{89171806-0AC8-1AD6-67A6-5C31383729F9}"/>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57919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fontScale="55000" lnSpcReduction="20000"/>
          </a:bodyPr>
          <a:lstStyle/>
          <a:p>
            <a:pPr>
              <a:lnSpc>
                <a:spcPct val="170000"/>
              </a:lnSpc>
            </a:pPr>
            <a:r>
              <a:rPr lang="en-GB" dirty="0"/>
              <a:t>A digital computer by its very nature, deals internally with discrete-time data or numerical values of functions at equally spaced intervals determined by the sampling period. </a:t>
            </a:r>
          </a:p>
          <a:p>
            <a:pPr>
              <a:lnSpc>
                <a:spcPct val="170000"/>
              </a:lnSpc>
            </a:pPr>
            <a:r>
              <a:rPr lang="en-GB" dirty="0"/>
              <a:t>Thus, discrete-time models such as difference equations are widely used in computer control applications. </a:t>
            </a:r>
          </a:p>
          <a:p>
            <a:pPr>
              <a:lnSpc>
                <a:spcPct val="170000"/>
              </a:lnSpc>
            </a:pPr>
            <a:r>
              <a:rPr lang="en-GB" dirty="0"/>
              <a:t>One way a continuous-time dynamic model can be converted to discrete-time form is by employing a finite difference approximation. </a:t>
            </a:r>
          </a:p>
          <a:p>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lstStyle/>
              <a:p>
                <a:r>
                  <a:rPr lang="en-US" sz="1500" dirty="0"/>
                  <a:t>Consider a nonlinear differential equation </a:t>
                </a:r>
              </a:p>
              <a:p>
                <a:endParaRPr lang="en-US" sz="1500" dirty="0"/>
              </a:p>
              <a:p>
                <a:endParaRPr lang="en-US" sz="1500" dirty="0"/>
              </a:p>
              <a:p>
                <a:endParaRPr lang="en-US" sz="1500" dirty="0"/>
              </a:p>
              <a:p>
                <a:pPr marL="0" indent="0">
                  <a:buNone/>
                </a:pPr>
                <a:r>
                  <a:rPr lang="en-US" sz="1500" dirty="0"/>
                  <a:t>where </a:t>
                </a:r>
                <a14:m>
                  <m:oMath xmlns:m="http://schemas.openxmlformats.org/officeDocument/2006/math">
                    <m:r>
                      <a:rPr lang="en-US" sz="1500">
                        <a:latin typeface="Cambria Math" panose="02040503050406030204" pitchFamily="18" charset="0"/>
                      </a:rPr>
                      <m:t>𝑦</m:t>
                    </m:r>
                  </m:oMath>
                </a14:m>
                <a:r>
                  <a:rPr lang="en-US" sz="1500" dirty="0"/>
                  <a:t> is the output variable and </a:t>
                </a:r>
                <a14:m>
                  <m:oMath xmlns:m="http://schemas.openxmlformats.org/officeDocument/2006/math">
                    <m:r>
                      <a:rPr lang="en-US" sz="1500">
                        <a:latin typeface="Cambria Math" panose="02040503050406030204" pitchFamily="18" charset="0"/>
                      </a:rPr>
                      <m:t>𝑢</m:t>
                    </m:r>
                  </m:oMath>
                </a14:m>
                <a:r>
                  <a:rPr lang="en-US" sz="1500" dirty="0"/>
                  <a:t> is the input variable.  </a:t>
                </a:r>
                <a:endParaRPr lang="en-GB" sz="1500" dirty="0"/>
              </a:p>
              <a:p>
                <a:endParaRPr lang="en-US" sz="1500" dirty="0"/>
              </a:p>
              <a:p>
                <a:endParaRPr lang="en-GB" sz="1500" dirty="0"/>
              </a:p>
              <a:p>
                <a:endParaRPr lang="en-GB" dirty="0"/>
              </a:p>
            </p:txBody>
          </p:sp>
        </mc:Choice>
        <mc:Fallback xmlns="">
          <p:sp>
            <p:nvSpPr>
              <p:cNvPr id="3" name="Content Placeholder 2">
                <a:extLst>
                  <a:ext uri="{FF2B5EF4-FFF2-40B4-BE49-F238E27FC236}">
                    <a16:creationId xmlns:a16="http://schemas.microsoft.com/office/drawing/2014/main" id="{13908AE8-D5E3-2A02-556B-F8AF80FCAF47}"/>
                  </a:ext>
                </a:extLst>
              </p:cNvPr>
              <p:cNvSpPr>
                <a:spLocks noGrp="1" noRot="1" noChangeAspect="1" noMove="1" noResize="1" noEditPoints="1" noAdjustHandles="1" noChangeArrowheads="1" noChangeShapeType="1" noTextEdit="1"/>
              </p:cNvSpPr>
              <p:nvPr>
                <p:ph sz="half" idx="2"/>
              </p:nvPr>
            </p:nvSpPr>
            <p:spPr>
              <a:blipFill>
                <a:blip r:embed="rId2"/>
                <a:stretch>
                  <a:fillRect l="-471" t="-84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422470780"/>
                  </p:ext>
                </p:extLst>
              </p:nvPr>
            </p:nvGraphicFramePr>
            <p:xfrm>
              <a:off x="6096000" y="23249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b="0" i="1" smtClean="0">
                                        <a:latin typeface="Cambria Math" panose="02040503050406030204" pitchFamily="18" charset="0"/>
                                      </a:rPr>
                                      <m:t>𝑦</m:t>
                                    </m:r>
                                    <m:r>
                                      <a:rPr lang="en-US" sz="1600" i="1">
                                        <a:latin typeface="Cambria Math" panose="02040503050406030204" pitchFamily="18" charset="0"/>
                                      </a:rPr>
                                      <m:t>,</m:t>
                                    </m:r>
                                    <m:r>
                                      <a:rPr lang="en-US" sz="1600" b="0" i="1" smtClean="0">
                                        <a:latin typeface="Cambria Math" panose="02040503050406030204" pitchFamily="18" charset="0"/>
                                      </a:rPr>
                                      <m:t>𝑢</m:t>
                                    </m: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(30)</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422470780"/>
                  </p:ext>
                </p:extLst>
              </p:nvPr>
            </p:nvGraphicFramePr>
            <p:xfrm>
              <a:off x="6096000" y="23249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(30)</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14992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fontScale="92500" lnSpcReduction="10000"/>
              </a:bodyPr>
              <a:lstStyle/>
              <a:p>
                <a:pPr>
                  <a:lnSpc>
                    <a:spcPct val="170000"/>
                  </a:lnSpc>
                </a:pPr>
                <a:r>
                  <a:rPr lang="en-GB" sz="1600" dirty="0"/>
                  <a:t>A This equation can be numerically integrated (for instance using Euler method) by introducing a finite difference approximation for the derivative.</a:t>
                </a:r>
              </a:p>
              <a:p>
                <a:pPr>
                  <a:lnSpc>
                    <a:spcPct val="170000"/>
                  </a:lnSpc>
                </a:pPr>
                <a:r>
                  <a:rPr lang="en-US" sz="1600" dirty="0"/>
                  <a:t>For example, the </a:t>
                </a:r>
                <a:r>
                  <a:rPr lang="en-US" sz="1600" dirty="0" err="1"/>
                  <a:t>frst</a:t>
                </a:r>
                <a:r>
                  <a:rPr lang="en-US" sz="1600" dirty="0"/>
                  <a:t>-order, backward difference approximation to the derivative at </a:t>
                </a:r>
                <a14:m>
                  <m:oMath xmlns:m="http://schemas.openxmlformats.org/officeDocument/2006/math">
                    <m:r>
                      <a:rPr lang="en-US" sz="1600">
                        <a:latin typeface="Cambria Math" panose="02040503050406030204" pitchFamily="18" charset="0"/>
                      </a:rPr>
                      <m:t>𝑡</m:t>
                    </m:r>
                    <m:r>
                      <a:rPr lang="en-US" sz="1600">
                        <a:latin typeface="Cambria Math" panose="02040503050406030204" pitchFamily="18" charset="0"/>
                      </a:rPr>
                      <m:t>=</m:t>
                    </m:r>
                    <m:r>
                      <a:rPr lang="en-US" sz="1600">
                        <a:latin typeface="Cambria Math" panose="02040503050406030204" pitchFamily="18" charset="0"/>
                      </a:rPr>
                      <m:t>𝑘</m:t>
                    </m:r>
                    <m:r>
                      <m:rPr>
                        <m:sty m:val="p"/>
                      </m:rPr>
                      <a:rPr lang="en-US" sz="1600">
                        <a:latin typeface="Cambria Math" panose="02040503050406030204" pitchFamily="18" charset="0"/>
                      </a:rPr>
                      <m:t>Δ</m:t>
                    </m:r>
                    <m:r>
                      <a:rPr lang="en-US" sz="1600">
                        <a:latin typeface="Cambria Math" panose="02040503050406030204" pitchFamily="18" charset="0"/>
                      </a:rPr>
                      <m:t>𝑡</m:t>
                    </m:r>
                  </m:oMath>
                </a14:m>
                <a:r>
                  <a:rPr lang="en-GB" sz="1600" dirty="0"/>
                  <a:t> is:</a:t>
                </a:r>
              </a:p>
              <a:p>
                <a:pPr>
                  <a:lnSpc>
                    <a:spcPct val="170000"/>
                  </a:lnSpc>
                </a:pPr>
                <a:endParaRPr lang="en-GB" sz="1600" dirty="0"/>
              </a:p>
              <a:p>
                <a:pPr>
                  <a:lnSpc>
                    <a:spcPct val="170000"/>
                  </a:lnSpc>
                </a:pPr>
                <a:endParaRPr lang="en-GB" sz="1600" dirty="0"/>
              </a:p>
              <a:p>
                <a:pPr marL="0" indent="0">
                  <a:lnSpc>
                    <a:spcPct val="170000"/>
                  </a:lnSpc>
                  <a:buNone/>
                </a:pPr>
                <a:r>
                  <a:rPr lang="en-US" sz="1600" dirty="0"/>
                  <a:t>where </a:t>
                </a:r>
                <a14:m>
                  <m:oMath xmlns:m="http://schemas.openxmlformats.org/officeDocument/2006/math">
                    <m:r>
                      <m:rPr>
                        <m:sty m:val="p"/>
                      </m:rPr>
                      <a:rPr lang="en-US" sz="1600">
                        <a:latin typeface="Cambria Math" panose="02040503050406030204" pitchFamily="18" charset="0"/>
                      </a:rPr>
                      <m:t>Δ</m:t>
                    </m:r>
                    <m:r>
                      <a:rPr lang="en-US" sz="1600">
                        <a:latin typeface="Cambria Math" panose="02040503050406030204" pitchFamily="18" charset="0"/>
                      </a:rPr>
                      <m:t>𝑡</m:t>
                    </m:r>
                  </m:oMath>
                </a14:m>
                <a:r>
                  <a:rPr lang="en-US" sz="1600" dirty="0"/>
                  <a:t> is the integration interval (the control engineers name it sampling time) specified by the user and </a:t>
                </a:r>
                <a14:m>
                  <m:oMath xmlns:m="http://schemas.openxmlformats.org/officeDocument/2006/math">
                    <m:r>
                      <a:rPr lang="en-US" sz="1600">
                        <a:latin typeface="Cambria Math" panose="02040503050406030204" pitchFamily="18" charset="0"/>
                      </a:rPr>
                      <m:t>𝑦</m:t>
                    </m:r>
                    <m:d>
                      <m:dPr>
                        <m:ctrlPr>
                          <a:rPr lang="en-US" sz="1600" i="1">
                            <a:latin typeface="Cambria Math" panose="02040503050406030204" pitchFamily="18" charset="0"/>
                          </a:rPr>
                        </m:ctrlPr>
                      </m:dPr>
                      <m:e>
                        <m:r>
                          <a:rPr lang="en-US" sz="1600">
                            <a:latin typeface="Cambria Math" panose="02040503050406030204" pitchFamily="18" charset="0"/>
                          </a:rPr>
                          <m:t>𝑘</m:t>
                        </m:r>
                      </m:e>
                    </m:d>
                  </m:oMath>
                </a14:m>
                <a:r>
                  <a:rPr lang="en-US" sz="1600" dirty="0"/>
                  <a:t> denotes the values of </a:t>
                </a:r>
                <a14:m>
                  <m:oMath xmlns:m="http://schemas.openxmlformats.org/officeDocument/2006/math">
                    <m:r>
                      <a:rPr lang="en-US" sz="1600">
                        <a:latin typeface="Cambria Math" panose="02040503050406030204" pitchFamily="18" charset="0"/>
                      </a:rPr>
                      <m:t>𝑦</m:t>
                    </m:r>
                    <m:d>
                      <m:dPr>
                        <m:ctrlPr>
                          <a:rPr lang="en-US" sz="1600" i="1">
                            <a:latin typeface="Cambria Math" panose="02040503050406030204" pitchFamily="18" charset="0"/>
                          </a:rPr>
                        </m:ctrlPr>
                      </m:dPr>
                      <m:e>
                        <m:r>
                          <a:rPr lang="en-US" sz="1600">
                            <a:latin typeface="Cambria Math" panose="02040503050406030204" pitchFamily="18" charset="0"/>
                          </a:rPr>
                          <m:t>𝑘</m:t>
                        </m:r>
                      </m:e>
                    </m:d>
                  </m:oMath>
                </a14:m>
                <a:r>
                  <a:rPr lang="en-US" sz="1600" dirty="0"/>
                  <a:t> at </a:t>
                </a:r>
                <a14:m>
                  <m:oMath xmlns:m="http://schemas.openxmlformats.org/officeDocument/2006/math">
                    <m:r>
                      <a:rPr lang="en-US" sz="1600">
                        <a:latin typeface="Cambria Math" panose="02040503050406030204" pitchFamily="18" charset="0"/>
                      </a:rPr>
                      <m:t>𝑡</m:t>
                    </m:r>
                    <m:r>
                      <a:rPr lang="en-US" sz="1600">
                        <a:latin typeface="Cambria Math" panose="02040503050406030204" pitchFamily="18" charset="0"/>
                      </a:rPr>
                      <m:t>=</m:t>
                    </m:r>
                    <m:r>
                      <a:rPr lang="en-US" sz="1600">
                        <a:latin typeface="Cambria Math" panose="02040503050406030204" pitchFamily="18" charset="0"/>
                      </a:rPr>
                      <m:t>𝑘</m:t>
                    </m:r>
                    <m:r>
                      <m:rPr>
                        <m:sty m:val="p"/>
                      </m:rPr>
                      <a:rPr lang="en-US" sz="1600">
                        <a:latin typeface="Cambria Math" panose="02040503050406030204" pitchFamily="18" charset="0"/>
                      </a:rPr>
                      <m:t>Δ</m:t>
                    </m:r>
                    <m:r>
                      <a:rPr lang="en-US" sz="1600">
                        <a:latin typeface="Cambria Math" panose="02040503050406030204" pitchFamily="18" charset="0"/>
                      </a:rPr>
                      <m:t>𝑡</m:t>
                    </m:r>
                  </m:oMath>
                </a14:m>
                <a:r>
                  <a:rPr lang="en-US" sz="1600" dirty="0"/>
                  <a:t>. </a:t>
                </a:r>
                <a:endParaRPr lang="en-GB" sz="1600" dirty="0"/>
              </a:p>
              <a:p>
                <a:pPr marL="0" indent="0">
                  <a:lnSpc>
                    <a:spcPct val="170000"/>
                  </a:lnSpc>
                  <a:buNone/>
                </a:pPr>
                <a:endParaRPr lang="en-GB" sz="1600" dirty="0"/>
              </a:p>
              <a:p>
                <a:pPr>
                  <a:lnSpc>
                    <a:spcPct val="170000"/>
                  </a:lnSpc>
                </a:pPr>
                <a:endParaRPr lang="en-GB" dirty="0"/>
              </a:p>
              <a:p>
                <a:endParaRPr lang="en-GB" dirty="0"/>
              </a:p>
            </p:txBody>
          </p:sp>
        </mc:Choice>
        <mc:Fallback xmlns="">
          <p:sp>
            <p:nvSpPr>
              <p:cNvPr id="2" name="Content Placeholder 1">
                <a:extLst>
                  <a:ext uri="{FF2B5EF4-FFF2-40B4-BE49-F238E27FC236}">
                    <a16:creationId xmlns:a16="http://schemas.microsoft.com/office/drawing/2014/main" id="{AF145456-01A3-E632-3340-1F2FE9DE61DB}"/>
                  </a:ext>
                </a:extLst>
              </p:cNvPr>
              <p:cNvSpPr>
                <a:spLocks noGrp="1" noRot="1" noChangeAspect="1" noMove="1" noResize="1" noEditPoints="1" noAdjustHandles="1" noChangeArrowheads="1" noChangeShapeType="1" noTextEdit="1"/>
              </p:cNvSpPr>
              <p:nvPr>
                <p:ph sz="half" idx="1"/>
              </p:nvPr>
            </p:nvSpPr>
            <p:spPr>
              <a:blipFill>
                <a:blip r:embed="rId2"/>
                <a:stretch>
                  <a:fillRect l="-471" r="-7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lstStyle/>
              <a:p>
                <a:r>
                  <a:rPr lang="en-US" sz="1500" dirty="0"/>
                  <a:t>So,</a:t>
                </a:r>
              </a:p>
              <a:p>
                <a:endParaRPr lang="en-US" sz="1500" dirty="0"/>
              </a:p>
              <a:p>
                <a:endParaRPr lang="en-US" sz="1500" dirty="0"/>
              </a:p>
              <a:p>
                <a:endParaRPr lang="en-US" sz="1500" dirty="0"/>
              </a:p>
              <a:p>
                <a:r>
                  <a:rPr lang="en-US" sz="1500" dirty="0"/>
                  <a:t>or:</a:t>
                </a:r>
              </a:p>
              <a:p>
                <a:endParaRPr lang="en-US" sz="1500" dirty="0"/>
              </a:p>
              <a:p>
                <a:endParaRPr lang="en-US" sz="1500" dirty="0"/>
              </a:p>
              <a:p>
                <a:pPr>
                  <a:lnSpc>
                    <a:spcPct val="150000"/>
                  </a:lnSpc>
                </a:pPr>
                <a:r>
                  <a:rPr lang="en-US" sz="1500" dirty="0"/>
                  <a:t>This is a first-order difference equation that can be used to predict </a:t>
                </a:r>
                <a14:m>
                  <m:oMath xmlns:m="http://schemas.openxmlformats.org/officeDocument/2006/math">
                    <m:r>
                      <a:rPr lang="en-US" sz="1500">
                        <a:latin typeface="Cambria Math" panose="02040503050406030204" pitchFamily="18" charset="0"/>
                      </a:rPr>
                      <m:t>𝑦</m:t>
                    </m:r>
                    <m:d>
                      <m:dPr>
                        <m:ctrlPr>
                          <a:rPr lang="en-US" sz="1500" i="1">
                            <a:latin typeface="Cambria Math" panose="02040503050406030204" pitchFamily="18" charset="0"/>
                          </a:rPr>
                        </m:ctrlPr>
                      </m:dPr>
                      <m:e>
                        <m:r>
                          <a:rPr lang="en-US" sz="1500">
                            <a:latin typeface="Cambria Math" panose="02040503050406030204" pitchFamily="18" charset="0"/>
                          </a:rPr>
                          <m:t>𝑘</m:t>
                        </m:r>
                      </m:e>
                    </m:d>
                  </m:oMath>
                </a14:m>
                <a:r>
                  <a:rPr lang="en-US" sz="1500" dirty="0"/>
                  <a:t> based on information at the previous time step </a:t>
                </a:r>
                <a14:m>
                  <m:oMath xmlns:m="http://schemas.openxmlformats.org/officeDocument/2006/math">
                    <m:d>
                      <m:dPr>
                        <m:ctrlPr>
                          <a:rPr lang="en-US" sz="1500" i="1">
                            <a:latin typeface="Cambria Math" panose="02040503050406030204" pitchFamily="18" charset="0"/>
                          </a:rPr>
                        </m:ctrlPr>
                      </m:dPr>
                      <m:e>
                        <m:r>
                          <a:rPr lang="en-US" sz="1500">
                            <a:latin typeface="Cambria Math" panose="02040503050406030204" pitchFamily="18" charset="0"/>
                          </a:rPr>
                          <m:t>𝑘</m:t>
                        </m:r>
                        <m:r>
                          <a:rPr lang="en-US" sz="1500">
                            <a:latin typeface="Cambria Math" panose="02040503050406030204" pitchFamily="18" charset="0"/>
                          </a:rPr>
                          <m:t>−1</m:t>
                        </m:r>
                      </m:e>
                    </m:d>
                  </m:oMath>
                </a14:m>
                <a:r>
                  <a:rPr lang="en-GB" sz="1500" dirty="0"/>
                  <a:t>. This type of expression is called a recurrence relation.</a:t>
                </a:r>
              </a:p>
              <a:p>
                <a:endParaRPr lang="en-US" sz="1500" dirty="0"/>
              </a:p>
              <a:p>
                <a:endParaRPr lang="en-GB" sz="1500" dirty="0"/>
              </a:p>
              <a:p>
                <a:endParaRPr lang="en-GB" dirty="0"/>
              </a:p>
            </p:txBody>
          </p:sp>
        </mc:Choice>
        <mc:Fallback xmlns="">
          <p:sp>
            <p:nvSpPr>
              <p:cNvPr id="3" name="Content Placeholder 2">
                <a:extLst>
                  <a:ext uri="{FF2B5EF4-FFF2-40B4-BE49-F238E27FC236}">
                    <a16:creationId xmlns:a16="http://schemas.microsoft.com/office/drawing/2014/main" id="{13908AE8-D5E3-2A02-556B-F8AF80FCAF47}"/>
                  </a:ext>
                </a:extLst>
              </p:cNvPr>
              <p:cNvSpPr>
                <a:spLocks noGrp="1" noRot="1" noChangeAspect="1" noMove="1" noResize="1" noEditPoints="1" noAdjustHandles="1" noChangeArrowheads="1" noChangeShapeType="1" noTextEdit="1"/>
              </p:cNvSpPr>
              <p:nvPr>
                <p:ph sz="half" idx="2"/>
              </p:nvPr>
            </p:nvSpPr>
            <p:spPr>
              <a:blipFill>
                <a:blip r:embed="rId3"/>
                <a:stretch>
                  <a:fillRect l="-353" t="-840" r="-235"/>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375199709"/>
                  </p:ext>
                </p:extLst>
              </p:nvPr>
            </p:nvGraphicFramePr>
            <p:xfrm>
              <a:off x="838200" y="41537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(31)</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375199709"/>
                  </p:ext>
                </p:extLst>
              </p:nvPr>
            </p:nvGraphicFramePr>
            <p:xfrm>
              <a:off x="838200" y="41537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(31)</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3F399FF-9E69-99B7-E76D-0F198BAA7AED}"/>
                  </a:ext>
                </a:extLst>
              </p:cNvPr>
              <p:cNvGraphicFramePr>
                <a:graphicFrameLocks noGrp="1"/>
              </p:cNvGraphicFramePr>
              <p:nvPr>
                <p:extLst>
                  <p:ext uri="{D42A27DB-BD31-4B8C-83A1-F6EECF244321}">
                    <p14:modId xmlns:p14="http://schemas.microsoft.com/office/powerpoint/2010/main" val="3331171087"/>
                  </p:ext>
                </p:extLst>
              </p:nvPr>
            </p:nvGraphicFramePr>
            <p:xfrm>
              <a:off x="6096000" y="2517670"/>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(32)</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8" name="Table 7">
                <a:extLst>
                  <a:ext uri="{FF2B5EF4-FFF2-40B4-BE49-F238E27FC236}">
                    <a16:creationId xmlns:a16="http://schemas.microsoft.com/office/drawing/2014/main" id="{43F399FF-9E69-99B7-E76D-0F198BAA7AED}"/>
                  </a:ext>
                </a:extLst>
              </p:cNvPr>
              <p:cNvGraphicFramePr>
                <a:graphicFrameLocks noGrp="1"/>
              </p:cNvGraphicFramePr>
              <p:nvPr>
                <p:extLst>
                  <p:ext uri="{D42A27DB-BD31-4B8C-83A1-F6EECF244321}">
                    <p14:modId xmlns:p14="http://schemas.microsoft.com/office/powerpoint/2010/main" val="3331171087"/>
                  </p:ext>
                </p:extLst>
              </p:nvPr>
            </p:nvGraphicFramePr>
            <p:xfrm>
              <a:off x="6096000" y="2517670"/>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(32)</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D0F228E-9F25-9F26-B927-1D40903EBB39}"/>
                  </a:ext>
                </a:extLst>
              </p:cNvPr>
              <p:cNvGraphicFramePr>
                <a:graphicFrameLocks noGrp="1"/>
              </p:cNvGraphicFramePr>
              <p:nvPr>
                <p:extLst>
                  <p:ext uri="{D42A27DB-BD31-4B8C-83A1-F6EECF244321}">
                    <p14:modId xmlns:p14="http://schemas.microsoft.com/office/powerpoint/2010/main" val="241252724"/>
                  </p:ext>
                </p:extLst>
              </p:nvPr>
            </p:nvGraphicFramePr>
            <p:xfrm>
              <a:off x="6096000" y="3564837"/>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(33)</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9" name="Table 8">
                <a:extLst>
                  <a:ext uri="{FF2B5EF4-FFF2-40B4-BE49-F238E27FC236}">
                    <a16:creationId xmlns:a16="http://schemas.microsoft.com/office/drawing/2014/main" id="{1D0F228E-9F25-9F26-B927-1D40903EBB39}"/>
                  </a:ext>
                </a:extLst>
              </p:cNvPr>
              <p:cNvGraphicFramePr>
                <a:graphicFrameLocks noGrp="1"/>
              </p:cNvGraphicFramePr>
              <p:nvPr>
                <p:extLst>
                  <p:ext uri="{D42A27DB-BD31-4B8C-83A1-F6EECF244321}">
                    <p14:modId xmlns:p14="http://schemas.microsoft.com/office/powerpoint/2010/main" val="241252724"/>
                  </p:ext>
                </p:extLst>
              </p:nvPr>
            </p:nvGraphicFramePr>
            <p:xfrm>
              <a:off x="6096000" y="3564837"/>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1695" r="-20028" b="-18644"/>
                          </a:stretch>
                        </a:blipFill>
                      </a:tcPr>
                    </a:tc>
                    <a:tc>
                      <a:txBody>
                        <a:bodyPr/>
                        <a:lstStyle/>
                        <a:p>
                          <a:pPr algn="ctr"/>
                          <a:r>
                            <a:rPr lang="en-GB" sz="1600" b="1" dirty="0">
                              <a:solidFill>
                                <a:schemeClr val="bg2">
                                  <a:lumMod val="50000"/>
                                </a:schemeClr>
                              </a:solidFill>
                              <a:latin typeface="Nexa-Light" panose="01000000000000000000" pitchFamily="2" charset="0"/>
                            </a:rPr>
                            <a:t>(33)</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89752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92500" lnSpcReduction="20000"/>
          </a:bodyPr>
          <a:lstStyle/>
          <a:p>
            <a:pPr>
              <a:lnSpc>
                <a:spcPct val="160000"/>
              </a:lnSpc>
            </a:pPr>
            <a:r>
              <a:rPr lang="en-GB" sz="2100" dirty="0">
                <a:ea typeface="Calibri" panose="020F0502020204030204" pitchFamily="34" charset="0"/>
                <a:cs typeface="Times New Roman" panose="02020603050405020304" pitchFamily="18" charset="0"/>
              </a:rPr>
              <a:t>The notion of system helps us, in a first instance, to delimitate, for example: </a:t>
            </a:r>
          </a:p>
          <a:p>
            <a:pPr lvl="1">
              <a:lnSpc>
                <a:spcPct val="160000"/>
              </a:lnSpc>
            </a:pPr>
            <a:r>
              <a:rPr lang="en-GB" sz="1700" dirty="0">
                <a:ea typeface="Calibri" panose="020F0502020204030204" pitchFamily="34" charset="0"/>
                <a:cs typeface="Times New Roman" panose="02020603050405020304" pitchFamily="18" charset="0"/>
              </a:rPr>
              <a:t>A state management mechanism</a:t>
            </a:r>
          </a:p>
          <a:p>
            <a:pPr lvl="1">
              <a:lnSpc>
                <a:spcPct val="160000"/>
              </a:lnSpc>
            </a:pPr>
            <a:r>
              <a:rPr lang="en-GB" sz="1700" dirty="0">
                <a:ea typeface="Calibri" panose="020F0502020204030204" pitchFamily="34" charset="0"/>
                <a:cs typeface="Times New Roman" panose="02020603050405020304" pitchFamily="18" charset="0"/>
              </a:rPr>
              <a:t>A way of education at the national level</a:t>
            </a:r>
          </a:p>
          <a:p>
            <a:pPr lvl="1">
              <a:lnSpc>
                <a:spcPct val="160000"/>
              </a:lnSpc>
            </a:pPr>
            <a:r>
              <a:rPr lang="en-GB" sz="1700" dirty="0">
                <a:ea typeface="Calibri" panose="020F0502020204030204" pitchFamily="34" charset="0"/>
                <a:cs typeface="Times New Roman" panose="02020603050405020304" pitchFamily="18" charset="0"/>
              </a:rPr>
              <a:t>Part of the components that contribute to the integration of the human body into the environment</a:t>
            </a:r>
          </a:p>
          <a:p>
            <a:pPr lvl="1">
              <a:lnSpc>
                <a:spcPct val="160000"/>
              </a:lnSpc>
            </a:pPr>
            <a:r>
              <a:rPr lang="en-GB" sz="1700" dirty="0">
                <a:ea typeface="Calibri" panose="020F0502020204030204" pitchFamily="34" charset="0"/>
                <a:cs typeface="Times New Roman" panose="02020603050405020304" pitchFamily="18" charset="0"/>
              </a:rPr>
              <a:t>The elements necessary to obtain a constant temperature in an enclosure</a:t>
            </a:r>
          </a:p>
          <a:p>
            <a:pPr lvl="1">
              <a:lnSpc>
                <a:spcPct val="160000"/>
              </a:lnSpc>
            </a:pPr>
            <a:r>
              <a:rPr lang="en-GB" sz="1700" dirty="0">
                <a:ea typeface="Calibri" panose="020F0502020204030204" pitchFamily="34" charset="0"/>
                <a:cs typeface="Times New Roman" panose="02020603050405020304" pitchFamily="18" charset="0"/>
              </a:rPr>
              <a:t>The elements of a mobile robot, the elements of a robotic manipulator, etc</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pic>
        <p:nvPicPr>
          <p:cNvPr id="33" name="Graphic 32" descr="Network outline">
            <a:extLst>
              <a:ext uri="{FF2B5EF4-FFF2-40B4-BE49-F238E27FC236}">
                <a16:creationId xmlns:a16="http://schemas.microsoft.com/office/drawing/2014/main" id="{F4622DC6-FA55-AE0F-835F-5B50DE7D3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3348" y="2916300"/>
            <a:ext cx="2069334" cy="2069334"/>
          </a:xfrm>
          <a:prstGeom prst="rect">
            <a:avLst/>
          </a:prstGeom>
        </p:spPr>
      </p:pic>
      <p:pic>
        <p:nvPicPr>
          <p:cNvPr id="41" name="Graphic 40" descr="Thought outline">
            <a:extLst>
              <a:ext uri="{FF2B5EF4-FFF2-40B4-BE49-F238E27FC236}">
                <a16:creationId xmlns:a16="http://schemas.microsoft.com/office/drawing/2014/main" id="{ECC82BA2-D868-1830-5015-32AC90860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7053" y="1825625"/>
            <a:ext cx="1724878" cy="1724878"/>
          </a:xfrm>
          <a:prstGeom prst="rect">
            <a:avLst/>
          </a:prstGeom>
        </p:spPr>
      </p:pic>
      <p:pic>
        <p:nvPicPr>
          <p:cNvPr id="43" name="Graphic 42" descr="Workflow outline">
            <a:extLst>
              <a:ext uri="{FF2B5EF4-FFF2-40B4-BE49-F238E27FC236}">
                <a16:creationId xmlns:a16="http://schemas.microsoft.com/office/drawing/2014/main" id="{50C158F9-55F5-2CD9-B752-3892253C61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96901" y="5114628"/>
            <a:ext cx="1549979" cy="1549979"/>
          </a:xfrm>
          <a:prstGeom prst="rect">
            <a:avLst/>
          </a:prstGeom>
        </p:spPr>
      </p:pic>
    </p:spTree>
    <p:extLst>
      <p:ext uri="{BB962C8B-B14F-4D97-AF65-F5344CB8AC3E}">
        <p14:creationId xmlns:p14="http://schemas.microsoft.com/office/powerpoint/2010/main" val="155112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a:bodyPr>
          <a:lstStyle/>
          <a:p>
            <a:pPr>
              <a:lnSpc>
                <a:spcPct val="150000"/>
              </a:lnSpc>
            </a:pPr>
            <a:r>
              <a:rPr lang="en-US" sz="1600" dirty="0"/>
              <a:t>For higher-order ODEs, we can use a </a:t>
            </a:r>
            <a:r>
              <a:rPr lang="en-US" sz="1600" dirty="0" err="1"/>
              <a:t>generalisation</a:t>
            </a:r>
            <a:r>
              <a:rPr lang="en-US" sz="1600" dirty="0"/>
              <a:t> of the Euler method that we used for solving first-order ODEs. To illustrate the method, let us consider a 2nd order ODE:</a:t>
            </a:r>
            <a:endParaRPr lang="en-GB" sz="1600" dirty="0"/>
          </a:p>
          <a:p>
            <a:pPr>
              <a:lnSpc>
                <a:spcPct val="170000"/>
              </a:lnSpc>
            </a:pPr>
            <a:endParaRPr lang="en-GB" sz="1600" dirty="0"/>
          </a:p>
          <a:p>
            <a:pPr>
              <a:lnSpc>
                <a:spcPct val="170000"/>
              </a:lnSpc>
            </a:pPr>
            <a:endParaRPr lang="en-GB" sz="1600" dirty="0"/>
          </a:p>
          <a:p>
            <a:pPr>
              <a:lnSpc>
                <a:spcPct val="170000"/>
              </a:lnSpc>
            </a:pPr>
            <a:r>
              <a:rPr lang="en-GB" sz="1600" dirty="0"/>
              <a:t>Or:</a:t>
            </a:r>
          </a:p>
          <a:p>
            <a:pPr>
              <a:lnSpc>
                <a:spcPct val="170000"/>
              </a:lnSpc>
            </a:pPr>
            <a:endParaRPr lang="en-GB" dirty="0"/>
          </a:p>
          <a:p>
            <a:endParaRPr lang="en-GB" dirty="0"/>
          </a:p>
        </p:txBody>
      </p:sp>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normAutofit lnSpcReduction="10000"/>
          </a:bodyPr>
          <a:lstStyle/>
          <a:p>
            <a:pPr>
              <a:lnSpc>
                <a:spcPct val="150000"/>
              </a:lnSpc>
            </a:pPr>
            <a:r>
              <a:rPr lang="en-US" sz="1600" dirty="0"/>
              <a:t>For discretization, the idea is to write the second order system (ODE) as a system of two first order systems (ODEs) and then apply Euler’s method to the first order equations.</a:t>
            </a:r>
          </a:p>
          <a:p>
            <a:pPr>
              <a:lnSpc>
                <a:spcPct val="150000"/>
              </a:lnSpc>
            </a:pPr>
            <a:r>
              <a:rPr lang="en-US" sz="1600" dirty="0"/>
              <a:t>So, as we did before, we’ll define a new variable:</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GB" sz="1600" dirty="0"/>
          </a:p>
          <a:p>
            <a:r>
              <a:rPr lang="en-US" sz="1600" dirty="0"/>
              <a:t>We need initial conditions:</a:t>
            </a:r>
            <a:endParaRPr lang="en-GB" sz="1600" dirty="0"/>
          </a:p>
          <a:p>
            <a:endParaRPr lang="en-GB" sz="1500" dirty="0"/>
          </a:p>
          <a:p>
            <a:endParaRPr lang="en-GB" dirty="0"/>
          </a:p>
        </p:txBody>
      </p:sp>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622307092"/>
                  </p:ext>
                </p:extLst>
              </p:nvPr>
            </p:nvGraphicFramePr>
            <p:xfrm>
              <a:off x="762000" y="3632108"/>
              <a:ext cx="5257800" cy="58077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𝑑</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𝑑</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𝑡</m:t>
                                        </m:r>
                                      </m:e>
                                      <m:sup>
                                        <m:r>
                                          <a:rPr lang="en-US" sz="1600" b="0" i="1" smtClean="0">
                                            <a:latin typeface="Cambria Math" panose="02040503050406030204" pitchFamily="18" charset="0"/>
                                            <a:ea typeface="Cambria Math" panose="02040503050406030204" pitchFamily="18" charset="0"/>
                                          </a:rPr>
                                          <m:t>2</m:t>
                                        </m:r>
                                      </m:sup>
                                    </m:sSup>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(34)</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622307092"/>
                  </p:ext>
                </p:extLst>
              </p:nvPr>
            </p:nvGraphicFramePr>
            <p:xfrm>
              <a:off x="762000" y="3632108"/>
              <a:ext cx="5257800" cy="58077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80771">
                    <a:tc>
                      <a:txBody>
                        <a:bodyPr/>
                        <a:lstStyle/>
                        <a:p>
                          <a:endParaRPr lang="en-US"/>
                        </a:p>
                      </a:txBody>
                      <a:tcPr anchor="ctr">
                        <a:blipFill>
                          <a:blip r:embed="rId2"/>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(34)</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912833805"/>
                  </p:ext>
                </p:extLst>
              </p:nvPr>
            </p:nvGraphicFramePr>
            <p:xfrm>
              <a:off x="762000" y="511128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oMath>
                            </m:oMathPara>
                          </a14:m>
                          <a:endParaRPr lang="en-US" sz="2400" dirty="0"/>
                        </a:p>
                      </a:txBody>
                      <a:tcPr anchor="ctr"/>
                    </a:tc>
                    <a:tc>
                      <a:txBody>
                        <a:bodyPr/>
                        <a:lstStyle/>
                        <a:p>
                          <a:pPr algn="ctr"/>
                          <a:r>
                            <a:rPr lang="en-GB" sz="1600" b="1" dirty="0">
                              <a:solidFill>
                                <a:schemeClr val="bg2">
                                  <a:lumMod val="50000"/>
                                </a:schemeClr>
                              </a:solidFill>
                              <a:latin typeface="Nexa-Light" panose="01000000000000000000" pitchFamily="2" charset="0"/>
                            </a:rPr>
                            <a:t>(35)</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912833805"/>
                  </p:ext>
                </p:extLst>
              </p:nvPr>
            </p:nvGraphicFramePr>
            <p:xfrm>
              <a:off x="762000" y="511128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(35)</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49AB8146-F1FC-7E27-D3B9-430F6A2EABE3}"/>
                  </a:ext>
                </a:extLst>
              </p:cNvPr>
              <p:cNvGraphicFramePr>
                <a:graphicFrameLocks noGrp="1"/>
              </p:cNvGraphicFramePr>
              <p:nvPr>
                <p:extLst>
                  <p:ext uri="{D42A27DB-BD31-4B8C-83A1-F6EECF244321}">
                    <p14:modId xmlns:p14="http://schemas.microsoft.com/office/powerpoint/2010/main" val="371504479"/>
                  </p:ext>
                </p:extLst>
              </p:nvPr>
            </p:nvGraphicFramePr>
            <p:xfrm>
              <a:off x="6096000" y="4001294"/>
              <a:ext cx="5257800" cy="12707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𝑦</m:t>
                                        </m:r>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e>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(36)</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(37)</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7" name="Table 7">
                <a:extLst>
                  <a:ext uri="{FF2B5EF4-FFF2-40B4-BE49-F238E27FC236}">
                    <a16:creationId xmlns:a16="http://schemas.microsoft.com/office/drawing/2014/main" id="{49AB8146-F1FC-7E27-D3B9-430F6A2EABE3}"/>
                  </a:ext>
                </a:extLst>
              </p:cNvPr>
              <p:cNvGraphicFramePr>
                <a:graphicFrameLocks noGrp="1"/>
              </p:cNvGraphicFramePr>
              <p:nvPr>
                <p:extLst>
                  <p:ext uri="{D42A27DB-BD31-4B8C-83A1-F6EECF244321}">
                    <p14:modId xmlns:p14="http://schemas.microsoft.com/office/powerpoint/2010/main" val="371504479"/>
                  </p:ext>
                </p:extLst>
              </p:nvPr>
            </p:nvGraphicFramePr>
            <p:xfrm>
              <a:off x="6096000" y="4001294"/>
              <a:ext cx="5257800" cy="12707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4"/>
                          <a:stretch>
                            <a:fillRect r="-20028" b="-99048"/>
                          </a:stretch>
                        </a:blipFill>
                      </a:tcPr>
                    </a:tc>
                    <a:tc>
                      <a:txBody>
                        <a:bodyPr/>
                        <a:lstStyle/>
                        <a:p>
                          <a:pPr algn="ctr"/>
                          <a:r>
                            <a:rPr lang="en-GB" sz="1600" b="1" dirty="0">
                              <a:solidFill>
                                <a:schemeClr val="bg2">
                                  <a:lumMod val="50000"/>
                                </a:schemeClr>
                              </a:solidFill>
                              <a:latin typeface="Nexa-Light" panose="01000000000000000000" pitchFamily="2" charset="0"/>
                            </a:rPr>
                            <a:t>(36)</a:t>
                          </a:r>
                        </a:p>
                      </a:txBody>
                      <a:tcPr anchor="ctr"/>
                    </a:tc>
                    <a:extLst>
                      <a:ext uri="{0D108BD9-81ED-4DB2-BD59-A6C34878D82A}">
                        <a16:rowId xmlns:a16="http://schemas.microsoft.com/office/drawing/2014/main" val="2442538974"/>
                      </a:ext>
                    </a:extLst>
                  </a:tr>
                  <a:tr h="635381">
                    <a:tc>
                      <a:txBody>
                        <a:bodyPr/>
                        <a:lstStyle/>
                        <a:p>
                          <a:endParaRPr lang="en-US"/>
                        </a:p>
                      </a:txBody>
                      <a:tcPr anchor="ctr">
                        <a:blipFill>
                          <a:blip r:embed="rId4"/>
                          <a:stretch>
                            <a:fillRect t="-100962" r="-20028"/>
                          </a:stretch>
                        </a:blipFill>
                      </a:tcPr>
                    </a:tc>
                    <a:tc>
                      <a:txBody>
                        <a:bodyPr/>
                        <a:lstStyle/>
                        <a:p>
                          <a:pPr algn="ctr"/>
                          <a:r>
                            <a:rPr lang="en-GB" sz="1600" b="1" dirty="0">
                              <a:solidFill>
                                <a:schemeClr val="bg2">
                                  <a:lumMod val="50000"/>
                                </a:schemeClr>
                              </a:solidFill>
                              <a:latin typeface="Nexa-Light" panose="01000000000000000000" pitchFamily="2" charset="0"/>
                            </a:rPr>
                            <a:t>(37)</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7">
                <a:extLst>
                  <a:ext uri="{FF2B5EF4-FFF2-40B4-BE49-F238E27FC236}">
                    <a16:creationId xmlns:a16="http://schemas.microsoft.com/office/drawing/2014/main" id="{BDA6B3E7-935C-25AB-3D42-D9DAAF1BCBE6}"/>
                  </a:ext>
                </a:extLst>
              </p:cNvPr>
              <p:cNvGraphicFramePr>
                <a:graphicFrameLocks noGrp="1"/>
              </p:cNvGraphicFramePr>
              <p:nvPr>
                <p:extLst>
                  <p:ext uri="{D42A27DB-BD31-4B8C-83A1-F6EECF244321}">
                    <p14:modId xmlns:p14="http://schemas.microsoft.com/office/powerpoint/2010/main" val="2616630731"/>
                  </p:ext>
                </p:extLst>
              </p:nvPr>
            </p:nvGraphicFramePr>
            <p:xfrm>
              <a:off x="6096000" y="6048645"/>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=0</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10" name="Table 7">
                <a:extLst>
                  <a:ext uri="{FF2B5EF4-FFF2-40B4-BE49-F238E27FC236}">
                    <a16:creationId xmlns:a16="http://schemas.microsoft.com/office/drawing/2014/main" id="{BDA6B3E7-935C-25AB-3D42-D9DAAF1BCBE6}"/>
                  </a:ext>
                </a:extLst>
              </p:cNvPr>
              <p:cNvGraphicFramePr>
                <a:graphicFrameLocks noGrp="1"/>
              </p:cNvGraphicFramePr>
              <p:nvPr>
                <p:extLst>
                  <p:ext uri="{D42A27DB-BD31-4B8C-83A1-F6EECF244321}">
                    <p14:modId xmlns:p14="http://schemas.microsoft.com/office/powerpoint/2010/main" val="2616630731"/>
                  </p:ext>
                </p:extLst>
              </p:nvPr>
            </p:nvGraphicFramePr>
            <p:xfrm>
              <a:off x="6096000" y="6048645"/>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(38)</a:t>
                          </a:r>
                        </a:p>
                      </a:txBody>
                      <a:tcPr anchor="ctr"/>
                    </a:tc>
                    <a:extLst>
                      <a:ext uri="{0D108BD9-81ED-4DB2-BD59-A6C34878D82A}">
                        <a16:rowId xmlns:a16="http://schemas.microsoft.com/office/drawing/2014/main" val="2442538974"/>
                      </a:ext>
                    </a:extLst>
                  </a:tr>
                </a:tbl>
              </a:graphicData>
            </a:graphic>
          </p:graphicFrame>
        </mc:Fallback>
      </mc:AlternateContent>
      <p:sp>
        <p:nvSpPr>
          <p:cNvPr id="12" name="TextBox 11">
            <a:extLst>
              <a:ext uri="{FF2B5EF4-FFF2-40B4-BE49-F238E27FC236}">
                <a16:creationId xmlns:a16="http://schemas.microsoft.com/office/drawing/2014/main" id="{932883D2-7134-F559-34D3-A126FBF0D2C1}"/>
              </a:ext>
            </a:extLst>
          </p:cNvPr>
          <p:cNvSpPr txBox="1"/>
          <p:nvPr/>
        </p:nvSpPr>
        <p:spPr>
          <a:xfrm>
            <a:off x="5644325" y="6048645"/>
            <a:ext cx="2205317" cy="623761"/>
          </a:xfrm>
          <a:prstGeom prst="rect">
            <a:avLst/>
          </a:prstGeom>
          <a:noFill/>
        </p:spPr>
        <p:txBody>
          <a:bodyPr wrap="square">
            <a:spAutoFit/>
          </a:bodyPr>
          <a:lstStyle/>
          <a:p>
            <a:pPr>
              <a:lnSpc>
                <a:spcPct val="107000"/>
              </a:lnSpc>
            </a:pPr>
            <a:r>
              <a:rPr lang="en-US" sz="1100" dirty="0">
                <a:solidFill>
                  <a:schemeClr val="bg2">
                    <a:lumMod val="50000"/>
                  </a:schemeClr>
                </a:solidFill>
                <a:latin typeface="Nexa-Light" panose="01000000000000000000" pitchFamily="2" charset="0"/>
              </a:rPr>
              <a:t>For Newton the initial conditions are the initial position and initial velocity.</a:t>
            </a:r>
            <a:endParaRPr lang="en-GB" sz="1100" dirty="0">
              <a:solidFill>
                <a:schemeClr val="bg2">
                  <a:lumMod val="50000"/>
                </a:schemeClr>
              </a:solidFill>
              <a:latin typeface="Nexa-Light" panose="01000000000000000000" pitchFamily="2" charset="0"/>
            </a:endParaRPr>
          </a:p>
        </p:txBody>
      </p:sp>
    </p:spTree>
    <p:extLst>
      <p:ext uri="{BB962C8B-B14F-4D97-AF65-F5344CB8AC3E}">
        <p14:creationId xmlns:p14="http://schemas.microsoft.com/office/powerpoint/2010/main" val="54443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lnSpcReduction="10000"/>
              </a:bodyPr>
              <a:lstStyle/>
              <a:p>
                <a:pPr>
                  <a:lnSpc>
                    <a:spcPct val="150000"/>
                  </a:lnSpc>
                </a:pPr>
                <a:r>
                  <a:rPr lang="en-US" sz="1600" dirty="0"/>
                  <a:t>Now, the idea is to solve both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oMath>
                </a14:m>
                <a:r>
                  <a:rPr lang="en-US" sz="1600" dirty="0"/>
                  <a:t> simultaneously using Euler’s method for both first order ODEs:  </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r>
                  <a:rPr lang="en-US" sz="1600" dirty="0"/>
                  <a:t>This can be generalized to third order ODEs, or fourth order ODEs, as well as n order ODEs.</a:t>
                </a:r>
                <a:endParaRPr lang="en-GB" sz="1600" dirty="0"/>
              </a:p>
              <a:p>
                <a:pPr>
                  <a:lnSpc>
                    <a:spcPct val="150000"/>
                  </a:lnSpc>
                </a:pPr>
                <a:endParaRPr lang="en-GB" sz="1600" dirty="0"/>
              </a:p>
              <a:p>
                <a:pPr>
                  <a:lnSpc>
                    <a:spcPct val="170000"/>
                  </a:lnSpc>
                </a:pPr>
                <a:endParaRPr lang="en-GB" dirty="0"/>
              </a:p>
              <a:p>
                <a:endParaRPr lang="en-GB" dirty="0"/>
              </a:p>
            </p:txBody>
          </p:sp>
        </mc:Choice>
        <mc:Fallback xmlns="">
          <p:sp>
            <p:nvSpPr>
              <p:cNvPr id="2" name="Content Placeholder 1">
                <a:extLst>
                  <a:ext uri="{FF2B5EF4-FFF2-40B4-BE49-F238E27FC236}">
                    <a16:creationId xmlns:a16="http://schemas.microsoft.com/office/drawing/2014/main" id="{AF145456-01A3-E632-3340-1F2FE9DE61DB}"/>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normAutofit/>
          </a:bodyPr>
          <a:lstStyle/>
          <a:p>
            <a:endParaRPr lang="en-GB" sz="1500" dirty="0"/>
          </a:p>
          <a:p>
            <a:endParaRPr lang="en-GB" dirty="0"/>
          </a:p>
        </p:txBody>
      </p:sp>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1077850238"/>
                  </p:ext>
                </p:extLst>
              </p:nvPr>
            </p:nvGraphicFramePr>
            <p:xfrm>
              <a:off x="762000" y="3138614"/>
              <a:ext cx="5257800" cy="11905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e>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(39)</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1077850238"/>
                  </p:ext>
                </p:extLst>
              </p:nvPr>
            </p:nvGraphicFramePr>
            <p:xfrm>
              <a:off x="762000" y="3138614"/>
              <a:ext cx="5257800" cy="11905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190562">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(39)</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839273722"/>
                  </p:ext>
                </p:extLst>
              </p:nvPr>
            </p:nvGraphicFramePr>
            <p:xfrm>
              <a:off x="762000" y="4508470"/>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US" sz="2400" dirty="0"/>
                        </a:p>
                      </a:txBody>
                      <a:tcPr anchor="ctr"/>
                    </a:tc>
                    <a:tc>
                      <a:txBody>
                        <a:bodyPr/>
                        <a:lstStyle/>
                        <a:p>
                          <a:pPr algn="ctr"/>
                          <a:r>
                            <a:rPr lang="en-GB" sz="1600" b="1" dirty="0">
                              <a:solidFill>
                                <a:schemeClr val="bg2">
                                  <a:lumMod val="50000"/>
                                </a:schemeClr>
                              </a:solidFill>
                              <a:latin typeface="Nexa-Light" panose="01000000000000000000" pitchFamily="2" charset="0"/>
                            </a:rPr>
                            <a:t>(40)</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839273722"/>
                  </p:ext>
                </p:extLst>
              </p:nvPr>
            </p:nvGraphicFramePr>
            <p:xfrm>
              <a:off x="762000" y="4508470"/>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(40)</a:t>
                          </a:r>
                        </a:p>
                      </a:txBody>
                      <a:tcPr anchor="ctr"/>
                    </a:tc>
                    <a:extLst>
                      <a:ext uri="{0D108BD9-81ED-4DB2-BD59-A6C34878D82A}">
                        <a16:rowId xmlns:a16="http://schemas.microsoft.com/office/drawing/2014/main" val="2442538974"/>
                      </a:ext>
                    </a:extLst>
                  </a:tr>
                </a:tbl>
              </a:graphicData>
            </a:graphic>
          </p:graphicFrame>
        </mc:Fallback>
      </mc:AlternateContent>
      <p:pic>
        <p:nvPicPr>
          <p:cNvPr id="9" name="Picture 8">
            <a:extLst>
              <a:ext uri="{FF2B5EF4-FFF2-40B4-BE49-F238E27FC236}">
                <a16:creationId xmlns:a16="http://schemas.microsoft.com/office/drawing/2014/main" id="{84C2C9AF-5A27-E6CA-E2C8-E3C585B16B07}"/>
              </a:ext>
            </a:extLst>
          </p:cNvPr>
          <p:cNvPicPr>
            <a:picLocks noChangeAspect="1"/>
          </p:cNvPicPr>
          <p:nvPr/>
        </p:nvPicPr>
        <p:blipFill rotWithShape="1">
          <a:blip r:embed="rId5"/>
          <a:srcRect t="-1141"/>
          <a:stretch/>
        </p:blipFill>
        <p:spPr>
          <a:xfrm>
            <a:off x="6172200" y="1446302"/>
            <a:ext cx="5916705" cy="4506357"/>
          </a:xfrm>
          <a:prstGeom prst="rect">
            <a:avLst/>
          </a:prstGeom>
        </p:spPr>
      </p:pic>
    </p:spTree>
    <p:extLst>
      <p:ext uri="{BB962C8B-B14F-4D97-AF65-F5344CB8AC3E}">
        <p14:creationId xmlns:p14="http://schemas.microsoft.com/office/powerpoint/2010/main" val="2630594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85000" lnSpcReduction="10000"/>
          </a:bodyPr>
          <a:lstStyle/>
          <a:p>
            <a:pPr>
              <a:lnSpc>
                <a:spcPct val="160000"/>
              </a:lnSpc>
            </a:pPr>
            <a:r>
              <a:rPr lang="en-GB" sz="2100" dirty="0">
                <a:ea typeface="Calibri" panose="020F0502020204030204" pitchFamily="34" charset="0"/>
                <a:cs typeface="Times New Roman" panose="02020603050405020304" pitchFamily="18" charset="0"/>
              </a:rPr>
              <a:t>Generally speaking, a dynamic system is a structure that has multiple connections between its component parts. </a:t>
            </a:r>
          </a:p>
          <a:p>
            <a:pPr>
              <a:lnSpc>
                <a:spcPct val="160000"/>
              </a:lnSpc>
            </a:pPr>
            <a:r>
              <a:rPr lang="en-GB" sz="2100" dirty="0">
                <a:ea typeface="Calibri" panose="020F0502020204030204" pitchFamily="34" charset="0"/>
                <a:cs typeface="Times New Roman" panose="02020603050405020304" pitchFamily="18" charset="0"/>
              </a:rPr>
              <a:t>Another characteristic is that its elements are structured according to the same criteria or to achieve the same goal.</a:t>
            </a:r>
          </a:p>
          <a:p>
            <a:pPr>
              <a:lnSpc>
                <a:spcPct val="160000"/>
              </a:lnSpc>
            </a:pPr>
            <a:r>
              <a:rPr lang="en-GB" sz="2100" dirty="0">
                <a:ea typeface="Calibri" panose="020F0502020204030204" pitchFamily="34" charset="0"/>
                <a:cs typeface="Times New Roman" panose="02020603050405020304" pitchFamily="18" charset="0"/>
              </a:rPr>
              <a:t>In many situations a system can contain subsystems that can be regarded as independent systems.</a:t>
            </a:r>
          </a:p>
        </p:txBody>
      </p:sp>
      <p:pic>
        <p:nvPicPr>
          <p:cNvPr id="5" name="Content Placeholder 4">
            <a:extLst>
              <a:ext uri="{FF2B5EF4-FFF2-40B4-BE49-F238E27FC236}">
                <a16:creationId xmlns:a16="http://schemas.microsoft.com/office/drawing/2014/main" id="{52A35910-C53D-97C2-9F0A-B8776EE47D41}"/>
              </a:ext>
            </a:extLst>
          </p:cNvPr>
          <p:cNvPicPr>
            <a:picLocks noGrp="1" noChangeAspect="1"/>
          </p:cNvPicPr>
          <p:nvPr>
            <p:ph sz="half" idx="2"/>
          </p:nvPr>
        </p:nvPicPr>
        <p:blipFill>
          <a:blip r:embed="rId2"/>
          <a:stretch>
            <a:fillRect/>
          </a:stretch>
        </p:blipFill>
        <p:spPr>
          <a:xfrm>
            <a:off x="6836638" y="2397907"/>
            <a:ext cx="4749196" cy="3206774"/>
          </a:xfrm>
          <a:prstGeom prst="rect">
            <a:avLst/>
          </a:prstGeom>
        </p:spPr>
      </p:pic>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spTree>
    <p:extLst>
      <p:ext uri="{BB962C8B-B14F-4D97-AF65-F5344CB8AC3E}">
        <p14:creationId xmlns:p14="http://schemas.microsoft.com/office/powerpoint/2010/main" val="25429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br>
              <a:rPr lang="en-US" dirty="0"/>
            </a:br>
            <a:r>
              <a:rPr lang="en-US" dirty="0"/>
              <a:t>general aspects</a:t>
            </a:r>
            <a:endParaRPr lang="en-GB" dirty="0"/>
          </a:p>
        </p:txBody>
      </p:sp>
      <p:sp>
        <p:nvSpPr>
          <p:cNvPr id="3" name="Rectangle 2"/>
          <p:cNvSpPr/>
          <p:nvPr/>
        </p:nvSpPr>
        <p:spPr>
          <a:xfrm>
            <a:off x="515322" y="1446302"/>
            <a:ext cx="11327423" cy="787075"/>
          </a:xfrm>
          <a:prstGeom prst="rect">
            <a:avLst/>
          </a:prstGeom>
        </p:spPr>
        <p:txBody>
          <a:bodyPr wrap="square">
            <a:spAutoFit/>
          </a:bodyPr>
          <a:lstStyle/>
          <a:p>
            <a:pPr>
              <a:lnSpc>
                <a:spcPct val="150000"/>
              </a:lnSpc>
            </a:pPr>
            <a:r>
              <a:rPr lang="en-US" sz="16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rPr>
              <a:t>For a better understanding, consider one of the examples stated above, namely the education system. The block diagram of the mentioned system is represented in the following figure:</a:t>
            </a:r>
            <a:endParaRPr lang="en-GB" sz="16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87779" y="2475318"/>
            <a:ext cx="8743630" cy="3228346"/>
          </a:xfrm>
          <a:prstGeom prst="rect">
            <a:avLst/>
          </a:prstGeom>
        </p:spPr>
      </p:pic>
      <p:sp>
        <p:nvSpPr>
          <p:cNvPr id="5" name="Rectangle 4"/>
          <p:cNvSpPr/>
          <p:nvPr/>
        </p:nvSpPr>
        <p:spPr>
          <a:xfrm>
            <a:off x="98612" y="5569890"/>
            <a:ext cx="4222378" cy="1167371"/>
          </a:xfrm>
          <a:prstGeom prst="rect">
            <a:avLst/>
          </a:prstGeom>
        </p:spPr>
        <p:txBody>
          <a:bodyPr wrap="square">
            <a:spAutoFit/>
          </a:bodyPr>
          <a:lstStyle/>
          <a:p>
            <a:pPr>
              <a:lnSpc>
                <a:spcPct val="150000"/>
              </a:lnSpc>
              <a:spcAft>
                <a:spcPts val="0"/>
              </a:spcAft>
            </a:pPr>
            <a:r>
              <a:rPr lang="en-GB" sz="12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rPr>
              <a:t>This is just a representation of a fictitious education system any similarity with reality is purely coincidental. In reality, the education system is more complex and presents other inputs, outputs and disturbances. </a:t>
            </a:r>
          </a:p>
        </p:txBody>
      </p:sp>
    </p:spTree>
    <p:extLst>
      <p:ext uri="{BB962C8B-B14F-4D97-AF65-F5344CB8AC3E}">
        <p14:creationId xmlns:p14="http://schemas.microsoft.com/office/powerpoint/2010/main" val="400481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0896D-08E0-510F-65ED-4658649A1456}"/>
              </a:ext>
            </a:extLst>
          </p:cNvPr>
          <p:cNvSpPr>
            <a:spLocks noGrp="1"/>
          </p:cNvSpPr>
          <p:nvPr>
            <p:ph sz="half" idx="1"/>
          </p:nvPr>
        </p:nvSpPr>
        <p:spPr>
          <a:xfrm>
            <a:off x="51065" y="1711617"/>
            <a:ext cx="6251123" cy="4814046"/>
          </a:xfrm>
        </p:spPr>
        <p:txBody>
          <a:bodyPr>
            <a:noAutofit/>
          </a:bodyPr>
          <a:lstStyle/>
          <a:p>
            <a:pPr marL="0" indent="0">
              <a:lnSpc>
                <a:spcPct val="100000"/>
              </a:lnSpc>
              <a:spcBef>
                <a:spcPts val="1500"/>
              </a:spcBef>
              <a:spcAft>
                <a:spcPts val="0"/>
              </a:spcAft>
              <a:buNone/>
            </a:pPr>
            <a:r>
              <a:rPr lang="en-GB" sz="1400" dirty="0">
                <a:ea typeface="Calibri" panose="020F0502020204030204" pitchFamily="34" charset="0"/>
                <a:cs typeface="Times New Roman" panose="02020603050405020304" pitchFamily="18" charset="0"/>
              </a:rPr>
              <a:t>Aspects regarding the dynamic nature of the education system:</a:t>
            </a:r>
          </a:p>
          <a:p>
            <a:pPr>
              <a:lnSpc>
                <a:spcPct val="100000"/>
              </a:lnSpc>
              <a:spcBef>
                <a:spcPts val="1500"/>
              </a:spcBef>
            </a:pPr>
            <a:r>
              <a:rPr lang="en-GB" sz="1400" dirty="0">
                <a:ea typeface="Calibri" panose="020F0502020204030204" pitchFamily="34" charset="0"/>
                <a:cs typeface="Times New Roman" panose="02020603050405020304" pitchFamily="18" charset="0"/>
              </a:rPr>
              <a:t>The output performance depends on the structure of the teaching specifications over a period of time that includes the current year and also a number of previous years</a:t>
            </a:r>
          </a:p>
          <a:p>
            <a:pPr>
              <a:lnSpc>
                <a:spcPct val="100000"/>
              </a:lnSpc>
              <a:spcBef>
                <a:spcPts val="1500"/>
              </a:spcBef>
            </a:pPr>
            <a:r>
              <a:rPr lang="en-GB" sz="1400" dirty="0">
                <a:ea typeface="Calibri" panose="020F0502020204030204" pitchFamily="34" charset="0"/>
                <a:cs typeface="Times New Roman" panose="02020603050405020304" pitchFamily="18" charset="0"/>
              </a:rPr>
              <a:t>The salary has an important contribution to the quality of the teaching. Good salary attracts good teachers</a:t>
            </a:r>
          </a:p>
          <a:p>
            <a:pPr>
              <a:lnSpc>
                <a:spcPct val="100000"/>
              </a:lnSpc>
              <a:spcBef>
                <a:spcPts val="1500"/>
              </a:spcBef>
            </a:pPr>
            <a:r>
              <a:rPr lang="en-GB" sz="1400" dirty="0">
                <a:ea typeface="Calibri" panose="020F0502020204030204" pitchFamily="34" charset="0"/>
                <a:cs typeface="Times New Roman" panose="02020603050405020304" pitchFamily="18" charset="0"/>
              </a:rPr>
              <a:t>The relations between schools and universities have a decisive role in terms of the quality and continuity of the educational process</a:t>
            </a:r>
          </a:p>
          <a:p>
            <a:pPr>
              <a:lnSpc>
                <a:spcPct val="100000"/>
              </a:lnSpc>
              <a:spcBef>
                <a:spcPts val="1500"/>
              </a:spcBef>
            </a:pPr>
            <a:r>
              <a:rPr lang="en-GB" sz="1400" dirty="0">
                <a:ea typeface="Calibri" panose="020F0502020204030204" pitchFamily="34" charset="0"/>
                <a:cs typeface="Times New Roman" panose="02020603050405020304" pitchFamily="18" charset="0"/>
              </a:rPr>
              <a:t>The professionalism of the academics </a:t>
            </a:r>
          </a:p>
          <a:p>
            <a:pPr>
              <a:lnSpc>
                <a:spcPct val="100000"/>
              </a:lnSpc>
              <a:spcBef>
                <a:spcPts val="1500"/>
              </a:spcBef>
            </a:pPr>
            <a:r>
              <a:rPr lang="en-GB" sz="1400" dirty="0">
                <a:ea typeface="Calibri" panose="020F0502020204030204" pitchFamily="34" charset="0"/>
                <a:cs typeface="Times New Roman" panose="02020603050405020304" pitchFamily="18" charset="0"/>
              </a:rPr>
              <a:t>The facilities and the labs of each education institution contribute to student formation  </a:t>
            </a:r>
          </a:p>
          <a:p>
            <a:pPr>
              <a:lnSpc>
                <a:spcPct val="100000"/>
              </a:lnSpc>
              <a:spcBef>
                <a:spcPts val="1500"/>
              </a:spcBef>
            </a:pPr>
            <a:r>
              <a:rPr lang="en-GB" sz="1400" dirty="0">
                <a:ea typeface="Calibri" panose="020F0502020204030204" pitchFamily="34" charset="0"/>
                <a:cs typeface="Times New Roman" panose="02020603050405020304" pitchFamily="18" charset="0"/>
              </a:rPr>
              <a:t>Another aspect regarding the output performance is related to the presence of disturbances, which can have negative consequences if a rejection mechanism is not applied.</a:t>
            </a:r>
          </a:p>
        </p:txBody>
      </p:sp>
      <p:pic>
        <p:nvPicPr>
          <p:cNvPr id="5" name="Content Placeholder 4">
            <a:extLst>
              <a:ext uri="{FF2B5EF4-FFF2-40B4-BE49-F238E27FC236}">
                <a16:creationId xmlns:a16="http://schemas.microsoft.com/office/drawing/2014/main" id="{8BF332C6-AB7E-E0F0-435F-81730A255545}"/>
              </a:ext>
            </a:extLst>
          </p:cNvPr>
          <p:cNvPicPr>
            <a:picLocks noGrp="1" noChangeAspect="1"/>
          </p:cNvPicPr>
          <p:nvPr>
            <p:ph sz="half" idx="2"/>
          </p:nvPr>
        </p:nvPicPr>
        <p:blipFill>
          <a:blip r:embed="rId2"/>
          <a:stretch>
            <a:fillRect/>
          </a:stretch>
        </p:blipFill>
        <p:spPr>
          <a:xfrm>
            <a:off x="6226386" y="2829683"/>
            <a:ext cx="6048173" cy="2235376"/>
          </a:xfrm>
          <a:prstGeom prst="rect">
            <a:avLst/>
          </a:prstGeom>
        </p:spPr>
      </p:pic>
      <p:sp>
        <p:nvSpPr>
          <p:cNvPr id="4" name="Title 3">
            <a:extLst>
              <a:ext uri="{FF2B5EF4-FFF2-40B4-BE49-F238E27FC236}">
                <a16:creationId xmlns:a16="http://schemas.microsoft.com/office/drawing/2014/main" id="{3129ABED-21AF-BA33-ECBF-AE968663FC7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spTree>
    <p:extLst>
      <p:ext uri="{BB962C8B-B14F-4D97-AF65-F5344CB8AC3E}">
        <p14:creationId xmlns:p14="http://schemas.microsoft.com/office/powerpoint/2010/main" val="365600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1D45DBA-5DB8-3EE7-BED1-2E9872AA3A97}"/>
                  </a:ext>
                </a:extLst>
              </p:cNvPr>
              <p:cNvSpPr>
                <a:spLocks noGrp="1"/>
              </p:cNvSpPr>
              <p:nvPr>
                <p:ph sz="half" idx="1"/>
              </p:nvPr>
            </p:nvSpPr>
            <p:spPr>
              <a:xfrm>
                <a:off x="838200" y="1825625"/>
                <a:ext cx="5181600" cy="4718610"/>
              </a:xfrm>
            </p:spPr>
            <p:txBody>
              <a:bodyPr>
                <a:normAutofit/>
              </a:bodyPr>
              <a:lstStyle/>
              <a:p>
                <a:pPr marL="0" indent="0">
                  <a:lnSpc>
                    <a:spcPct val="107000"/>
                  </a:lnSpc>
                  <a:spcAft>
                    <a:spcPts val="0"/>
                  </a:spcAft>
                  <a:buNone/>
                </a:pPr>
                <a:r>
                  <a:rPr lang="en-GB" sz="1500" dirty="0">
                    <a:ea typeface="Calibri" panose="020F0502020204030204" pitchFamily="34" charset="0"/>
                    <a:cs typeface="Times New Roman" panose="02020603050405020304" pitchFamily="18" charset="0"/>
                  </a:rPr>
                  <a:t>A dynamical system consists of two elements:</a:t>
                </a:r>
                <a:endParaRPr lang="en-GB" sz="1500" dirty="0">
                  <a:effectLst/>
                  <a:ea typeface="Calibri" panose="020F0502020204030204" pitchFamily="34" charset="0"/>
                  <a:cs typeface="Times New Roman" panose="02020603050405020304" pitchFamily="18" charset="0"/>
                </a:endParaRPr>
              </a:p>
              <a:p>
                <a:pPr marL="268288" indent="-268288">
                  <a:lnSpc>
                    <a:spcPct val="107000"/>
                  </a:lnSpc>
                  <a:spcAft>
                    <a:spcPts val="0"/>
                  </a:spcAft>
                  <a:buFont typeface="+mj-lt"/>
                  <a:buAutoNum type="arabicPeriod"/>
                </a:pPr>
                <a:r>
                  <a:rPr lang="en-GB" sz="1500" dirty="0">
                    <a:ea typeface="Calibri" panose="020F0502020204030204" pitchFamily="34" charset="0"/>
                    <a:cs typeface="Times New Roman" panose="02020603050405020304" pitchFamily="18" charset="0"/>
                  </a:rPr>
                  <a:t>A non-empty space </a:t>
                </a:r>
                <a14:m>
                  <m:oMath xmlns:m="http://schemas.openxmlformats.org/officeDocument/2006/math">
                    <m:r>
                      <a:rPr lang="en-GB" sz="1500" i="1">
                        <a:latin typeface="Cambria Math" panose="02040503050406030204" pitchFamily="18" charset="0"/>
                        <a:ea typeface="Calibri" panose="020F0502020204030204" pitchFamily="34" charset="0"/>
                        <a:cs typeface="Tahoma" panose="020B0604030504040204" pitchFamily="34" charset="0"/>
                      </a:rPr>
                      <m:t>𝒟</m:t>
                    </m:r>
                  </m:oMath>
                </a14:m>
                <a:r>
                  <a:rPr lang="en-GB" sz="1500" dirty="0">
                    <a:ea typeface="Times New Roman" panose="02020603050405020304" pitchFamily="18" charset="0"/>
                    <a:cs typeface="Times New Roman" panose="02020603050405020304" pitchFamily="18" charset="0"/>
                  </a:rPr>
                  <a:t> (for instance </a:t>
                </a:r>
                <a14:m>
                  <m:oMath xmlns:m="http://schemas.openxmlformats.org/officeDocument/2006/math">
                    <m:sSup>
                      <m:sSupPr>
                        <m:ctrlPr>
                          <a:rPr lang="en-GB" sz="1500" i="1">
                            <a:latin typeface="Cambria Math" panose="02040503050406030204" pitchFamily="18" charset="0"/>
                            <a:ea typeface="Times New Roman" panose="02020603050405020304" pitchFamily="18" charset="0"/>
                            <a:cs typeface="Tahoma" panose="020B0604030504040204" pitchFamily="34" charset="0"/>
                          </a:rPr>
                        </m:ctrlPr>
                      </m:sSupPr>
                      <m:e>
                        <m:r>
                          <a:rPr lang="en-GB" sz="1500" i="1">
                            <a:latin typeface="Cambria Math" panose="02040503050406030204" pitchFamily="18" charset="0"/>
                            <a:ea typeface="Times New Roman" panose="02020603050405020304" pitchFamily="18" charset="0"/>
                            <a:cs typeface="Tahoma" panose="020B0604030504040204" pitchFamily="34" charset="0"/>
                          </a:rPr>
                          <m:t>ℝ</m:t>
                        </m:r>
                      </m:e>
                      <m:sup>
                        <m:r>
                          <a:rPr lang="en-GB" sz="1500" i="1">
                            <a:latin typeface="Cambria Math" panose="02040503050406030204" pitchFamily="18" charset="0"/>
                            <a:ea typeface="Times New Roman" panose="02020603050405020304" pitchFamily="18" charset="0"/>
                            <a:cs typeface="Tahoma" panose="020B0604030504040204" pitchFamily="34" charset="0"/>
                          </a:rPr>
                          <m:t>2</m:t>
                        </m:r>
                      </m:sup>
                    </m:sSup>
                  </m:oMath>
                </a14:m>
                <a:r>
                  <a:rPr lang="en-GB" sz="1500" dirty="0">
                    <a:ea typeface="Times New Roman" panose="02020603050405020304" pitchFamily="18" charset="0"/>
                    <a:cs typeface="Times New Roman" panose="02020603050405020304" pitchFamily="18" charset="0"/>
                  </a:rPr>
                  <a:t>)</a:t>
                </a:r>
                <a:endParaRPr lang="en-GB" sz="1500" dirty="0">
                  <a:effectLst/>
                  <a:ea typeface="Calibri" panose="020F0502020204030204" pitchFamily="34" charset="0"/>
                  <a:cs typeface="Times New Roman" panose="02020603050405020304" pitchFamily="18" charset="0"/>
                </a:endParaRPr>
              </a:p>
              <a:p>
                <a:pPr marL="268288" indent="-268288">
                  <a:lnSpc>
                    <a:spcPct val="107000"/>
                  </a:lnSpc>
                  <a:spcAft>
                    <a:spcPts val="0"/>
                  </a:spcAft>
                  <a:buFont typeface="+mj-lt"/>
                  <a:buAutoNum type="arabicPeriod"/>
                </a:pPr>
                <a:r>
                  <a:rPr lang="en-GB" sz="1500" dirty="0">
                    <a:ea typeface="Calibri" panose="020F0502020204030204" pitchFamily="34" charset="0"/>
                    <a:cs typeface="Times New Roman" panose="02020603050405020304" pitchFamily="18" charset="0"/>
                  </a:rPr>
                  <a:t>A map from this space and the time into the same space  </a:t>
                </a:r>
                <a14:m>
                  <m:oMath xmlns:m="http://schemas.openxmlformats.org/officeDocument/2006/math">
                    <m:r>
                      <a:rPr lang="en-GB" sz="1500" i="1">
                        <a:latin typeface="Cambria Math" panose="02040503050406030204" pitchFamily="18" charset="0"/>
                        <a:ea typeface="Calibri" panose="020F0502020204030204" pitchFamily="34" charset="0"/>
                        <a:cs typeface="Tahoma" panose="020B0604030504040204" pitchFamily="34" charset="0"/>
                      </a:rPr>
                      <m:t>𝑓</m:t>
                    </m:r>
                    <m:r>
                      <a:rPr lang="en-GB" sz="1500" i="1">
                        <a:latin typeface="Cambria Math" panose="02040503050406030204" pitchFamily="18" charset="0"/>
                        <a:ea typeface="Calibri" panose="020F0502020204030204" pitchFamily="34" charset="0"/>
                        <a:cs typeface="Tahoma" panose="020B0604030504040204" pitchFamily="34" charset="0"/>
                      </a:rPr>
                      <m:t> : </m:t>
                    </m:r>
                    <m:r>
                      <a:rPr lang="en-GB" sz="1500" i="1">
                        <a:latin typeface="Cambria Math" panose="02040503050406030204" pitchFamily="18" charset="0"/>
                        <a:ea typeface="Calibri" panose="020F0502020204030204" pitchFamily="34" charset="0"/>
                        <a:cs typeface="Tahoma" panose="020B0604030504040204" pitchFamily="34" charset="0"/>
                      </a:rPr>
                      <m:t>𝒟</m:t>
                    </m:r>
                    <m:r>
                      <a:rPr lang="en-GB" sz="1500" i="1">
                        <a:latin typeface="Cambria Math" panose="02040503050406030204" pitchFamily="18" charset="0"/>
                        <a:ea typeface="Calibri" panose="020F0502020204030204" pitchFamily="34" charset="0"/>
                        <a:cs typeface="Tahoma" panose="020B0604030504040204" pitchFamily="34" charset="0"/>
                      </a:rPr>
                      <m:t> </m:t>
                    </m:r>
                    <m:r>
                      <m:rPr>
                        <m:sty m:val="p"/>
                      </m:rPr>
                      <a:rPr lang="en-GB" sz="1500">
                        <a:latin typeface="Cambria Math" panose="02040503050406030204" pitchFamily="18" charset="0"/>
                        <a:ea typeface="Calibri" panose="020F0502020204030204" pitchFamily="34" charset="0"/>
                        <a:cs typeface="Tahoma" panose="020B0604030504040204" pitchFamily="34" charset="0"/>
                      </a:rPr>
                      <m:t>x</m:t>
                    </m:r>
                    <m:r>
                      <a:rPr lang="en-GB" sz="1500" i="1">
                        <a:latin typeface="Cambria Math" panose="02040503050406030204" pitchFamily="18" charset="0"/>
                        <a:ea typeface="Calibri" panose="020F0502020204030204" pitchFamily="34" charset="0"/>
                        <a:cs typeface="Tahoma" panose="020B0604030504040204" pitchFamily="34" charset="0"/>
                      </a:rPr>
                      <m:t> </m:t>
                    </m:r>
                    <m:r>
                      <a:rPr lang="en-GB" sz="1500" i="1">
                        <a:latin typeface="Cambria Math" panose="02040503050406030204" pitchFamily="18" charset="0"/>
                        <a:ea typeface="Calibri" panose="020F0502020204030204" pitchFamily="34" charset="0"/>
                        <a:cs typeface="Tahoma" panose="020B0604030504040204" pitchFamily="34" charset="0"/>
                      </a:rPr>
                      <m:t>ℝ</m:t>
                    </m:r>
                    <m:r>
                      <a:rPr lang="en-GB" sz="1500" i="1">
                        <a:latin typeface="Cambria Math" panose="02040503050406030204" pitchFamily="18" charset="0"/>
                        <a:ea typeface="Calibri" panose="020F0502020204030204" pitchFamily="34" charset="0"/>
                        <a:cs typeface="Tahoma" panose="020B0604030504040204" pitchFamily="34" charset="0"/>
                      </a:rPr>
                      <m:t>→</m:t>
                    </m:r>
                    <m:r>
                      <a:rPr lang="en-GB" sz="1500" i="1">
                        <a:latin typeface="Cambria Math" panose="02040503050406030204" pitchFamily="18" charset="0"/>
                        <a:ea typeface="Calibri" panose="020F0502020204030204" pitchFamily="34" charset="0"/>
                        <a:cs typeface="Tahoma" panose="020B0604030504040204" pitchFamily="34" charset="0"/>
                      </a:rPr>
                      <m:t>𝒟</m:t>
                    </m:r>
                  </m:oMath>
                </a14:m>
                <a:endParaRPr lang="en-GB" sz="1500" dirty="0">
                  <a:effectLst/>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ea typeface="Times New Roman" panose="02020603050405020304" pitchFamily="18" charset="0"/>
                    <a:cs typeface="Times New Roman" panose="02020603050405020304" pitchFamily="18" charset="0"/>
                  </a:rPr>
                  <a:t>A dynamical system is described by the following differential equation (ODE – ordinary differential equation): </a:t>
                </a:r>
              </a:p>
              <a:p>
                <a:pPr marL="0" indent="0">
                  <a:buNone/>
                </a:pPr>
                <a:endParaRPr lang="en-GB" sz="1600" dirty="0"/>
              </a:p>
              <a:p>
                <a:pPr marL="0" indent="0">
                  <a:lnSpc>
                    <a:spcPct val="150000"/>
                  </a:lnSpc>
                  <a:buNone/>
                </a:pPr>
                <a:endParaRPr lang="en-GB" sz="1500" dirty="0">
                  <a:ea typeface="Times New Roman" panose="02020603050405020304" pitchFamily="18" charset="0"/>
                  <a:cs typeface="Times New Roman" panose="02020603050405020304" pitchFamily="18" charset="0"/>
                </a:endParaRPr>
              </a:p>
              <a:p>
                <a:pPr marL="0" indent="0">
                  <a:lnSpc>
                    <a:spcPct val="150000"/>
                  </a:lnSpc>
                  <a:buNone/>
                </a:pPr>
                <a:r>
                  <a:rPr lang="en-GB" sz="1500" dirty="0">
                    <a:ea typeface="Times New Roman" panose="02020603050405020304" pitchFamily="18" charset="0"/>
                    <a:cs typeface="Times New Roman" panose="02020603050405020304" pitchFamily="18" charset="0"/>
                  </a:rPr>
                  <a:t>This can be seen as a geometrical concept. In other words, for every point of the space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𝑥</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𝒟</m:t>
                    </m:r>
                  </m:oMath>
                </a14:m>
                <a:r>
                  <a:rPr lang="en-GB" sz="1500" dirty="0">
                    <a:ea typeface="Times New Roman" panose="02020603050405020304" pitchFamily="18" charset="0"/>
                    <a:cs typeface="Times New Roman" panose="02020603050405020304" pitchFamily="18" charset="0"/>
                  </a:rPr>
                  <a:t>, the function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GB" sz="15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500">
                            <a:latin typeface="Cambria Math" panose="02040503050406030204" pitchFamily="18" charset="0"/>
                            <a:ea typeface="Times New Roman" panose="02020603050405020304" pitchFamily="18" charset="0"/>
                            <a:cs typeface="Times New Roman" panose="02020603050405020304" pitchFamily="18" charset="0"/>
                          </a:rPr>
                          <m:t>𝑥</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GB" sz="1500" dirty="0">
                    <a:ea typeface="Times New Roman" panose="02020603050405020304" pitchFamily="18" charset="0"/>
                    <a:cs typeface="Times New Roman" panose="02020603050405020304" pitchFamily="18" charset="0"/>
                  </a:rPr>
                  <a:t> provides the information about the evolution of the system at the instant </a:t>
                </a:r>
                <a14:m>
                  <m:oMath xmlns:m="http://schemas.openxmlformats.org/officeDocument/2006/math">
                    <m:r>
                      <a:rPr lang="en-GB" sz="1500" i="1" dirty="0" smtClean="0">
                        <a:latin typeface="Cambria Math" panose="02040503050406030204" pitchFamily="18" charset="0"/>
                        <a:ea typeface="Times New Roman" panose="02020603050405020304" pitchFamily="18" charset="0"/>
                        <a:cs typeface="Times New Roman" panose="02020603050405020304" pitchFamily="18" charset="0"/>
                      </a:rPr>
                      <m:t>𝑡</m:t>
                    </m:r>
                  </m:oMath>
                </a14:m>
                <a:r>
                  <a:rPr lang="en-GB" sz="1500" dirty="0">
                    <a:ea typeface="Times New Roman" panose="02020603050405020304" pitchFamily="18" charset="0"/>
                    <a:cs typeface="Times New Roman" panose="02020603050405020304" pitchFamily="18" charset="0"/>
                  </a:rPr>
                  <a:t>. </a:t>
                </a:r>
                <a:endParaRPr lang="en-GB" sz="1600" dirty="0"/>
              </a:p>
            </p:txBody>
          </p:sp>
        </mc:Choice>
        <mc:Fallback xmlns="">
          <p:sp>
            <p:nvSpPr>
              <p:cNvPr id="2" name="Content Placeholder 1">
                <a:extLst>
                  <a:ext uri="{FF2B5EF4-FFF2-40B4-BE49-F238E27FC236}">
                    <a16:creationId xmlns:a16="http://schemas.microsoft.com/office/drawing/2014/main" id="{61D45DBA-5DB8-3EE7-BED1-2E9872AA3A97}"/>
                  </a:ext>
                </a:extLst>
              </p:cNvPr>
              <p:cNvSpPr>
                <a:spLocks noGrp="1" noRot="1" noChangeAspect="1" noMove="1" noResize="1" noEditPoints="1" noAdjustHandles="1" noChangeArrowheads="1" noChangeShapeType="1" noTextEdit="1"/>
              </p:cNvSpPr>
              <p:nvPr>
                <p:ph sz="half" idx="1"/>
              </p:nvPr>
            </p:nvSpPr>
            <p:spPr>
              <a:xfrm>
                <a:off x="838200" y="1825625"/>
                <a:ext cx="5181600" cy="4718610"/>
              </a:xfrm>
              <a:blipFill>
                <a:blip r:embed="rId2"/>
                <a:stretch>
                  <a:fillRect l="-1059" t="-2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904983-2C85-63D1-F476-EC8B5A331FF5}"/>
                  </a:ext>
                </a:extLst>
              </p:cNvPr>
              <p:cNvSpPr>
                <a:spLocks noGrp="1"/>
              </p:cNvSpPr>
              <p:nvPr>
                <p:ph sz="half" idx="2"/>
              </p:nvPr>
            </p:nvSpPr>
            <p:spPr/>
            <p:txBody>
              <a:bodyPr/>
              <a:lstStyle/>
              <a:p>
                <a:pPr marL="0" indent="0">
                  <a:lnSpc>
                    <a:spcPct val="150000"/>
                  </a:lnSpc>
                  <a:buNone/>
                </a:pPr>
                <a:r>
                  <a:rPr lang="en-GB" sz="1500" dirty="0">
                    <a:ea typeface="Times New Roman" panose="02020603050405020304" pitchFamily="18" charset="0"/>
                    <a:cs typeface="Times New Roman" panose="02020603050405020304" pitchFamily="18" charset="0"/>
                  </a:rPr>
                  <a:t>Given an initial condition, the trajectory of the state follows the field of velocities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𝑓</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GB" sz="15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500">
                            <a:latin typeface="Cambria Math" panose="02040503050406030204" pitchFamily="18" charset="0"/>
                            <a:ea typeface="Times New Roman" panose="02020603050405020304" pitchFamily="18" charset="0"/>
                            <a:cs typeface="Times New Roman" panose="02020603050405020304" pitchFamily="18" charset="0"/>
                          </a:rPr>
                          <m:t>𝑥</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GB" sz="1500" dirty="0">
                    <a:ea typeface="Times New Roman" panose="02020603050405020304" pitchFamily="18" charset="0"/>
                    <a:cs typeface="Times New Roman" panose="02020603050405020304" pitchFamily="18" charset="0"/>
                  </a:rPr>
                  <a:t>. When the function f does not depend on time, i.e.,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𝑓</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GB" sz="15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500">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GB" sz="1500" dirty="0">
                    <a:ea typeface="Times New Roman" panose="02020603050405020304" pitchFamily="18" charset="0"/>
                    <a:cs typeface="Times New Roman" panose="02020603050405020304" pitchFamily="18" charset="0"/>
                  </a:rPr>
                  <a:t>, then the system is said to be a time-invariant system.</a:t>
                </a:r>
              </a:p>
              <a:p>
                <a:endParaRPr lang="en-GB" dirty="0"/>
              </a:p>
            </p:txBody>
          </p:sp>
        </mc:Choice>
        <mc:Fallback xmlns="">
          <p:sp>
            <p:nvSpPr>
              <p:cNvPr id="3" name="Content Placeholder 2">
                <a:extLst>
                  <a:ext uri="{FF2B5EF4-FFF2-40B4-BE49-F238E27FC236}">
                    <a16:creationId xmlns:a16="http://schemas.microsoft.com/office/drawing/2014/main" id="{AE904983-2C85-63D1-F476-EC8B5A331FF5}"/>
                  </a:ext>
                </a:extLst>
              </p:cNvPr>
              <p:cNvSpPr>
                <a:spLocks noGrp="1" noRot="1" noChangeAspect="1" noMove="1" noResize="1" noEditPoints="1" noAdjustHandles="1" noChangeArrowheads="1" noChangeShapeType="1" noTextEdit="1"/>
              </p:cNvSpPr>
              <p:nvPr>
                <p:ph sz="half" idx="2"/>
              </p:nvPr>
            </p:nvSpPr>
            <p:spPr>
              <a:blipFill>
                <a:blip r:embed="rId3"/>
                <a:stretch>
                  <a:fillRect l="-471"/>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EAB56AC-F90F-55F1-0CD5-3B26D4726732}"/>
              </a:ext>
            </a:extLst>
          </p:cNvPr>
          <p:cNvSpPr>
            <a:spLocks noGrp="1"/>
          </p:cNvSpPr>
          <p:nvPr>
            <p:ph type="title"/>
          </p:nvPr>
        </p:nvSpPr>
        <p:spPr/>
        <p:txBody>
          <a:bodyPr/>
          <a:lstStyle/>
          <a:p>
            <a:r>
              <a:rPr lang="en-US" dirty="0"/>
              <a:t>Dynamical systems</a:t>
            </a:r>
            <a:endParaRPr lang="en-GB" dirty="0"/>
          </a:p>
        </p:txBody>
      </p:sp>
      <p:pic>
        <p:nvPicPr>
          <p:cNvPr id="6" name="Picture 5">
            <a:extLst>
              <a:ext uri="{FF2B5EF4-FFF2-40B4-BE49-F238E27FC236}">
                <a16:creationId xmlns:a16="http://schemas.microsoft.com/office/drawing/2014/main" id="{8B1E20B9-B884-1F8F-DC20-88654BFA0D89}"/>
              </a:ext>
            </a:extLst>
          </p:cNvPr>
          <p:cNvPicPr>
            <a:picLocks noChangeAspect="1"/>
          </p:cNvPicPr>
          <p:nvPr/>
        </p:nvPicPr>
        <p:blipFill>
          <a:blip r:embed="rId4"/>
          <a:stretch>
            <a:fillRect/>
          </a:stretch>
        </p:blipFill>
        <p:spPr>
          <a:xfrm>
            <a:off x="6453474" y="3393426"/>
            <a:ext cx="4619432" cy="3464574"/>
          </a:xfrm>
          <a:prstGeom prst="rect">
            <a:avLst/>
          </a:prstGeom>
        </p:spPr>
      </p:pic>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3DF5183-AB76-0008-C1B1-B5845B6096BF}"/>
                  </a:ext>
                </a:extLst>
              </p:cNvPr>
              <p:cNvGraphicFramePr>
                <a:graphicFrameLocks noGrp="1"/>
              </p:cNvGraphicFramePr>
              <p:nvPr>
                <p:extLst>
                  <p:ext uri="{D42A27DB-BD31-4B8C-83A1-F6EECF244321}">
                    <p14:modId xmlns:p14="http://schemas.microsoft.com/office/powerpoint/2010/main" val="3685564335"/>
                  </p:ext>
                </p:extLst>
              </p:nvPr>
            </p:nvGraphicFramePr>
            <p:xfrm>
              <a:off x="838200" y="42940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chemeClr val="bg2">
                                            <a:lumMod val="50000"/>
                                          </a:schemeClr>
                                        </a:solidFill>
                                        <a:latin typeface="Cambria Math" panose="02040503050406030204" pitchFamily="18" charset="0"/>
                                      </a:rPr>
                                    </m:ctrlPr>
                                  </m:accPr>
                                  <m:e>
                                    <m:r>
                                      <a:rPr lang="en-US" sz="1600" b="0" smtClean="0">
                                        <a:solidFill>
                                          <a:schemeClr val="bg2">
                                            <a:lumMod val="50000"/>
                                          </a:schemeClr>
                                        </a:solidFill>
                                        <a:latin typeface="Cambria Math" panose="02040503050406030204" pitchFamily="18" charset="0"/>
                                      </a:rPr>
                                      <m:t>𝑥</m:t>
                                    </m:r>
                                  </m:e>
                                </m:acc>
                                <m:d>
                                  <m:dPr>
                                    <m:ctrlPr>
                                      <a:rPr lang="en-US" sz="1600" b="0" i="1" smtClean="0">
                                        <a:solidFill>
                                          <a:schemeClr val="bg2">
                                            <a:lumMod val="50000"/>
                                          </a:schemeClr>
                                        </a:solidFill>
                                        <a:latin typeface="Cambria Math" panose="02040503050406030204" pitchFamily="18" charset="0"/>
                                      </a:rPr>
                                    </m:ctrlPr>
                                  </m:dPr>
                                  <m:e>
                                    <m:r>
                                      <a:rPr lang="en-US" sz="1600" b="0" smtClean="0">
                                        <a:solidFill>
                                          <a:schemeClr val="bg2">
                                            <a:lumMod val="50000"/>
                                          </a:schemeClr>
                                        </a:solidFill>
                                        <a:latin typeface="Cambria Math" panose="02040503050406030204" pitchFamily="18" charset="0"/>
                                      </a:rPr>
                                      <m:t>𝑡</m:t>
                                    </m:r>
                                  </m:e>
                                </m:d>
                                <m:r>
                                  <a:rPr lang="en-US" sz="1600" b="0" smtClean="0">
                                    <a:solidFill>
                                      <a:schemeClr val="bg2">
                                        <a:lumMod val="50000"/>
                                      </a:schemeClr>
                                    </a:solidFill>
                                    <a:latin typeface="Cambria Math" panose="02040503050406030204" pitchFamily="18" charset="0"/>
                                  </a:rPr>
                                  <m:t>=</m:t>
                                </m:r>
                                <m:r>
                                  <a:rPr lang="en-US" sz="1600" b="0" smtClean="0">
                                    <a:solidFill>
                                      <a:schemeClr val="bg2">
                                        <a:lumMod val="50000"/>
                                      </a:schemeClr>
                                    </a:solidFill>
                                    <a:latin typeface="Cambria Math" panose="02040503050406030204" pitchFamily="18" charset="0"/>
                                  </a:rPr>
                                  <m:t>𝑓</m:t>
                                </m:r>
                                <m:d>
                                  <m:dPr>
                                    <m:ctrlPr>
                                      <a:rPr lang="en-US" sz="1600" b="0" i="1" smtClean="0">
                                        <a:solidFill>
                                          <a:schemeClr val="bg2">
                                            <a:lumMod val="50000"/>
                                          </a:schemeClr>
                                        </a:solidFill>
                                        <a:latin typeface="Cambria Math" panose="02040503050406030204" pitchFamily="18" charset="0"/>
                                      </a:rPr>
                                    </m:ctrlPr>
                                  </m:dPr>
                                  <m:e>
                                    <m:r>
                                      <a:rPr lang="en-US" sz="1600" b="0" smtClean="0">
                                        <a:solidFill>
                                          <a:schemeClr val="bg2">
                                            <a:lumMod val="50000"/>
                                          </a:schemeClr>
                                        </a:solidFill>
                                        <a:latin typeface="Cambria Math" panose="02040503050406030204" pitchFamily="18" charset="0"/>
                                      </a:rPr>
                                      <m:t>𝑥</m:t>
                                    </m:r>
                                    <m:d>
                                      <m:dPr>
                                        <m:ctrlPr>
                                          <a:rPr lang="en-US" sz="1600" b="0" i="1" smtClean="0">
                                            <a:solidFill>
                                              <a:schemeClr val="bg2">
                                                <a:lumMod val="50000"/>
                                              </a:schemeClr>
                                            </a:solidFill>
                                            <a:latin typeface="Cambria Math" panose="02040503050406030204" pitchFamily="18" charset="0"/>
                                          </a:rPr>
                                        </m:ctrlPr>
                                      </m:dPr>
                                      <m:e>
                                        <m:r>
                                          <a:rPr lang="en-US" sz="1600" b="0" smtClean="0">
                                            <a:solidFill>
                                              <a:schemeClr val="bg2">
                                                <a:lumMod val="50000"/>
                                              </a:schemeClr>
                                            </a:solidFill>
                                            <a:latin typeface="Cambria Math" panose="02040503050406030204" pitchFamily="18" charset="0"/>
                                          </a:rPr>
                                          <m:t>𝑡</m:t>
                                        </m:r>
                                      </m:e>
                                    </m:d>
                                    <m:r>
                                      <a:rPr lang="en-US" sz="1600" b="0" smtClean="0">
                                        <a:solidFill>
                                          <a:schemeClr val="bg2">
                                            <a:lumMod val="50000"/>
                                          </a:schemeClr>
                                        </a:solidFill>
                                        <a:latin typeface="Cambria Math" panose="02040503050406030204" pitchFamily="18" charset="0"/>
                                      </a:rPr>
                                      <m:t>,</m:t>
                                    </m:r>
                                    <m:r>
                                      <a:rPr lang="en-US" sz="1600" b="0" smtClean="0">
                                        <a:solidFill>
                                          <a:schemeClr val="bg2">
                                            <a:lumMod val="50000"/>
                                          </a:schemeClr>
                                        </a:solidFill>
                                        <a:latin typeface="Cambria Math" panose="02040503050406030204" pitchFamily="18" charset="0"/>
                                      </a:rPr>
                                      <m:t>𝑡</m:t>
                                    </m:r>
                                  </m:e>
                                </m:d>
                              </m:oMath>
                            </m:oMathPara>
                          </a14:m>
                          <a:endParaRPr lang="en-GB" sz="16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(1)</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7" name="Table 7">
                <a:extLst>
                  <a:ext uri="{FF2B5EF4-FFF2-40B4-BE49-F238E27FC236}">
                    <a16:creationId xmlns:a16="http://schemas.microsoft.com/office/drawing/2014/main" id="{D3DF5183-AB76-0008-C1B1-B5845B6096BF}"/>
                  </a:ext>
                </a:extLst>
              </p:cNvPr>
              <p:cNvGraphicFramePr>
                <a:graphicFrameLocks noGrp="1"/>
              </p:cNvGraphicFramePr>
              <p:nvPr>
                <p:extLst>
                  <p:ext uri="{D42A27DB-BD31-4B8C-83A1-F6EECF244321}">
                    <p14:modId xmlns:p14="http://schemas.microsoft.com/office/powerpoint/2010/main" val="3685564335"/>
                  </p:ext>
                </p:extLst>
              </p:nvPr>
            </p:nvGraphicFramePr>
            <p:xfrm>
              <a:off x="838200" y="42940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5"/>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(1)</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409839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D20C65-8005-B37B-7849-6AEEB90525EB}"/>
              </a:ext>
            </a:extLst>
          </p:cNvPr>
          <p:cNvSpPr>
            <a:spLocks noGrp="1"/>
          </p:cNvSpPr>
          <p:nvPr>
            <p:ph sz="half" idx="1"/>
          </p:nvPr>
        </p:nvSpPr>
        <p:spPr/>
        <p:txBody>
          <a:bodyPr/>
          <a:lstStyle/>
          <a:p>
            <a:pPr>
              <a:lnSpc>
                <a:spcPct val="150000"/>
              </a:lnSpc>
            </a:pPr>
            <a:r>
              <a:rPr lang="en-GB" sz="1500" dirty="0">
                <a:cs typeface="Times New Roman" panose="02020603050405020304" pitchFamily="18" charset="0"/>
              </a:rPr>
              <a:t> A fundamental concept in dynamical systems is the </a:t>
            </a:r>
            <a:r>
              <a:rPr lang="en-GB" sz="1500" b="1" dirty="0">
                <a:cs typeface="Times New Roman" panose="02020603050405020304" pitchFamily="18" charset="0"/>
              </a:rPr>
              <a:t>state</a:t>
            </a:r>
            <a:r>
              <a:rPr lang="en-GB" sz="1500" dirty="0">
                <a:cs typeface="Times New Roman" panose="02020603050405020304" pitchFamily="18" charset="0"/>
              </a:rPr>
              <a:t> of the system.</a:t>
            </a:r>
          </a:p>
          <a:p>
            <a:pPr>
              <a:lnSpc>
                <a:spcPct val="150000"/>
              </a:lnSpc>
            </a:pPr>
            <a:r>
              <a:rPr lang="en-GB" sz="1500" dirty="0">
                <a:cs typeface="Times New Roman" panose="02020603050405020304" pitchFamily="18" charset="0"/>
              </a:rPr>
              <a:t>The </a:t>
            </a:r>
            <a:r>
              <a:rPr lang="en-GB" sz="1500" b="1" dirty="0">
                <a:cs typeface="Times New Roman" panose="02020603050405020304" pitchFamily="18" charset="0"/>
              </a:rPr>
              <a:t>state</a:t>
            </a:r>
            <a:r>
              <a:rPr lang="en-GB" sz="1500" dirty="0">
                <a:cs typeface="Times New Roman" panose="02020603050405020304" pitchFamily="18" charset="0"/>
              </a:rPr>
              <a:t> can be defined as the minimal information determining the system’s future. In other words, the variables that describe the behaviour of the system. </a:t>
            </a:r>
          </a:p>
          <a:p>
            <a:pPr marL="0" indent="0">
              <a:lnSpc>
                <a:spcPct val="150000"/>
              </a:lnSpc>
              <a:buNone/>
            </a:pPr>
            <a:r>
              <a:rPr lang="en-GB" sz="1500" dirty="0">
                <a:latin typeface="Nexa-Bold" panose="01000000000000000000" pitchFamily="2" charset="0"/>
                <a:cs typeface="Times New Roman" panose="02020603050405020304" pitchFamily="18" charset="0"/>
              </a:rPr>
              <a:t>Q:</a:t>
            </a:r>
            <a:r>
              <a:rPr lang="en-GB" sz="1500" dirty="0">
                <a:cs typeface="Times New Roman" panose="02020603050405020304" pitchFamily="18" charset="0"/>
              </a:rPr>
              <a:t> Which are the states for Educational systems illustrated previously?</a:t>
            </a:r>
          </a:p>
          <a:p>
            <a:endParaRPr lang="en-GB" dirty="0"/>
          </a:p>
        </p:txBody>
      </p:sp>
      <p:sp>
        <p:nvSpPr>
          <p:cNvPr id="3" name="Content Placeholder 2">
            <a:extLst>
              <a:ext uri="{FF2B5EF4-FFF2-40B4-BE49-F238E27FC236}">
                <a16:creationId xmlns:a16="http://schemas.microsoft.com/office/drawing/2014/main" id="{16354D52-02D8-6519-3C30-4FC1870384CC}"/>
              </a:ext>
            </a:extLst>
          </p:cNvPr>
          <p:cNvSpPr>
            <a:spLocks noGrp="1"/>
          </p:cNvSpPr>
          <p:nvPr>
            <p:ph sz="half" idx="2"/>
          </p:nvPr>
        </p:nvSpPr>
        <p:spPr>
          <a:xfrm>
            <a:off x="6521823" y="1825625"/>
            <a:ext cx="5181600" cy="4351338"/>
          </a:xfrm>
        </p:spPr>
        <p:txBody>
          <a:bodyPr>
            <a:normAutofit fontScale="92500"/>
          </a:bodyPr>
          <a:lstStyle/>
          <a:p>
            <a:pPr>
              <a:lnSpc>
                <a:spcPct val="150000"/>
              </a:lnSpc>
            </a:pPr>
            <a:r>
              <a:rPr lang="en-GB" sz="1600" dirty="0">
                <a:cs typeface="Times New Roman" panose="02020603050405020304" pitchFamily="18" charset="0"/>
              </a:rPr>
              <a:t>The dynamical systems can be classified in autonomous systems and non-autonomous systems. </a:t>
            </a:r>
          </a:p>
          <a:p>
            <a:pPr>
              <a:lnSpc>
                <a:spcPct val="150000"/>
              </a:lnSpc>
            </a:pPr>
            <a:r>
              <a:rPr lang="en-GB" sz="1600" dirty="0">
                <a:cs typeface="Times New Roman" panose="02020603050405020304" pitchFamily="18" charset="0"/>
              </a:rPr>
              <a:t>This classification is given by the source of energy which determine the future evolution of the system.</a:t>
            </a:r>
          </a:p>
          <a:p>
            <a:pPr>
              <a:lnSpc>
                <a:spcPct val="150000"/>
              </a:lnSpc>
            </a:pPr>
            <a:r>
              <a:rPr lang="en-GB" sz="1600" dirty="0">
                <a:cs typeface="Times New Roman" panose="02020603050405020304" pitchFamily="18" charset="0"/>
              </a:rPr>
              <a:t>For instance, the system (1) is isolated from the rest of the Universe, its evolution only depends on itself, and we say that the system (1) is an autonomous system.  </a:t>
            </a:r>
          </a:p>
          <a:p>
            <a:pPr marL="0" indent="0">
              <a:lnSpc>
                <a:spcPct val="150000"/>
              </a:lnSpc>
              <a:buNone/>
            </a:pPr>
            <a:r>
              <a:rPr lang="en-GB" sz="1600" dirty="0">
                <a:latin typeface="Nexa-Bold" panose="01000000000000000000" pitchFamily="2" charset="0"/>
                <a:cs typeface="Times New Roman" panose="02020603050405020304" pitchFamily="18" charset="0"/>
              </a:rPr>
              <a:t>Q: </a:t>
            </a:r>
            <a:r>
              <a:rPr lang="en-GB" sz="1600" dirty="0">
                <a:cs typeface="Times New Roman" panose="02020603050405020304" pitchFamily="18" charset="0"/>
              </a:rPr>
              <a:t>The Educational systems illustrated previously is autonomous or non-autonomous?</a:t>
            </a:r>
          </a:p>
          <a:p>
            <a:pPr>
              <a:lnSpc>
                <a:spcPct val="150000"/>
              </a:lnSpc>
            </a:pPr>
            <a:endParaRPr lang="en-GB" sz="1600" dirty="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3AB9FF6C-98AD-4F01-007F-CFC05765089D}"/>
              </a:ext>
            </a:extLst>
          </p:cNvPr>
          <p:cNvSpPr>
            <a:spLocks noGrp="1"/>
          </p:cNvSpPr>
          <p:nvPr>
            <p:ph type="title"/>
          </p:nvPr>
        </p:nvSpPr>
        <p:spPr/>
        <p:txBody>
          <a:bodyPr/>
          <a:lstStyle/>
          <a:p>
            <a:r>
              <a:rPr lang="en-US" dirty="0"/>
              <a:t>Dynamical systems</a:t>
            </a:r>
            <a:endParaRPr lang="en-GB" dirty="0"/>
          </a:p>
        </p:txBody>
      </p:sp>
      <p:pic>
        <p:nvPicPr>
          <p:cNvPr id="5" name="Content Placeholder 4">
            <a:extLst>
              <a:ext uri="{FF2B5EF4-FFF2-40B4-BE49-F238E27FC236}">
                <a16:creationId xmlns:a16="http://schemas.microsoft.com/office/drawing/2014/main" id="{5D7A97D5-AE63-BA58-0794-2D8D3B4DFDAC}"/>
              </a:ext>
            </a:extLst>
          </p:cNvPr>
          <p:cNvPicPr>
            <a:picLocks noChangeAspect="1"/>
          </p:cNvPicPr>
          <p:nvPr/>
        </p:nvPicPr>
        <p:blipFill>
          <a:blip r:embed="rId2"/>
          <a:stretch>
            <a:fillRect/>
          </a:stretch>
        </p:blipFill>
        <p:spPr>
          <a:xfrm>
            <a:off x="47827" y="4622624"/>
            <a:ext cx="6048173" cy="2235376"/>
          </a:xfrm>
          <a:prstGeom prst="rect">
            <a:avLst/>
          </a:prstGeom>
        </p:spPr>
      </p:pic>
    </p:spTree>
    <p:extLst>
      <p:ext uri="{BB962C8B-B14F-4D97-AF65-F5344CB8AC3E}">
        <p14:creationId xmlns:p14="http://schemas.microsoft.com/office/powerpoint/2010/main" val="405339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613646"/>
                <a:ext cx="5181600" cy="4993342"/>
              </a:xfrm>
            </p:spPr>
            <p:txBody>
              <a:bodyPr>
                <a:normAutofit fontScale="92500" lnSpcReduction="20000"/>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700" dirty="0">
                    <a:ea typeface="Times New Roman" panose="02020603050405020304" pitchFamily="18" charset="0"/>
                    <a:cs typeface="Times New Roman" panose="02020603050405020304" pitchFamily="18" charset="0"/>
                  </a:rPr>
                  <a:t>Let us consider the electrical circuit in Figure 1.</a:t>
                </a:r>
              </a:p>
              <a:p>
                <a:pPr marL="0" indent="0">
                  <a:lnSpc>
                    <a:spcPct val="150000"/>
                  </a:lnSpc>
                  <a:buNone/>
                </a:pPr>
                <a:r>
                  <a:rPr lang="en-GB" sz="1700" b="1" dirty="0">
                    <a:latin typeface="Nexa-Bold" panose="01000000000000000000" pitchFamily="2" charset="0"/>
                    <a:cs typeface="Times New Roman" panose="02020603050405020304" pitchFamily="18" charset="0"/>
                  </a:rPr>
                  <a:t>Q:</a:t>
                </a:r>
                <a:r>
                  <a:rPr lang="en-GB" sz="1700" dirty="0">
                    <a:latin typeface="Nexa-Bold" panose="01000000000000000000" pitchFamily="2" charset="0"/>
                    <a:cs typeface="Times New Roman" panose="02020603050405020304" pitchFamily="18" charset="0"/>
                  </a:rPr>
                  <a:t> </a:t>
                </a:r>
                <a:r>
                  <a:rPr lang="en-GB" sz="1700" dirty="0">
                    <a:cs typeface="Times New Roman" panose="02020603050405020304" pitchFamily="18" charset="0"/>
                  </a:rPr>
                  <a:t>Which are the states (the set of coordinates) which can describe the dynamics of this electrical circuit? </a:t>
                </a:r>
              </a:p>
              <a:p>
                <a:pPr marL="0" indent="0">
                  <a:lnSpc>
                    <a:spcPct val="150000"/>
                  </a:lnSpc>
                  <a:buNone/>
                </a:pPr>
                <a:r>
                  <a:rPr lang="en-GB" sz="1700" dirty="0">
                    <a:cs typeface="Times New Roman" panose="02020603050405020304" pitchFamily="18" charset="0"/>
                  </a:rPr>
                  <a:t> </a:t>
                </a:r>
                <a:r>
                  <a:rPr lang="en-GB" sz="1700" b="1" dirty="0">
                    <a:latin typeface="Nexa-Bold" panose="01000000000000000000" pitchFamily="2" charset="0"/>
                    <a:cs typeface="Times New Roman" panose="02020603050405020304" pitchFamily="18" charset="0"/>
                  </a:rPr>
                  <a:t>A: </a:t>
                </a:r>
                <a:r>
                  <a:rPr lang="en-GB" sz="1700" dirty="0">
                    <a:cs typeface="Times New Roman" panose="02020603050405020304" pitchFamily="18" charset="0"/>
                  </a:rPr>
                  <a:t>The dynamics of the circuit can be described using infinite set of coordinates, but two sets are straightforward:</a:t>
                </a:r>
              </a:p>
              <a:p>
                <a:pPr>
                  <a:lnSpc>
                    <a:spcPct val="150000"/>
                  </a:lnSpc>
                </a:pPr>
                <a:r>
                  <a:rPr lang="en-GB" sz="1700" dirty="0">
                    <a:cs typeface="Times New Roman" panose="02020603050405020304" pitchFamily="18" charset="0"/>
                  </a:rPr>
                  <a:t>The changes at the capacitors </a:t>
                </a:r>
                <a14:m>
                  <m:oMath xmlns:m="http://schemas.openxmlformats.org/officeDocument/2006/math">
                    <m:r>
                      <a:rPr lang="en-GB" sz="1700" smtClean="0">
                        <a:latin typeface="Cambria Math" panose="02040503050406030204" pitchFamily="18" charset="0"/>
                        <a:cs typeface="Times New Roman" panose="02020603050405020304" pitchFamily="18" charset="0"/>
                      </a:rPr>
                      <m:t>𝑞</m:t>
                    </m:r>
                    <m:r>
                      <a:rPr lang="en-GB" sz="1700">
                        <a:latin typeface="Cambria Math" panose="02040503050406030204" pitchFamily="18" charset="0"/>
                        <a:cs typeface="Times New Roman" panose="02020603050405020304" pitchFamily="18" charset="0"/>
                      </a:rPr>
                      <m:t>=</m:t>
                    </m:r>
                    <m:d>
                      <m:dPr>
                        <m:ctrlPr>
                          <a:rPr lang="en-GB" sz="1700" i="1">
                            <a:latin typeface="Cambria Math" panose="02040503050406030204" pitchFamily="18" charset="0"/>
                            <a:cs typeface="Times New Roman" panose="02020603050405020304" pitchFamily="18" charset="0"/>
                          </a:rPr>
                        </m:ctrlPr>
                      </m:dPr>
                      <m:e>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𝑞</m:t>
                            </m:r>
                          </m:e>
                          <m:sub>
                            <m:r>
                              <a:rPr lang="en-GB" sz="1700">
                                <a:latin typeface="Cambria Math" panose="02040503050406030204" pitchFamily="18" charset="0"/>
                                <a:cs typeface="Times New Roman" panose="02020603050405020304" pitchFamily="18" charset="0"/>
                              </a:rPr>
                              <m:t>1</m:t>
                            </m:r>
                          </m:sub>
                        </m:sSub>
                        <m:r>
                          <a:rPr lang="en-GB" sz="1700">
                            <a:latin typeface="Cambria Math" panose="02040503050406030204" pitchFamily="18" charset="0"/>
                            <a:cs typeface="Times New Roman" panose="02020603050405020304" pitchFamily="18" charset="0"/>
                          </a:rPr>
                          <m:t>,</m:t>
                        </m:r>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𝑞</m:t>
                            </m:r>
                          </m:e>
                          <m:sub>
                            <m:r>
                              <a:rPr lang="en-GB" sz="1700">
                                <a:latin typeface="Cambria Math" panose="02040503050406030204" pitchFamily="18" charset="0"/>
                                <a:cs typeface="Times New Roman" panose="02020603050405020304" pitchFamily="18" charset="0"/>
                              </a:rPr>
                              <m:t>2</m:t>
                            </m:r>
                          </m:sub>
                        </m:sSub>
                      </m:e>
                    </m:d>
                  </m:oMath>
                </a14:m>
                <a:endParaRPr lang="en-GB" sz="1700" dirty="0">
                  <a:cs typeface="Times New Roman" panose="02020603050405020304" pitchFamily="18" charset="0"/>
                </a:endParaRPr>
              </a:p>
              <a:p>
                <a:pPr>
                  <a:lnSpc>
                    <a:spcPct val="150000"/>
                  </a:lnSpc>
                </a:pPr>
                <a:r>
                  <a:rPr lang="en-GB" sz="1700" dirty="0">
                    <a:cs typeface="Times New Roman" panose="02020603050405020304" pitchFamily="18" charset="0"/>
                  </a:rPr>
                  <a:t>The current </a:t>
                </a:r>
                <a14:m>
                  <m:oMath xmlns:m="http://schemas.openxmlformats.org/officeDocument/2006/math">
                    <m:r>
                      <a:rPr lang="en-GB" sz="1700">
                        <a:latin typeface="Cambria Math" panose="02040503050406030204" pitchFamily="18" charset="0"/>
                        <a:cs typeface="Times New Roman" panose="02020603050405020304" pitchFamily="18" charset="0"/>
                      </a:rPr>
                      <m:t>𝑖</m:t>
                    </m:r>
                    <m:r>
                      <a:rPr lang="en-GB" sz="1700">
                        <a:latin typeface="Cambria Math" panose="02040503050406030204" pitchFamily="18" charset="0"/>
                        <a:cs typeface="Times New Roman" panose="02020603050405020304" pitchFamily="18" charset="0"/>
                      </a:rPr>
                      <m:t>=</m:t>
                    </m:r>
                    <m:d>
                      <m:dPr>
                        <m:ctrlPr>
                          <a:rPr lang="en-GB" sz="1700" i="1">
                            <a:latin typeface="Cambria Math" panose="02040503050406030204" pitchFamily="18" charset="0"/>
                            <a:cs typeface="Times New Roman" panose="02020603050405020304" pitchFamily="18" charset="0"/>
                          </a:rPr>
                        </m:ctrlPr>
                      </m:dPr>
                      <m:e>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𝑖</m:t>
                            </m:r>
                          </m:e>
                          <m:sub>
                            <m:r>
                              <a:rPr lang="en-GB" sz="1700">
                                <a:latin typeface="Cambria Math" panose="02040503050406030204" pitchFamily="18" charset="0"/>
                                <a:cs typeface="Times New Roman" panose="02020603050405020304" pitchFamily="18" charset="0"/>
                              </a:rPr>
                              <m:t>1</m:t>
                            </m:r>
                          </m:sub>
                        </m:sSub>
                        <m:r>
                          <a:rPr lang="en-GB" sz="1700">
                            <a:latin typeface="Cambria Math" panose="02040503050406030204" pitchFamily="18" charset="0"/>
                            <a:cs typeface="Times New Roman" panose="02020603050405020304" pitchFamily="18" charset="0"/>
                          </a:rPr>
                          <m:t>,</m:t>
                        </m:r>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𝑖</m:t>
                            </m:r>
                          </m:e>
                          <m:sub>
                            <m:r>
                              <a:rPr lang="en-GB" sz="1700">
                                <a:latin typeface="Cambria Math" panose="02040503050406030204" pitchFamily="18" charset="0"/>
                                <a:cs typeface="Times New Roman" panose="02020603050405020304" pitchFamily="18" charset="0"/>
                              </a:rPr>
                              <m:t>2</m:t>
                            </m:r>
                          </m:sub>
                        </m:sSub>
                      </m:e>
                    </m:d>
                  </m:oMath>
                </a14:m>
                <a:r>
                  <a:rPr lang="en-GB" sz="1700" dirty="0">
                    <a:cs typeface="Times New Roman" panose="02020603050405020304" pitchFamily="18" charset="0"/>
                  </a:rPr>
                  <a:t>.</a:t>
                </a:r>
              </a:p>
              <a:p>
                <a:pPr marL="0" indent="0">
                  <a:lnSpc>
                    <a:spcPct val="150000"/>
                  </a:lnSpc>
                  <a:buNone/>
                </a:pPr>
                <a:r>
                  <a:rPr lang="en-GB" sz="1700" dirty="0">
                    <a:cs typeface="Times New Roman" panose="02020603050405020304" pitchFamily="18" charset="0"/>
                  </a:rPr>
                  <a:t>In this example, we are going to model the same circuit using both sets of coordinates. </a:t>
                </a:r>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613646"/>
                <a:ext cx="5181600" cy="4993342"/>
              </a:xfrm>
              <a:blipFill>
                <a:blip r:embed="rId2"/>
                <a:stretch>
                  <a:fillRect l="-117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p:spTree>
    <p:extLst>
      <p:ext uri="{BB962C8B-B14F-4D97-AF65-F5344CB8AC3E}">
        <p14:creationId xmlns:p14="http://schemas.microsoft.com/office/powerpoint/2010/main" val="1833003077"/>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2893</Words>
  <Application>Microsoft Office PowerPoint</Application>
  <PresentationFormat>Widescreen</PresentationFormat>
  <Paragraphs>337</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Calibri Light</vt:lpstr>
      <vt:lpstr>Cambria Math</vt:lpstr>
      <vt:lpstr>Consolas</vt:lpstr>
      <vt:lpstr>Nexa Bold</vt:lpstr>
      <vt:lpstr>Nexa ExtraLight</vt:lpstr>
      <vt:lpstr>Nexa-Bold</vt:lpstr>
      <vt:lpstr>Nexa-Book</vt:lpstr>
      <vt:lpstr>Nexa-Light</vt:lpstr>
      <vt:lpstr>Nexa-Regular</vt:lpstr>
      <vt:lpstr>MCR2 Theme</vt:lpstr>
      <vt:lpstr>Dynamical Systems</vt:lpstr>
      <vt:lpstr>Systems: general aspects</vt:lpstr>
      <vt:lpstr>Systems: general aspects</vt:lpstr>
      <vt:lpstr>Systems: general aspects</vt:lpstr>
      <vt:lpstr>Systems general aspects</vt:lpstr>
      <vt:lpstr>Systems general aspects</vt:lpstr>
      <vt:lpstr>Dynamical systems</vt:lpstr>
      <vt:lpstr>Dynamical systems</vt:lpstr>
      <vt:lpstr>Dynamical systems</vt:lpstr>
      <vt:lpstr>Dynamical systems</vt:lpstr>
      <vt:lpstr>Dynamical systems</vt:lpstr>
      <vt:lpstr>Dynamical systems</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Nonlinear systems</vt:lpstr>
      <vt:lpstr>Nonlinear systems</vt:lpstr>
      <vt:lpstr>Nonlinear systems</vt:lpstr>
      <vt:lpstr>Discrete-time dynamic models</vt:lpstr>
      <vt:lpstr>Discrete-time dynamic models</vt:lpstr>
      <vt:lpstr>Discrete-time dynamic models</vt:lpstr>
      <vt:lpstr>Discrete-time dynamic models</vt:lpstr>
      <vt:lpstr>Discrete-time dynamic models</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78</cp:revision>
  <dcterms:created xsi:type="dcterms:W3CDTF">2022-11-10T18:38:46Z</dcterms:created>
  <dcterms:modified xsi:type="dcterms:W3CDTF">2023-09-25T19:43:41Z</dcterms:modified>
</cp:coreProperties>
</file>