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94" r:id="rId3"/>
    <p:sldId id="268" r:id="rId4"/>
    <p:sldId id="265" r:id="rId5"/>
    <p:sldId id="266" r:id="rId6"/>
    <p:sldId id="267" r:id="rId7"/>
    <p:sldId id="269" r:id="rId8"/>
    <p:sldId id="270" r:id="rId9"/>
    <p:sldId id="271" r:id="rId10"/>
    <p:sldId id="272" r:id="rId11"/>
    <p:sldId id="273" r:id="rId12"/>
    <p:sldId id="351" r:id="rId13"/>
    <p:sldId id="295" r:id="rId14"/>
    <p:sldId id="320" r:id="rId15"/>
    <p:sldId id="321" r:id="rId16"/>
    <p:sldId id="32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68" autoAdjust="0"/>
    <p:restoredTop sz="94660"/>
  </p:normalViewPr>
  <p:slideViewPr>
    <p:cSldViewPr snapToGrid="0">
      <p:cViewPr varScale="1">
        <p:scale>
          <a:sx n="107" d="100"/>
          <a:sy n="107" d="100"/>
        </p:scale>
        <p:origin x="4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A57AA-1C3F-4C2C-A674-C203706BD38A}" type="datetimeFigureOut">
              <a:rPr lang="en-GB" smtClean="0"/>
              <a:t>20/09/2023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7BD72-10AC-4877-AF84-F169E839CB48}" type="slidenum">
              <a:rPr lang="en-GB" smtClean="0"/>
              <a:t>‹#›</a:t>
            </a:fld>
            <a:endParaRPr lang="en-GB"/>
          </a:p>
        </p:txBody>
      </p:sp>
    </p:spTree>
    <p:extLst>
      <p:ext uri="{BB962C8B-B14F-4D97-AF65-F5344CB8AC3E}">
        <p14:creationId xmlns:p14="http://schemas.microsoft.com/office/powerpoint/2010/main" val="254238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there exist many different types of mobile robotic systems</a:t>
            </a:r>
          </a:p>
          <a:p>
            <a:endParaRPr lang="en-US" dirty="0"/>
          </a:p>
          <a:p>
            <a:r>
              <a:rPr lang="en-US" dirty="0"/>
              <a:t>Some examples of these type of systems (or robots) are:</a:t>
            </a:r>
          </a:p>
          <a:p>
            <a:r>
              <a:rPr lang="en-US" sz="1200" dirty="0"/>
              <a:t>Differential-Drive robots</a:t>
            </a:r>
          </a:p>
          <a:p>
            <a:r>
              <a:rPr lang="en-US" sz="1200" dirty="0"/>
              <a:t>Holonomic robots</a:t>
            </a:r>
          </a:p>
          <a:p>
            <a:r>
              <a:rPr lang="en-US" sz="1200" dirty="0"/>
              <a:t>Ackermann-steering robots</a:t>
            </a:r>
          </a:p>
          <a:p>
            <a:r>
              <a:rPr lang="en-US" sz="1200" dirty="0"/>
              <a:t>and many others...</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following sessions we will focus on differential drive robots, also known as “differential wheeled robots”.</a:t>
            </a:r>
          </a:p>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2</a:t>
            </a:fld>
            <a:endParaRPr lang="en-US"/>
          </a:p>
        </p:txBody>
      </p:sp>
    </p:spTree>
    <p:extLst>
      <p:ext uri="{BB962C8B-B14F-4D97-AF65-F5344CB8AC3E}">
        <p14:creationId xmlns:p14="http://schemas.microsoft.com/office/powerpoint/2010/main" val="195960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Verdana" panose="020B0604030504040204" pitchFamily="34" charset="0"/>
            </a:endParaRPr>
          </a:p>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12</a:t>
            </a:fld>
            <a:endParaRPr lang="en-US"/>
          </a:p>
        </p:txBody>
      </p:sp>
    </p:spTree>
    <p:extLst>
      <p:ext uri="{BB962C8B-B14F-4D97-AF65-F5344CB8AC3E}">
        <p14:creationId xmlns:p14="http://schemas.microsoft.com/office/powerpoint/2010/main" val="157889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52DA7F-4A6F-406B-A5EF-C4773C60365F}" type="slidenum">
              <a:rPr lang="en-GB" smtClean="0"/>
              <a:t>13</a:t>
            </a:fld>
            <a:endParaRPr lang="en-GB"/>
          </a:p>
        </p:txBody>
      </p:sp>
    </p:spTree>
    <p:extLst>
      <p:ext uri="{BB962C8B-B14F-4D97-AF65-F5344CB8AC3E}">
        <p14:creationId xmlns:p14="http://schemas.microsoft.com/office/powerpoint/2010/main" val="1829270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E3730AB-7AF5-B148-A16D-A2320CD0CD7A}"/>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22" name="Content Placeholder 2">
            <a:extLst>
              <a:ext uri="{FF2B5EF4-FFF2-40B4-BE49-F238E27FC236}">
                <a16:creationId xmlns:a16="http://schemas.microsoft.com/office/drawing/2014/main" id="{EE5634C9-69AA-2245-AA53-E6F7E7647AD8}"/>
              </a:ext>
            </a:extLst>
          </p:cNvPr>
          <p:cNvSpPr>
            <a:spLocks noGrp="1"/>
          </p:cNvSpPr>
          <p:nvPr>
            <p:ph idx="1"/>
          </p:nvPr>
        </p:nvSpPr>
        <p:spPr>
          <a:xfrm>
            <a:off x="838200" y="1825625"/>
            <a:ext cx="10515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Date Placeholder 3">
            <a:extLst>
              <a:ext uri="{FF2B5EF4-FFF2-40B4-BE49-F238E27FC236}">
                <a16:creationId xmlns:a16="http://schemas.microsoft.com/office/drawing/2014/main" id="{9CB5CA64-1CF4-F449-908A-BDA1E6995635}"/>
              </a:ext>
            </a:extLst>
          </p:cNvPr>
          <p:cNvSpPr>
            <a:spLocks noGrp="1"/>
          </p:cNvSpPr>
          <p:nvPr>
            <p:ph type="dt" sz="half" idx="10"/>
          </p:nvPr>
        </p:nvSpPr>
        <p:spPr>
          <a:xfrm>
            <a:off x="838200" y="6356350"/>
            <a:ext cx="2743200" cy="365125"/>
          </a:xfrm>
        </p:spPr>
        <p:txBody>
          <a:bodyPr/>
          <a:lstStyle/>
          <a:p>
            <a:fld id="{8C367D54-26AC-4AC2-B9E9-6058043B4D3D}" type="datetimeFigureOut">
              <a:rPr lang="en-GB" smtClean="0"/>
              <a:t>20/09/2023</a:t>
            </a:fld>
            <a:endParaRPr lang="en-GB"/>
          </a:p>
        </p:txBody>
      </p:sp>
      <p:sp>
        <p:nvSpPr>
          <p:cNvPr id="24" name="Footer Placeholder 4">
            <a:extLst>
              <a:ext uri="{FF2B5EF4-FFF2-40B4-BE49-F238E27FC236}">
                <a16:creationId xmlns:a16="http://schemas.microsoft.com/office/drawing/2014/main" id="{C4FEE61F-D9AB-554F-977D-C0B561101B7A}"/>
              </a:ext>
            </a:extLst>
          </p:cNvPr>
          <p:cNvSpPr>
            <a:spLocks noGrp="1"/>
          </p:cNvSpPr>
          <p:nvPr>
            <p:ph type="ftr" sz="quarter" idx="11"/>
          </p:nvPr>
        </p:nvSpPr>
        <p:spPr>
          <a:xfrm>
            <a:off x="4038600" y="6356350"/>
            <a:ext cx="4114800" cy="365125"/>
          </a:xfrm>
        </p:spPr>
        <p:txBody>
          <a:bodyPr/>
          <a:lstStyle/>
          <a:p>
            <a:endParaRPr lang="en-GB"/>
          </a:p>
        </p:txBody>
      </p:sp>
      <p:sp>
        <p:nvSpPr>
          <p:cNvPr id="25" name="Slide Number Placeholder 5">
            <a:extLst>
              <a:ext uri="{FF2B5EF4-FFF2-40B4-BE49-F238E27FC236}">
                <a16:creationId xmlns:a16="http://schemas.microsoft.com/office/drawing/2014/main" id="{4787C2F7-4ACE-4148-8B80-4A0AC0D59160}"/>
              </a:ext>
            </a:extLst>
          </p:cNvPr>
          <p:cNvSpPr>
            <a:spLocks noGrp="1"/>
          </p:cNvSpPr>
          <p:nvPr>
            <p:ph type="sldNum" sz="quarter" idx="12"/>
          </p:nvPr>
        </p:nvSpPr>
        <p:spPr>
          <a:xfrm>
            <a:off x="8610600" y="6356350"/>
            <a:ext cx="2743200" cy="365125"/>
          </a:xfrm>
        </p:spPr>
        <p:txBody>
          <a:bodyPr/>
          <a:lstStyle/>
          <a:p>
            <a:fld id="{02D2CB76-0D67-49F2-BB09-FA7C973C6F11}" type="slidenum">
              <a:rPr lang="en-GB" smtClean="0"/>
              <a:t>‹#›</a:t>
            </a:fld>
            <a:endParaRPr lang="en-GB"/>
          </a:p>
        </p:txBody>
      </p:sp>
      <p:pic>
        <p:nvPicPr>
          <p:cNvPr id="26" name="Picture 25" descr="Logo&#10;&#10;Description automatically generated with low confidence">
            <a:extLst>
              <a:ext uri="{FF2B5EF4-FFF2-40B4-BE49-F238E27FC236}">
                <a16:creationId xmlns:a16="http://schemas.microsoft.com/office/drawing/2014/main" id="{844FE198-10C9-E44C-9CE8-46F49054C27A}"/>
              </a:ext>
            </a:extLst>
          </p:cNvPr>
          <p:cNvPicPr>
            <a:picLocks noChangeAspect="1"/>
          </p:cNvPicPr>
          <p:nvPr userDrawn="1"/>
        </p:nvPicPr>
        <p:blipFill>
          <a:blip r:embed="rId2" cstate="hqprint">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28" name="Picture 27">
            <a:extLst>
              <a:ext uri="{FF2B5EF4-FFF2-40B4-BE49-F238E27FC236}">
                <a16:creationId xmlns:a16="http://schemas.microsoft.com/office/drawing/2014/main" id="{87C8AFE2-ECA2-054D-8A9B-C50C2A2FA40B}"/>
              </a:ext>
            </a:extLst>
          </p:cNvPr>
          <p:cNvPicPr>
            <a:picLocks noChangeAspect="1"/>
          </p:cNvPicPr>
          <p:nvPr userDrawn="1"/>
        </p:nvPicPr>
        <p:blipFill>
          <a:blip r:embed="rId3">
            <a:alphaModFix amt="57000"/>
            <a:extLst>
              <a:ext uri="{28A0092B-C50C-407E-A947-70E740481C1C}">
                <a14:useLocalDpi xmlns:a14="http://schemas.microsoft.com/office/drawing/2010/main" val="0"/>
              </a:ext>
            </a:extLst>
          </a:blip>
          <a:srcRect/>
          <a:stretch/>
        </p:blipFill>
        <p:spPr>
          <a:xfrm>
            <a:off x="204470" y="383409"/>
            <a:ext cx="1291844" cy="1291844"/>
          </a:xfrm>
          <a:prstGeom prst="rect">
            <a:avLst/>
          </a:prstGeom>
        </p:spPr>
      </p:pic>
      <p:pic>
        <p:nvPicPr>
          <p:cNvPr id="3" name="Picture 2" descr="Text&#10;&#10;Description automatically generated">
            <a:extLst>
              <a:ext uri="{FF2B5EF4-FFF2-40B4-BE49-F238E27FC236}">
                <a16:creationId xmlns:a16="http://schemas.microsoft.com/office/drawing/2014/main" id="{A74118B2-0313-B1E8-4CFF-3CA615A7E868}"/>
              </a:ext>
            </a:extLst>
          </p:cNvPr>
          <p:cNvPicPr>
            <a:picLocks noChangeAspect="1"/>
          </p:cNvPicPr>
          <p:nvPr userDrawn="1"/>
        </p:nvPicPr>
        <p:blipFill>
          <a:blip r:embed="rId4">
            <a:alphaModFix amt="50000"/>
            <a:extLst>
              <a:ext uri="{28A0092B-C50C-407E-A947-70E740481C1C}">
                <a14:useLocalDpi xmlns:a14="http://schemas.microsoft.com/office/drawing/2010/main" val="0"/>
              </a:ext>
            </a:extLst>
          </a:blip>
          <a:stretch>
            <a:fillRect/>
          </a:stretch>
        </p:blipFill>
        <p:spPr>
          <a:xfrm>
            <a:off x="9354566" y="359862"/>
            <a:ext cx="1994917" cy="617254"/>
          </a:xfrm>
          <a:prstGeom prst="rect">
            <a:avLst/>
          </a:prstGeom>
        </p:spPr>
      </p:pic>
    </p:spTree>
    <p:extLst>
      <p:ext uri="{BB962C8B-B14F-4D97-AF65-F5344CB8AC3E}">
        <p14:creationId xmlns:p14="http://schemas.microsoft.com/office/powerpoint/2010/main" val="327174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20/09/2023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 id="2147483700"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47.png"/><Relationship Id="rId5" Type="http://schemas.openxmlformats.org/officeDocument/2006/relationships/image" Target="../media/image30.sv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DF21-FF7A-387F-9213-6C902C39D852}"/>
              </a:ext>
            </a:extLst>
          </p:cNvPr>
          <p:cNvSpPr>
            <a:spLocks noGrp="1"/>
          </p:cNvSpPr>
          <p:nvPr>
            <p:ph type="ctrTitle"/>
          </p:nvPr>
        </p:nvSpPr>
        <p:spPr/>
        <p:txBody>
          <a:bodyPr/>
          <a:lstStyle/>
          <a:p>
            <a:r>
              <a:rPr lang="en-GB" dirty="0"/>
              <a:t>Mobile Robots</a:t>
            </a:r>
          </a:p>
        </p:txBody>
      </p:sp>
      <p:sp>
        <p:nvSpPr>
          <p:cNvPr id="3" name="Subtitle 2">
            <a:extLst>
              <a:ext uri="{FF2B5EF4-FFF2-40B4-BE49-F238E27FC236}">
                <a16:creationId xmlns:a16="http://schemas.microsoft.com/office/drawing/2014/main" id="{4D386295-9785-5A98-596F-B43CCB9304A9}"/>
              </a:ext>
            </a:extLst>
          </p:cNvPr>
          <p:cNvSpPr>
            <a:spLocks noGrp="1"/>
          </p:cNvSpPr>
          <p:nvPr>
            <p:ph type="subTitle" idx="1"/>
          </p:nvPr>
        </p:nvSpPr>
        <p:spPr/>
        <p:txBody>
          <a:bodyPr>
            <a:normAutofit/>
          </a:bodyPr>
          <a:lstStyle/>
          <a:p>
            <a:r>
              <a:rPr lang="en-GB" dirty="0"/>
              <a:t>Kinematic Models</a:t>
            </a:r>
          </a:p>
        </p:txBody>
      </p:sp>
    </p:spTree>
    <p:extLst>
      <p:ext uri="{BB962C8B-B14F-4D97-AF65-F5344CB8AC3E}">
        <p14:creationId xmlns:p14="http://schemas.microsoft.com/office/powerpoint/2010/main" val="46494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2204C68-1EE5-673C-8B76-6759A8D329C9}"/>
                  </a:ext>
                </a:extLst>
              </p:cNvPr>
              <p:cNvSpPr>
                <a:spLocks noGrp="1"/>
              </p:cNvSpPr>
              <p:nvPr>
                <p:ph sz="half" idx="1"/>
              </p:nvPr>
            </p:nvSpPr>
            <p:spPr/>
            <p:txBody>
              <a:bodyPr>
                <a:normAutofit/>
              </a:bodyPr>
              <a:lstStyle/>
              <a:p>
                <a:r>
                  <a:rPr lang="en-GB" sz="1600" dirty="0"/>
                  <a:t>Thus, just like the unicycle, the configuration transition equations may be given as</a:t>
                </a:r>
              </a:p>
              <a:p>
                <a:endParaRPr lang="en-GB" sz="1600" dirty="0"/>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GB" sz="1800" i="1" smtClean="0">
                              <a:latin typeface="Cambria Math" panose="02040503050406030204" pitchFamily="18" charset="0"/>
                            </a:rPr>
                          </m:ctrlPr>
                        </m:dPr>
                        <m:e>
                          <m:eqArr>
                            <m:eqArrPr>
                              <m:ctrlPr>
                                <a:rPr lang="en-GB" sz="1800" i="1">
                                  <a:latin typeface="Cambria Math" panose="02040503050406030204" pitchFamily="18" charset="0"/>
                                </a:rPr>
                              </m:ctrlPr>
                            </m:eqArrPr>
                            <m:e>
                              <m:acc>
                                <m:accPr>
                                  <m:chr m:val="̇"/>
                                  <m:ctrlPr>
                                    <a:rPr lang="en-GB" sz="1800" i="1">
                                      <a:latin typeface="Cambria Math" panose="02040503050406030204" pitchFamily="18" charset="0"/>
                                    </a:rPr>
                                  </m:ctrlPr>
                                </m:accPr>
                                <m:e>
                                  <m:r>
                                    <a:rPr lang="en-GB" sz="1800">
                                      <a:latin typeface="Cambria Math" panose="02040503050406030204" pitchFamily="18" charset="0"/>
                                    </a:rPr>
                                    <m:t>𝑥</m:t>
                                  </m:r>
                                </m:e>
                              </m:acc>
                              <m:r>
                                <a:rPr lang="en-GB" sz="1800">
                                  <a:latin typeface="Cambria Math" panose="02040503050406030204" pitchFamily="18" charset="0"/>
                                </a:rPr>
                                <m:t>=</m:t>
                              </m:r>
                              <m:r>
                                <a:rPr lang="en-GB" sz="1800">
                                  <a:latin typeface="Cambria Math" panose="02040503050406030204" pitchFamily="18" charset="0"/>
                                </a:rPr>
                                <m:t>𝑣</m:t>
                              </m:r>
                              <m:r>
                                <a:rPr lang="en-GB" sz="1800">
                                  <a:latin typeface="Cambria Math" panose="02040503050406030204" pitchFamily="18" charset="0"/>
                                </a:rPr>
                                <m:t>∙</m:t>
                              </m:r>
                              <m:r>
                                <a:rPr lang="en-GB" sz="1800">
                                  <a:latin typeface="Cambria Math" panose="02040503050406030204" pitchFamily="18" charset="0"/>
                                </a:rPr>
                                <m:t>𝑐𝑜𝑠</m:t>
                              </m:r>
                              <m:r>
                                <a:rPr lang="en-GB" sz="1800">
                                  <a:latin typeface="Cambria Math" panose="02040503050406030204" pitchFamily="18" charset="0"/>
                                </a:rPr>
                                <m:t>𝜃</m:t>
                              </m:r>
                              <m:r>
                                <m:rPr>
                                  <m:nor/>
                                </m:rPr>
                                <a:rPr lang="en-US" sz="1800" dirty="0"/>
                                <m:t> </m:t>
                              </m:r>
                            </m:e>
                            <m:e>
                              <m:acc>
                                <m:accPr>
                                  <m:chr m:val="̇"/>
                                  <m:ctrlPr>
                                    <a:rPr lang="en-GB" sz="1800" i="1">
                                      <a:latin typeface="Cambria Math" panose="02040503050406030204" pitchFamily="18" charset="0"/>
                                    </a:rPr>
                                  </m:ctrlPr>
                                </m:accPr>
                                <m:e>
                                  <m:r>
                                    <a:rPr lang="en-GB" sz="1800">
                                      <a:latin typeface="Cambria Math" panose="02040503050406030204" pitchFamily="18" charset="0"/>
                                    </a:rPr>
                                    <m:t>𝑦</m:t>
                                  </m:r>
                                </m:e>
                              </m:acc>
                              <m:r>
                                <a:rPr lang="en-US" sz="1800" b="0" i="0" smtClean="0">
                                  <a:latin typeface="Cambria Math" panose="02040503050406030204" pitchFamily="18" charset="0"/>
                                </a:rPr>
                                <m:t>&amp;</m:t>
                              </m:r>
                              <m:r>
                                <a:rPr lang="en-GB" sz="1800">
                                  <a:latin typeface="Cambria Math" panose="02040503050406030204" pitchFamily="18" charset="0"/>
                                </a:rPr>
                                <m:t>=</m:t>
                              </m:r>
                              <m:r>
                                <a:rPr lang="en-GB" sz="1800">
                                  <a:latin typeface="Cambria Math" panose="02040503050406030204" pitchFamily="18" charset="0"/>
                                </a:rPr>
                                <m:t>𝑣</m:t>
                              </m:r>
                              <m:r>
                                <a:rPr lang="en-GB" sz="1800">
                                  <a:latin typeface="Cambria Math" panose="02040503050406030204" pitchFamily="18" charset="0"/>
                                </a:rPr>
                                <m:t>∙</m:t>
                              </m:r>
                              <m:r>
                                <a:rPr lang="en-GB" sz="1800">
                                  <a:latin typeface="Cambria Math" panose="02040503050406030204" pitchFamily="18" charset="0"/>
                                </a:rPr>
                                <m:t>𝑠𝑖𝑛</m:t>
                              </m:r>
                              <m:r>
                                <a:rPr lang="en-GB" sz="1800">
                                  <a:latin typeface="Cambria Math" panose="02040503050406030204" pitchFamily="18" charset="0"/>
                                </a:rPr>
                                <m:t>𝜃</m:t>
                              </m:r>
                              <m:r>
                                <m:rPr>
                                  <m:nor/>
                                </m:rPr>
                                <a:rPr lang="en-US" sz="1800" dirty="0"/>
                                <m:t> </m:t>
                              </m:r>
                            </m:e>
                            <m:e>
                              <m:acc>
                                <m:accPr>
                                  <m:chr m:val="̇"/>
                                  <m:ctrlPr>
                                    <a:rPr lang="en-GB" sz="1800" i="1">
                                      <a:latin typeface="Cambria Math" panose="02040503050406030204" pitchFamily="18" charset="0"/>
                                    </a:rPr>
                                  </m:ctrlPr>
                                </m:accPr>
                                <m:e>
                                  <m:r>
                                    <a:rPr lang="en-GB" sz="1800">
                                      <a:latin typeface="Cambria Math" panose="02040503050406030204" pitchFamily="18" charset="0"/>
                                    </a:rPr>
                                    <m:t>𝜃</m:t>
                                  </m:r>
                                </m:e>
                              </m:acc>
                              <m:r>
                                <a:rPr lang="en-US" sz="1800" b="0" i="0" smtClean="0">
                                  <a:latin typeface="Cambria Math" panose="02040503050406030204" pitchFamily="18" charset="0"/>
                                </a:rPr>
                                <m:t>&amp;</m:t>
                              </m:r>
                              <m:r>
                                <a:rPr lang="en-GB" sz="1800">
                                  <a:latin typeface="Cambria Math" panose="02040503050406030204" pitchFamily="18" charset="0"/>
                                </a:rPr>
                                <m:t>=</m:t>
                              </m:r>
                              <m:r>
                                <a:rPr lang="en-GB" sz="1800">
                                  <a:latin typeface="Cambria Math" panose="02040503050406030204" pitchFamily="18" charset="0"/>
                                </a:rPr>
                                <m:t>𝜔</m:t>
                              </m:r>
                              <m:r>
                                <m:rPr>
                                  <m:nor/>
                                </m:rPr>
                                <a:rPr lang="en-GB" sz="1800" dirty="0"/>
                                <m:t> </m:t>
                              </m:r>
                            </m:e>
                          </m:eqArr>
                        </m:e>
                      </m:d>
                    </m:oMath>
                  </m:oMathPara>
                </a14:m>
                <a:endParaRPr lang="en-GB" sz="1600" b="1" dirty="0"/>
              </a:p>
              <a:p>
                <a:endParaRPr lang="en-GB" sz="1600" dirty="0"/>
              </a:p>
              <a:p>
                <a:r>
                  <a:rPr lang="en-GB" sz="1600" dirty="0"/>
                  <a:t>Replacing 𝑣 and 𝜔 we obtain</a:t>
                </a:r>
              </a:p>
              <a:p>
                <a:endParaRPr lang="en-GB"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GB" sz="1600" i="1" smtClean="0">
                              <a:latin typeface="Cambria Math" panose="02040503050406030204" pitchFamily="18" charset="0"/>
                            </a:rPr>
                          </m:ctrlPr>
                        </m:dPr>
                        <m:e>
                          <m:eqArr>
                            <m:eqArrPr>
                              <m:ctrlPr>
                                <a:rPr lang="en-GB" sz="1600" i="1">
                                  <a:latin typeface="Cambria Math" panose="02040503050406030204" pitchFamily="18" charset="0"/>
                                </a:rPr>
                              </m:ctrlPr>
                            </m:eqArrPr>
                            <m:e>
                              <m:acc>
                                <m:accPr>
                                  <m:chr m:val="̇"/>
                                  <m:ctrlPr>
                                    <a:rPr lang="en-GB" sz="1600" i="1">
                                      <a:latin typeface="Cambria Math" panose="02040503050406030204" pitchFamily="18" charset="0"/>
                                    </a:rPr>
                                  </m:ctrlPr>
                                </m:accPr>
                                <m:e>
                                  <m:r>
                                    <a:rPr lang="en-GB" sz="1600">
                                      <a:latin typeface="Cambria Math" panose="02040503050406030204" pitchFamily="18" charset="0"/>
                                    </a:rPr>
                                    <m:t>𝑥</m:t>
                                  </m:r>
                                </m:e>
                              </m:acc>
                              <m:r>
                                <a:rPr lang="en-GB" sz="1600">
                                  <a:latin typeface="Cambria Math" panose="02040503050406030204" pitchFamily="18" charset="0"/>
                                </a:rPr>
                                <m:t>=</m:t>
                              </m:r>
                              <m:r>
                                <a:rPr lang="en-GB" sz="1600" i="1">
                                  <a:latin typeface="Cambria Math" panose="02040503050406030204" pitchFamily="18" charset="0"/>
                                </a:rPr>
                                <m:t>𝑟</m:t>
                              </m:r>
                              <m:d>
                                <m:dPr>
                                  <m:ctrlPr>
                                    <a:rPr lang="en-GB" sz="1600" i="1">
                                      <a:latin typeface="Cambria Math" panose="02040503050406030204" pitchFamily="18" charset="0"/>
                                    </a:rPr>
                                  </m:ctrlPr>
                                </m:dPr>
                                <m:e>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en-GB" sz="1600" i="1">
                                              <a:latin typeface="Cambria Math" panose="02040503050406030204" pitchFamily="18" charset="0"/>
                                            </a:rPr>
                                            <m:t>𝜔</m:t>
                                          </m:r>
                                        </m:e>
                                        <m:sub>
                                          <m:r>
                                            <a:rPr lang="en-GB" sz="1600" i="1">
                                              <a:latin typeface="Cambria Math" panose="02040503050406030204" pitchFamily="18" charset="0"/>
                                            </a:rPr>
                                            <m:t>𝑅</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𝜔</m:t>
                                          </m:r>
                                        </m:e>
                                        <m:sub>
                                          <m:r>
                                            <a:rPr lang="en-GB" sz="1600" i="1">
                                              <a:latin typeface="Cambria Math" panose="02040503050406030204" pitchFamily="18" charset="0"/>
                                            </a:rPr>
                                            <m:t>𝐿</m:t>
                                          </m:r>
                                        </m:sub>
                                      </m:sSub>
                                    </m:num>
                                    <m:den>
                                      <m:r>
                                        <a:rPr lang="en-GB" sz="1600" i="1">
                                          <a:latin typeface="Cambria Math" panose="02040503050406030204" pitchFamily="18" charset="0"/>
                                        </a:rPr>
                                        <m:t>2</m:t>
                                      </m:r>
                                    </m:den>
                                  </m:f>
                                </m:e>
                              </m:d>
                              <m:r>
                                <a:rPr lang="en-GB" sz="1600">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r>
                                    <a:rPr lang="en-US" sz="1600" i="1">
                                      <a:latin typeface="Cambria Math" panose="02040503050406030204" pitchFamily="18" charset="0"/>
                                    </a:rPr>
                                    <m:t>𝜃</m:t>
                                  </m:r>
                                </m:e>
                              </m:func>
                            </m:e>
                            <m:e>
                              <m:acc>
                                <m:accPr>
                                  <m:chr m:val="̇"/>
                                  <m:ctrlPr>
                                    <a:rPr lang="en-GB" sz="1600" i="1">
                                      <a:latin typeface="Cambria Math" panose="02040503050406030204" pitchFamily="18" charset="0"/>
                                    </a:rPr>
                                  </m:ctrlPr>
                                </m:accPr>
                                <m:e>
                                  <m:r>
                                    <a:rPr lang="en-GB" sz="1600">
                                      <a:latin typeface="Cambria Math" panose="02040503050406030204" pitchFamily="18" charset="0"/>
                                    </a:rPr>
                                    <m:t>𝑦</m:t>
                                  </m:r>
                                </m:e>
                              </m:acc>
                              <m:r>
                                <a:rPr lang="en-US" sz="1600" b="0" i="0" smtClean="0">
                                  <a:latin typeface="Cambria Math" panose="02040503050406030204" pitchFamily="18" charset="0"/>
                                </a:rPr>
                                <m:t>&amp;</m:t>
                              </m:r>
                              <m:r>
                                <a:rPr lang="en-GB" sz="1600">
                                  <a:latin typeface="Cambria Math" panose="02040503050406030204" pitchFamily="18" charset="0"/>
                                </a:rPr>
                                <m:t>=</m:t>
                              </m:r>
                              <m:r>
                                <a:rPr lang="en-GB" sz="1600" i="1">
                                  <a:latin typeface="Cambria Math" panose="02040503050406030204" pitchFamily="18" charset="0"/>
                                </a:rPr>
                                <m:t>𝑟</m:t>
                              </m:r>
                              <m:d>
                                <m:dPr>
                                  <m:ctrlPr>
                                    <a:rPr lang="en-GB" sz="1600" i="1">
                                      <a:latin typeface="Cambria Math" panose="02040503050406030204" pitchFamily="18" charset="0"/>
                                    </a:rPr>
                                  </m:ctrlPr>
                                </m:dPr>
                                <m:e>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en-GB" sz="1600" i="1">
                                              <a:latin typeface="Cambria Math" panose="02040503050406030204" pitchFamily="18" charset="0"/>
                                            </a:rPr>
                                            <m:t>𝜔</m:t>
                                          </m:r>
                                        </m:e>
                                        <m:sub>
                                          <m:r>
                                            <a:rPr lang="en-GB" sz="1600" i="1">
                                              <a:latin typeface="Cambria Math" panose="02040503050406030204" pitchFamily="18" charset="0"/>
                                            </a:rPr>
                                            <m:t>𝑅</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𝜔</m:t>
                                          </m:r>
                                        </m:e>
                                        <m:sub>
                                          <m:r>
                                            <a:rPr lang="en-GB" sz="1600" i="1">
                                              <a:latin typeface="Cambria Math" panose="02040503050406030204" pitchFamily="18" charset="0"/>
                                            </a:rPr>
                                            <m:t>𝐿</m:t>
                                          </m:r>
                                        </m:sub>
                                      </m:sSub>
                                    </m:num>
                                    <m:den>
                                      <m:r>
                                        <a:rPr lang="en-GB" sz="1600" i="1">
                                          <a:latin typeface="Cambria Math" panose="02040503050406030204" pitchFamily="18" charset="0"/>
                                        </a:rPr>
                                        <m:t>2</m:t>
                                      </m:r>
                                    </m:den>
                                  </m:f>
                                </m:e>
                              </m:d>
                              <m:r>
                                <a:rPr lang="en-GB" sz="1600">
                                  <a:latin typeface="Cambria Math" panose="02040503050406030204" pitchFamily="18" charset="0"/>
                                </a:rPr>
                                <m:t>∙</m:t>
                              </m:r>
                              <m:func>
                                <m:funcPr>
                                  <m:ctrlPr>
                                    <a:rPr lang="en-GB" sz="1600" i="1" smtClean="0">
                                      <a:latin typeface="Cambria Math" panose="02040503050406030204" pitchFamily="18" charset="0"/>
                                    </a:rPr>
                                  </m:ctrlPr>
                                </m:funcPr>
                                <m:fName>
                                  <m:r>
                                    <m:rPr>
                                      <m:sty m:val="p"/>
                                    </m:rPr>
                                    <a:rPr lang="en-US" sz="1600" b="0" i="0" smtClean="0">
                                      <a:latin typeface="Cambria Math" panose="02040503050406030204" pitchFamily="18" charset="0"/>
                                    </a:rPr>
                                    <m:t>sin</m:t>
                                  </m:r>
                                </m:fName>
                                <m:e>
                                  <m:r>
                                    <a:rPr lang="en-US" sz="1600" b="0" i="1" smtClean="0">
                                      <a:latin typeface="Cambria Math" panose="02040503050406030204" pitchFamily="18" charset="0"/>
                                    </a:rPr>
                                    <m:t>𝜃</m:t>
                                  </m:r>
                                </m:e>
                              </m:func>
                              <m:r>
                                <m:rPr>
                                  <m:nor/>
                                </m:rPr>
                                <a:rPr lang="en-US" sz="1600" dirty="0"/>
                                <m:t> </m:t>
                              </m:r>
                            </m:e>
                            <m:e>
                              <m:acc>
                                <m:accPr>
                                  <m:chr m:val="̇"/>
                                  <m:ctrlPr>
                                    <a:rPr lang="en-GB" sz="1600" i="1">
                                      <a:latin typeface="Cambria Math" panose="02040503050406030204" pitchFamily="18" charset="0"/>
                                    </a:rPr>
                                  </m:ctrlPr>
                                </m:accPr>
                                <m:e>
                                  <m:r>
                                    <a:rPr lang="en-GB" sz="1600">
                                      <a:latin typeface="Cambria Math" panose="02040503050406030204" pitchFamily="18" charset="0"/>
                                    </a:rPr>
                                    <m:t>𝜃</m:t>
                                  </m:r>
                                </m:e>
                              </m:acc>
                              <m:r>
                                <a:rPr lang="en-US" sz="1600" b="0" i="0" smtClean="0">
                                  <a:latin typeface="Cambria Math" panose="02040503050406030204" pitchFamily="18" charset="0"/>
                                </a:rPr>
                                <m:t>&amp;</m:t>
                              </m:r>
                              <m:r>
                                <a:rPr lang="en-GB" sz="1600">
                                  <a:latin typeface="Cambria Math" panose="02040503050406030204" pitchFamily="18" charset="0"/>
                                </a:rPr>
                                <m:t>=</m:t>
                              </m:r>
                              <m:r>
                                <a:rPr lang="en-GB" sz="1600" i="1">
                                  <a:latin typeface="Cambria Math" panose="02040503050406030204" pitchFamily="18" charset="0"/>
                                </a:rPr>
                                <m:t>𝑟</m:t>
                              </m:r>
                              <m:d>
                                <m:dPr>
                                  <m:ctrlPr>
                                    <a:rPr lang="en-GB" sz="1600" i="1">
                                      <a:latin typeface="Cambria Math" panose="02040503050406030204" pitchFamily="18" charset="0"/>
                                    </a:rPr>
                                  </m:ctrlPr>
                                </m:dPr>
                                <m:e>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en-GB" sz="1600" i="1">
                                              <a:latin typeface="Cambria Math" panose="02040503050406030204" pitchFamily="18" charset="0"/>
                                            </a:rPr>
                                            <m:t>𝜔</m:t>
                                          </m:r>
                                        </m:e>
                                        <m:sub>
                                          <m:r>
                                            <a:rPr lang="en-GB" sz="1600" i="1">
                                              <a:latin typeface="Cambria Math" panose="02040503050406030204" pitchFamily="18" charset="0"/>
                                            </a:rPr>
                                            <m:t>𝑅</m:t>
                                          </m:r>
                                        </m:sub>
                                      </m:sSub>
                                      <m:r>
                                        <a:rPr lang="en-US"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𝜔</m:t>
                                          </m:r>
                                        </m:e>
                                        <m:sub>
                                          <m:r>
                                            <a:rPr lang="en-GB" sz="1600" i="1">
                                              <a:latin typeface="Cambria Math" panose="02040503050406030204" pitchFamily="18" charset="0"/>
                                            </a:rPr>
                                            <m:t>𝐿</m:t>
                                          </m:r>
                                        </m:sub>
                                      </m:sSub>
                                    </m:num>
                                    <m:den>
                                      <m:r>
                                        <a:rPr lang="en-US" sz="1600" i="1">
                                          <a:latin typeface="Cambria Math" panose="02040503050406030204" pitchFamily="18" charset="0"/>
                                        </a:rPr>
                                        <m:t>𝑙</m:t>
                                      </m:r>
                                    </m:den>
                                  </m:f>
                                </m:e>
                              </m:d>
                            </m:e>
                          </m:eqArr>
                        </m:e>
                      </m:d>
                    </m:oMath>
                  </m:oMathPara>
                </a14:m>
                <a:endParaRPr lang="en-GB" dirty="0"/>
              </a:p>
            </p:txBody>
          </p:sp>
        </mc:Choice>
        <mc:Fallback xmlns="">
          <p:sp>
            <p:nvSpPr>
              <p:cNvPr id="2" name="Content Placeholder 1">
                <a:extLst>
                  <a:ext uri="{FF2B5EF4-FFF2-40B4-BE49-F238E27FC236}">
                    <a16:creationId xmlns:a16="http://schemas.microsoft.com/office/drawing/2014/main" id="{62204C68-1EE5-673C-8B76-6759A8D329C9}"/>
                  </a:ext>
                </a:extLst>
              </p:cNvPr>
              <p:cNvSpPr>
                <a:spLocks noGrp="1" noRot="1" noChangeAspect="1" noMove="1" noResize="1" noEditPoints="1" noAdjustHandles="1" noChangeArrowheads="1" noChangeShapeType="1" noTextEdit="1"/>
              </p:cNvSpPr>
              <p:nvPr>
                <p:ph sz="half" idx="1"/>
              </p:nvPr>
            </p:nvSpPr>
            <p:spPr>
              <a:blipFill>
                <a:blip r:embed="rId2"/>
                <a:stretch>
                  <a:fillRect l="-471" t="-980"/>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36AE41AA-EC38-8052-83B1-BEFFF2EA7854}"/>
              </a:ext>
            </a:extLst>
          </p:cNvPr>
          <p:cNvPicPr>
            <a:picLocks noGrp="1" noChangeAspect="1"/>
          </p:cNvPicPr>
          <p:nvPr>
            <p:ph sz="half" idx="2"/>
          </p:nvPr>
        </p:nvPicPr>
        <p:blipFill>
          <a:blip r:embed="rId3"/>
          <a:stretch>
            <a:fillRect/>
          </a:stretch>
        </p:blipFill>
        <p:spPr>
          <a:xfrm>
            <a:off x="6506031" y="1825625"/>
            <a:ext cx="5359880" cy="5064842"/>
          </a:xfrm>
          <a:prstGeom prst="rect">
            <a:avLst/>
          </a:prstGeom>
        </p:spPr>
      </p:pic>
      <p:sp>
        <p:nvSpPr>
          <p:cNvPr id="4" name="Title 3">
            <a:extLst>
              <a:ext uri="{FF2B5EF4-FFF2-40B4-BE49-F238E27FC236}">
                <a16:creationId xmlns:a16="http://schemas.microsoft.com/office/drawing/2014/main" id="{5239063C-03F9-7818-6616-96FCF2B3C056}"/>
              </a:ext>
            </a:extLst>
          </p:cNvPr>
          <p:cNvSpPr>
            <a:spLocks noGrp="1"/>
          </p:cNvSpPr>
          <p:nvPr>
            <p:ph type="title"/>
          </p:nvPr>
        </p:nvSpPr>
        <p:spPr/>
        <p:txBody>
          <a:bodyPr/>
          <a:lstStyle/>
          <a:p>
            <a:r>
              <a:rPr lang="en-US" sz="4400" dirty="0"/>
              <a:t>Differential Drive Kinematics</a:t>
            </a:r>
            <a:endParaRPr lang="en-GB" dirty="0"/>
          </a:p>
        </p:txBody>
      </p:sp>
    </p:spTree>
    <p:extLst>
      <p:ext uri="{BB962C8B-B14F-4D97-AF65-F5344CB8AC3E}">
        <p14:creationId xmlns:p14="http://schemas.microsoft.com/office/powerpoint/2010/main" val="4141855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29" y="1825625"/>
                <a:ext cx="5889171" cy="4911636"/>
              </a:xfrm>
            </p:spPr>
            <p:txBody>
              <a:bodyPr>
                <a:noAutofit/>
              </a:bodyPr>
              <a:lstStyle/>
              <a:p>
                <a:pPr>
                  <a:lnSpc>
                    <a:spcPct val="170000"/>
                  </a:lnSpc>
                </a:pPr>
                <a:r>
                  <a:rPr lang="en-GB" sz="1400" dirty="0"/>
                  <a:t>In general, in the mobile robotic community, the state of a robot is denoted by </a:t>
                </a:r>
                <a14:m>
                  <m:oMath xmlns:m="http://schemas.openxmlformats.org/officeDocument/2006/math">
                    <m:r>
                      <a:rPr lang="en-US" sz="1400" b="1" i="1" smtClean="0">
                        <a:effectLst/>
                        <a:latin typeface="Cambria Math" panose="02040503050406030204" pitchFamily="18" charset="0"/>
                        <a:ea typeface="Times New Roman"/>
                        <a:cs typeface="Times New Roman"/>
                      </a:rPr>
                      <m:t>𝒔</m:t>
                    </m:r>
                    <m:r>
                      <a:rPr lang="en-US" sz="1400" b="0" i="1" smtClean="0">
                        <a:effectLst/>
                        <a:latin typeface="Cambria Math" panose="02040503050406030204" pitchFamily="18" charset="0"/>
                        <a:ea typeface="Times New Roman"/>
                        <a:cs typeface="Times New Roman"/>
                      </a:rPr>
                      <m:t>,</m:t>
                    </m:r>
                  </m:oMath>
                </a14:m>
                <a:r>
                  <a:rPr lang="en-GB" sz="1400" dirty="0"/>
                  <a:t> namely the </a:t>
                </a:r>
                <a:r>
                  <a:rPr lang="en-GB" sz="1400" i="1" dirty="0"/>
                  <a:t>pose </a:t>
                </a:r>
                <a:r>
                  <a:rPr lang="en-GB" sz="1400" dirty="0"/>
                  <a:t>or</a:t>
                </a:r>
                <a:r>
                  <a:rPr lang="en-GB" sz="1400" i="1" dirty="0"/>
                  <a:t> posture</a:t>
                </a:r>
                <a:r>
                  <a:rPr lang="en-GB" sz="1400" dirty="0"/>
                  <a:t>, for this case it consists of the robot position and orientation with respect to a frame of reference (world frame).  </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GB" sz="1400" i="1" smtClean="0">
                              <a:latin typeface="Cambria Math" panose="02040503050406030204" pitchFamily="18" charset="0"/>
                              <a:cs typeface="Times New Roman"/>
                            </a:rPr>
                          </m:ctrlPr>
                        </m:sSupPr>
                        <m:e>
                          <m:r>
                            <a:rPr lang="en-GB" sz="1400" b="1" i="1">
                              <a:latin typeface="Cambria Math"/>
                              <a:ea typeface="Times New Roman"/>
                              <a:cs typeface="Times New Roman"/>
                            </a:rPr>
                            <m:t>𝐬</m:t>
                          </m:r>
                          <m:r>
                            <a:rPr lang="en-GB" sz="1400" i="1">
                              <a:effectLst/>
                              <a:latin typeface="Cambria Math"/>
                              <a:ea typeface="Times New Roman"/>
                              <a:cs typeface="Times New Roman"/>
                            </a:rPr>
                            <m:t>= </m:t>
                          </m:r>
                          <m:d>
                            <m:dPr>
                              <m:begChr m:val="["/>
                              <m:endChr m:val="]"/>
                              <m:ctrlPr>
                                <a:rPr lang="en-GB" sz="1400" i="1">
                                  <a:effectLst/>
                                  <a:latin typeface="Cambria Math" panose="02040503050406030204" pitchFamily="18" charset="0"/>
                                  <a:cs typeface="Times New Roman"/>
                                </a:rPr>
                              </m:ctrlPr>
                            </m:dPr>
                            <m:e>
                              <m:m>
                                <m:mPr>
                                  <m:mcs>
                                    <m:mc>
                                      <m:mcPr>
                                        <m:count m:val="3"/>
                                        <m:mcJc m:val="center"/>
                                      </m:mcPr>
                                    </m:mc>
                                  </m:mcs>
                                  <m:ctrlPr>
                                    <a:rPr lang="en-GB" sz="1400" i="1">
                                      <a:effectLst/>
                                      <a:latin typeface="Cambria Math" panose="02040503050406030204" pitchFamily="18" charset="0"/>
                                      <a:cs typeface="Times New Roman"/>
                                    </a:rPr>
                                  </m:ctrlPr>
                                </m:mPr>
                                <m:mr>
                                  <m:e>
                                    <m:sSub>
                                      <m:sSubPr>
                                        <m:ctrlPr>
                                          <a:rPr lang="en-GB" sz="1400" i="1">
                                            <a:effectLst/>
                                            <a:latin typeface="Cambria Math" panose="02040503050406030204" pitchFamily="18" charset="0"/>
                                            <a:cs typeface="Times New Roman"/>
                                          </a:rPr>
                                        </m:ctrlPr>
                                      </m:sSubPr>
                                      <m:e>
                                        <m:r>
                                          <a:rPr lang="en-GB" sz="1400" i="1">
                                            <a:effectLst/>
                                            <a:latin typeface="Cambria Math"/>
                                            <a:ea typeface="Times New Roman"/>
                                            <a:cs typeface="Times New Roman"/>
                                          </a:rPr>
                                          <m:t>𝑠</m:t>
                                        </m:r>
                                      </m:e>
                                      <m:sub>
                                        <m:r>
                                          <a:rPr lang="en-GB" sz="1400" i="1">
                                            <a:effectLst/>
                                            <a:latin typeface="Cambria Math"/>
                                            <a:ea typeface="Times New Roman"/>
                                            <a:cs typeface="Times New Roman"/>
                                          </a:rPr>
                                          <m:t>𝑥</m:t>
                                        </m:r>
                                      </m:sub>
                                    </m:sSub>
                                  </m:e>
                                  <m:e>
                                    <m:sSub>
                                      <m:sSubPr>
                                        <m:ctrlPr>
                                          <a:rPr lang="en-GB" sz="1400" i="1">
                                            <a:effectLst/>
                                            <a:latin typeface="Cambria Math" panose="02040503050406030204" pitchFamily="18" charset="0"/>
                                            <a:cs typeface="Times New Roman"/>
                                          </a:rPr>
                                        </m:ctrlPr>
                                      </m:sSubPr>
                                      <m:e>
                                        <m:r>
                                          <a:rPr lang="en-GB" sz="1400" i="1">
                                            <a:effectLst/>
                                            <a:latin typeface="Cambria Math"/>
                                            <a:ea typeface="Times New Roman"/>
                                            <a:cs typeface="Times New Roman"/>
                                          </a:rPr>
                                          <m:t>𝑠</m:t>
                                        </m:r>
                                      </m:e>
                                      <m:sub>
                                        <m:r>
                                          <a:rPr lang="en-GB" sz="1400" i="1">
                                            <a:effectLst/>
                                            <a:latin typeface="Cambria Math"/>
                                            <a:ea typeface="Times New Roman"/>
                                            <a:cs typeface="Times New Roman"/>
                                          </a:rPr>
                                          <m:t>𝑦</m:t>
                                        </m:r>
                                      </m:sub>
                                    </m:sSub>
                                  </m:e>
                                  <m:e>
                                    <m:sSub>
                                      <m:sSubPr>
                                        <m:ctrlPr>
                                          <a:rPr lang="en-GB" sz="1400" i="1">
                                            <a:effectLst/>
                                            <a:latin typeface="Cambria Math" panose="02040503050406030204" pitchFamily="18" charset="0"/>
                                            <a:cs typeface="Times New Roman"/>
                                          </a:rPr>
                                        </m:ctrlPr>
                                      </m:sSubPr>
                                      <m:e>
                                        <m:r>
                                          <a:rPr lang="en-GB" sz="1400" i="1">
                                            <a:effectLst/>
                                            <a:latin typeface="Cambria Math"/>
                                            <a:ea typeface="Times New Roman"/>
                                            <a:cs typeface="Times New Roman"/>
                                          </a:rPr>
                                          <m:t>𝑠</m:t>
                                        </m:r>
                                      </m:e>
                                      <m:sub>
                                        <m:r>
                                          <a:rPr lang="en-GB" sz="1400" i="1">
                                            <a:effectLst/>
                                            <a:latin typeface="Cambria Math"/>
                                            <a:ea typeface="Times New Roman"/>
                                            <a:cs typeface="Times New Roman"/>
                                          </a:rPr>
                                          <m:t>𝜃</m:t>
                                        </m:r>
                                      </m:sub>
                                    </m:sSub>
                                  </m:e>
                                </m:mr>
                              </m:m>
                            </m:e>
                          </m:d>
                        </m:e>
                        <m:sup>
                          <m:r>
                            <a:rPr lang="en-GB" sz="1400" i="1">
                              <a:effectLst/>
                              <a:latin typeface="Cambria Math"/>
                              <a:ea typeface="Times New Roman"/>
                              <a:cs typeface="Times New Roman"/>
                            </a:rPr>
                            <m:t>𝑇</m:t>
                          </m:r>
                        </m:sup>
                      </m:sSup>
                    </m:oMath>
                  </m:oMathPara>
                </a14:m>
                <a:endParaRPr lang="en-GB" sz="1400" dirty="0"/>
              </a:p>
              <a:p>
                <a:pPr>
                  <a:lnSpc>
                    <a:spcPct val="170000"/>
                  </a:lnSpc>
                </a:pPr>
                <a:r>
                  <a:rPr lang="en-GB" sz="1400" dirty="0"/>
                  <a:t>The kinematic model of a differential drive robot can then be stated in terms of the robot </a:t>
                </a:r>
                <a:r>
                  <a:rPr lang="en-GB" sz="1400" i="1" dirty="0"/>
                  <a:t>pose</a:t>
                </a:r>
                <a14:m>
                  <m:oMath xmlns:m="http://schemas.openxmlformats.org/officeDocument/2006/math">
                    <m:r>
                      <a:rPr lang="en-US" sz="1400" b="0" i="1" smtClean="0">
                        <a:latin typeface="Cambria Math" panose="02040503050406030204" pitchFamily="18" charset="0"/>
                        <a:ea typeface="Times New Roman"/>
                        <a:cs typeface="Times New Roman"/>
                      </a:rPr>
                      <m:t> </m:t>
                    </m:r>
                    <m:r>
                      <a:rPr lang="en-US" sz="1400" b="1" i="1" smtClean="0">
                        <a:latin typeface="Cambria Math" panose="02040503050406030204" pitchFamily="18" charset="0"/>
                        <a:ea typeface="Times New Roman"/>
                        <a:cs typeface="Times New Roman"/>
                      </a:rPr>
                      <m:t>(</m:t>
                    </m:r>
                    <m:r>
                      <a:rPr lang="en-GB" sz="1400" b="1" i="1">
                        <a:latin typeface="Cambria Math"/>
                        <a:ea typeface="Times New Roman"/>
                        <a:cs typeface="Times New Roman"/>
                      </a:rPr>
                      <m:t>𝐬</m:t>
                    </m:r>
                    <m:r>
                      <a:rPr lang="en-US" sz="1400" b="1" i="1" smtClean="0">
                        <a:latin typeface="Cambria Math" panose="02040503050406030204" pitchFamily="18" charset="0"/>
                        <a:ea typeface="Times New Roman"/>
                        <a:cs typeface="Times New Roman"/>
                      </a:rPr>
                      <m:t>)</m:t>
                    </m:r>
                    <m:r>
                      <a:rPr lang="en-US" sz="1400" b="0" i="1" smtClean="0">
                        <a:latin typeface="Cambria Math" panose="02040503050406030204" pitchFamily="18" charset="0"/>
                        <a:ea typeface="Times New Roman"/>
                        <a:cs typeface="Times New Roman"/>
                      </a:rPr>
                      <m:t>,</m:t>
                    </m:r>
                  </m:oMath>
                </a14:m>
                <a:r>
                  <a:rPr lang="en-GB" sz="1400" dirty="0"/>
                  <a:t> as follows</a:t>
                </a: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GB" sz="1400" i="1" smtClean="0">
                              <a:latin typeface="Cambria Math" panose="02040503050406030204" pitchFamily="18" charset="0"/>
                              <a:cs typeface="Times New Roman"/>
                            </a:rPr>
                          </m:ctrlPr>
                        </m:fPr>
                        <m:num>
                          <m:r>
                            <a:rPr lang="en-GB" sz="1400" i="1">
                              <a:effectLst/>
                              <a:latin typeface="Cambria Math"/>
                              <a:ea typeface="Times New Roman"/>
                              <a:cs typeface="Times New Roman"/>
                            </a:rPr>
                            <m:t>𝑑</m:t>
                          </m:r>
                        </m:num>
                        <m:den>
                          <m:r>
                            <a:rPr lang="en-GB" sz="1400" i="1">
                              <a:effectLst/>
                              <a:latin typeface="Cambria Math"/>
                              <a:ea typeface="Times New Roman"/>
                              <a:cs typeface="Times New Roman"/>
                            </a:rPr>
                            <m:t>𝑑𝑡</m:t>
                          </m:r>
                        </m:den>
                      </m:f>
                      <m:d>
                        <m:dPr>
                          <m:begChr m:val="["/>
                          <m:endChr m:val="]"/>
                          <m:ctrlPr>
                            <a:rPr lang="en-GB" sz="1400" i="1">
                              <a:effectLst/>
                              <a:latin typeface="Cambria Math" panose="02040503050406030204" pitchFamily="18" charset="0"/>
                              <a:cs typeface="Times New Roman"/>
                            </a:rPr>
                          </m:ctrlPr>
                        </m:dPr>
                        <m:e>
                          <m:m>
                            <m:mPr>
                              <m:mcs>
                                <m:mc>
                                  <m:mcPr>
                                    <m:count m:val="1"/>
                                    <m:mcJc m:val="center"/>
                                  </m:mcPr>
                                </m:mc>
                              </m:mcs>
                              <m:ctrlPr>
                                <a:rPr lang="en-GB" sz="1400" i="1">
                                  <a:effectLst/>
                                  <a:latin typeface="Cambria Math" panose="02040503050406030204" pitchFamily="18" charset="0"/>
                                  <a:cs typeface="Times New Roman"/>
                                </a:rPr>
                              </m:ctrlPr>
                            </m:mPr>
                            <m:mr>
                              <m:e>
                                <m:sSub>
                                  <m:sSubPr>
                                    <m:ctrlPr>
                                      <a:rPr lang="en-GB" sz="1400" i="1">
                                        <a:effectLst/>
                                        <a:latin typeface="Cambria Math" panose="02040503050406030204" pitchFamily="18" charset="0"/>
                                        <a:cs typeface="Times New Roman"/>
                                      </a:rPr>
                                    </m:ctrlPr>
                                  </m:sSubPr>
                                  <m:e>
                                    <m:r>
                                      <a:rPr lang="en-GB" sz="1400" i="1">
                                        <a:effectLst/>
                                        <a:latin typeface="Cambria Math"/>
                                        <a:ea typeface="Times New Roman"/>
                                        <a:cs typeface="Times New Roman"/>
                                      </a:rPr>
                                      <m:t>𝑠</m:t>
                                    </m:r>
                                  </m:e>
                                  <m:sub>
                                    <m:r>
                                      <a:rPr lang="en-GB" sz="1400" i="1">
                                        <a:effectLst/>
                                        <a:latin typeface="Cambria Math"/>
                                        <a:ea typeface="Times New Roman"/>
                                        <a:cs typeface="Times New Roman"/>
                                      </a:rPr>
                                      <m:t>𝑥</m:t>
                                    </m:r>
                                  </m:sub>
                                </m:sSub>
                              </m:e>
                            </m:mr>
                            <m:mr>
                              <m:e>
                                <m:sSub>
                                  <m:sSubPr>
                                    <m:ctrlPr>
                                      <a:rPr lang="en-GB" sz="1400" i="1">
                                        <a:effectLst/>
                                        <a:latin typeface="Cambria Math" panose="02040503050406030204" pitchFamily="18" charset="0"/>
                                        <a:cs typeface="Times New Roman"/>
                                      </a:rPr>
                                    </m:ctrlPr>
                                  </m:sSubPr>
                                  <m:e>
                                    <m:r>
                                      <a:rPr lang="en-GB" sz="1400" i="1">
                                        <a:effectLst/>
                                        <a:latin typeface="Cambria Math"/>
                                        <a:ea typeface="Times New Roman"/>
                                        <a:cs typeface="Times New Roman"/>
                                      </a:rPr>
                                      <m:t>𝑠</m:t>
                                    </m:r>
                                  </m:e>
                                  <m:sub>
                                    <m:r>
                                      <a:rPr lang="en-GB" sz="1400" i="1">
                                        <a:effectLst/>
                                        <a:latin typeface="Cambria Math"/>
                                        <a:ea typeface="Times New Roman"/>
                                        <a:cs typeface="Times New Roman"/>
                                      </a:rPr>
                                      <m:t>𝑦</m:t>
                                    </m:r>
                                  </m:sub>
                                </m:sSub>
                              </m:e>
                            </m:mr>
                            <m:mr>
                              <m:e>
                                <m:sSub>
                                  <m:sSubPr>
                                    <m:ctrlPr>
                                      <a:rPr lang="en-GB" sz="1400" i="1">
                                        <a:effectLst/>
                                        <a:latin typeface="Cambria Math" panose="02040503050406030204" pitchFamily="18" charset="0"/>
                                        <a:cs typeface="Times New Roman"/>
                                      </a:rPr>
                                    </m:ctrlPr>
                                  </m:sSubPr>
                                  <m:e>
                                    <m:r>
                                      <a:rPr lang="en-GB" sz="1400" i="1">
                                        <a:effectLst/>
                                        <a:latin typeface="Cambria Math"/>
                                        <a:ea typeface="Times New Roman"/>
                                        <a:cs typeface="Times New Roman"/>
                                      </a:rPr>
                                      <m:t>𝑠</m:t>
                                    </m:r>
                                  </m:e>
                                  <m:sub>
                                    <m:r>
                                      <a:rPr lang="en-GB" sz="1400" i="1">
                                        <a:effectLst/>
                                        <a:latin typeface="Cambria Math"/>
                                        <a:ea typeface="Times New Roman"/>
                                        <a:cs typeface="Times New Roman"/>
                                      </a:rPr>
                                      <m:t>𝜃</m:t>
                                    </m:r>
                                  </m:sub>
                                </m:sSub>
                              </m:e>
                            </m:mr>
                          </m:m>
                        </m:e>
                      </m:d>
                      <m:r>
                        <a:rPr lang="en-GB" sz="1400" i="1">
                          <a:effectLst/>
                          <a:latin typeface="Cambria Math"/>
                          <a:ea typeface="Times New Roman"/>
                          <a:cs typeface="Times New Roman"/>
                        </a:rPr>
                        <m:t>=</m:t>
                      </m:r>
                      <m:d>
                        <m:dPr>
                          <m:begChr m:val="["/>
                          <m:endChr m:val="]"/>
                          <m:ctrlPr>
                            <a:rPr lang="en-GB" sz="1400" i="1">
                              <a:effectLst/>
                              <a:latin typeface="Cambria Math" panose="02040503050406030204" pitchFamily="18" charset="0"/>
                              <a:cs typeface="Times New Roman"/>
                            </a:rPr>
                          </m:ctrlPr>
                        </m:dPr>
                        <m:e>
                          <m:m>
                            <m:mPr>
                              <m:mcs>
                                <m:mc>
                                  <m:mcPr>
                                    <m:count m:val="2"/>
                                    <m:mcJc m:val="center"/>
                                  </m:mcPr>
                                </m:mc>
                              </m:mcs>
                              <m:ctrlPr>
                                <a:rPr lang="en-GB" sz="1400" i="1">
                                  <a:effectLst/>
                                  <a:latin typeface="Cambria Math" panose="02040503050406030204" pitchFamily="18" charset="0"/>
                                  <a:cs typeface="Times New Roman"/>
                                </a:rPr>
                              </m:ctrlPr>
                            </m:mPr>
                            <m:mr>
                              <m:e>
                                <m:r>
                                  <m:rPr>
                                    <m:sty m:val="p"/>
                                  </m:rPr>
                                  <a:rPr lang="en-GB" sz="1400">
                                    <a:effectLst/>
                                    <a:latin typeface="Cambria Math"/>
                                    <a:ea typeface="Times New Roman"/>
                                    <a:cs typeface="Times New Roman"/>
                                  </a:rPr>
                                  <m:t>cos</m:t>
                                </m:r>
                                <m:r>
                                  <a:rPr lang="en-GB" sz="1400">
                                    <a:effectLst/>
                                    <a:latin typeface="Cambria Math"/>
                                    <a:ea typeface="Times New Roman"/>
                                    <a:cs typeface="Times New Roman"/>
                                  </a:rPr>
                                  <m:t>⁡</m:t>
                                </m:r>
                                <m:r>
                                  <a:rPr lang="en-GB" sz="1400" i="1">
                                    <a:effectLst/>
                                    <a:latin typeface="Cambria Math"/>
                                    <a:ea typeface="Times New Roman"/>
                                    <a:cs typeface="Times New Roman"/>
                                  </a:rPr>
                                  <m:t>(</m:t>
                                </m:r>
                                <m:sSub>
                                  <m:sSubPr>
                                    <m:ctrlPr>
                                      <a:rPr lang="en-GB" sz="1400" i="1">
                                        <a:effectLst/>
                                        <a:latin typeface="Cambria Math" panose="02040503050406030204" pitchFamily="18" charset="0"/>
                                        <a:cs typeface="Times New Roman"/>
                                      </a:rPr>
                                    </m:ctrlPr>
                                  </m:sSubPr>
                                  <m:e>
                                    <m:r>
                                      <a:rPr lang="en-GB" sz="1400" i="1">
                                        <a:effectLst/>
                                        <a:latin typeface="Cambria Math"/>
                                        <a:ea typeface="Times New Roman"/>
                                        <a:cs typeface="Times New Roman"/>
                                      </a:rPr>
                                      <m:t>𝑠</m:t>
                                    </m:r>
                                  </m:e>
                                  <m:sub>
                                    <m:r>
                                      <a:rPr lang="en-GB" sz="1400" i="1">
                                        <a:effectLst/>
                                        <a:latin typeface="Cambria Math"/>
                                        <a:ea typeface="Times New Roman"/>
                                        <a:cs typeface="Times New Roman"/>
                                      </a:rPr>
                                      <m:t>𝜃</m:t>
                                    </m:r>
                                  </m:sub>
                                </m:sSub>
                                <m:r>
                                  <a:rPr lang="en-GB" sz="1400" i="1">
                                    <a:effectLst/>
                                    <a:latin typeface="Cambria Math"/>
                                    <a:ea typeface="Times New Roman"/>
                                    <a:cs typeface="Times New Roman"/>
                                  </a:rPr>
                                  <m:t>)</m:t>
                                </m:r>
                              </m:e>
                              <m:e>
                                <m:r>
                                  <a:rPr lang="en-GB" sz="1400" i="1">
                                    <a:effectLst/>
                                    <a:latin typeface="Cambria Math"/>
                                    <a:ea typeface="Times New Roman"/>
                                    <a:cs typeface="Times New Roman"/>
                                  </a:rPr>
                                  <m:t>0</m:t>
                                </m:r>
                              </m:e>
                            </m:mr>
                            <m:mr>
                              <m:e>
                                <m:r>
                                  <m:rPr>
                                    <m:sty m:val="p"/>
                                  </m:rPr>
                                  <a:rPr lang="en-GB" sz="1400">
                                    <a:effectLst/>
                                    <a:latin typeface="Cambria Math"/>
                                    <a:ea typeface="Times New Roman"/>
                                    <a:cs typeface="Times New Roman"/>
                                  </a:rPr>
                                  <m:t>sin</m:t>
                                </m:r>
                                <m:r>
                                  <a:rPr lang="en-GB" sz="1400">
                                    <a:effectLst/>
                                    <a:latin typeface="Cambria Math"/>
                                    <a:ea typeface="Times New Roman"/>
                                    <a:cs typeface="Times New Roman"/>
                                  </a:rPr>
                                  <m:t>⁡</m:t>
                                </m:r>
                                <m:r>
                                  <a:rPr lang="en-GB" sz="1400" i="1">
                                    <a:effectLst/>
                                    <a:latin typeface="Cambria Math"/>
                                    <a:ea typeface="Times New Roman"/>
                                    <a:cs typeface="Times New Roman"/>
                                  </a:rPr>
                                  <m:t>(</m:t>
                                </m:r>
                                <m:sSub>
                                  <m:sSubPr>
                                    <m:ctrlPr>
                                      <a:rPr lang="en-GB" sz="1400" i="1">
                                        <a:effectLst/>
                                        <a:latin typeface="Cambria Math" panose="02040503050406030204" pitchFamily="18" charset="0"/>
                                        <a:cs typeface="Times New Roman"/>
                                      </a:rPr>
                                    </m:ctrlPr>
                                  </m:sSubPr>
                                  <m:e>
                                    <m:r>
                                      <a:rPr lang="en-GB" sz="1400" i="1">
                                        <a:effectLst/>
                                        <a:latin typeface="Cambria Math"/>
                                        <a:ea typeface="Times New Roman"/>
                                        <a:cs typeface="Times New Roman"/>
                                      </a:rPr>
                                      <m:t>𝑠</m:t>
                                    </m:r>
                                  </m:e>
                                  <m:sub>
                                    <m:r>
                                      <a:rPr lang="en-GB" sz="1400" i="1">
                                        <a:effectLst/>
                                        <a:latin typeface="Cambria Math"/>
                                        <a:ea typeface="Times New Roman"/>
                                        <a:cs typeface="Times New Roman"/>
                                      </a:rPr>
                                      <m:t>𝜃</m:t>
                                    </m:r>
                                  </m:sub>
                                </m:sSub>
                                <m:r>
                                  <a:rPr lang="en-GB" sz="1400" i="1">
                                    <a:effectLst/>
                                    <a:latin typeface="Cambria Math"/>
                                    <a:ea typeface="Times New Roman"/>
                                    <a:cs typeface="Times New Roman"/>
                                  </a:rPr>
                                  <m:t>)</m:t>
                                </m:r>
                              </m:e>
                              <m:e>
                                <m:r>
                                  <a:rPr lang="en-GB" sz="1400" i="1">
                                    <a:effectLst/>
                                    <a:latin typeface="Cambria Math"/>
                                    <a:ea typeface="Times New Roman"/>
                                    <a:cs typeface="Times New Roman"/>
                                  </a:rPr>
                                  <m:t>0</m:t>
                                </m:r>
                              </m:e>
                            </m:mr>
                            <m:mr>
                              <m:e>
                                <m:r>
                                  <a:rPr lang="en-GB" sz="1400" i="1">
                                    <a:effectLst/>
                                    <a:latin typeface="Cambria Math"/>
                                    <a:ea typeface="Times New Roman"/>
                                    <a:cs typeface="Times New Roman"/>
                                  </a:rPr>
                                  <m:t>0</m:t>
                                </m:r>
                              </m:e>
                              <m:e>
                                <m:r>
                                  <a:rPr lang="en-GB" sz="1400" i="1">
                                    <a:effectLst/>
                                    <a:latin typeface="Cambria Math"/>
                                    <a:ea typeface="Times New Roman"/>
                                    <a:cs typeface="Times New Roman"/>
                                  </a:rPr>
                                  <m:t>1</m:t>
                                </m:r>
                              </m:e>
                            </m:mr>
                          </m:m>
                        </m:e>
                      </m:d>
                      <m:d>
                        <m:dPr>
                          <m:begChr m:val="["/>
                          <m:endChr m:val="]"/>
                          <m:ctrlPr>
                            <a:rPr lang="en-GB" sz="1400" i="1">
                              <a:effectLst/>
                              <a:latin typeface="Cambria Math" panose="02040503050406030204" pitchFamily="18" charset="0"/>
                              <a:cs typeface="Times New Roman"/>
                            </a:rPr>
                          </m:ctrlPr>
                        </m:dPr>
                        <m:e>
                          <m:m>
                            <m:mPr>
                              <m:mcs>
                                <m:mc>
                                  <m:mcPr>
                                    <m:count m:val="1"/>
                                    <m:mcJc m:val="center"/>
                                  </m:mcPr>
                                </m:mc>
                              </m:mcs>
                              <m:ctrlPr>
                                <a:rPr lang="en-GB" sz="1400" i="1">
                                  <a:effectLst/>
                                  <a:latin typeface="Cambria Math" panose="02040503050406030204" pitchFamily="18" charset="0"/>
                                  <a:cs typeface="Times New Roman"/>
                                </a:rPr>
                              </m:ctrlPr>
                            </m:mPr>
                            <m:mr>
                              <m:e>
                                <m:r>
                                  <m:rPr>
                                    <m:brk m:alnAt="7"/>
                                  </m:rPr>
                                  <a:rPr lang="en-US" sz="1400" b="0" i="1" smtClean="0">
                                    <a:effectLst/>
                                    <a:latin typeface="Cambria Math" panose="02040503050406030204" pitchFamily="18" charset="0"/>
                                    <a:cs typeface="Times New Roman"/>
                                  </a:rPr>
                                  <m:t>𝑣</m:t>
                                </m:r>
                              </m:e>
                            </m:mr>
                            <m:mr>
                              <m:e>
                                <m:r>
                                  <a:rPr lang="en-GB" sz="1400" i="1">
                                    <a:effectLst/>
                                    <a:latin typeface="Cambria Math"/>
                                    <a:ea typeface="Times New Roman"/>
                                    <a:cs typeface="Times New Roman"/>
                                  </a:rPr>
                                  <m:t>𝜔</m:t>
                                </m:r>
                              </m:e>
                            </m:mr>
                          </m:m>
                        </m:e>
                      </m:d>
                    </m:oMath>
                  </m:oMathPara>
                </a14:m>
                <a:endParaRPr lang="en-GB" sz="1400" dirty="0"/>
              </a:p>
              <a:p>
                <a:pPr>
                  <a:lnSpc>
                    <a:spcPct val="170000"/>
                  </a:lnSpc>
                </a:pPr>
                <a:r>
                  <a:rPr lang="en-GB" sz="1400" dirty="0"/>
                  <a:t>where, the inputs to the system </a:t>
                </a:r>
                <a14:m>
                  <m:oMath xmlns:m="http://schemas.openxmlformats.org/officeDocument/2006/math">
                    <m:sSup>
                      <m:sSupPr>
                        <m:ctrlPr>
                          <a:rPr lang="en-GB" sz="1400" i="1" smtClean="0">
                            <a:latin typeface="Cambria Math" panose="02040503050406030204" pitchFamily="18" charset="0"/>
                          </a:rPr>
                        </m:ctrlPr>
                      </m:sSupPr>
                      <m:e>
                        <m:r>
                          <a:rPr lang="en-GB" sz="1400" b="1" i="1">
                            <a:latin typeface="Cambria Math"/>
                          </a:rPr>
                          <m:t>𝐮</m:t>
                        </m:r>
                        <m:r>
                          <a:rPr lang="en-GB" sz="1400" i="1">
                            <a:latin typeface="Cambria Math"/>
                          </a:rPr>
                          <m:t>= </m:t>
                        </m:r>
                        <m:d>
                          <m:dPr>
                            <m:begChr m:val="["/>
                            <m:endChr m:val="]"/>
                            <m:ctrlPr>
                              <a:rPr lang="en-GB" sz="1400" i="1">
                                <a:latin typeface="Cambria Math" panose="02040503050406030204" pitchFamily="18" charset="0"/>
                              </a:rPr>
                            </m:ctrlPr>
                          </m:dPr>
                          <m:e>
                            <m:m>
                              <m:mPr>
                                <m:mcs>
                                  <m:mc>
                                    <m:mcPr>
                                      <m:count m:val="2"/>
                                      <m:mcJc m:val="center"/>
                                    </m:mcPr>
                                  </m:mc>
                                </m:mcs>
                                <m:ctrlPr>
                                  <a:rPr lang="en-GB" sz="1400" i="1">
                                    <a:latin typeface="Cambria Math" panose="02040503050406030204" pitchFamily="18" charset="0"/>
                                  </a:rPr>
                                </m:ctrlPr>
                              </m:mPr>
                              <m:mr>
                                <m:e>
                                  <m:r>
                                    <m:rPr>
                                      <m:brk m:alnAt="7"/>
                                    </m:rPr>
                                    <a:rPr lang="en-US" sz="1400" b="0" i="1" smtClean="0">
                                      <a:latin typeface="Cambria Math" panose="02040503050406030204" pitchFamily="18" charset="0"/>
                                    </a:rPr>
                                    <m:t>𝑣</m:t>
                                  </m:r>
                                </m:e>
                                <m:e>
                                  <m:r>
                                    <a:rPr lang="en-GB" sz="1400" i="1">
                                      <a:latin typeface="Cambria Math"/>
                                    </a:rPr>
                                    <m:t>𝜔</m:t>
                                  </m:r>
                                </m:e>
                              </m:mr>
                            </m:m>
                          </m:e>
                        </m:d>
                      </m:e>
                      <m:sup>
                        <m:r>
                          <a:rPr lang="en-GB" sz="1400" i="1">
                            <a:latin typeface="Cambria Math"/>
                          </a:rPr>
                          <m:t>𝑇</m:t>
                        </m:r>
                      </m:sup>
                    </m:sSup>
                  </m:oMath>
                </a14:m>
                <a:r>
                  <a:rPr lang="en-GB" sz="1400" dirty="0"/>
                  <a:t>, are given by</a:t>
                </a:r>
              </a:p>
              <a:p>
                <a:pPr marL="0" indent="0" algn="ctr">
                  <a:lnSpc>
                    <a:spcPct val="100000"/>
                  </a:lnSpc>
                  <a:buNone/>
                </a:pPr>
                <a14:m>
                  <m:oMath xmlns:m="http://schemas.openxmlformats.org/officeDocument/2006/math">
                    <m:d>
                      <m:dPr>
                        <m:begChr m:val="["/>
                        <m:endChr m:val="]"/>
                        <m:ctrlPr>
                          <a:rPr lang="en-GB" sz="1400" i="1" smtClean="0">
                            <a:latin typeface="Cambria Math" panose="02040503050406030204" pitchFamily="18" charset="0"/>
                            <a:cs typeface="Times New Roman" panose="02020603050405020304" pitchFamily="18" charset="0"/>
                          </a:rPr>
                        </m:ctrlPr>
                      </m:dPr>
                      <m:e>
                        <m:m>
                          <m:mPr>
                            <m:mcs>
                              <m:mc>
                                <m:mcPr>
                                  <m:count m:val="1"/>
                                  <m:mcJc m:val="center"/>
                                </m:mcPr>
                              </m:mc>
                            </m:mcs>
                            <m:ctrlPr>
                              <a:rPr lang="en-GB" sz="1400" i="1">
                                <a:latin typeface="Cambria Math" panose="02040503050406030204" pitchFamily="18" charset="0"/>
                                <a:cs typeface="Times New Roman" panose="02020603050405020304" pitchFamily="18" charset="0"/>
                              </a:rPr>
                            </m:ctrlPr>
                          </m:mPr>
                          <m:mr>
                            <m:e>
                              <m:r>
                                <m:rPr>
                                  <m:brk m:alnAt="7"/>
                                </m:rPr>
                                <a:rPr lang="en-US" sz="1400" b="0" i="1" smtClean="0">
                                  <a:latin typeface="Cambria Math" panose="02040503050406030204" pitchFamily="18" charset="0"/>
                                  <a:cs typeface="Times New Roman" panose="02020603050405020304" pitchFamily="18" charset="0"/>
                                </a:rPr>
                                <m:t>𝑣</m:t>
                              </m:r>
                            </m:e>
                          </m:mr>
                          <m:mr>
                            <m:e>
                              <m:r>
                                <a:rPr lang="en-GB" sz="1400" i="1">
                                  <a:latin typeface="Cambria Math" panose="02040503050406030204" pitchFamily="18" charset="0"/>
                                  <a:ea typeface="Times New Roman" panose="02020603050405020304" pitchFamily="18" charset="0"/>
                                  <a:cs typeface="Times New Roman" panose="02020603050405020304" pitchFamily="18" charset="0"/>
                                </a:rPr>
                                <m:t>𝜔</m:t>
                              </m:r>
                            </m:e>
                          </m:mr>
                        </m:m>
                      </m:e>
                    </m:d>
                  </m:oMath>
                </a14:m>
                <a:r>
                  <a:rPr lang="en-GB" sz="1400" dirty="0">
                    <a:latin typeface="Times New Roman" panose="02020603050405020304" pitchFamily="18" charset="0"/>
                    <a:ea typeface="Times New Roman" panose="02020603050405020304" pitchFamily="18" charset="0"/>
                  </a:rPr>
                  <a:t>=</a:t>
                </a:r>
                <a14:m>
                  <m:oMath xmlns:m="http://schemas.openxmlformats.org/officeDocument/2006/math">
                    <m:d>
                      <m:dPr>
                        <m:begChr m:val="["/>
                        <m:endChr m:val="]"/>
                        <m:ctrlPr>
                          <a:rPr lang="en-GB" sz="1400" i="1">
                            <a:latin typeface="Cambria Math" panose="02040503050406030204" pitchFamily="18" charset="0"/>
                            <a:cs typeface="Times New Roman" panose="02020603050405020304" pitchFamily="18" charset="0"/>
                          </a:rPr>
                        </m:ctrlPr>
                      </m:dPr>
                      <m:e>
                        <m:m>
                          <m:mPr>
                            <m:mcs>
                              <m:mc>
                                <m:mcPr>
                                  <m:count m:val="2"/>
                                  <m:mcJc m:val="center"/>
                                </m:mcPr>
                              </m:mc>
                            </m:mcs>
                            <m:ctrlPr>
                              <a:rPr lang="en-GB" sz="1400" i="1">
                                <a:latin typeface="Cambria Math" panose="02040503050406030204" pitchFamily="18" charset="0"/>
                                <a:cs typeface="Times New Roman" panose="02020603050405020304" pitchFamily="18" charset="0"/>
                              </a:rPr>
                            </m:ctrlPr>
                          </m:mPr>
                          <m:mr>
                            <m:e>
                              <m:f>
                                <m:fPr>
                                  <m:ctrlPr>
                                    <a:rPr lang="en-GB" sz="140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𝑟</m:t>
                                  </m:r>
                                </m:num>
                                <m:den>
                                  <m:r>
                                    <a:rPr lang="en-US" sz="1400" b="0" i="1" smtClean="0">
                                      <a:latin typeface="Cambria Math" panose="02040503050406030204" pitchFamily="18" charset="0"/>
                                      <a:cs typeface="Times New Roman" panose="02020603050405020304" pitchFamily="18" charset="0"/>
                                    </a:rPr>
                                    <m:t>2</m:t>
                                  </m:r>
                                </m:den>
                              </m:f>
                            </m:e>
                            <m:e>
                              <m:f>
                                <m:fPr>
                                  <m:ctrlPr>
                                    <a:rPr lang="en-GB" sz="1400" i="1">
                                      <a:latin typeface="Cambria Math" panose="02040503050406030204" pitchFamily="18" charset="0"/>
                                      <a:cs typeface="Times New Roman" panose="02020603050405020304" pitchFamily="18" charset="0"/>
                                    </a:rPr>
                                  </m:ctrlPr>
                                </m:fPr>
                                <m:num>
                                  <m:r>
                                    <a:rPr lang="en-US" sz="1400" i="1">
                                      <a:latin typeface="Cambria Math" panose="02040503050406030204" pitchFamily="18" charset="0"/>
                                      <a:cs typeface="Times New Roman" panose="02020603050405020304" pitchFamily="18" charset="0"/>
                                    </a:rPr>
                                    <m:t>𝑟</m:t>
                                  </m:r>
                                </m:num>
                                <m:den>
                                  <m:r>
                                    <a:rPr lang="en-US" sz="1400" i="1">
                                      <a:latin typeface="Cambria Math" panose="02040503050406030204" pitchFamily="18" charset="0"/>
                                      <a:cs typeface="Times New Roman" panose="02020603050405020304" pitchFamily="18" charset="0"/>
                                    </a:rPr>
                                    <m:t>2</m:t>
                                  </m:r>
                                </m:den>
                              </m:f>
                            </m:e>
                          </m:mr>
                          <m:mr>
                            <m:e>
                              <m:f>
                                <m:fPr>
                                  <m:ctrlPr>
                                    <a:rPr lang="en-GB" sz="1400" i="1">
                                      <a:latin typeface="Cambria Math" panose="02040503050406030204" pitchFamily="18" charset="0"/>
                                      <a:cs typeface="Times New Roman" panose="02020603050405020304" pitchFamily="18" charset="0"/>
                                    </a:rPr>
                                  </m:ctrlPr>
                                </m:fPr>
                                <m:num>
                                  <m:r>
                                    <a:rPr lang="en-US" sz="1400" i="1">
                                      <a:latin typeface="Cambria Math" panose="02040503050406030204" pitchFamily="18" charset="0"/>
                                      <a:cs typeface="Times New Roman" panose="02020603050405020304" pitchFamily="18" charset="0"/>
                                    </a:rPr>
                                    <m:t>𝑟</m:t>
                                  </m:r>
                                </m:num>
                                <m:den>
                                  <m:r>
                                    <a:rPr lang="en-US" sz="1400" b="0" i="1" smtClean="0">
                                      <a:latin typeface="Cambria Math" panose="02040503050406030204" pitchFamily="18" charset="0"/>
                                      <a:cs typeface="Times New Roman" panose="02020603050405020304" pitchFamily="18" charset="0"/>
                                    </a:rPr>
                                    <m:t>𝑙</m:t>
                                  </m:r>
                                </m:den>
                              </m:f>
                            </m:e>
                            <m:e>
                              <m:r>
                                <a:rPr lang="en-GB" sz="14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400" i="1">
                                      <a:latin typeface="Cambria Math" panose="02040503050406030204" pitchFamily="18" charset="0"/>
                                      <a:cs typeface="Times New Roman" panose="02020603050405020304" pitchFamily="18" charset="0"/>
                                    </a:rPr>
                                  </m:ctrlPr>
                                </m:fPr>
                                <m:num>
                                  <m:r>
                                    <a:rPr lang="en-US" sz="1400" i="1">
                                      <a:latin typeface="Cambria Math" panose="02040503050406030204" pitchFamily="18" charset="0"/>
                                      <a:cs typeface="Times New Roman" panose="02020603050405020304" pitchFamily="18" charset="0"/>
                                    </a:rPr>
                                    <m:t>𝑟</m:t>
                                  </m:r>
                                </m:num>
                                <m:den>
                                  <m:r>
                                    <a:rPr lang="en-US" sz="1400" b="0" i="1" smtClean="0">
                                      <a:latin typeface="Cambria Math" panose="02040503050406030204" pitchFamily="18" charset="0"/>
                                      <a:cs typeface="Times New Roman" panose="02020603050405020304" pitchFamily="18" charset="0"/>
                                    </a:rPr>
                                    <m:t>𝑙</m:t>
                                  </m:r>
                                </m:den>
                              </m:f>
                            </m:e>
                          </m:mr>
                        </m:m>
                      </m:e>
                    </m:d>
                    <m:d>
                      <m:dPr>
                        <m:begChr m:val="["/>
                        <m:endChr m:val="]"/>
                        <m:ctrlPr>
                          <a:rPr lang="en-GB" sz="1400" i="1">
                            <a:latin typeface="Cambria Math" panose="02040503050406030204" pitchFamily="18" charset="0"/>
                            <a:cs typeface="Times New Roman" panose="02020603050405020304" pitchFamily="18" charset="0"/>
                          </a:rPr>
                        </m:ctrlPr>
                      </m:dPr>
                      <m:e>
                        <m:m>
                          <m:mPr>
                            <m:mcs>
                              <m:mc>
                                <m:mcPr>
                                  <m:count m:val="1"/>
                                  <m:mcJc m:val="center"/>
                                </m:mcPr>
                              </m:mc>
                            </m:mcs>
                            <m:ctrlPr>
                              <a:rPr lang="en-GB" sz="1400" i="1">
                                <a:latin typeface="Cambria Math" panose="02040503050406030204" pitchFamily="18" charset="0"/>
                                <a:cs typeface="Times New Roman" panose="02020603050405020304" pitchFamily="18" charset="0"/>
                              </a:rPr>
                            </m:ctrlPr>
                          </m:mPr>
                          <m:mr>
                            <m:e>
                              <m:sSub>
                                <m:sSubPr>
                                  <m:ctrlPr>
                                    <a:rPr lang="en-GB" sz="1400" i="1">
                                      <a:latin typeface="Cambria Math" panose="02040503050406030204" pitchFamily="18" charset="0"/>
                                      <a:cs typeface="Times New Roman" panose="02020603050405020304" pitchFamily="18" charset="0"/>
                                    </a:rPr>
                                  </m:ctrlPr>
                                </m:sSubPr>
                                <m:e>
                                  <m:r>
                                    <a:rPr lang="en-GB" sz="1400" i="1">
                                      <a:latin typeface="Cambria Math" panose="02040503050406030204" pitchFamily="18" charset="0"/>
                                      <a:ea typeface="Times New Roman" panose="02020603050405020304" pitchFamily="18" charset="0"/>
                                      <a:cs typeface="Times New Roman" panose="02020603050405020304" pitchFamily="18" charset="0"/>
                                    </a:rPr>
                                    <m:t>𝜔</m:t>
                                  </m:r>
                                </m:e>
                                <m:sub>
                                  <m:r>
                                    <a:rPr lang="en-US" sz="1400" b="0" i="1" smtClean="0">
                                      <a:latin typeface="Cambria Math" panose="02040503050406030204" pitchFamily="18" charset="0"/>
                                      <a:ea typeface="Times New Roman" panose="02020603050405020304" pitchFamily="18" charset="0"/>
                                      <a:cs typeface="Times New Roman" panose="02020603050405020304" pitchFamily="18" charset="0"/>
                                    </a:rPr>
                                    <m:t>𝑅</m:t>
                                  </m:r>
                                </m:sub>
                              </m:sSub>
                            </m:e>
                          </m:mr>
                          <m:mr>
                            <m:e>
                              <m:sSub>
                                <m:sSubPr>
                                  <m:ctrlPr>
                                    <a:rPr lang="en-GB" sz="1400" i="1">
                                      <a:latin typeface="Cambria Math" panose="02040503050406030204" pitchFamily="18" charset="0"/>
                                      <a:cs typeface="Times New Roman" panose="02020603050405020304" pitchFamily="18" charset="0"/>
                                    </a:rPr>
                                  </m:ctrlPr>
                                </m:sSubPr>
                                <m:e>
                                  <m:r>
                                    <a:rPr lang="en-GB" sz="1400" i="1">
                                      <a:latin typeface="Cambria Math" panose="02040503050406030204" pitchFamily="18" charset="0"/>
                                      <a:ea typeface="Times New Roman" panose="02020603050405020304" pitchFamily="18" charset="0"/>
                                      <a:cs typeface="Times New Roman" panose="02020603050405020304" pitchFamily="18" charset="0"/>
                                    </a:rPr>
                                    <m:t>𝜔</m:t>
                                  </m:r>
                                </m:e>
                                <m:sub>
                                  <m:r>
                                    <a:rPr lang="en-US" sz="1400" b="0" i="1" smtClean="0">
                                      <a:latin typeface="Cambria Math" panose="02040503050406030204" pitchFamily="18" charset="0"/>
                                      <a:ea typeface="Times New Roman" panose="02020603050405020304" pitchFamily="18" charset="0"/>
                                      <a:cs typeface="Times New Roman" panose="02020603050405020304" pitchFamily="18" charset="0"/>
                                    </a:rPr>
                                    <m:t>𝐿</m:t>
                                  </m:r>
                                </m:sub>
                              </m:sSub>
                            </m:e>
                          </m:mr>
                        </m:m>
                      </m:e>
                    </m:d>
                  </m:oMath>
                </a14:m>
                <a:endParaRPr lang="en-GB" sz="1400" dirty="0"/>
              </a:p>
            </p:txBody>
          </p:sp>
        </mc:Choice>
        <mc:Fallback xmlns="">
          <p:sp>
            <p:nvSpPr>
              <p:cNvPr id="2" name="Content Placeholder 1">
                <a:extLst>
                  <a:ext uri="{FF2B5EF4-FFF2-40B4-BE49-F238E27FC236}">
                    <a16:creationId xmlns:a16="http://schemas.microsoft.com/office/drawing/2014/main" id="{9006D862-35FE-EC19-D386-420561009C2F}"/>
                  </a:ext>
                </a:extLst>
              </p:cNvPr>
              <p:cNvSpPr>
                <a:spLocks noGrp="1" noRot="1" noChangeAspect="1" noMove="1" noResize="1" noEditPoints="1" noAdjustHandles="1" noChangeArrowheads="1" noChangeShapeType="1" noTextEdit="1"/>
              </p:cNvSpPr>
              <p:nvPr>
                <p:ph sz="half" idx="1"/>
              </p:nvPr>
            </p:nvSpPr>
            <p:spPr>
              <a:xfrm>
                <a:off x="130629" y="1825625"/>
                <a:ext cx="5889171" cy="4911636"/>
              </a:xfrm>
              <a:blipFill>
                <a:blip r:embed="rId2"/>
                <a:stretch>
                  <a:fillRect l="-103" r="-207"/>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17C77837-4E42-A711-D8A7-E36E7BF83092}"/>
              </a:ext>
            </a:extLst>
          </p:cNvPr>
          <p:cNvPicPr>
            <a:picLocks noGrp="1" noChangeAspect="1"/>
          </p:cNvPicPr>
          <p:nvPr>
            <p:ph sz="half" idx="2"/>
          </p:nvPr>
        </p:nvPicPr>
        <p:blipFill>
          <a:blip r:embed="rId3"/>
          <a:stretch>
            <a:fillRect/>
          </a:stretch>
        </p:blipFill>
        <p:spPr>
          <a:xfrm>
            <a:off x="6768636" y="1825625"/>
            <a:ext cx="4494449" cy="4903036"/>
          </a:xfrm>
          <a:prstGeom prst="rect">
            <a:avLst/>
          </a:prstGeom>
        </p:spPr>
      </p:pic>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US" sz="4400" dirty="0"/>
              <a:t>Differential Drive Kinematics</a:t>
            </a:r>
            <a:endParaRPr lang="en-GB" dirty="0"/>
          </a:p>
        </p:txBody>
      </p:sp>
    </p:spTree>
    <p:extLst>
      <p:ext uri="{BB962C8B-B14F-4D97-AF65-F5344CB8AC3E}">
        <p14:creationId xmlns:p14="http://schemas.microsoft.com/office/powerpoint/2010/main" val="28242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6CFB082-174A-B3EC-52A0-0EB88225D2E7}"/>
              </a:ext>
            </a:extLst>
          </p:cNvPr>
          <p:cNvSpPr>
            <a:spLocks noGrp="1"/>
          </p:cNvSpPr>
          <p:nvPr>
            <p:ph sz="half" idx="1"/>
          </p:nvPr>
        </p:nvSpPr>
        <p:spPr>
          <a:xfrm>
            <a:off x="357797" y="1819282"/>
            <a:ext cx="5181600" cy="4351338"/>
          </a:xfrm>
        </p:spPr>
        <p:txBody>
          <a:bodyPr>
            <a:normAutofit fontScale="47500" lnSpcReduction="20000"/>
          </a:bodyPr>
          <a:lstStyle/>
          <a:p>
            <a:pPr>
              <a:lnSpc>
                <a:spcPct val="170000"/>
              </a:lnSpc>
            </a:pPr>
            <a:r>
              <a:rPr lang="en-US" sz="2900" dirty="0"/>
              <a:t>The real robot, in comparison with the kinematic model, requires the usage of sensors and actuators to work. </a:t>
            </a:r>
          </a:p>
          <a:p>
            <a:pPr>
              <a:lnSpc>
                <a:spcPct val="170000"/>
              </a:lnSpc>
            </a:pPr>
            <a:r>
              <a:rPr lang="en-US" sz="2900" dirty="0"/>
              <a:t>For the real robot, a closed control loop for each of the motors is required, in order to reach the required velocities, set by the user. </a:t>
            </a:r>
          </a:p>
          <a:p>
            <a:pPr>
              <a:lnSpc>
                <a:spcPct val="170000"/>
              </a:lnSpc>
            </a:pPr>
            <a:r>
              <a:rPr lang="en-US" sz="2900" dirty="0"/>
              <a:t>In robotics this is called low level control. For the case of a wheeled mobile robot is a common practice to implement a PID control.</a:t>
            </a:r>
          </a:p>
          <a:p>
            <a:pPr>
              <a:lnSpc>
                <a:spcPct val="170000"/>
              </a:lnSpc>
            </a:pPr>
            <a:r>
              <a:rPr lang="en-US" sz="2900" dirty="0"/>
              <a:t>It can be observed that the inputs and outputs are the same, but the inner loop controller and actuators will determine how close the Real Robot will resemble the Kinematic Model.</a:t>
            </a:r>
            <a:endParaRPr lang="en-GB" sz="2900" dirty="0"/>
          </a:p>
          <a:p>
            <a:pPr marL="0" indent="0">
              <a:buNone/>
            </a:pPr>
            <a:endParaRPr lang="en-GB" dirty="0"/>
          </a:p>
        </p:txBody>
      </p:sp>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sz="4000" dirty="0"/>
              <a:t>The Mobile Robot</a:t>
            </a:r>
            <a:endParaRPr lang="en-US" sz="3200" dirty="0"/>
          </a:p>
        </p:txBody>
      </p:sp>
      <p:sp>
        <p:nvSpPr>
          <p:cNvPr id="4" name="Content Placeholder 2">
            <a:extLst>
              <a:ext uri="{FF2B5EF4-FFF2-40B4-BE49-F238E27FC236}">
                <a16:creationId xmlns:a16="http://schemas.microsoft.com/office/drawing/2014/main" id="{3296222D-133A-CBD0-D52F-60002B5B6F36}"/>
              </a:ext>
            </a:extLst>
          </p:cNvPr>
          <p:cNvSpPr txBox="1">
            <a:spLocks/>
          </p:cNvSpPr>
          <p:nvPr/>
        </p:nvSpPr>
        <p:spPr>
          <a:xfrm>
            <a:off x="0" y="1743891"/>
            <a:ext cx="5905675" cy="50633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p>
          <a:p>
            <a:pPr marL="0" indent="0">
              <a:buFont typeface="Arial" panose="020B0604020202020204" pitchFamily="34" charset="0"/>
              <a:buNone/>
            </a:pPr>
            <a:endParaRPr lang="en-GB" sz="2000" dirty="0"/>
          </a:p>
        </p:txBody>
      </p:sp>
      <p:pic>
        <p:nvPicPr>
          <p:cNvPr id="5" name="Picture 4">
            <a:extLst>
              <a:ext uri="{FF2B5EF4-FFF2-40B4-BE49-F238E27FC236}">
                <a16:creationId xmlns:a16="http://schemas.microsoft.com/office/drawing/2014/main" id="{47F55383-5041-F207-5A68-148A22EC2A84}"/>
              </a:ext>
            </a:extLst>
          </p:cNvPr>
          <p:cNvPicPr>
            <a:picLocks noChangeAspect="1"/>
          </p:cNvPicPr>
          <p:nvPr/>
        </p:nvPicPr>
        <p:blipFill>
          <a:blip r:embed="rId3"/>
          <a:stretch>
            <a:fillRect/>
          </a:stretch>
        </p:blipFill>
        <p:spPr>
          <a:xfrm>
            <a:off x="6858000" y="1773944"/>
            <a:ext cx="4689856" cy="1893364"/>
          </a:xfrm>
          <a:prstGeom prst="rect">
            <a:avLst/>
          </a:prstGeom>
        </p:spPr>
      </p:pic>
      <p:pic>
        <p:nvPicPr>
          <p:cNvPr id="35" name="Picture 34">
            <a:extLst>
              <a:ext uri="{FF2B5EF4-FFF2-40B4-BE49-F238E27FC236}">
                <a16:creationId xmlns:a16="http://schemas.microsoft.com/office/drawing/2014/main" id="{3DBBF199-1809-6A92-960B-53283741E5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905675" y="3994951"/>
            <a:ext cx="6289704" cy="2599822"/>
          </a:xfrm>
          <a:prstGeom prst="rect">
            <a:avLst/>
          </a:prstGeom>
        </p:spPr>
      </p:pic>
      <p:sp>
        <p:nvSpPr>
          <p:cNvPr id="3" name="Rectangle 2">
            <a:extLst>
              <a:ext uri="{FF2B5EF4-FFF2-40B4-BE49-F238E27FC236}">
                <a16:creationId xmlns:a16="http://schemas.microsoft.com/office/drawing/2014/main" id="{858FAC00-AD03-3CA3-96F8-19508F1E2883}"/>
              </a:ext>
            </a:extLst>
          </p:cNvPr>
          <p:cNvSpPr/>
          <p:nvPr/>
        </p:nvSpPr>
        <p:spPr>
          <a:xfrm>
            <a:off x="11635138" y="4252913"/>
            <a:ext cx="186087" cy="110013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400FE42-E9A9-7EF4-1F0D-E72FB40C66C2}"/>
                  </a:ext>
                </a:extLst>
              </p:cNvPr>
              <p:cNvSpPr txBox="1"/>
              <p:nvPr/>
            </p:nvSpPr>
            <p:spPr>
              <a:xfrm>
                <a:off x="11635138" y="3975914"/>
                <a:ext cx="193963" cy="246221"/>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acc>
                        <m:accPr>
                          <m:chr m:val="̇"/>
                          <m:ctrlPr>
                            <a:rPr lang="en-US" sz="1600" b="0" i="1" smtClean="0">
                              <a:latin typeface="Cambria Math" panose="02040503050406030204" pitchFamily="18" charset="0"/>
                            </a:rPr>
                          </m:ctrlPr>
                        </m:accPr>
                        <m:e>
                          <m:r>
                            <a:rPr lang="en-US" sz="1600" b="1" i="1" smtClean="0">
                              <a:latin typeface="Cambria Math" panose="02040503050406030204" pitchFamily="18" charset="0"/>
                            </a:rPr>
                            <m:t>𝒔</m:t>
                          </m:r>
                        </m:e>
                      </m:acc>
                      <m:r>
                        <a:rPr lang="en-US" sz="1600" b="0" i="1" smtClean="0">
                          <a:latin typeface="Cambria Math" panose="02040503050406030204" pitchFamily="18" charset="0"/>
                        </a:rPr>
                        <m:t> </m:t>
                      </m:r>
                    </m:oMath>
                  </m:oMathPara>
                </a14:m>
                <a:endParaRPr lang="en-GB" dirty="0"/>
              </a:p>
            </p:txBody>
          </p:sp>
        </mc:Choice>
        <mc:Fallback xmlns="">
          <p:sp>
            <p:nvSpPr>
              <p:cNvPr id="6" name="TextBox 5">
                <a:extLst>
                  <a:ext uri="{FF2B5EF4-FFF2-40B4-BE49-F238E27FC236}">
                    <a16:creationId xmlns:a16="http://schemas.microsoft.com/office/drawing/2014/main" id="{4400FE42-E9A9-7EF4-1F0D-E72FB40C66C2}"/>
                  </a:ext>
                </a:extLst>
              </p:cNvPr>
              <p:cNvSpPr txBox="1">
                <a:spLocks noRot="1" noChangeAspect="1" noMove="1" noResize="1" noEditPoints="1" noAdjustHandles="1" noChangeArrowheads="1" noChangeShapeType="1" noTextEdit="1"/>
              </p:cNvSpPr>
              <p:nvPr/>
            </p:nvSpPr>
            <p:spPr>
              <a:xfrm>
                <a:off x="11635138" y="3975914"/>
                <a:ext cx="193963" cy="246221"/>
              </a:xfrm>
              <a:prstGeom prst="rect">
                <a:avLst/>
              </a:prstGeom>
              <a:blipFill>
                <a:blip r:embed="rId6"/>
                <a:stretch>
                  <a:fillRect l="-16129" t="-2439" r="-32258"/>
                </a:stretch>
              </a:blipFill>
            </p:spPr>
            <p:txBody>
              <a:bodyPr/>
              <a:lstStyle/>
              <a:p>
                <a:r>
                  <a:rPr lang="en-GB">
                    <a:noFill/>
                  </a:rPr>
                  <a:t> </a:t>
                </a:r>
              </a:p>
            </p:txBody>
          </p:sp>
        </mc:Fallback>
      </mc:AlternateContent>
    </p:spTree>
    <p:extLst>
      <p:ext uri="{BB962C8B-B14F-4D97-AF65-F5344CB8AC3E}">
        <p14:creationId xmlns:p14="http://schemas.microsoft.com/office/powerpoint/2010/main" val="2245525141"/>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A10919-1D09-586E-EDC8-ABFC1F16F865}"/>
              </a:ext>
            </a:extLst>
          </p:cNvPr>
          <p:cNvSpPr>
            <a:spLocks noGrp="1"/>
          </p:cNvSpPr>
          <p:nvPr>
            <p:ph sz="half" idx="1"/>
          </p:nvPr>
        </p:nvSpPr>
        <p:spPr/>
        <p:txBody>
          <a:bodyPr>
            <a:normAutofit fontScale="55000" lnSpcReduction="20000"/>
          </a:bodyPr>
          <a:lstStyle/>
          <a:p>
            <a:pPr>
              <a:lnSpc>
                <a:spcPct val="170000"/>
              </a:lnSpc>
            </a:pPr>
            <a:r>
              <a:rPr lang="en-GB" sz="2800" dirty="0"/>
              <a:t>As stated before, the kinematic model of a differential drive does not consider the physical characteristics and forces of the robot.</a:t>
            </a:r>
          </a:p>
          <a:p>
            <a:pPr>
              <a:lnSpc>
                <a:spcPct val="170000"/>
              </a:lnSpc>
            </a:pPr>
            <a:r>
              <a:rPr lang="en-GB" sz="2800" dirty="0"/>
              <a:t>This type of model is used when testing high level robotic algorithms (control) such as path planning, dead reckoning localization, trajectory tracking, AI, etc. </a:t>
            </a:r>
          </a:p>
          <a:p>
            <a:pPr>
              <a:lnSpc>
                <a:spcPct val="170000"/>
              </a:lnSpc>
            </a:pPr>
            <a:r>
              <a:rPr lang="en-GB" sz="2800" dirty="0"/>
              <a:t>Differential drive robots  in reality, have sensors and actuators (motors, encoders, etc.) that allow us to control them to reach the correct speed required to correctly perform its functions.</a:t>
            </a:r>
          </a:p>
          <a:p>
            <a:endParaRPr lang="en-GB" dirty="0"/>
          </a:p>
        </p:txBody>
      </p:sp>
      <p:pic>
        <p:nvPicPr>
          <p:cNvPr id="5" name="Content Placeholder 4">
            <a:extLst>
              <a:ext uri="{FF2B5EF4-FFF2-40B4-BE49-F238E27FC236}">
                <a16:creationId xmlns:a16="http://schemas.microsoft.com/office/drawing/2014/main" id="{B14D366A-E7CA-00EB-F81E-96966F391B14}"/>
              </a:ext>
            </a:extLst>
          </p:cNvPr>
          <p:cNvPicPr>
            <a:picLocks noGrp="1" noChangeAspect="1"/>
          </p:cNvPicPr>
          <p:nvPr>
            <p:ph sz="half" idx="2"/>
          </p:nvPr>
        </p:nvPicPr>
        <p:blipFill>
          <a:blip r:embed="rId3"/>
          <a:stretch>
            <a:fillRect/>
          </a:stretch>
        </p:blipFill>
        <p:spPr>
          <a:xfrm>
            <a:off x="6172200" y="2273198"/>
            <a:ext cx="5181600" cy="3456192"/>
          </a:xfrm>
          <a:prstGeom prst="rect">
            <a:avLst/>
          </a:prstGeom>
        </p:spPr>
      </p:pic>
      <p:sp>
        <p:nvSpPr>
          <p:cNvPr id="4" name="Title 3">
            <a:extLst>
              <a:ext uri="{FF2B5EF4-FFF2-40B4-BE49-F238E27FC236}">
                <a16:creationId xmlns:a16="http://schemas.microsoft.com/office/drawing/2014/main" id="{175CB258-9AE6-E31F-C457-78D6676D8DEC}"/>
              </a:ext>
            </a:extLst>
          </p:cNvPr>
          <p:cNvSpPr>
            <a:spLocks noGrp="1"/>
          </p:cNvSpPr>
          <p:nvPr>
            <p:ph type="title"/>
          </p:nvPr>
        </p:nvSpPr>
        <p:spPr/>
        <p:txBody>
          <a:bodyPr/>
          <a:lstStyle/>
          <a:p>
            <a:r>
              <a:rPr lang="en-US" sz="4400" dirty="0"/>
              <a:t>Sensors and Actuators for Differential Drive Robots</a:t>
            </a:r>
            <a:endParaRPr lang="en-GB" dirty="0"/>
          </a:p>
        </p:txBody>
      </p:sp>
      <p:sp>
        <p:nvSpPr>
          <p:cNvPr id="6" name="TextBox 5">
            <a:extLst>
              <a:ext uri="{FF2B5EF4-FFF2-40B4-BE49-F238E27FC236}">
                <a16:creationId xmlns:a16="http://schemas.microsoft.com/office/drawing/2014/main" id="{64E49E74-2B5E-E8A5-E0B2-A58C25F057BC}"/>
              </a:ext>
            </a:extLst>
          </p:cNvPr>
          <p:cNvSpPr txBox="1"/>
          <p:nvPr/>
        </p:nvSpPr>
        <p:spPr>
          <a:xfrm>
            <a:off x="7003327" y="5915353"/>
            <a:ext cx="3519346" cy="553998"/>
          </a:xfrm>
          <a:prstGeom prst="rect">
            <a:avLst/>
          </a:prstGeom>
          <a:noFill/>
        </p:spPr>
        <p:txBody>
          <a:bodyPr wrap="square" rtlCol="0">
            <a:spAutoFit/>
          </a:bodyPr>
          <a:lstStyle/>
          <a:p>
            <a:pPr algn="ctr"/>
            <a:r>
              <a:rPr lang="en-US" sz="1500" b="1" dirty="0">
                <a:solidFill>
                  <a:schemeClr val="bg2">
                    <a:lumMod val="50000"/>
                  </a:schemeClr>
                </a:solidFill>
                <a:latin typeface="Nexa-Light" panose="01000000000000000000" pitchFamily="2" charset="0"/>
              </a:rPr>
              <a:t>Differential Drive Robot Sensors and Actuators.</a:t>
            </a:r>
          </a:p>
        </p:txBody>
      </p:sp>
    </p:spTree>
    <p:extLst>
      <p:ext uri="{BB962C8B-B14F-4D97-AF65-F5344CB8AC3E}">
        <p14:creationId xmlns:p14="http://schemas.microsoft.com/office/powerpoint/2010/main" val="10136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687CF686-F0E0-3E41-B210-18672B8C8AE6}"/>
              </a:ext>
            </a:extLst>
          </p:cNvPr>
          <p:cNvSpPr>
            <a:spLocks noGrp="1"/>
          </p:cNvSpPr>
          <p:nvPr>
            <p:ph sz="half" idx="1"/>
          </p:nvPr>
        </p:nvSpPr>
        <p:spPr/>
        <p:txBody>
          <a:bodyPr vert="horz" lIns="91440" tIns="45720" rIns="91440" bIns="45720" rtlCol="0" anchor="t">
            <a:normAutofit/>
          </a:bodyPr>
          <a:lstStyle/>
          <a:p>
            <a:pPr algn="just">
              <a:lnSpc>
                <a:spcPct val="150000"/>
              </a:lnSpc>
            </a:pPr>
            <a:r>
              <a:rPr lang="en-US" sz="1600" dirty="0"/>
              <a:t>There exists many types of wheeled robotic platforms</a:t>
            </a:r>
          </a:p>
          <a:p>
            <a:pPr lvl="1">
              <a:lnSpc>
                <a:spcPct val="150000"/>
              </a:lnSpc>
            </a:pPr>
            <a:r>
              <a:rPr lang="en-US" sz="1600" dirty="0"/>
              <a:t>Differential-Drive robots </a:t>
            </a:r>
          </a:p>
          <a:p>
            <a:pPr lvl="1">
              <a:lnSpc>
                <a:spcPct val="150000"/>
              </a:lnSpc>
            </a:pPr>
            <a:r>
              <a:rPr lang="en-US" sz="1600" dirty="0"/>
              <a:t>Omnidirectional robots</a:t>
            </a:r>
          </a:p>
          <a:p>
            <a:pPr lvl="1">
              <a:lnSpc>
                <a:spcPct val="150000"/>
              </a:lnSpc>
            </a:pPr>
            <a:r>
              <a:rPr lang="en-US" sz="1600" dirty="0"/>
              <a:t>Ackermann-steering robots</a:t>
            </a:r>
          </a:p>
          <a:p>
            <a:pPr lvl="1">
              <a:lnSpc>
                <a:spcPct val="150000"/>
              </a:lnSpc>
            </a:pPr>
            <a:r>
              <a:rPr lang="en-US" sz="1600" dirty="0"/>
              <a:t>and many others...</a:t>
            </a:r>
          </a:p>
          <a:p>
            <a:pPr>
              <a:lnSpc>
                <a:spcPct val="150000"/>
              </a:lnSpc>
            </a:pPr>
            <a:r>
              <a:rPr lang="en-US" sz="1600" dirty="0"/>
              <a:t>In this course we will focus on differential drive robots, also known as “differential wheeled robots”.</a:t>
            </a:r>
            <a:endParaRPr lang="en-US" sz="1600" dirty="0">
              <a:ea typeface="Calibri"/>
              <a:cs typeface="Calibri"/>
            </a:endParaRPr>
          </a:p>
          <a:p>
            <a:endParaRPr lang="en-US" sz="2000" dirty="0"/>
          </a:p>
          <a:p>
            <a:pPr algn="just"/>
            <a:endParaRPr lang="en-US" sz="2400" dirty="0"/>
          </a:p>
        </p:txBody>
      </p:sp>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sz="4000" dirty="0"/>
              <a:t>Mobile Robots</a:t>
            </a:r>
            <a:endParaRPr lang="en-US" sz="3200" dirty="0"/>
          </a:p>
        </p:txBody>
      </p:sp>
      <p:pic>
        <p:nvPicPr>
          <p:cNvPr id="13" name="Picture 12">
            <a:extLst>
              <a:ext uri="{FF2B5EF4-FFF2-40B4-BE49-F238E27FC236}">
                <a16:creationId xmlns:a16="http://schemas.microsoft.com/office/drawing/2014/main" id="{1A9B6F41-4FE6-CC1B-FDA5-6505C5C3C72B}"/>
              </a:ext>
            </a:extLst>
          </p:cNvPr>
          <p:cNvPicPr>
            <a:picLocks noChangeAspect="1"/>
          </p:cNvPicPr>
          <p:nvPr/>
        </p:nvPicPr>
        <p:blipFill>
          <a:blip r:embed="rId3"/>
          <a:stretch>
            <a:fillRect/>
          </a:stretch>
        </p:blipFill>
        <p:spPr>
          <a:xfrm>
            <a:off x="6903354" y="1985787"/>
            <a:ext cx="2852047" cy="2277381"/>
          </a:xfrm>
          <a:prstGeom prst="rect">
            <a:avLst/>
          </a:prstGeom>
        </p:spPr>
      </p:pic>
      <p:pic>
        <p:nvPicPr>
          <p:cNvPr id="14" name="Picture 13" descr="A picture containing indoor, table, sitting, room&#10;&#10;Description automatically generated">
            <a:extLst>
              <a:ext uri="{FF2B5EF4-FFF2-40B4-BE49-F238E27FC236}">
                <a16:creationId xmlns:a16="http://schemas.microsoft.com/office/drawing/2014/main" id="{B4A59AB0-9C8B-FCAB-4FF2-59ED2ED221D8}"/>
              </a:ext>
            </a:extLst>
          </p:cNvPr>
          <p:cNvPicPr>
            <a:picLocks noChangeAspect="1"/>
          </p:cNvPicPr>
          <p:nvPr/>
        </p:nvPicPr>
        <p:blipFill rotWithShape="1">
          <a:blip r:embed="rId4">
            <a:extLst>
              <a:ext uri="{28A0092B-C50C-407E-A947-70E740481C1C}">
                <a14:useLocalDpi xmlns:a14="http://schemas.microsoft.com/office/drawing/2010/main" val="0"/>
              </a:ext>
            </a:extLst>
          </a:blip>
          <a:srcRect l="30165" t="22074" r="15112" b="29260"/>
          <a:stretch/>
        </p:blipFill>
        <p:spPr>
          <a:xfrm>
            <a:off x="7147454" y="4263168"/>
            <a:ext cx="2607947" cy="1739464"/>
          </a:xfrm>
          <a:prstGeom prst="rect">
            <a:avLst/>
          </a:prstGeom>
        </p:spPr>
      </p:pic>
      <p:sp>
        <p:nvSpPr>
          <p:cNvPr id="15" name="TextBox 14">
            <a:extLst>
              <a:ext uri="{FF2B5EF4-FFF2-40B4-BE49-F238E27FC236}">
                <a16:creationId xmlns:a16="http://schemas.microsoft.com/office/drawing/2014/main" id="{EF185624-435E-177B-DD70-63A069EBD1B2}"/>
              </a:ext>
            </a:extLst>
          </p:cNvPr>
          <p:cNvSpPr txBox="1"/>
          <p:nvPr/>
        </p:nvSpPr>
        <p:spPr>
          <a:xfrm>
            <a:off x="9861453" y="4778957"/>
            <a:ext cx="2330547" cy="707886"/>
          </a:xfrm>
          <a:prstGeom prst="rect">
            <a:avLst/>
          </a:prstGeom>
          <a:noFill/>
        </p:spPr>
        <p:txBody>
          <a:bodyPr wrap="square" rtlCol="0">
            <a:spAutoFit/>
          </a:bodyPr>
          <a:lstStyle/>
          <a:p>
            <a:pPr algn="ctr"/>
            <a:r>
              <a:rPr lang="en-US" sz="2000" b="1" dirty="0">
                <a:latin typeface="Arial"/>
                <a:cs typeface="Arial"/>
              </a:rPr>
              <a:t>Differential-drive</a:t>
            </a:r>
          </a:p>
          <a:p>
            <a:pPr algn="ctr"/>
            <a:r>
              <a:rPr lang="en-US" sz="2000" dirty="0" err="1">
                <a:latin typeface="Arial"/>
                <a:cs typeface="Arial"/>
              </a:rPr>
              <a:t>Puzzlebot</a:t>
            </a:r>
            <a:r>
              <a:rPr lang="en-US" sz="2000" dirty="0">
                <a:latin typeface="Arial"/>
                <a:cs typeface="Arial"/>
              </a:rPr>
              <a:t> </a:t>
            </a:r>
            <a:r>
              <a:rPr lang="en-US" sz="1200" dirty="0">
                <a:latin typeface="Arial"/>
                <a:cs typeface="Arial"/>
              </a:rPr>
              <a:t>©</a:t>
            </a:r>
            <a:r>
              <a:rPr lang="en-US" sz="2000" dirty="0">
                <a:latin typeface="Arial"/>
                <a:cs typeface="Arial"/>
              </a:rPr>
              <a:t>.</a:t>
            </a:r>
          </a:p>
        </p:txBody>
      </p:sp>
      <p:sp>
        <p:nvSpPr>
          <p:cNvPr id="16" name="TextBox 15">
            <a:extLst>
              <a:ext uri="{FF2B5EF4-FFF2-40B4-BE49-F238E27FC236}">
                <a16:creationId xmlns:a16="http://schemas.microsoft.com/office/drawing/2014/main" id="{48DD5549-F02D-C15D-42F2-EA42CC87F631}"/>
              </a:ext>
            </a:extLst>
          </p:cNvPr>
          <p:cNvSpPr txBox="1"/>
          <p:nvPr/>
        </p:nvSpPr>
        <p:spPr>
          <a:xfrm>
            <a:off x="9531225" y="2721114"/>
            <a:ext cx="2765892" cy="707886"/>
          </a:xfrm>
          <a:prstGeom prst="rect">
            <a:avLst/>
          </a:prstGeom>
          <a:noFill/>
        </p:spPr>
        <p:txBody>
          <a:bodyPr wrap="square" rtlCol="0">
            <a:spAutoFit/>
          </a:bodyPr>
          <a:lstStyle/>
          <a:p>
            <a:pPr algn="ctr"/>
            <a:r>
              <a:rPr lang="en-US" sz="2000" b="1" dirty="0" err="1">
                <a:latin typeface="Arial"/>
                <a:cs typeface="Arial"/>
              </a:rPr>
              <a:t>Holonomic</a:t>
            </a:r>
            <a:r>
              <a:rPr lang="en-US" sz="2000" b="1" dirty="0">
                <a:latin typeface="Arial"/>
                <a:cs typeface="Arial"/>
              </a:rPr>
              <a:t> Robot</a:t>
            </a:r>
          </a:p>
          <a:p>
            <a:pPr algn="ctr"/>
            <a:r>
              <a:rPr lang="en-US" sz="2000" dirty="0" err="1">
                <a:latin typeface="Arial"/>
                <a:cs typeface="Arial"/>
              </a:rPr>
              <a:t>Acroname</a:t>
            </a:r>
            <a:r>
              <a:rPr lang="en-US" sz="2000" dirty="0">
                <a:latin typeface="Arial"/>
                <a:cs typeface="Arial"/>
              </a:rPr>
              <a:t> </a:t>
            </a:r>
            <a:r>
              <a:rPr lang="en-US" sz="1100" dirty="0">
                <a:latin typeface="Arial"/>
                <a:cs typeface="Arial"/>
              </a:rPr>
              <a:t>©</a:t>
            </a:r>
            <a:r>
              <a:rPr lang="en-US" sz="2000" dirty="0">
                <a:latin typeface="Arial"/>
                <a:cs typeface="Arial"/>
              </a:rPr>
              <a:t>.</a:t>
            </a:r>
          </a:p>
        </p:txBody>
      </p:sp>
    </p:spTree>
    <p:extLst>
      <p:ext uri="{BB962C8B-B14F-4D97-AF65-F5344CB8AC3E}">
        <p14:creationId xmlns:p14="http://schemas.microsoft.com/office/powerpoint/2010/main" val="3141765801"/>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588C5F-A52D-8ACA-0485-D5E2881EE6D0}"/>
              </a:ext>
            </a:extLst>
          </p:cNvPr>
          <p:cNvSpPr>
            <a:spLocks noGrp="1"/>
          </p:cNvSpPr>
          <p:nvPr>
            <p:ph sz="half" idx="1"/>
          </p:nvPr>
        </p:nvSpPr>
        <p:spPr>
          <a:xfrm>
            <a:off x="203199" y="1825624"/>
            <a:ext cx="6444343" cy="4778375"/>
          </a:xfrm>
        </p:spPr>
        <p:txBody>
          <a:bodyPr>
            <a:normAutofit fontScale="25000" lnSpcReduction="20000"/>
          </a:bodyPr>
          <a:lstStyle/>
          <a:p>
            <a:pPr marL="0" indent="0">
              <a:lnSpc>
                <a:spcPct val="160000"/>
              </a:lnSpc>
              <a:buNone/>
            </a:pPr>
            <a:r>
              <a:rPr lang="en-GB" sz="6400" dirty="0"/>
              <a:t>Mobile robots can be  classified as "Holonomic" or "Nonholonomic“.</a:t>
            </a:r>
          </a:p>
          <a:p>
            <a:pPr>
              <a:lnSpc>
                <a:spcPct val="160000"/>
              </a:lnSpc>
            </a:pPr>
            <a:r>
              <a:rPr lang="en-GB" sz="6400" dirty="0"/>
              <a:t>This classification depends on the relationship between controllable and total degrees of freedom of a robot.</a:t>
            </a:r>
          </a:p>
          <a:p>
            <a:pPr>
              <a:lnSpc>
                <a:spcPct val="160000"/>
              </a:lnSpc>
            </a:pPr>
            <a:endParaRPr lang="en-GB" sz="6400" dirty="0"/>
          </a:p>
          <a:p>
            <a:pPr>
              <a:lnSpc>
                <a:spcPct val="160000"/>
              </a:lnSpc>
            </a:pPr>
            <a:r>
              <a:rPr lang="en-GB" sz="6400" b="1" dirty="0"/>
              <a:t>Holonomic Robots</a:t>
            </a:r>
            <a:r>
              <a:rPr lang="en-GB" sz="6400" dirty="0"/>
              <a:t>:  If the controllable degree of freedom is equal to total degrees of freedom, then the robot</a:t>
            </a:r>
          </a:p>
          <a:p>
            <a:pPr>
              <a:lnSpc>
                <a:spcPct val="160000"/>
              </a:lnSpc>
            </a:pPr>
            <a:r>
              <a:rPr lang="en-GB" sz="6400" b="1" dirty="0"/>
              <a:t>Nonholonomic Robots</a:t>
            </a:r>
            <a:r>
              <a:rPr lang="en-GB" sz="6400" dirty="0"/>
              <a:t>: If the controllable degree of freedom is less than the total degrees of freedom. Such systems are therefore called underactuated.  Differential Drive Systems fall into this category.</a:t>
            </a:r>
          </a:p>
          <a:p>
            <a:endParaRPr lang="en-GB" dirty="0"/>
          </a:p>
        </p:txBody>
      </p:sp>
      <p:pic>
        <p:nvPicPr>
          <p:cNvPr id="5" name="Content Placeholder 4">
            <a:extLst>
              <a:ext uri="{FF2B5EF4-FFF2-40B4-BE49-F238E27FC236}">
                <a16:creationId xmlns:a16="http://schemas.microsoft.com/office/drawing/2014/main" id="{FC067DBC-AC2D-5885-50B8-C91D9484A817}"/>
              </a:ext>
            </a:extLst>
          </p:cNvPr>
          <p:cNvPicPr>
            <a:picLocks noGrp="1" noChangeAspect="1"/>
          </p:cNvPicPr>
          <p:nvPr>
            <p:ph sz="half" idx="2"/>
          </p:nvPr>
        </p:nvPicPr>
        <p:blipFill>
          <a:blip r:embed="rId2"/>
          <a:stretch>
            <a:fillRect/>
          </a:stretch>
        </p:blipFill>
        <p:spPr>
          <a:xfrm>
            <a:off x="6987290" y="1825624"/>
            <a:ext cx="4770620" cy="4351338"/>
          </a:xfrm>
          <a:prstGeom prst="rect">
            <a:avLst/>
          </a:prstGeom>
        </p:spPr>
      </p:pic>
      <p:sp>
        <p:nvSpPr>
          <p:cNvPr id="4" name="Title 3">
            <a:extLst>
              <a:ext uri="{FF2B5EF4-FFF2-40B4-BE49-F238E27FC236}">
                <a16:creationId xmlns:a16="http://schemas.microsoft.com/office/drawing/2014/main" id="{253A2D18-349C-7066-EBA6-0E01F926FC01}"/>
              </a:ext>
            </a:extLst>
          </p:cNvPr>
          <p:cNvSpPr>
            <a:spLocks noGrp="1"/>
          </p:cNvSpPr>
          <p:nvPr>
            <p:ph type="title"/>
          </p:nvPr>
        </p:nvSpPr>
        <p:spPr/>
        <p:txBody>
          <a:bodyPr/>
          <a:lstStyle/>
          <a:p>
            <a:r>
              <a:rPr lang="en-GB" dirty="0"/>
              <a:t>Mobile Robots</a:t>
            </a:r>
          </a:p>
        </p:txBody>
      </p:sp>
    </p:spTree>
    <p:extLst>
      <p:ext uri="{BB962C8B-B14F-4D97-AF65-F5344CB8AC3E}">
        <p14:creationId xmlns:p14="http://schemas.microsoft.com/office/powerpoint/2010/main" val="223122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2D9B-6B0C-D12E-B218-374A5E4A10E3}"/>
              </a:ext>
            </a:extLst>
          </p:cNvPr>
          <p:cNvSpPr>
            <a:spLocks noGrp="1"/>
          </p:cNvSpPr>
          <p:nvPr>
            <p:ph type="title"/>
          </p:nvPr>
        </p:nvSpPr>
        <p:spPr/>
        <p:txBody>
          <a:bodyPr/>
          <a:lstStyle/>
          <a:p>
            <a:r>
              <a:rPr lang="en-GB" dirty="0"/>
              <a:t>Differential drive robots</a:t>
            </a:r>
          </a:p>
        </p:txBody>
      </p:sp>
      <p:sp>
        <p:nvSpPr>
          <p:cNvPr id="3" name="Content Placeholder 2">
            <a:extLst>
              <a:ext uri="{FF2B5EF4-FFF2-40B4-BE49-F238E27FC236}">
                <a16:creationId xmlns:a16="http://schemas.microsoft.com/office/drawing/2014/main" id="{0DBF2671-09D2-CAC2-C456-D7A1AA2675DC}"/>
              </a:ext>
            </a:extLst>
          </p:cNvPr>
          <p:cNvSpPr>
            <a:spLocks noGrp="1"/>
          </p:cNvSpPr>
          <p:nvPr>
            <p:ph idx="1"/>
          </p:nvPr>
        </p:nvSpPr>
        <p:spPr/>
        <p:txBody>
          <a:bodyPr/>
          <a:lstStyle/>
          <a:p>
            <a:pPr>
              <a:lnSpc>
                <a:spcPct val="150000"/>
              </a:lnSpc>
            </a:pPr>
            <a:r>
              <a:rPr lang="en-US" sz="1800" dirty="0"/>
              <a:t>Also known as differential wheeled robots, these are mobile robots whose movement is based on two separately driven wheels placed on either side of the robot body. It can thus change its direction by varying the relative rate of rotation of its wheels, thereby requiring no additional steering motion.</a:t>
            </a:r>
          </a:p>
          <a:p>
            <a:endParaRPr lang="en-GB" dirty="0"/>
          </a:p>
        </p:txBody>
      </p:sp>
      <p:pic>
        <p:nvPicPr>
          <p:cNvPr id="4" name="Picture 3">
            <a:extLst>
              <a:ext uri="{FF2B5EF4-FFF2-40B4-BE49-F238E27FC236}">
                <a16:creationId xmlns:a16="http://schemas.microsoft.com/office/drawing/2014/main" id="{3B12D051-A6CA-A37D-586E-88B7DD429FFC}"/>
              </a:ext>
            </a:extLst>
          </p:cNvPr>
          <p:cNvPicPr/>
          <p:nvPr/>
        </p:nvPicPr>
        <p:blipFill>
          <a:blip r:embed="rId2" cstate="print"/>
          <a:stretch>
            <a:fillRect/>
          </a:stretch>
        </p:blipFill>
        <p:spPr>
          <a:xfrm>
            <a:off x="3776942" y="4071662"/>
            <a:ext cx="4638115" cy="2484624"/>
          </a:xfrm>
          <a:prstGeom prst="rect">
            <a:avLst/>
          </a:prstGeom>
        </p:spPr>
      </p:pic>
    </p:spTree>
    <p:extLst>
      <p:ext uri="{BB962C8B-B14F-4D97-AF65-F5344CB8AC3E}">
        <p14:creationId xmlns:p14="http://schemas.microsoft.com/office/powerpoint/2010/main" val="313802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321A-F2D6-2A97-B17F-3BB5C9F76EFF}"/>
              </a:ext>
            </a:extLst>
          </p:cNvPr>
          <p:cNvSpPr>
            <a:spLocks noGrp="1"/>
          </p:cNvSpPr>
          <p:nvPr>
            <p:ph type="title"/>
          </p:nvPr>
        </p:nvSpPr>
        <p:spPr/>
        <p:txBody>
          <a:bodyPr/>
          <a:lstStyle/>
          <a:p>
            <a:r>
              <a:rPr lang="en-GB" dirty="0"/>
              <a:t>Differential drive kinematics</a:t>
            </a:r>
          </a:p>
        </p:txBody>
      </p:sp>
      <p:pic>
        <p:nvPicPr>
          <p:cNvPr id="4" name="Content Placeholder 3">
            <a:extLst>
              <a:ext uri="{FF2B5EF4-FFF2-40B4-BE49-F238E27FC236}">
                <a16:creationId xmlns:a16="http://schemas.microsoft.com/office/drawing/2014/main" id="{1C9B000A-AD05-CEA4-43CE-DBACCDD741B0}"/>
              </a:ext>
            </a:extLst>
          </p:cNvPr>
          <p:cNvPicPr>
            <a:picLocks noGrp="1" noChangeAspect="1"/>
          </p:cNvPicPr>
          <p:nvPr>
            <p:ph idx="1"/>
          </p:nvPr>
        </p:nvPicPr>
        <p:blipFill>
          <a:blip r:embed="rId2"/>
          <a:stretch>
            <a:fillRect/>
          </a:stretch>
        </p:blipFill>
        <p:spPr>
          <a:xfrm>
            <a:off x="3140194" y="1446302"/>
            <a:ext cx="5911611" cy="4910848"/>
          </a:xfrm>
          <a:prstGeom prst="rect">
            <a:avLst/>
          </a:prstGeom>
        </p:spPr>
      </p:pic>
    </p:spTree>
    <p:extLst>
      <p:ext uri="{BB962C8B-B14F-4D97-AF65-F5344CB8AC3E}">
        <p14:creationId xmlns:p14="http://schemas.microsoft.com/office/powerpoint/2010/main" val="312509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076E-4B99-A0EA-8B9C-4504D9085D8E}"/>
              </a:ext>
            </a:extLst>
          </p:cNvPr>
          <p:cNvSpPr>
            <a:spLocks noGrp="1"/>
          </p:cNvSpPr>
          <p:nvPr>
            <p:ph type="title"/>
          </p:nvPr>
        </p:nvSpPr>
        <p:spPr/>
        <p:txBody>
          <a:bodyPr/>
          <a:lstStyle/>
          <a:p>
            <a:r>
              <a:rPr lang="en-US" sz="4400" dirty="0"/>
              <a:t>Robot Modelling (Kinematics)</a:t>
            </a:r>
            <a:endParaRPr lang="en-GB" dirty="0"/>
          </a:p>
        </p:txBody>
      </p:sp>
      <p:sp>
        <p:nvSpPr>
          <p:cNvPr id="3" name="Content Placeholder 2">
            <a:extLst>
              <a:ext uri="{FF2B5EF4-FFF2-40B4-BE49-F238E27FC236}">
                <a16:creationId xmlns:a16="http://schemas.microsoft.com/office/drawing/2014/main" id="{048E275B-99A4-0072-6208-9DD552D22F48}"/>
              </a:ext>
            </a:extLst>
          </p:cNvPr>
          <p:cNvSpPr>
            <a:spLocks noGrp="1"/>
          </p:cNvSpPr>
          <p:nvPr>
            <p:ph idx="1"/>
          </p:nvPr>
        </p:nvSpPr>
        <p:spPr>
          <a:xfrm>
            <a:off x="246744" y="1446303"/>
            <a:ext cx="8721442" cy="5290958"/>
          </a:xfrm>
        </p:spPr>
        <p:txBody>
          <a:bodyPr>
            <a:normAutofit/>
          </a:bodyPr>
          <a:lstStyle/>
          <a:p>
            <a:pPr>
              <a:lnSpc>
                <a:spcPct val="170000"/>
              </a:lnSpc>
            </a:pPr>
            <a:r>
              <a:rPr lang="en-US" sz="1400" dirty="0"/>
              <a:t>In engineering, a System is an entity that consists of interconnected components, built with a desired purpose. For this case, the system is said to be the differential drive robot.</a:t>
            </a:r>
          </a:p>
          <a:p>
            <a:pPr>
              <a:lnSpc>
                <a:spcPct val="170000"/>
              </a:lnSpc>
            </a:pPr>
            <a:r>
              <a:rPr lang="en-US" sz="1400" dirty="0"/>
              <a:t>Systems can be modelled depending on their dynamical behavior. This models describe the behavior of a system using mathematical concepts and language. </a:t>
            </a:r>
            <a:endParaRPr lang="en-US" sz="1400" dirty="0">
              <a:cs typeface="Calibri"/>
            </a:endParaRPr>
          </a:p>
          <a:p>
            <a:pPr lvl="1">
              <a:lnSpc>
                <a:spcPct val="170000"/>
              </a:lnSpc>
            </a:pPr>
            <a:r>
              <a:rPr lang="en-US" sz="1200" dirty="0"/>
              <a:t>Outputs depend on the present and past values of the inputs. </a:t>
            </a:r>
          </a:p>
          <a:p>
            <a:pPr lvl="1">
              <a:lnSpc>
                <a:spcPct val="170000"/>
              </a:lnSpc>
            </a:pPr>
            <a:r>
              <a:rPr lang="en-US" sz="1200" dirty="0"/>
              <a:t>Changes over time. </a:t>
            </a:r>
            <a:endParaRPr lang="en-US" sz="1200" dirty="0">
              <a:cs typeface="Calibri"/>
            </a:endParaRPr>
          </a:p>
          <a:p>
            <a:pPr lvl="1">
              <a:lnSpc>
                <a:spcPct val="170000"/>
              </a:lnSpc>
            </a:pPr>
            <a:r>
              <a:rPr lang="en-US" sz="1200" dirty="0"/>
              <a:t>Sometimes called dynamic systems or sequential systems. </a:t>
            </a:r>
            <a:endParaRPr lang="en-US" sz="1200" dirty="0">
              <a:cs typeface="Calibri"/>
            </a:endParaRPr>
          </a:p>
          <a:p>
            <a:pPr lvl="1">
              <a:lnSpc>
                <a:spcPct val="170000"/>
              </a:lnSpc>
            </a:pPr>
            <a:r>
              <a:rPr lang="en-US" sz="1200" dirty="0"/>
              <a:t>Mathematically described with differential or difference equations.</a:t>
            </a:r>
            <a:endParaRPr lang="en-GB" sz="1200" dirty="0">
              <a:cs typeface="Calibri"/>
            </a:endParaRPr>
          </a:p>
          <a:p>
            <a:pPr>
              <a:lnSpc>
                <a:spcPct val="170000"/>
              </a:lnSpc>
            </a:pPr>
            <a:r>
              <a:rPr lang="en-GB" sz="1400" b="1" dirty="0"/>
              <a:t>Dynamic Modelling: </a:t>
            </a:r>
            <a:r>
              <a:rPr lang="en-GB" sz="1400" dirty="0"/>
              <a:t>Considers different </a:t>
            </a:r>
            <a:r>
              <a:rPr lang="en-US" sz="1400" dirty="0"/>
              <a:t>time varying phenomena and the interaction between motions, forces and material properties. </a:t>
            </a:r>
          </a:p>
          <a:p>
            <a:pPr>
              <a:lnSpc>
                <a:spcPct val="170000"/>
              </a:lnSpc>
            </a:pPr>
            <a:r>
              <a:rPr lang="en-GB" sz="1400" b="1" dirty="0"/>
              <a:t>Kinematic modelling</a:t>
            </a:r>
            <a:r>
              <a:rPr lang="en-GB" sz="1400" dirty="0"/>
              <a:t>: Studies the motion of a robot or mechanism under a set of constraints, regardless of the forces that cause it. Represent the relationship between the robot motor speeds (inputs) and the robot state.</a:t>
            </a:r>
          </a:p>
          <a:p>
            <a:endParaRPr lang="en-GB" dirty="0"/>
          </a:p>
        </p:txBody>
      </p:sp>
      <p:pic>
        <p:nvPicPr>
          <p:cNvPr id="4" name="Picture 3">
            <a:extLst>
              <a:ext uri="{FF2B5EF4-FFF2-40B4-BE49-F238E27FC236}">
                <a16:creationId xmlns:a16="http://schemas.microsoft.com/office/drawing/2014/main" id="{05CEEC97-8611-A373-90FB-25D210FAB953}"/>
              </a:ext>
            </a:extLst>
          </p:cNvPr>
          <p:cNvPicPr>
            <a:picLocks noChangeAspect="1"/>
          </p:cNvPicPr>
          <p:nvPr/>
        </p:nvPicPr>
        <p:blipFill>
          <a:blip r:embed="rId2"/>
          <a:stretch>
            <a:fillRect/>
          </a:stretch>
        </p:blipFill>
        <p:spPr>
          <a:xfrm>
            <a:off x="9361522" y="1811821"/>
            <a:ext cx="2830478" cy="2112892"/>
          </a:xfrm>
          <a:prstGeom prst="rect">
            <a:avLst/>
          </a:prstGeom>
        </p:spPr>
      </p:pic>
      <p:sp>
        <p:nvSpPr>
          <p:cNvPr id="5" name="TextBox 4">
            <a:extLst>
              <a:ext uri="{FF2B5EF4-FFF2-40B4-BE49-F238E27FC236}">
                <a16:creationId xmlns:a16="http://schemas.microsoft.com/office/drawing/2014/main" id="{7BA062F3-C63D-D6FD-5FAC-A8CF824097C3}"/>
              </a:ext>
            </a:extLst>
          </p:cNvPr>
          <p:cNvSpPr txBox="1"/>
          <p:nvPr/>
        </p:nvSpPr>
        <p:spPr>
          <a:xfrm>
            <a:off x="9037705" y="3956817"/>
            <a:ext cx="2968427" cy="646331"/>
          </a:xfrm>
          <a:prstGeom prst="rect">
            <a:avLst/>
          </a:prstGeom>
          <a:noFill/>
        </p:spPr>
        <p:txBody>
          <a:bodyPr wrap="square" rtlCol="0">
            <a:spAutoFit/>
          </a:bodyPr>
          <a:lstStyle/>
          <a:p>
            <a:pPr algn="ctr"/>
            <a:r>
              <a:rPr lang="en-US" dirty="0"/>
              <a:t>DC Brushed Motor with encoder</a:t>
            </a:r>
            <a:endParaRPr lang="en-GB" dirty="0"/>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0BBE4D76-49CD-7550-133A-4935E32087A8}"/>
                  </a:ext>
                </a:extLst>
              </p:cNvPr>
              <p:cNvSpPr/>
              <p:nvPr/>
            </p:nvSpPr>
            <p:spPr>
              <a:xfrm>
                <a:off x="9581817" y="4914346"/>
                <a:ext cx="2106070" cy="116217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𝐾</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𝑛</m:t>
                              </m:r>
                            </m:sub>
                          </m:sSub>
                          <m:r>
                            <a:rPr lang="en-US" b="0" i="1" smtClean="0">
                              <a:latin typeface="Cambria Math" panose="02040503050406030204" pitchFamily="18" charset="0"/>
                            </a:rPr>
                            <m:t>𝑠</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𝜔</m:t>
                              </m:r>
                            </m:e>
                            <m:sub>
                              <m:r>
                                <a:rPr lang="en-US" b="0" i="1" smtClean="0">
                                  <a:latin typeface="Cambria Math" panose="02040503050406030204" pitchFamily="18" charset="0"/>
                                </a:rPr>
                                <m:t>𝑛</m:t>
                              </m:r>
                            </m:sub>
                            <m:sup>
                              <m:r>
                                <a:rPr lang="en-US" b="0" i="1" smtClean="0">
                                  <a:latin typeface="Cambria Math" panose="02040503050406030204" pitchFamily="18" charset="0"/>
                                </a:rPr>
                                <m:t>2</m:t>
                              </m:r>
                            </m:sup>
                          </m:sSubSup>
                        </m:den>
                      </m:f>
                    </m:oMath>
                  </m:oMathPara>
                </a14:m>
                <a:endParaRPr lang="en-GB" dirty="0"/>
              </a:p>
            </p:txBody>
          </p:sp>
        </mc:Choice>
        <mc:Fallback xmlns="">
          <p:sp>
            <p:nvSpPr>
              <p:cNvPr id="6" name="Rectangle: Rounded Corners 5">
                <a:extLst>
                  <a:ext uri="{FF2B5EF4-FFF2-40B4-BE49-F238E27FC236}">
                    <a16:creationId xmlns:a16="http://schemas.microsoft.com/office/drawing/2014/main" id="{0BBE4D76-49CD-7550-133A-4935E32087A8}"/>
                  </a:ext>
                </a:extLst>
              </p:cNvPr>
              <p:cNvSpPr>
                <a:spLocks noRot="1" noChangeAspect="1" noMove="1" noResize="1" noEditPoints="1" noAdjustHandles="1" noChangeArrowheads="1" noChangeShapeType="1" noTextEdit="1"/>
              </p:cNvSpPr>
              <p:nvPr/>
            </p:nvSpPr>
            <p:spPr>
              <a:xfrm>
                <a:off x="9581817" y="4914346"/>
                <a:ext cx="2106070" cy="1162173"/>
              </a:xfrm>
              <a:prstGeom prst="roundRect">
                <a:avLst/>
              </a:prstGeom>
              <a:blipFill>
                <a:blip r:embed="rId3"/>
                <a:stretch>
                  <a:fillRect/>
                </a:stretch>
              </a:blipFill>
              <a:ln w="9525" cap="flat" cmpd="sng" algn="ctr">
                <a:solidFill>
                  <a:schemeClr val="dk1"/>
                </a:solidFill>
                <a:prstDash val="solid"/>
                <a:round/>
                <a:headEnd type="none" w="med" len="med"/>
                <a:tailEnd type="none" w="med" len="med"/>
              </a:ln>
            </p:spPr>
            <p:txBody>
              <a:bodyPr/>
              <a:lstStyle/>
              <a:p>
                <a:r>
                  <a:rPr lang="en-GB">
                    <a:noFill/>
                  </a:rPr>
                  <a:t> </a:t>
                </a:r>
              </a:p>
            </p:txBody>
          </p:sp>
        </mc:Fallback>
      </mc:AlternateContent>
      <p:cxnSp>
        <p:nvCxnSpPr>
          <p:cNvPr id="7" name="Straight Arrow Connector 6">
            <a:extLst>
              <a:ext uri="{FF2B5EF4-FFF2-40B4-BE49-F238E27FC236}">
                <a16:creationId xmlns:a16="http://schemas.microsoft.com/office/drawing/2014/main" id="{990F64D4-C968-7515-04B3-49CB8E7F8A95}"/>
              </a:ext>
            </a:extLst>
          </p:cNvPr>
          <p:cNvCxnSpPr>
            <a:cxnSpLocks/>
            <a:endCxn id="6" idx="1"/>
          </p:cNvCxnSpPr>
          <p:nvPr/>
        </p:nvCxnSpPr>
        <p:spPr>
          <a:xfrm>
            <a:off x="9114111" y="5495433"/>
            <a:ext cx="467706"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934A2C21-D04B-90A6-3CE8-6ED7348912BB}"/>
              </a:ext>
            </a:extLst>
          </p:cNvPr>
          <p:cNvCxnSpPr>
            <a:cxnSpLocks/>
            <a:stCxn id="6" idx="3"/>
          </p:cNvCxnSpPr>
          <p:nvPr/>
        </p:nvCxnSpPr>
        <p:spPr>
          <a:xfrm>
            <a:off x="11687887" y="5495433"/>
            <a:ext cx="455697"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30A1A16-90E3-9E5C-D1AC-20D2D2D0BE8E}"/>
                  </a:ext>
                </a:extLst>
              </p:cNvPr>
              <p:cNvSpPr txBox="1"/>
              <p:nvPr/>
            </p:nvSpPr>
            <p:spPr>
              <a:xfrm>
                <a:off x="8968185" y="5012638"/>
                <a:ext cx="672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𝐼𝑛</m:t>
                      </m:r>
                    </m:oMath>
                  </m:oMathPara>
                </a14:m>
                <a:endParaRPr lang="en-GB" dirty="0"/>
              </a:p>
            </p:txBody>
          </p:sp>
        </mc:Choice>
        <mc:Fallback xmlns="">
          <p:sp>
            <p:nvSpPr>
              <p:cNvPr id="9" name="TextBox 8">
                <a:extLst>
                  <a:ext uri="{FF2B5EF4-FFF2-40B4-BE49-F238E27FC236}">
                    <a16:creationId xmlns:a16="http://schemas.microsoft.com/office/drawing/2014/main" id="{F30A1A16-90E3-9E5C-D1AC-20D2D2D0BE8E}"/>
                  </a:ext>
                </a:extLst>
              </p:cNvPr>
              <p:cNvSpPr txBox="1">
                <a:spLocks noRot="1" noChangeAspect="1" noMove="1" noResize="1" noEditPoints="1" noAdjustHandles="1" noChangeArrowheads="1" noChangeShapeType="1" noTextEdit="1"/>
              </p:cNvSpPr>
              <p:nvPr/>
            </p:nvSpPr>
            <p:spPr>
              <a:xfrm>
                <a:off x="8968185" y="5012638"/>
                <a:ext cx="672527"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B1CDF8-4655-484B-2A82-1E934E1939C8}"/>
                  </a:ext>
                </a:extLst>
              </p:cNvPr>
              <p:cNvSpPr txBox="1"/>
              <p:nvPr/>
            </p:nvSpPr>
            <p:spPr>
              <a:xfrm>
                <a:off x="11616111" y="5063907"/>
                <a:ext cx="672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𝑂𝑢𝑡</m:t>
                      </m:r>
                    </m:oMath>
                  </m:oMathPara>
                </a14:m>
                <a:endParaRPr lang="en-GB" dirty="0"/>
              </a:p>
            </p:txBody>
          </p:sp>
        </mc:Choice>
        <mc:Fallback xmlns="">
          <p:sp>
            <p:nvSpPr>
              <p:cNvPr id="10" name="TextBox 9">
                <a:extLst>
                  <a:ext uri="{FF2B5EF4-FFF2-40B4-BE49-F238E27FC236}">
                    <a16:creationId xmlns:a16="http://schemas.microsoft.com/office/drawing/2014/main" id="{43B1CDF8-4655-484B-2A82-1E934E1939C8}"/>
                  </a:ext>
                </a:extLst>
              </p:cNvPr>
              <p:cNvSpPr txBox="1">
                <a:spLocks noRot="1" noChangeAspect="1" noMove="1" noResize="1" noEditPoints="1" noAdjustHandles="1" noChangeArrowheads="1" noChangeShapeType="1" noTextEdit="1"/>
              </p:cNvSpPr>
              <p:nvPr/>
            </p:nvSpPr>
            <p:spPr>
              <a:xfrm>
                <a:off x="11616111" y="5063907"/>
                <a:ext cx="672527" cy="369332"/>
              </a:xfrm>
              <a:prstGeom prst="rect">
                <a:avLst/>
              </a:prstGeom>
              <a:blipFill>
                <a:blip r:embed="rId5"/>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61E1AAD0-FD81-A93A-28D6-FE7DA7345723}"/>
              </a:ext>
            </a:extLst>
          </p:cNvPr>
          <p:cNvSpPr txBox="1"/>
          <p:nvPr/>
        </p:nvSpPr>
        <p:spPr>
          <a:xfrm>
            <a:off x="9175157" y="6137086"/>
            <a:ext cx="2968427" cy="369332"/>
          </a:xfrm>
          <a:prstGeom prst="rect">
            <a:avLst/>
          </a:prstGeom>
          <a:noFill/>
        </p:spPr>
        <p:txBody>
          <a:bodyPr wrap="square" rtlCol="0">
            <a:spAutoFit/>
          </a:bodyPr>
          <a:lstStyle/>
          <a:p>
            <a:pPr algn="ctr"/>
            <a:r>
              <a:rPr lang="en-US" dirty="0"/>
              <a:t>2</a:t>
            </a:r>
            <a:r>
              <a:rPr lang="en-US" baseline="30000" dirty="0"/>
              <a:t>nd</a:t>
            </a:r>
            <a:r>
              <a:rPr lang="en-US" dirty="0"/>
              <a:t> Order System</a:t>
            </a:r>
            <a:endParaRPr lang="en-GB" dirty="0"/>
          </a:p>
        </p:txBody>
      </p:sp>
    </p:spTree>
    <p:extLst>
      <p:ext uri="{BB962C8B-B14F-4D97-AF65-F5344CB8AC3E}">
        <p14:creationId xmlns:p14="http://schemas.microsoft.com/office/powerpoint/2010/main" val="379993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31E4-0BFE-D6E4-8B58-833DC16D2E6F}"/>
              </a:ext>
            </a:extLst>
          </p:cNvPr>
          <p:cNvSpPr>
            <a:spLocks noGrp="1"/>
          </p:cNvSpPr>
          <p:nvPr>
            <p:ph type="title"/>
          </p:nvPr>
        </p:nvSpPr>
        <p:spPr/>
        <p:txBody>
          <a:bodyPr/>
          <a:lstStyle/>
          <a:p>
            <a:r>
              <a:rPr lang="en-US" sz="4400" dirty="0"/>
              <a:t>The Unicycle</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A2B5D6-B385-7346-013F-4F7AD9EBFC02}"/>
                  </a:ext>
                </a:extLst>
              </p:cNvPr>
              <p:cNvSpPr>
                <a:spLocks noGrp="1"/>
              </p:cNvSpPr>
              <p:nvPr>
                <p:ph idx="1"/>
              </p:nvPr>
            </p:nvSpPr>
            <p:spPr>
              <a:xfrm>
                <a:off x="188685" y="1821396"/>
                <a:ext cx="8160426" cy="4915865"/>
              </a:xfrm>
            </p:spPr>
            <p:txBody>
              <a:bodyPr>
                <a:noAutofit/>
              </a:bodyPr>
              <a:lstStyle/>
              <a:p>
                <a:pPr>
                  <a:lnSpc>
                    <a:spcPct val="170000"/>
                  </a:lnSpc>
                </a:pPr>
                <a:r>
                  <a:rPr lang="en-GB" sz="1400" dirty="0"/>
                  <a:t>In order to derive the kinematics of a differential drive robot, it is instructive to first consider a simpler system; the unicycle.</a:t>
                </a:r>
              </a:p>
              <a:p>
                <a:pPr>
                  <a:lnSpc>
                    <a:spcPct val="170000"/>
                  </a:lnSpc>
                </a:pPr>
                <a:r>
                  <a:rPr lang="en-GB" sz="1400" dirty="0"/>
                  <a:t>Ignoring balancing concerns, there are two action variables, i.e., direct inputs to the system in the </a:t>
                </a:r>
                <a14:m>
                  <m:oMath xmlns:m="http://schemas.openxmlformats.org/officeDocument/2006/math">
                    <m:sSub>
                      <m:sSubPr>
                        <m:ctrlPr>
                          <a:rPr lang="en-US" sz="1400" i="1">
                            <a:latin typeface="Cambria Math" panose="02040503050406030204" pitchFamily="18" charset="0"/>
                          </a:rPr>
                        </m:ctrlPr>
                      </m:sSubPr>
                      <m:e>
                        <m:r>
                          <a:rPr lang="en-US" sz="1400">
                            <a:latin typeface="Cambria Math" panose="02040503050406030204" pitchFamily="18" charset="0"/>
                          </a:rPr>
                          <m:t>𝑥</m:t>
                        </m:r>
                      </m:e>
                      <m:sub>
                        <m:r>
                          <a:rPr lang="en-US" sz="1400">
                            <a:latin typeface="Cambria Math" panose="02040503050406030204" pitchFamily="18" charset="0"/>
                          </a:rPr>
                          <m:t>𝑤</m:t>
                        </m:r>
                      </m:sub>
                    </m:sSub>
                    <m:r>
                      <a:rPr lang="en-US" sz="1400">
                        <a:latin typeface="Cambria Math" panose="02040503050406030204" pitchFamily="18" charset="0"/>
                      </a:rPr>
                      <m:t>, </m:t>
                    </m:r>
                    <m:sSub>
                      <m:sSubPr>
                        <m:ctrlPr>
                          <a:rPr lang="en-US" sz="1400" i="1">
                            <a:latin typeface="Cambria Math" panose="02040503050406030204" pitchFamily="18" charset="0"/>
                          </a:rPr>
                        </m:ctrlPr>
                      </m:sSubPr>
                      <m:e>
                        <m:r>
                          <a:rPr lang="en-US" sz="1400">
                            <a:latin typeface="Cambria Math" panose="02040503050406030204" pitchFamily="18" charset="0"/>
                          </a:rPr>
                          <m:t>𝑦</m:t>
                        </m:r>
                      </m:e>
                      <m:sub>
                        <m:r>
                          <a:rPr lang="en-US" sz="1400">
                            <a:latin typeface="Cambria Math" panose="02040503050406030204" pitchFamily="18" charset="0"/>
                          </a:rPr>
                          <m:t>𝑤</m:t>
                        </m:r>
                      </m:sub>
                    </m:sSub>
                  </m:oMath>
                </a14:m>
                <a:r>
                  <a:rPr lang="en-GB" sz="1400" dirty="0"/>
                  <a:t> plane. </a:t>
                </a:r>
              </a:p>
              <a:p>
                <a:pPr marL="0" lvl="1" indent="0">
                  <a:lnSpc>
                    <a:spcPct val="100000"/>
                  </a:lnSpc>
                  <a:spcBef>
                    <a:spcPts val="1000"/>
                  </a:spcBef>
                  <a:buNone/>
                </a:pPr>
                <a14:m>
                  <m:oMathPara xmlns:m="http://schemas.openxmlformats.org/officeDocument/2006/math">
                    <m:oMathParaPr>
                      <m:jc m:val="centerGroup"/>
                    </m:oMathParaPr>
                    <m:oMath xmlns:m="http://schemas.openxmlformats.org/officeDocument/2006/math">
                      <m:d>
                        <m:dPr>
                          <m:begChr m:val="{"/>
                          <m:endChr m:val=""/>
                          <m:ctrlPr>
                            <a:rPr lang="en-GB" sz="1400" i="1">
                              <a:latin typeface="Cambria Math" panose="02040503050406030204" pitchFamily="18" charset="0"/>
                            </a:rPr>
                          </m:ctrlPr>
                        </m:dPr>
                        <m:e>
                          <m:eqArr>
                            <m:eqArrPr>
                              <m:ctrlPr>
                                <a:rPr lang="en-GB" sz="1400" i="1">
                                  <a:latin typeface="Cambria Math" panose="02040503050406030204" pitchFamily="18" charset="0"/>
                                </a:rPr>
                              </m:ctrlPr>
                            </m:eqArrPr>
                            <m:e>
                              <m:acc>
                                <m:accPr>
                                  <m:chr m:val="̇"/>
                                  <m:ctrlPr>
                                    <a:rPr lang="en-GB" sz="1400" i="1">
                                      <a:latin typeface="Cambria Math" panose="02040503050406030204" pitchFamily="18" charset="0"/>
                                    </a:rPr>
                                  </m:ctrlPr>
                                </m:accPr>
                                <m:e>
                                  <m:r>
                                    <a:rPr lang="en-GB" sz="1400">
                                      <a:latin typeface="Cambria Math" panose="02040503050406030204" pitchFamily="18" charset="0"/>
                                    </a:rPr>
                                    <m:t>𝑥</m:t>
                                  </m:r>
                                </m:e>
                              </m:acc>
                              <m:r>
                                <a:rPr lang="en-GB" sz="1400">
                                  <a:latin typeface="Cambria Math" panose="02040503050406030204" pitchFamily="18" charset="0"/>
                                </a:rPr>
                                <m:t>=</m:t>
                              </m:r>
                              <m:r>
                                <a:rPr lang="en-GB" sz="1400">
                                  <a:latin typeface="Cambria Math" panose="02040503050406030204" pitchFamily="18" charset="0"/>
                                </a:rPr>
                                <m:t>𝑣</m:t>
                              </m:r>
                              <m:r>
                                <a:rPr lang="en-GB" sz="1400">
                                  <a:latin typeface="Cambria Math" panose="02040503050406030204" pitchFamily="18" charset="0"/>
                                </a:rPr>
                                <m:t>∙</m:t>
                              </m:r>
                              <m:func>
                                <m:funcPr>
                                  <m:ctrlPr>
                                    <a:rPr lang="en-GB" sz="1400" i="1" smtClean="0">
                                      <a:latin typeface="Cambria Math" panose="02040503050406030204" pitchFamily="18" charset="0"/>
                                    </a:rPr>
                                  </m:ctrlPr>
                                </m:funcPr>
                                <m:fName>
                                  <m:r>
                                    <m:rPr>
                                      <m:sty m:val="p"/>
                                    </m:rPr>
                                    <a:rPr lang="en-GB" sz="1400" i="0" smtClean="0">
                                      <a:latin typeface="Cambria Math" panose="02040503050406030204" pitchFamily="18" charset="0"/>
                                    </a:rPr>
                                    <m:t>cos</m:t>
                                  </m:r>
                                </m:fName>
                                <m:e>
                                  <m:r>
                                    <a:rPr lang="en-US" sz="1400" b="0" i="1" smtClean="0">
                                      <a:latin typeface="Cambria Math" panose="02040503050406030204" pitchFamily="18" charset="0"/>
                                    </a:rPr>
                                    <m:t>𝜃</m:t>
                                  </m:r>
                                </m:e>
                              </m:func>
                              <m:r>
                                <m:rPr>
                                  <m:nor/>
                                </m:rPr>
                                <a:rPr lang="en-US" sz="1400" dirty="0"/>
                                <m:t> </m:t>
                              </m:r>
                            </m:e>
                            <m:e>
                              <m:acc>
                                <m:accPr>
                                  <m:chr m:val="̇"/>
                                  <m:ctrlPr>
                                    <a:rPr lang="en-GB" sz="1400" i="1">
                                      <a:latin typeface="Cambria Math" panose="02040503050406030204" pitchFamily="18" charset="0"/>
                                    </a:rPr>
                                  </m:ctrlPr>
                                </m:accPr>
                                <m:e>
                                  <m:r>
                                    <a:rPr lang="en-GB" sz="1400">
                                      <a:latin typeface="Cambria Math" panose="02040503050406030204" pitchFamily="18" charset="0"/>
                                    </a:rPr>
                                    <m:t>𝑦</m:t>
                                  </m:r>
                                </m:e>
                              </m:acc>
                              <m:r>
                                <a:rPr lang="en-US" sz="1400" b="0" i="0" smtClean="0">
                                  <a:latin typeface="Cambria Math" panose="02040503050406030204" pitchFamily="18" charset="0"/>
                                </a:rPr>
                                <m:t>&amp;</m:t>
                              </m:r>
                              <m:r>
                                <a:rPr lang="en-GB" sz="1400">
                                  <a:latin typeface="Cambria Math" panose="02040503050406030204" pitchFamily="18" charset="0"/>
                                </a:rPr>
                                <m:t>=</m:t>
                              </m:r>
                              <m:r>
                                <a:rPr lang="en-GB" sz="1400">
                                  <a:latin typeface="Cambria Math" panose="02040503050406030204" pitchFamily="18" charset="0"/>
                                </a:rPr>
                                <m:t>𝑣</m:t>
                              </m:r>
                              <m:r>
                                <a:rPr lang="en-GB" sz="1400">
                                  <a:latin typeface="Cambria Math" panose="02040503050406030204" pitchFamily="18" charset="0"/>
                                </a:rPr>
                                <m:t>∙</m:t>
                              </m:r>
                              <m:func>
                                <m:funcPr>
                                  <m:ctrlPr>
                                    <a:rPr lang="en-GB" sz="1400" i="1" smtClean="0">
                                      <a:latin typeface="Cambria Math" panose="02040503050406030204" pitchFamily="18" charset="0"/>
                                    </a:rPr>
                                  </m:ctrlPr>
                                </m:funcPr>
                                <m:fName>
                                  <m:r>
                                    <m:rPr>
                                      <m:sty m:val="p"/>
                                    </m:rPr>
                                    <a:rPr lang="en-GB" sz="1400" i="0" smtClean="0">
                                      <a:latin typeface="Cambria Math" panose="02040503050406030204" pitchFamily="18" charset="0"/>
                                    </a:rPr>
                                    <m:t>sin</m:t>
                                  </m:r>
                                </m:fName>
                                <m:e>
                                  <m:r>
                                    <a:rPr lang="en-US" sz="1400" b="0" i="1" smtClean="0">
                                      <a:latin typeface="Cambria Math" panose="02040503050406030204" pitchFamily="18" charset="0"/>
                                    </a:rPr>
                                    <m:t>𝜃</m:t>
                                  </m:r>
                                </m:e>
                              </m:func>
                              <m:r>
                                <m:rPr>
                                  <m:nor/>
                                </m:rPr>
                                <a:rPr lang="en-US" sz="1400" dirty="0"/>
                                <m:t> </m:t>
                              </m:r>
                            </m:e>
                            <m:e>
                              <m:acc>
                                <m:accPr>
                                  <m:chr m:val="̇"/>
                                  <m:ctrlPr>
                                    <a:rPr lang="en-GB" sz="1400" i="1">
                                      <a:latin typeface="Cambria Math" panose="02040503050406030204" pitchFamily="18" charset="0"/>
                                    </a:rPr>
                                  </m:ctrlPr>
                                </m:accPr>
                                <m:e>
                                  <m:r>
                                    <a:rPr lang="en-GB" sz="1400">
                                      <a:latin typeface="Cambria Math" panose="02040503050406030204" pitchFamily="18" charset="0"/>
                                    </a:rPr>
                                    <m:t>𝜃</m:t>
                                  </m:r>
                                </m:e>
                              </m:acc>
                              <m:r>
                                <a:rPr lang="en-US" sz="1400" b="0" i="0" smtClean="0">
                                  <a:latin typeface="Cambria Math" panose="02040503050406030204" pitchFamily="18" charset="0"/>
                                </a:rPr>
                                <m:t>&amp;</m:t>
                              </m:r>
                              <m:r>
                                <a:rPr lang="en-GB" sz="1400">
                                  <a:latin typeface="Cambria Math" panose="02040503050406030204" pitchFamily="18" charset="0"/>
                                </a:rPr>
                                <m:t>=</m:t>
                              </m:r>
                              <m:r>
                                <a:rPr lang="en-GB" sz="1400">
                                  <a:latin typeface="Cambria Math" panose="02040503050406030204" pitchFamily="18" charset="0"/>
                                </a:rPr>
                                <m:t>𝜔</m:t>
                              </m:r>
                              <m:r>
                                <m:rPr>
                                  <m:nor/>
                                </m:rPr>
                                <a:rPr lang="en-GB" sz="1400" dirty="0"/>
                                <m:t> </m:t>
                              </m:r>
                            </m:e>
                          </m:eqArr>
                        </m:e>
                      </m:d>
                    </m:oMath>
                  </m:oMathPara>
                </a14:m>
                <a:endParaRPr lang="en-GB" sz="1400" dirty="0"/>
              </a:p>
              <a:p>
                <a:pPr marL="457200" lvl="2" indent="0">
                  <a:lnSpc>
                    <a:spcPct val="170000"/>
                  </a:lnSpc>
                  <a:spcBef>
                    <a:spcPts val="1000"/>
                  </a:spcBef>
                  <a:buNone/>
                </a:pPr>
                <a:r>
                  <a:rPr lang="en-GB" sz="1400" dirty="0"/>
                  <a:t>where </a:t>
                </a:r>
                <a14:m>
                  <m:oMath xmlns:m="http://schemas.openxmlformats.org/officeDocument/2006/math">
                    <m:r>
                      <a:rPr lang="en-US" sz="1400">
                        <a:latin typeface="Cambria Math" panose="02040503050406030204" pitchFamily="18" charset="0"/>
                      </a:rPr>
                      <m:t>𝑣</m:t>
                    </m:r>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a:latin typeface="Cambria Math" panose="02040503050406030204" pitchFamily="18" charset="0"/>
                          </a:rPr>
                          <m:t>𝜔</m:t>
                        </m:r>
                      </m:e>
                      <m:sub>
                        <m:r>
                          <a:rPr lang="en-US" sz="1400">
                            <a:latin typeface="Cambria Math" panose="02040503050406030204" pitchFamily="18" charset="0"/>
                          </a:rPr>
                          <m:t>𝑢</m:t>
                        </m:r>
                      </m:sub>
                    </m:sSub>
                    <m:r>
                      <a:rPr lang="en-US" sz="1400">
                        <a:latin typeface="Cambria Math" panose="02040503050406030204" pitchFamily="18" charset="0"/>
                      </a:rPr>
                      <m:t> </m:t>
                    </m:r>
                    <m:r>
                      <a:rPr lang="en-US" sz="1400">
                        <a:latin typeface="Cambria Math" panose="02040503050406030204" pitchFamily="18" charset="0"/>
                      </a:rPr>
                      <m:t>𝑟</m:t>
                    </m:r>
                  </m:oMath>
                </a14:m>
                <a:r>
                  <a:rPr lang="en-GB" sz="1400" dirty="0"/>
                  <a:t> is the linear velocity of the unicycle, </a:t>
                </a:r>
                <a14:m>
                  <m:oMath xmlns:m="http://schemas.openxmlformats.org/officeDocument/2006/math">
                    <m:sSub>
                      <m:sSubPr>
                        <m:ctrlPr>
                          <a:rPr lang="en-GB" sz="1400" i="1">
                            <a:latin typeface="Cambria Math" panose="02040503050406030204" pitchFamily="18" charset="0"/>
                          </a:rPr>
                        </m:ctrlPr>
                      </m:sSubPr>
                      <m:e>
                        <m:r>
                          <a:rPr lang="en-GB" sz="1400">
                            <a:latin typeface="Cambria Math" panose="02040503050406030204" pitchFamily="18" charset="0"/>
                          </a:rPr>
                          <m:t>𝜔</m:t>
                        </m:r>
                      </m:e>
                      <m:sub>
                        <m:r>
                          <a:rPr lang="en-US" sz="1400">
                            <a:latin typeface="Cambria Math" panose="02040503050406030204" pitchFamily="18" charset="0"/>
                          </a:rPr>
                          <m:t>𝑢</m:t>
                        </m:r>
                      </m:sub>
                    </m:sSub>
                  </m:oMath>
                </a14:m>
                <a:r>
                  <a:rPr lang="en-GB" sz="1400" dirty="0"/>
                  <a:t> is the wheel angular velocity, </a:t>
                </a:r>
                <a14:m>
                  <m:oMath xmlns:m="http://schemas.openxmlformats.org/officeDocument/2006/math">
                    <m:r>
                      <a:rPr lang="en-GB" sz="1400">
                        <a:latin typeface="Cambria Math" panose="02040503050406030204" pitchFamily="18" charset="0"/>
                      </a:rPr>
                      <m:t>𝑟</m:t>
                    </m:r>
                  </m:oMath>
                </a14:m>
                <a:r>
                  <a:rPr lang="en-GB" sz="1400" dirty="0"/>
                  <a:t> is wheel radius whereas the second one is the steering velocity denoted by</a:t>
                </a:r>
                <a14:m>
                  <m:oMath xmlns:m="http://schemas.openxmlformats.org/officeDocument/2006/math">
                    <m:r>
                      <a:rPr lang="en-GB" sz="1400">
                        <a:latin typeface="Cambria Math" panose="02040503050406030204" pitchFamily="18" charset="0"/>
                      </a:rPr>
                      <m:t> </m:t>
                    </m:r>
                    <m:r>
                      <a:rPr lang="en-GB" sz="1400">
                        <a:latin typeface="Cambria Math" panose="02040503050406030204" pitchFamily="18" charset="0"/>
                      </a:rPr>
                      <m:t>𝜔</m:t>
                    </m:r>
                  </m:oMath>
                </a14:m>
                <a:r>
                  <a:rPr lang="en-GB" sz="1400" dirty="0"/>
                  <a:t>.</a:t>
                </a:r>
              </a:p>
              <a:p>
                <a:pPr>
                  <a:lnSpc>
                    <a:spcPct val="170000"/>
                  </a:lnSpc>
                </a:pPr>
                <a:r>
                  <a:rPr lang="en-GB" sz="1400" dirty="0"/>
                  <a:t>It can be seen, that velocity component in the direction perpendicular to the direction of movement is always zero this is known as the non-slip condition</a:t>
                </a:r>
              </a:p>
              <a:p>
                <a:pPr marL="0" indent="0">
                  <a:lnSpc>
                    <a:spcPct val="170000"/>
                  </a:lnSpc>
                  <a:buNone/>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i="1">
                              <a:latin typeface="Cambria Math" panose="02040503050406030204" pitchFamily="18" charset="0"/>
                            </a:rPr>
                            <m:t>𝑥</m:t>
                          </m:r>
                        </m:e>
                      </m:acc>
                      <m:r>
                        <a:rPr lang="en-US" sz="1400" b="0" i="1" smtClean="0">
                          <a:latin typeface="Cambria Math" panose="02040503050406030204" pitchFamily="18" charset="0"/>
                        </a:rPr>
                        <m:t>⋅</m:t>
                      </m:r>
                      <m:r>
                        <a:rPr lang="en-GB" sz="1400" i="1">
                          <a:latin typeface="Cambria Math" panose="02040503050406030204" pitchFamily="18" charset="0"/>
                        </a:rPr>
                        <m:t>𝑠𝑖𝑛</m:t>
                      </m:r>
                      <m:r>
                        <a:rPr lang="en-GB" sz="1400" i="1">
                          <a:latin typeface="Cambria Math" panose="02040503050406030204" pitchFamily="18" charset="0"/>
                        </a:rPr>
                        <m:t>𝜃</m:t>
                      </m:r>
                      <m:r>
                        <a:rPr lang="en-GB" sz="1400" i="0">
                          <a:latin typeface="Cambria Math" panose="02040503050406030204" pitchFamily="18" charset="0"/>
                        </a:rPr>
                        <m:t>−</m:t>
                      </m:r>
                      <m:acc>
                        <m:accPr>
                          <m:chr m:val="̇"/>
                          <m:ctrlPr>
                            <a:rPr lang="en-GB" sz="1400" i="1">
                              <a:latin typeface="Cambria Math" panose="02040503050406030204" pitchFamily="18" charset="0"/>
                            </a:rPr>
                          </m:ctrlPr>
                        </m:accPr>
                        <m:e>
                          <m:r>
                            <a:rPr lang="en-GB" sz="1400" i="1">
                              <a:latin typeface="Cambria Math" panose="02040503050406030204" pitchFamily="18" charset="0"/>
                            </a:rPr>
                            <m:t>𝑦</m:t>
                          </m:r>
                        </m:e>
                      </m:acc>
                      <m:r>
                        <a:rPr lang="en-US" sz="1400" b="0" i="1" smtClean="0">
                          <a:latin typeface="Cambria Math" panose="02040503050406030204" pitchFamily="18" charset="0"/>
                        </a:rPr>
                        <m:t>⋅</m:t>
                      </m:r>
                      <m:r>
                        <a:rPr lang="en-GB" sz="1400" i="1">
                          <a:latin typeface="Cambria Math" panose="02040503050406030204" pitchFamily="18" charset="0"/>
                        </a:rPr>
                        <m:t>𝑐𝑜𝑠</m:t>
                      </m:r>
                      <m:r>
                        <a:rPr lang="en-GB" sz="1400" i="1">
                          <a:latin typeface="Cambria Math" panose="02040503050406030204" pitchFamily="18" charset="0"/>
                        </a:rPr>
                        <m:t>𝜃</m:t>
                      </m:r>
                      <m:r>
                        <a:rPr lang="en-GB" sz="1400" i="0">
                          <a:latin typeface="Cambria Math" panose="02040503050406030204" pitchFamily="18" charset="0"/>
                        </a:rPr>
                        <m:t>=0</m:t>
                      </m:r>
                    </m:oMath>
                  </m:oMathPara>
                </a14:m>
                <a:endParaRPr lang="en-GB" sz="1400" dirty="0"/>
              </a:p>
            </p:txBody>
          </p:sp>
        </mc:Choice>
        <mc:Fallback xmlns="">
          <p:sp>
            <p:nvSpPr>
              <p:cNvPr id="3" name="Content Placeholder 2">
                <a:extLst>
                  <a:ext uri="{FF2B5EF4-FFF2-40B4-BE49-F238E27FC236}">
                    <a16:creationId xmlns:a16="http://schemas.microsoft.com/office/drawing/2014/main" id="{1EA2B5D6-B385-7346-013F-4F7AD9EBFC02}"/>
                  </a:ext>
                </a:extLst>
              </p:cNvPr>
              <p:cNvSpPr>
                <a:spLocks noGrp="1" noRot="1" noChangeAspect="1" noMove="1" noResize="1" noEditPoints="1" noAdjustHandles="1" noChangeArrowheads="1" noChangeShapeType="1" noTextEdit="1"/>
              </p:cNvSpPr>
              <p:nvPr>
                <p:ph idx="1"/>
              </p:nvPr>
            </p:nvSpPr>
            <p:spPr>
              <a:xfrm>
                <a:off x="188685" y="1821396"/>
                <a:ext cx="8160426" cy="4915865"/>
              </a:xfrm>
              <a:blipFill>
                <a:blip r:embed="rId2"/>
                <a:stretch>
                  <a:fillRect l="-149" r="-597"/>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9F3A9C83-458A-F3E9-3CF8-EE55FB113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902542" y="1690688"/>
            <a:ext cx="2330486" cy="2218712"/>
          </a:xfrm>
          <a:prstGeom prst="rect">
            <a:avLst/>
          </a:prstGeom>
        </p:spPr>
      </p:pic>
      <p:pic>
        <p:nvPicPr>
          <p:cNvPr id="6" name="Picture 3">
            <a:extLst>
              <a:ext uri="{FF2B5EF4-FFF2-40B4-BE49-F238E27FC236}">
                <a16:creationId xmlns:a16="http://schemas.microsoft.com/office/drawing/2014/main" id="{19754C48-146B-F758-B5C3-A330FA5260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609583" y="3833702"/>
            <a:ext cx="3252383" cy="2559841"/>
          </a:xfrm>
          <a:prstGeom prst="rect">
            <a:avLst/>
          </a:prstGeom>
        </p:spPr>
      </p:pic>
      <p:sp>
        <p:nvSpPr>
          <p:cNvPr id="7" name="TextBox 6">
            <a:extLst>
              <a:ext uri="{FF2B5EF4-FFF2-40B4-BE49-F238E27FC236}">
                <a16:creationId xmlns:a16="http://schemas.microsoft.com/office/drawing/2014/main" id="{197BD56D-8A9E-0260-8D2F-A01EC6098ABC}"/>
              </a:ext>
            </a:extLst>
          </p:cNvPr>
          <p:cNvSpPr txBox="1"/>
          <p:nvPr/>
        </p:nvSpPr>
        <p:spPr>
          <a:xfrm>
            <a:off x="8902542" y="6393543"/>
            <a:ext cx="2774201" cy="369332"/>
          </a:xfrm>
          <a:prstGeom prst="rect">
            <a:avLst/>
          </a:prstGeom>
          <a:noFill/>
        </p:spPr>
        <p:txBody>
          <a:bodyPr wrap="square" rtlCol="0">
            <a:spAutoFit/>
          </a:bodyPr>
          <a:lstStyle/>
          <a:p>
            <a:r>
              <a:rPr lang="en-GB" dirty="0"/>
              <a:t>Unicycle side and top views</a:t>
            </a:r>
          </a:p>
        </p:txBody>
      </p:sp>
    </p:spTree>
    <p:extLst>
      <p:ext uri="{BB962C8B-B14F-4D97-AF65-F5344CB8AC3E}">
        <p14:creationId xmlns:p14="http://schemas.microsoft.com/office/powerpoint/2010/main" val="271890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1C7306-969C-488D-8924-577C7C935117}"/>
                  </a:ext>
                </a:extLst>
              </p:cNvPr>
              <p:cNvSpPr>
                <a:spLocks noGrp="1"/>
              </p:cNvSpPr>
              <p:nvPr>
                <p:ph sz="half" idx="1"/>
              </p:nvPr>
            </p:nvSpPr>
            <p:spPr>
              <a:xfrm>
                <a:off x="838200" y="1825624"/>
                <a:ext cx="5181600" cy="4792889"/>
              </a:xfrm>
            </p:spPr>
            <p:txBody>
              <a:bodyPr>
                <a:normAutofit fontScale="77500" lnSpcReduction="20000"/>
              </a:bodyPr>
              <a:lstStyle/>
              <a:p>
                <a:pPr>
                  <a:lnSpc>
                    <a:spcPct val="160000"/>
                  </a:lnSpc>
                </a:pPr>
                <a:r>
                  <a:rPr lang="en-GB" sz="2000" dirty="0"/>
                  <a:t>For the case of a differential drive system, we can extend the idea of the Unicycle.</a:t>
                </a:r>
              </a:p>
              <a:p>
                <a:pPr>
                  <a:lnSpc>
                    <a:spcPct val="160000"/>
                  </a:lnSpc>
                </a:pPr>
                <a:r>
                  <a:rPr lang="en-GB" sz="2000" dirty="0"/>
                  <a:t>To do this it is necessary to estimate the forward velocity </a:t>
                </a:r>
                <a14:m>
                  <m:oMath xmlns:m="http://schemas.openxmlformats.org/officeDocument/2006/math">
                    <m:r>
                      <a:rPr lang="en-US" sz="2000" i="1" smtClean="0">
                        <a:latin typeface="Cambria Math" panose="02040503050406030204" pitchFamily="18" charset="0"/>
                      </a:rPr>
                      <m:t>𝑣</m:t>
                    </m:r>
                  </m:oMath>
                </a14:m>
                <a:r>
                  <a:rPr lang="en-GB" sz="2000" dirty="0"/>
                  <a:t> and the angular velocity </a:t>
                </a:r>
                <a14:m>
                  <m:oMath xmlns:m="http://schemas.openxmlformats.org/officeDocument/2006/math">
                    <m:r>
                      <a:rPr lang="en-US" sz="2000" b="0" i="1" smtClean="0">
                        <a:latin typeface="Cambria Math" panose="02040503050406030204" pitchFamily="18" charset="0"/>
                      </a:rPr>
                      <m:t>𝜔</m:t>
                    </m:r>
                    <m:r>
                      <a:rPr lang="en-US" sz="2000" b="0" i="0" smtClean="0">
                        <a:latin typeface="Cambria Math" panose="02040503050406030204" pitchFamily="18" charset="0"/>
                      </a:rPr>
                      <m:t>.</m:t>
                    </m:r>
                  </m:oMath>
                </a14:m>
                <a:endParaRPr lang="en-GB" sz="2000" dirty="0"/>
              </a:p>
              <a:p>
                <a:pPr>
                  <a:lnSpc>
                    <a:spcPct val="160000"/>
                  </a:lnSpc>
                </a:pPr>
                <a:r>
                  <a:rPr lang="en-GB" sz="2000" dirty="0"/>
                  <a:t>For this case, the resultant forward velocity </a:t>
                </a:r>
                <a14:m>
                  <m:oMath xmlns:m="http://schemas.openxmlformats.org/officeDocument/2006/math">
                    <m:r>
                      <a:rPr lang="en-US" sz="2000" i="1">
                        <a:latin typeface="Cambria Math" panose="02040503050406030204" pitchFamily="18" charset="0"/>
                      </a:rPr>
                      <m:t>𝑣</m:t>
                    </m:r>
                  </m:oMath>
                </a14:m>
                <a:r>
                  <a:rPr lang="en-GB" sz="2000" dirty="0"/>
                  <a:t> through </a:t>
                </a:r>
                <a14:m>
                  <m:oMath xmlns:m="http://schemas.openxmlformats.org/officeDocument/2006/math">
                    <m:r>
                      <a:rPr lang="en-GB" sz="2000" i="1">
                        <a:latin typeface="Cambria Math" panose="02040503050406030204" pitchFamily="18" charset="0"/>
                      </a:rPr>
                      <m:t>𝐶</m:t>
                    </m:r>
                  </m:oMath>
                </a14:m>
                <a:r>
                  <a:rPr lang="en-GB" sz="2000" dirty="0"/>
                  <a:t> (centre of mass) may be reasoned as an average of the two forward wheel velocities given by</a:t>
                </a:r>
                <a14:m>
                  <m:oMath xmlns:m="http://schemas.openxmlformats.org/officeDocument/2006/math">
                    <m:r>
                      <a:rPr lang="en-US" sz="2000" b="0" i="0" smtClean="0">
                        <a:latin typeface="Cambria Math" panose="02040503050406030204" pitchFamily="18" charset="0"/>
                      </a:rPr>
                      <m:t> </m:t>
                    </m:r>
                  </m:oMath>
                </a14:m>
                <a:endParaRPr lang="en-US" sz="2000" b="0" i="0" dirty="0">
                  <a:latin typeface="Cambria Math" panose="02040503050406030204" pitchFamily="18" charset="0"/>
                </a:endParaRPr>
              </a:p>
              <a:p>
                <a:pPr marL="0" indent="0">
                  <a:lnSpc>
                    <a:spcPct val="120000"/>
                  </a:lnSpc>
                  <a:buNone/>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𝑣</m:t>
                      </m:r>
                      <m:r>
                        <a:rPr lang="en-GB" sz="2000" i="1">
                          <a:latin typeface="Cambria Math" panose="02040503050406030204" pitchFamily="18" charset="0"/>
                        </a:rPr>
                        <m:t>=</m:t>
                      </m:r>
                      <m:d>
                        <m:dPr>
                          <m:ctrlPr>
                            <a:rPr lang="en-GB" sz="2000" i="1" smtClean="0">
                              <a:latin typeface="Cambria Math" panose="02040503050406030204" pitchFamily="18" charset="0"/>
                            </a:rPr>
                          </m:ctrlPr>
                        </m:dPr>
                        <m:e>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r>
                                    <a:rPr lang="en-GB" sz="2000" i="1">
                                      <a:latin typeface="Cambria Math" panose="02040503050406030204" pitchFamily="18" charset="0"/>
                                    </a:rPr>
                                    <m:t>𝑅</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r>
                                    <a:rPr lang="en-GB" sz="2000" i="1">
                                      <a:latin typeface="Cambria Math" panose="02040503050406030204" pitchFamily="18" charset="0"/>
                                    </a:rPr>
                                    <m:t>𝐿</m:t>
                                  </m:r>
                                </m:sub>
                              </m:sSub>
                            </m:num>
                            <m:den>
                              <m:r>
                                <a:rPr lang="en-GB" sz="2000" i="1">
                                  <a:latin typeface="Cambria Math" panose="02040503050406030204" pitchFamily="18" charset="0"/>
                                </a:rPr>
                                <m:t>2</m:t>
                              </m:r>
                            </m:den>
                          </m:f>
                        </m:e>
                      </m:d>
                      <m:r>
                        <a:rPr lang="en-GB" sz="2000" i="1">
                          <a:latin typeface="Cambria Math" panose="02040503050406030204" pitchFamily="18" charset="0"/>
                        </a:rPr>
                        <m:t>=</m:t>
                      </m:r>
                      <m:r>
                        <a:rPr lang="en-GB" sz="2000" i="1">
                          <a:latin typeface="Cambria Math" panose="02040503050406030204" pitchFamily="18" charset="0"/>
                        </a:rPr>
                        <m:t>𝑟</m:t>
                      </m:r>
                      <m:d>
                        <m:dPr>
                          <m:ctrlPr>
                            <a:rPr lang="en-GB" sz="2000" i="1" smtClean="0">
                              <a:latin typeface="Cambria Math" panose="02040503050406030204" pitchFamily="18" charset="0"/>
                            </a:rPr>
                          </m:ctrlPr>
                        </m:dPr>
                        <m:e>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𝜔</m:t>
                                  </m:r>
                                </m:e>
                                <m:sub>
                                  <m:r>
                                    <a:rPr lang="en-GB" sz="2000" i="1">
                                      <a:latin typeface="Cambria Math" panose="02040503050406030204" pitchFamily="18" charset="0"/>
                                    </a:rPr>
                                    <m:t>𝑅</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𝜔</m:t>
                                  </m:r>
                                </m:e>
                                <m:sub>
                                  <m:r>
                                    <a:rPr lang="en-GB" sz="2000" i="1">
                                      <a:latin typeface="Cambria Math" panose="02040503050406030204" pitchFamily="18" charset="0"/>
                                    </a:rPr>
                                    <m:t>𝐿</m:t>
                                  </m:r>
                                </m:sub>
                              </m:sSub>
                            </m:num>
                            <m:den>
                              <m:r>
                                <a:rPr lang="en-GB" sz="2000" i="1">
                                  <a:latin typeface="Cambria Math" panose="02040503050406030204" pitchFamily="18" charset="0"/>
                                </a:rPr>
                                <m:t>2</m:t>
                              </m:r>
                            </m:den>
                          </m:f>
                        </m:e>
                      </m:d>
                    </m:oMath>
                  </m:oMathPara>
                </a14:m>
                <a:endParaRPr lang="en-US" sz="2000" dirty="0"/>
              </a:p>
              <a:p>
                <a:pPr marL="457200" lvl="1" indent="0">
                  <a:lnSpc>
                    <a:spcPct val="160000"/>
                  </a:lnSpc>
                  <a:buNone/>
                </a:pPr>
                <a:r>
                  <a:rPr lang="en-GB" sz="2000" dirty="0"/>
                  <a:t>where </a:t>
                </a:r>
                <a14:m>
                  <m:oMath xmlns:m="http://schemas.openxmlformats.org/officeDocument/2006/math">
                    <m:r>
                      <a:rPr lang="en-GB" sz="2000" i="1" smtClean="0">
                        <a:latin typeface="Cambria Math" panose="02040503050406030204" pitchFamily="18" charset="0"/>
                      </a:rPr>
                      <m:t>𝑟</m:t>
                    </m:r>
                  </m:oMath>
                </a14:m>
                <a:r>
                  <a:rPr lang="en-GB" sz="2000" dirty="0"/>
                  <a:t> is the radius of the wheel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𝜔</m:t>
                        </m:r>
                      </m:e>
                      <m:sub>
                        <m:r>
                          <a:rPr lang="en-US" sz="2000" b="0" i="1" smtClean="0">
                            <a:latin typeface="Cambria Math" panose="02040503050406030204" pitchFamily="18" charset="0"/>
                          </a:rPr>
                          <m:t>𝑅</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𝜔</m:t>
                        </m:r>
                      </m:e>
                      <m:sub>
                        <m:r>
                          <a:rPr lang="en-US" sz="2000" b="0" i="1" smtClean="0">
                            <a:latin typeface="Cambria Math" panose="02040503050406030204" pitchFamily="18" charset="0"/>
                          </a:rPr>
                          <m:t>𝐿</m:t>
                        </m:r>
                      </m:sub>
                    </m:sSub>
                  </m:oMath>
                </a14:m>
                <a:r>
                  <a:rPr lang="en-GB" sz="2000" dirty="0"/>
                  <a:t> are the angular velocities of the left and right wheels, respectively.</a:t>
                </a:r>
              </a:p>
            </p:txBody>
          </p:sp>
        </mc:Choice>
        <mc:Fallback xmlns="">
          <p:sp>
            <p:nvSpPr>
              <p:cNvPr id="2" name="Content Placeholder 1">
                <a:extLst>
                  <a:ext uri="{FF2B5EF4-FFF2-40B4-BE49-F238E27FC236}">
                    <a16:creationId xmlns:a16="http://schemas.microsoft.com/office/drawing/2014/main" id="{5D1C7306-969C-488D-8924-577C7C935117}"/>
                  </a:ext>
                </a:extLst>
              </p:cNvPr>
              <p:cNvSpPr>
                <a:spLocks noGrp="1" noRot="1" noChangeAspect="1" noMove="1" noResize="1" noEditPoints="1" noAdjustHandles="1" noChangeArrowheads="1" noChangeShapeType="1" noTextEdit="1"/>
              </p:cNvSpPr>
              <p:nvPr>
                <p:ph sz="half" idx="1"/>
              </p:nvPr>
            </p:nvSpPr>
            <p:spPr>
              <a:xfrm>
                <a:off x="838200" y="1825624"/>
                <a:ext cx="5181600" cy="4792889"/>
              </a:xfrm>
              <a:blipFill>
                <a:blip r:embed="rId2"/>
                <a:stretch>
                  <a:fillRect l="-471" r="-1529"/>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1C1BDD58-93DE-92B7-A9EA-52E14CB70304}"/>
              </a:ext>
            </a:extLst>
          </p:cNvPr>
          <p:cNvPicPr>
            <a:picLocks noGrp="1" noChangeAspect="1"/>
          </p:cNvPicPr>
          <p:nvPr>
            <p:ph sz="half" idx="2"/>
          </p:nvPr>
        </p:nvPicPr>
        <p:blipFill>
          <a:blip r:embed="rId3"/>
          <a:stretch>
            <a:fillRect/>
          </a:stretch>
        </p:blipFill>
        <p:spPr>
          <a:xfrm>
            <a:off x="6458246" y="1825624"/>
            <a:ext cx="5457983" cy="5152293"/>
          </a:xfrm>
          <a:prstGeom prst="rect">
            <a:avLst/>
          </a:prstGeom>
        </p:spPr>
      </p:pic>
      <p:sp>
        <p:nvSpPr>
          <p:cNvPr id="4" name="Title 3">
            <a:extLst>
              <a:ext uri="{FF2B5EF4-FFF2-40B4-BE49-F238E27FC236}">
                <a16:creationId xmlns:a16="http://schemas.microsoft.com/office/drawing/2014/main" id="{17A85820-545C-4AD6-06A0-9B8F5D2202C6}"/>
              </a:ext>
            </a:extLst>
          </p:cNvPr>
          <p:cNvSpPr>
            <a:spLocks noGrp="1"/>
          </p:cNvSpPr>
          <p:nvPr>
            <p:ph type="title"/>
          </p:nvPr>
        </p:nvSpPr>
        <p:spPr/>
        <p:txBody>
          <a:bodyPr>
            <a:normAutofit/>
          </a:bodyPr>
          <a:lstStyle/>
          <a:p>
            <a:r>
              <a:rPr lang="en-US" sz="4400" dirty="0"/>
              <a:t>Differential Drive Kinematics</a:t>
            </a:r>
            <a:endParaRPr lang="en-GB" dirty="0"/>
          </a:p>
        </p:txBody>
      </p:sp>
    </p:spTree>
    <p:extLst>
      <p:ext uri="{BB962C8B-B14F-4D97-AF65-F5344CB8AC3E}">
        <p14:creationId xmlns:p14="http://schemas.microsoft.com/office/powerpoint/2010/main" val="8884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15463C-5F41-2368-B6DF-0A9B51A5A31C}"/>
                  </a:ext>
                </a:extLst>
              </p:cNvPr>
              <p:cNvSpPr>
                <a:spLocks noGrp="1"/>
              </p:cNvSpPr>
              <p:nvPr>
                <p:ph sz="half" idx="1"/>
              </p:nvPr>
            </p:nvSpPr>
            <p:spPr>
              <a:xfrm>
                <a:off x="838200" y="1825625"/>
                <a:ext cx="5181600" cy="4749346"/>
              </a:xfrm>
            </p:spPr>
            <p:txBody>
              <a:bodyPr>
                <a:normAutofit/>
              </a:bodyPr>
              <a:lstStyle/>
              <a:p>
                <a:pPr>
                  <a:lnSpc>
                    <a:spcPct val="160000"/>
                  </a:lnSpc>
                </a:pPr>
                <a:r>
                  <a:rPr lang="en-GB" sz="1600" dirty="0"/>
                  <a:t>The resultant angular velocity </a:t>
                </a:r>
                <a14:m>
                  <m:oMath xmlns:m="http://schemas.openxmlformats.org/officeDocument/2006/math">
                    <m:r>
                      <a:rPr lang="en-US" sz="1600" b="0" i="1" smtClean="0">
                        <a:latin typeface="Cambria Math" panose="02040503050406030204" pitchFamily="18" charset="0"/>
                      </a:rPr>
                      <m:t>𝜔</m:t>
                    </m:r>
                  </m:oMath>
                </a14:m>
                <a:r>
                  <a:rPr lang="en-GB" sz="1600" dirty="0"/>
                  <a:t> (steering velocity), </a:t>
                </a:r>
                <a:r>
                  <a:rPr lang="en-US" sz="1600" dirty="0"/>
                  <a:t>may also be reasoned as proportional to the difference between wheel velocities but inversely proportional to distance between the wheels, i.e., </a:t>
                </a:r>
              </a:p>
              <a:p>
                <a:pPr marL="0" indent="0">
                  <a:lnSpc>
                    <a:spcPct val="16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𝜔</m:t>
                      </m:r>
                      <m:r>
                        <a:rPr lang="en-GB" sz="1600" i="1">
                          <a:latin typeface="Cambria Math" panose="02040503050406030204" pitchFamily="18" charset="0"/>
                        </a:rPr>
                        <m:t>=</m:t>
                      </m:r>
                      <m:d>
                        <m:dPr>
                          <m:ctrlPr>
                            <a:rPr lang="en-GB" sz="1600" i="1" smtClean="0">
                              <a:latin typeface="Cambria Math" panose="02040503050406030204" pitchFamily="18" charset="0"/>
                            </a:rPr>
                          </m:ctrlPr>
                        </m:dPr>
                        <m:e>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en-GB" sz="1600" i="1">
                                      <a:latin typeface="Cambria Math" panose="02040503050406030204" pitchFamily="18" charset="0"/>
                                    </a:rPr>
                                    <m:t>𝑣</m:t>
                                  </m:r>
                                </m:e>
                                <m:sub>
                                  <m:r>
                                    <a:rPr lang="en-GB" sz="1600" i="1">
                                      <a:latin typeface="Cambria Math" panose="02040503050406030204" pitchFamily="18" charset="0"/>
                                    </a:rPr>
                                    <m:t>𝑅</m:t>
                                  </m:r>
                                </m:sub>
                              </m:sSub>
                              <m:r>
                                <a:rPr lang="en-US"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𝑣</m:t>
                                  </m:r>
                                </m:e>
                                <m:sub>
                                  <m:r>
                                    <a:rPr lang="en-GB" sz="1600" i="1">
                                      <a:latin typeface="Cambria Math" panose="02040503050406030204" pitchFamily="18" charset="0"/>
                                    </a:rPr>
                                    <m:t>𝐿</m:t>
                                  </m:r>
                                </m:sub>
                              </m:sSub>
                            </m:num>
                            <m:den>
                              <m:r>
                                <a:rPr lang="en-US" sz="1600" b="0" i="1" smtClean="0">
                                  <a:latin typeface="Cambria Math" panose="02040503050406030204" pitchFamily="18" charset="0"/>
                                </a:rPr>
                                <m:t>𝑙</m:t>
                              </m:r>
                            </m:den>
                          </m:f>
                        </m:e>
                      </m:d>
                      <m:r>
                        <a:rPr lang="en-GB" sz="1600" i="1">
                          <a:latin typeface="Cambria Math" panose="02040503050406030204" pitchFamily="18" charset="0"/>
                        </a:rPr>
                        <m:t>=</m:t>
                      </m:r>
                      <m:r>
                        <a:rPr lang="en-GB" sz="1600" i="1">
                          <a:latin typeface="Cambria Math" panose="02040503050406030204" pitchFamily="18" charset="0"/>
                        </a:rPr>
                        <m:t>𝑟</m:t>
                      </m:r>
                      <m:r>
                        <a:rPr lang="en-US" sz="1600" b="0" i="1" smtClean="0">
                          <a:latin typeface="Cambria Math" panose="02040503050406030204" pitchFamily="18" charset="0"/>
                        </a:rPr>
                        <m:t>⋅</m:t>
                      </m:r>
                      <m:d>
                        <m:dPr>
                          <m:ctrlPr>
                            <a:rPr lang="en-GB" sz="1600" i="1" smtClean="0">
                              <a:latin typeface="Cambria Math" panose="02040503050406030204" pitchFamily="18" charset="0"/>
                            </a:rPr>
                          </m:ctrlPr>
                        </m:dPr>
                        <m:e>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en-GB" sz="1600" i="1">
                                      <a:latin typeface="Cambria Math" panose="02040503050406030204" pitchFamily="18" charset="0"/>
                                    </a:rPr>
                                    <m:t>𝜔</m:t>
                                  </m:r>
                                </m:e>
                                <m:sub>
                                  <m:r>
                                    <a:rPr lang="en-GB" sz="1600" i="1">
                                      <a:latin typeface="Cambria Math" panose="02040503050406030204" pitchFamily="18" charset="0"/>
                                    </a:rPr>
                                    <m:t>𝑅</m:t>
                                  </m:r>
                                </m:sub>
                              </m:sSub>
                              <m:r>
                                <a:rPr lang="en-US"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𝜔</m:t>
                                  </m:r>
                                </m:e>
                                <m:sub>
                                  <m:r>
                                    <a:rPr lang="en-GB" sz="1600" i="1">
                                      <a:latin typeface="Cambria Math" panose="02040503050406030204" pitchFamily="18" charset="0"/>
                                    </a:rPr>
                                    <m:t>𝐿</m:t>
                                  </m:r>
                                </m:sub>
                              </m:sSub>
                            </m:num>
                            <m:den>
                              <m:r>
                                <a:rPr lang="en-US" sz="1600" b="0" i="1" smtClean="0">
                                  <a:latin typeface="Cambria Math" panose="02040503050406030204" pitchFamily="18" charset="0"/>
                                </a:rPr>
                                <m:t>𝑙</m:t>
                              </m:r>
                            </m:den>
                          </m:f>
                        </m:e>
                      </m:d>
                    </m:oMath>
                  </m:oMathPara>
                </a14:m>
                <a:endParaRPr lang="en-US" sz="1600" dirty="0"/>
              </a:p>
              <a:p>
                <a:pPr marL="457200" lvl="1" indent="0">
                  <a:lnSpc>
                    <a:spcPct val="160000"/>
                  </a:lnSpc>
                  <a:buNone/>
                </a:pPr>
                <a:r>
                  <a:rPr lang="en-GB" sz="1600" dirty="0"/>
                  <a:t>where </a:t>
                </a:r>
                <a14:m>
                  <m:oMath xmlns:m="http://schemas.openxmlformats.org/officeDocument/2006/math">
                    <m:r>
                      <a:rPr lang="en-GB" sz="1600" i="1" smtClean="0">
                        <a:latin typeface="Cambria Math" panose="02040503050406030204" pitchFamily="18" charset="0"/>
                      </a:rPr>
                      <m:t>𝑟</m:t>
                    </m:r>
                  </m:oMath>
                </a14:m>
                <a:r>
                  <a:rPr lang="en-GB" sz="1600" dirty="0"/>
                  <a:t> is the radius of the wheel, </a:t>
                </a:r>
                <a14:m>
                  <m:oMath xmlns:m="http://schemas.openxmlformats.org/officeDocument/2006/math">
                    <m:r>
                      <a:rPr lang="en-US" sz="1600" b="0" i="1" smtClean="0">
                        <a:latin typeface="Cambria Math" panose="02040503050406030204" pitchFamily="18" charset="0"/>
                      </a:rPr>
                      <m:t>𝑙</m:t>
                    </m:r>
                  </m:oMath>
                </a14:m>
                <a:r>
                  <a:rPr lang="en-GB" sz="1600" dirty="0"/>
                  <a:t> is the distance between wheels (wheelbase)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𝜔</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𝜔</m:t>
                        </m:r>
                      </m:e>
                      <m:sub>
                        <m:r>
                          <a:rPr lang="en-US" sz="1600" b="0" i="1" smtClean="0">
                            <a:latin typeface="Cambria Math" panose="02040503050406030204" pitchFamily="18" charset="0"/>
                          </a:rPr>
                          <m:t>𝐿</m:t>
                        </m:r>
                      </m:sub>
                    </m:sSub>
                  </m:oMath>
                </a14:m>
                <a:r>
                  <a:rPr lang="en-GB" sz="1600" dirty="0"/>
                  <a:t> are the angular velocities of the left and right wheels, respectively.</a:t>
                </a:r>
              </a:p>
              <a:p>
                <a:endParaRPr lang="en-GB" dirty="0"/>
              </a:p>
            </p:txBody>
          </p:sp>
        </mc:Choice>
        <mc:Fallback xmlns="">
          <p:sp>
            <p:nvSpPr>
              <p:cNvPr id="2" name="Content Placeholder 1">
                <a:extLst>
                  <a:ext uri="{FF2B5EF4-FFF2-40B4-BE49-F238E27FC236}">
                    <a16:creationId xmlns:a16="http://schemas.microsoft.com/office/drawing/2014/main" id="{5D15463C-5F41-2368-B6DF-0A9B51A5A31C}"/>
                  </a:ext>
                </a:extLst>
              </p:cNvPr>
              <p:cNvSpPr>
                <a:spLocks noGrp="1" noRot="1" noChangeAspect="1" noMove="1" noResize="1" noEditPoints="1" noAdjustHandles="1" noChangeArrowheads="1" noChangeShapeType="1" noTextEdit="1"/>
              </p:cNvSpPr>
              <p:nvPr>
                <p:ph sz="half" idx="1"/>
              </p:nvPr>
            </p:nvSpPr>
            <p:spPr>
              <a:xfrm>
                <a:off x="838200" y="1825625"/>
                <a:ext cx="5181600" cy="4749346"/>
              </a:xfrm>
              <a:blipFill>
                <a:blip r:embed="rId2"/>
                <a:stretch>
                  <a:fillRect l="-471" r="-117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664AE970-44AE-527E-DB4E-262561E13F1C}"/>
              </a:ext>
            </a:extLst>
          </p:cNvPr>
          <p:cNvPicPr>
            <a:picLocks noGrp="1" noChangeAspect="1"/>
          </p:cNvPicPr>
          <p:nvPr>
            <p:ph sz="half" idx="2"/>
          </p:nvPr>
        </p:nvPicPr>
        <p:blipFill>
          <a:blip r:embed="rId3"/>
          <a:stretch>
            <a:fillRect/>
          </a:stretch>
        </p:blipFill>
        <p:spPr>
          <a:xfrm>
            <a:off x="6460593" y="1825624"/>
            <a:ext cx="5295978" cy="5004457"/>
          </a:xfrm>
          <a:prstGeom prst="rect">
            <a:avLst/>
          </a:prstGeom>
        </p:spPr>
      </p:pic>
      <p:sp>
        <p:nvSpPr>
          <p:cNvPr id="4" name="Title 3">
            <a:extLst>
              <a:ext uri="{FF2B5EF4-FFF2-40B4-BE49-F238E27FC236}">
                <a16:creationId xmlns:a16="http://schemas.microsoft.com/office/drawing/2014/main" id="{CD0072DE-F62D-26C3-8AE9-B50FACED2267}"/>
              </a:ext>
            </a:extLst>
          </p:cNvPr>
          <p:cNvSpPr>
            <a:spLocks noGrp="1"/>
          </p:cNvSpPr>
          <p:nvPr>
            <p:ph type="title"/>
          </p:nvPr>
        </p:nvSpPr>
        <p:spPr/>
        <p:txBody>
          <a:bodyPr/>
          <a:lstStyle/>
          <a:p>
            <a:r>
              <a:rPr lang="en-US" sz="4400" dirty="0"/>
              <a:t>Differential Drive Kinematics</a:t>
            </a:r>
            <a:endParaRPr lang="en-GB" dirty="0"/>
          </a:p>
        </p:txBody>
      </p:sp>
    </p:spTree>
    <p:extLst>
      <p:ext uri="{BB962C8B-B14F-4D97-AF65-F5344CB8AC3E}">
        <p14:creationId xmlns:p14="http://schemas.microsoft.com/office/powerpoint/2010/main" val="4197763654"/>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1260</Words>
  <Application>Microsoft Office PowerPoint</Application>
  <PresentationFormat>Widescreen</PresentationFormat>
  <Paragraphs>100</Paragraphs>
  <Slides>16</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Calibri</vt:lpstr>
      <vt:lpstr>Calibri Light</vt:lpstr>
      <vt:lpstr>Cambria Math</vt:lpstr>
      <vt:lpstr>Consolas</vt:lpstr>
      <vt:lpstr>Nexa Bold</vt:lpstr>
      <vt:lpstr>Nexa ExtraLight</vt:lpstr>
      <vt:lpstr>Nexa-Bold</vt:lpstr>
      <vt:lpstr>Nexa-Book</vt:lpstr>
      <vt:lpstr>Nexa-Light</vt:lpstr>
      <vt:lpstr>Times New Roman</vt:lpstr>
      <vt:lpstr>Verdana</vt:lpstr>
      <vt:lpstr>MCR2 Theme</vt:lpstr>
      <vt:lpstr>Mobile Robots</vt:lpstr>
      <vt:lpstr>Mobile Robots</vt:lpstr>
      <vt:lpstr>Mobile Robots</vt:lpstr>
      <vt:lpstr>Differential drive robots</vt:lpstr>
      <vt:lpstr>Differential drive kinematics</vt:lpstr>
      <vt:lpstr>Robot Modelling (Kinematics)</vt:lpstr>
      <vt:lpstr>The Unicycle</vt:lpstr>
      <vt:lpstr>Differential Drive Kinematics</vt:lpstr>
      <vt:lpstr>Differential Drive Kinematics</vt:lpstr>
      <vt:lpstr>Differential Drive Kinematics</vt:lpstr>
      <vt:lpstr>Differential Drive Kinematics</vt:lpstr>
      <vt:lpstr>The Mobile Robot</vt:lpstr>
      <vt:lpstr>Sensors and Actuators for Differential Drive Robots</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14</cp:revision>
  <dcterms:created xsi:type="dcterms:W3CDTF">2022-11-10T18:38:46Z</dcterms:created>
  <dcterms:modified xsi:type="dcterms:W3CDTF">2023-09-20T20:56:12Z</dcterms:modified>
</cp:coreProperties>
</file>