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94" r:id="rId4"/>
    <p:sldId id="295" r:id="rId5"/>
    <p:sldId id="258" r:id="rId6"/>
    <p:sldId id="296" r:id="rId7"/>
    <p:sldId id="297" r:id="rId8"/>
    <p:sldId id="298" r:id="rId9"/>
    <p:sldId id="299" r:id="rId10"/>
    <p:sldId id="300" r:id="rId11"/>
    <p:sldId id="301" r:id="rId12"/>
    <p:sldId id="302" r:id="rId13"/>
    <p:sldId id="303" r:id="rId14"/>
    <p:sldId id="305" r:id="rId15"/>
    <p:sldId id="304" r:id="rId16"/>
    <p:sldId id="306" r:id="rId17"/>
    <p:sldId id="307" r:id="rId18"/>
    <p:sldId id="308" r:id="rId19"/>
    <p:sldId id="309" r:id="rId20"/>
    <p:sldId id="310" r:id="rId21"/>
    <p:sldId id="311" r:id="rId22"/>
    <p:sldId id="277" r:id="rId23"/>
    <p:sldId id="278" r:id="rId24"/>
    <p:sldId id="313" r:id="rId25"/>
    <p:sldId id="312" r:id="rId26"/>
    <p:sldId id="314" r:id="rId27"/>
    <p:sldId id="315" r:id="rId28"/>
    <p:sldId id="316" r:id="rId29"/>
    <p:sldId id="317" r:id="rId30"/>
    <p:sldId id="318" r:id="rId31"/>
    <p:sldId id="319" r:id="rId32"/>
    <p:sldId id="320" r:id="rId33"/>
    <p:sldId id="321" r:id="rId34"/>
    <p:sldId id="32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C0FF"/>
    <a:srgbClr val="00C4F2"/>
    <a:srgbClr val="01CCFF"/>
    <a:srgbClr val="05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varScale="1">
        <p:scale>
          <a:sx n="107" d="100"/>
          <a:sy n="107" d="100"/>
        </p:scale>
        <p:origin x="55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Simple Blu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545C5B81-6D3C-324B-1D70-12F6AA44804C}"/>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39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Simple Logo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127817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281249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5">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16562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Blue/Whit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Tree>
    <p:extLst>
      <p:ext uri="{BB962C8B-B14F-4D97-AF65-F5344CB8AC3E}">
        <p14:creationId xmlns:p14="http://schemas.microsoft.com/office/powerpoint/2010/main" val="515585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
        <p:nvSpPr>
          <p:cNvPr id="5" name="Arc 4">
            <a:extLst>
              <a:ext uri="{FF2B5EF4-FFF2-40B4-BE49-F238E27FC236}">
                <a16:creationId xmlns:a16="http://schemas.microsoft.com/office/drawing/2014/main" id="{0CD09993-40FE-D87D-E713-03530C1AD52C}"/>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788066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22815400-80B1-A44B-1B13-B0799E1E5655}"/>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633174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Black/White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311E6D7D-FA47-43C4-18B5-A38BE31725D3}"/>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84253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White/Grey 5">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grpSp>
        <p:nvGrpSpPr>
          <p:cNvPr id="8" name="Group 7">
            <a:extLst>
              <a:ext uri="{FF2B5EF4-FFF2-40B4-BE49-F238E27FC236}">
                <a16:creationId xmlns:a16="http://schemas.microsoft.com/office/drawing/2014/main" id="{C00CF986-FD5A-5975-2EC8-F0EACE7041A6}"/>
              </a:ext>
            </a:extLst>
          </p:cNvPr>
          <p:cNvGrpSpPr/>
          <p:nvPr userDrawn="1"/>
        </p:nvGrpSpPr>
        <p:grpSpPr>
          <a:xfrm>
            <a:off x="5159912" y="1072085"/>
            <a:ext cx="7936447" cy="7920404"/>
            <a:chOff x="5159912" y="1072085"/>
            <a:chExt cx="7936447" cy="7920404"/>
          </a:xfrm>
        </p:grpSpPr>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889620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White/Grey Small Logo 6">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7220584" y="2758227"/>
            <a:ext cx="5612225" cy="5612225"/>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82978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2378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Simple Blue 2">
    <p:spTree>
      <p:nvGrpSpPr>
        <p:cNvPr id="1" name=""/>
        <p:cNvGrpSpPr/>
        <p:nvPr/>
      </p:nvGrpSpPr>
      <p:grpSpPr>
        <a:xfrm>
          <a:off x="0" y="0"/>
          <a:ext cx="0" cy="0"/>
          <a:chOff x="0" y="0"/>
          <a:chExt cx="0" cy="0"/>
        </a:xfrm>
      </p:grpSpPr>
      <p:pic>
        <p:nvPicPr>
          <p:cNvPr id="7" name="Content Placeholder 3" descr="Diagram, engineering drawing&#10;&#10;Description automatically generated">
            <a:extLst>
              <a:ext uri="{FF2B5EF4-FFF2-40B4-BE49-F238E27FC236}">
                <a16:creationId xmlns:a16="http://schemas.microsoft.com/office/drawing/2014/main" id="{E9979AA6-E3C5-CBDB-656B-BBF3673289D0}"/>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15DC9C2A-0E96-B3DD-E72A-B658606A10BB}"/>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5895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6" name="Group 15">
            <a:extLst>
              <a:ext uri="{FF2B5EF4-FFF2-40B4-BE49-F238E27FC236}">
                <a16:creationId xmlns:a16="http://schemas.microsoft.com/office/drawing/2014/main" id="{264BDB03-EE9E-E849-B5B7-7F755201AD96}"/>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FD3C7453-7434-0F61-820C-861F0B51D33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F965FC7E-67B7-8CA6-E111-C3EE58075659}"/>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391208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a:xfrm>
            <a:off x="838200" y="1821396"/>
            <a:ext cx="4686300" cy="435556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0" name="Picture Placeholder 2">
            <a:extLst>
              <a:ext uri="{FF2B5EF4-FFF2-40B4-BE49-F238E27FC236}">
                <a16:creationId xmlns:a16="http://schemas.microsoft.com/office/drawing/2014/main" id="{DE48A463-ECCE-6B5E-9715-FC07CD45CDBE}"/>
              </a:ext>
            </a:extLst>
          </p:cNvPr>
          <p:cNvSpPr>
            <a:spLocks noGrp="1"/>
          </p:cNvSpPr>
          <p:nvPr>
            <p:ph type="pic" idx="13"/>
          </p:nvPr>
        </p:nvSpPr>
        <p:spPr>
          <a:xfrm>
            <a:off x="5524500" y="1821396"/>
            <a:ext cx="6172200" cy="4351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Tree>
    <p:extLst>
      <p:ext uri="{BB962C8B-B14F-4D97-AF65-F5344CB8AC3E}">
        <p14:creationId xmlns:p14="http://schemas.microsoft.com/office/powerpoint/2010/main" val="3831344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646117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12" name="Group 11">
            <a:extLst>
              <a:ext uri="{FF2B5EF4-FFF2-40B4-BE49-F238E27FC236}">
                <a16:creationId xmlns:a16="http://schemas.microsoft.com/office/drawing/2014/main" id="{2B0B799A-35E1-5885-20B2-35BB5A3F278D}"/>
              </a:ext>
            </a:extLst>
          </p:cNvPr>
          <p:cNvGrpSpPr/>
          <p:nvPr userDrawn="1"/>
        </p:nvGrpSpPr>
        <p:grpSpPr>
          <a:xfrm>
            <a:off x="7209216" y="2758227"/>
            <a:ext cx="5623593" cy="5612225"/>
            <a:chOff x="7209216" y="2758227"/>
            <a:chExt cx="5623593" cy="5612225"/>
          </a:xfrm>
        </p:grpSpPr>
        <p:pic>
          <p:nvPicPr>
            <p:cNvPr id="13" name="Picture 12">
              <a:extLst>
                <a:ext uri="{FF2B5EF4-FFF2-40B4-BE49-F238E27FC236}">
                  <a16:creationId xmlns:a16="http://schemas.microsoft.com/office/drawing/2014/main" id="{66DD9644-D426-35AF-FB09-853CF8CECC0D}"/>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4" name="Arc 13">
              <a:extLst>
                <a:ext uri="{FF2B5EF4-FFF2-40B4-BE49-F238E27FC236}">
                  <a16:creationId xmlns:a16="http://schemas.microsoft.com/office/drawing/2014/main" id="{6F475831-7E53-2D67-970D-48331E632951}"/>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204742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Side Title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US" dirty="0"/>
              <a:t>Click to edit Master title style</a:t>
            </a:r>
            <a:endParaRPr lang="en-GB" dirty="0"/>
          </a:p>
        </p:txBody>
      </p:sp>
    </p:spTree>
    <p:extLst>
      <p:ext uri="{BB962C8B-B14F-4D97-AF65-F5344CB8AC3E}">
        <p14:creationId xmlns:p14="http://schemas.microsoft.com/office/powerpoint/2010/main" val="133041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Side Title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US" dirty="0"/>
              <a:t>Click to edit Master title style</a:t>
            </a:r>
            <a:endParaRPr lang="en-GB" dirty="0"/>
          </a:p>
        </p:txBody>
      </p:sp>
      <p:grpSp>
        <p:nvGrpSpPr>
          <p:cNvPr id="8" name="Group 7">
            <a:extLst>
              <a:ext uri="{FF2B5EF4-FFF2-40B4-BE49-F238E27FC236}">
                <a16:creationId xmlns:a16="http://schemas.microsoft.com/office/drawing/2014/main" id="{391C2020-6297-BAE9-FFAD-EAD757C9C03F}"/>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43EBFA66-BB0C-45B3-9E05-EA476847EED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23DEF0E3-00E5-BFD5-08D5-2E5E65294C13}"/>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2440112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Simpl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Tree>
    <p:extLst>
      <p:ext uri="{BB962C8B-B14F-4D97-AF65-F5344CB8AC3E}">
        <p14:creationId xmlns:p14="http://schemas.microsoft.com/office/powerpoint/2010/main" val="4167145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Logo">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grpSp>
        <p:nvGrpSpPr>
          <p:cNvPr id="2" name="Group 1">
            <a:extLst>
              <a:ext uri="{FF2B5EF4-FFF2-40B4-BE49-F238E27FC236}">
                <a16:creationId xmlns:a16="http://schemas.microsoft.com/office/drawing/2014/main" id="{3B05ED7F-C3CB-F1AB-0D13-40D64480E1EB}"/>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202B66CE-628F-83AA-6C65-C9CFDA2A244B}"/>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4175E3FC-6420-950D-4C4B-59ED294A8095}"/>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6585520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Simp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spTree>
    <p:extLst>
      <p:ext uri="{BB962C8B-B14F-4D97-AF65-F5344CB8AC3E}">
        <p14:creationId xmlns:p14="http://schemas.microsoft.com/office/powerpoint/2010/main" val="3476253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Logo">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US" dirty="0"/>
              <a:t>Click to edit Master title style</a:t>
            </a:r>
            <a:endParaRPr lang="en-GB" dirty="0"/>
          </a:p>
        </p:txBody>
      </p:sp>
      <p:grpSp>
        <p:nvGrpSpPr>
          <p:cNvPr id="2" name="Group 1">
            <a:extLst>
              <a:ext uri="{FF2B5EF4-FFF2-40B4-BE49-F238E27FC236}">
                <a16:creationId xmlns:a16="http://schemas.microsoft.com/office/drawing/2014/main" id="{D292B77D-D732-E7D4-A6B1-0A966E6BF488}"/>
              </a:ext>
            </a:extLst>
          </p:cNvPr>
          <p:cNvGrpSpPr/>
          <p:nvPr userDrawn="1"/>
        </p:nvGrpSpPr>
        <p:grpSpPr>
          <a:xfrm>
            <a:off x="7209216" y="2758227"/>
            <a:ext cx="5623593" cy="5612225"/>
            <a:chOff x="7209216" y="2758227"/>
            <a:chExt cx="5623593" cy="5612225"/>
          </a:xfrm>
        </p:grpSpPr>
        <p:pic>
          <p:nvPicPr>
            <p:cNvPr id="11" name="Picture 10">
              <a:extLst>
                <a:ext uri="{FF2B5EF4-FFF2-40B4-BE49-F238E27FC236}">
                  <a16:creationId xmlns:a16="http://schemas.microsoft.com/office/drawing/2014/main" id="{802C5448-A851-B643-5EAD-72DA0FDD41B9}"/>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D11A7CE8-AD7B-8E77-CF09-1609492A8F9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7463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Simple Grey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sp>
        <p:nvSpPr>
          <p:cNvPr id="11" name="TextBox 10">
            <a:extLst>
              <a:ext uri="{FF2B5EF4-FFF2-40B4-BE49-F238E27FC236}">
                <a16:creationId xmlns:a16="http://schemas.microsoft.com/office/drawing/2014/main" id="{17E1513E-D9F7-4665-D50A-C49BD062338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0714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Simp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24731672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8" name="Group 7">
            <a:extLst>
              <a:ext uri="{FF2B5EF4-FFF2-40B4-BE49-F238E27FC236}">
                <a16:creationId xmlns:a16="http://schemas.microsoft.com/office/drawing/2014/main" id="{A062EC69-293D-B068-6694-395BB9B235B7}"/>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E19BD460-7D72-5C8C-9608-81656E56D4E5}"/>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0" name="Arc 9">
              <a:extLst>
                <a:ext uri="{FF2B5EF4-FFF2-40B4-BE49-F238E27FC236}">
                  <a16:creationId xmlns:a16="http://schemas.microsoft.com/office/drawing/2014/main" id="{9603E80E-EE02-763E-A618-4043A879275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87811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2568516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Simp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48576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Logo">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1" name="Group 10">
            <a:extLst>
              <a:ext uri="{FF2B5EF4-FFF2-40B4-BE49-F238E27FC236}">
                <a16:creationId xmlns:a16="http://schemas.microsoft.com/office/drawing/2014/main" id="{30C984A1-6593-853A-9B97-65F3D4B10071}"/>
              </a:ext>
            </a:extLst>
          </p:cNvPr>
          <p:cNvGrpSpPr/>
          <p:nvPr userDrawn="1"/>
        </p:nvGrpSpPr>
        <p:grpSpPr>
          <a:xfrm>
            <a:off x="7209216" y="2758227"/>
            <a:ext cx="5623593" cy="5612225"/>
            <a:chOff x="7209216" y="2758227"/>
            <a:chExt cx="5623593" cy="5612225"/>
          </a:xfrm>
        </p:grpSpPr>
        <p:pic>
          <p:nvPicPr>
            <p:cNvPr id="12" name="Picture 11">
              <a:extLst>
                <a:ext uri="{FF2B5EF4-FFF2-40B4-BE49-F238E27FC236}">
                  <a16:creationId xmlns:a16="http://schemas.microsoft.com/office/drawing/2014/main" id="{D8B8DA1D-5808-60BA-D1A1-B8EECC1B70A4}"/>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3" name="Arc 12">
              <a:extLst>
                <a:ext uri="{FF2B5EF4-FFF2-40B4-BE49-F238E27FC236}">
                  <a16:creationId xmlns:a16="http://schemas.microsoft.com/office/drawing/2014/main" id="{2B67F314-AC9F-2A3B-3561-2F1141B54268}"/>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628375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DF6C-F99F-1AFA-98D0-D46A9AD35D48}"/>
              </a:ext>
            </a:extLst>
          </p:cNvPr>
          <p:cNvSpPr>
            <a:spLocks noGrp="1"/>
          </p:cNvSpPr>
          <p:nvPr>
            <p:ph type="title"/>
          </p:nvPr>
        </p:nvSpPr>
        <p:spPr>
          <a:xfrm>
            <a:off x="839788" y="1207476"/>
            <a:ext cx="3932237" cy="849923"/>
          </a:xfrm>
        </p:spPr>
        <p:txBody>
          <a:bodyPr anchor="b"/>
          <a:lstStyle>
            <a:lvl1pPr>
              <a:defRPr sz="3200">
                <a:solidFill>
                  <a:srgbClr val="00B0F0"/>
                </a:solidFill>
                <a:latin typeface="Nexa-Book" panose="01000000000000000000" pitchFamily="2" charset="0"/>
              </a:defRPr>
            </a:lvl1pPr>
          </a:lstStyle>
          <a:p>
            <a:r>
              <a:rPr lang="en-US" dirty="0"/>
              <a:t>Click to edit Master title style</a:t>
            </a:r>
            <a:endParaRPr lang="en-GB" dirty="0"/>
          </a:p>
        </p:txBody>
      </p:sp>
      <p:sp>
        <p:nvSpPr>
          <p:cNvPr id="3" name="Picture Placeholder 2">
            <a:extLst>
              <a:ext uri="{FF2B5EF4-FFF2-40B4-BE49-F238E27FC236}">
                <a16:creationId xmlns:a16="http://schemas.microsoft.com/office/drawing/2014/main" id="{2EB44C9D-2112-79B0-4816-9E78BD29BD07}"/>
              </a:ext>
            </a:extLst>
          </p:cNvPr>
          <p:cNvSpPr>
            <a:spLocks noGrp="1"/>
          </p:cNvSpPr>
          <p:nvPr>
            <p:ph type="pic" idx="1"/>
          </p:nvPr>
        </p:nvSpPr>
        <p:spPr>
          <a:xfrm>
            <a:off x="5183188" y="1207476"/>
            <a:ext cx="6172200" cy="4653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D78CF4E-C176-9D12-7120-4D0A9F2DAE39}"/>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EFCB104-0143-327D-34B1-7151C91F2E32}"/>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6" name="Footer Placeholder 5">
            <a:extLst>
              <a:ext uri="{FF2B5EF4-FFF2-40B4-BE49-F238E27FC236}">
                <a16:creationId xmlns:a16="http://schemas.microsoft.com/office/drawing/2014/main" id="{7DCEEECE-E60B-0CC8-E29F-58D51A5130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191EF0-CF7E-5D1F-2062-9EBDCCA48E0B}"/>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8" name="Picture 7">
            <a:extLst>
              <a:ext uri="{FF2B5EF4-FFF2-40B4-BE49-F238E27FC236}">
                <a16:creationId xmlns:a16="http://schemas.microsoft.com/office/drawing/2014/main" id="{EAEA6701-4F96-CE0C-492C-6DFAA4D17FAE}"/>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9" name="Picture 8" descr="Logo&#10;&#10;Description automatically generated">
            <a:extLst>
              <a:ext uri="{FF2B5EF4-FFF2-40B4-BE49-F238E27FC236}">
                <a16:creationId xmlns:a16="http://schemas.microsoft.com/office/drawing/2014/main" id="{04F42B12-34D2-EC73-93B8-A643C1AB7159}"/>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cxnSp>
        <p:nvCxnSpPr>
          <p:cNvPr id="10" name="Straight Connector 9">
            <a:extLst>
              <a:ext uri="{FF2B5EF4-FFF2-40B4-BE49-F238E27FC236}">
                <a16:creationId xmlns:a16="http://schemas.microsoft.com/office/drawing/2014/main" id="{98225E6E-34E3-8E0F-A53C-AEDCE8120288}"/>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333632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c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172896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ck Logo Blue Backgo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AF69F4-770D-1B85-848B-D57E7B0CA147}"/>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85000">
                <a:srgbClr val="00B0F0">
                  <a:shade val="100000"/>
                  <a:satMod val="115000"/>
                </a:srgbClr>
              </a:gs>
            </a:gsLst>
            <a:path path="circle">
              <a:fillToRect l="50000" t="50000" r="50000" b="50000"/>
            </a:path>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21873174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White Logo Blue Backgro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6A0D65-B433-449D-A2E1-10BC8BD32A5D}"/>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44000">
                <a:srgbClr val="00B0F0">
                  <a:shade val="100000"/>
                  <a:satMod val="115000"/>
                </a:srgbClr>
              </a:gs>
            </a:gsLst>
            <a:path path="circle">
              <a:fillToRect l="50000" t="50000" r="50000" b="50000"/>
            </a:path>
            <a:tileRect/>
          </a:gra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7" y="816637"/>
            <a:ext cx="5224725" cy="5224725"/>
          </a:xfrm>
          <a:prstGeom prst="rect">
            <a:avLst/>
          </a:prstGeom>
        </p:spPr>
      </p:pic>
    </p:spTree>
    <p:extLst>
      <p:ext uri="{BB962C8B-B14F-4D97-AF65-F5344CB8AC3E}">
        <p14:creationId xmlns:p14="http://schemas.microsoft.com/office/powerpoint/2010/main" val="42446225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White Logo White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6" y="816636"/>
            <a:ext cx="5224725" cy="5224725"/>
          </a:xfrm>
          <a:prstGeom prst="rect">
            <a:avLst/>
          </a:prstGeom>
        </p:spPr>
      </p:pic>
      <p:sp>
        <p:nvSpPr>
          <p:cNvPr id="8" name="Oval 7">
            <a:extLst>
              <a:ext uri="{FF2B5EF4-FFF2-40B4-BE49-F238E27FC236}">
                <a16:creationId xmlns:a16="http://schemas.microsoft.com/office/drawing/2014/main" id="{9CF1ACE1-D73B-D8C2-A924-FC1C935A2DAE}"/>
              </a:ext>
            </a:extLst>
          </p:cNvPr>
          <p:cNvSpPr/>
          <p:nvPr userDrawn="1"/>
        </p:nvSpPr>
        <p:spPr>
          <a:xfrm>
            <a:off x="3483636" y="816637"/>
            <a:ext cx="5224725" cy="5224725"/>
          </a:xfrm>
          <a:prstGeom prst="ellipse">
            <a:avLst/>
          </a:prstGeom>
          <a:noFill/>
          <a:ln w="38100">
            <a:solidFill>
              <a:srgbClr val="01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178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Simple Gre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cxnSp>
        <p:nvCxnSpPr>
          <p:cNvPr id="7" name="Straight Connector 6">
            <a:extLst>
              <a:ext uri="{FF2B5EF4-FFF2-40B4-BE49-F238E27FC236}">
                <a16:creationId xmlns:a16="http://schemas.microsoft.com/office/drawing/2014/main" id="{9EA7E8DB-A4AC-8027-9A53-75C66510D5D0}"/>
              </a:ext>
            </a:extLst>
          </p:cNvPr>
          <p:cNvCxnSpPr>
            <a:cxnSpLocks noChangeShapeType="1"/>
          </p:cNvCxnSpPr>
          <p:nvPr userDrawn="1"/>
        </p:nvCxnSpPr>
        <p:spPr bwMode="auto">
          <a:xfrm>
            <a:off x="3402038" y="3509963"/>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1" name="TextBox 10">
            <a:extLst>
              <a:ext uri="{FF2B5EF4-FFF2-40B4-BE49-F238E27FC236}">
                <a16:creationId xmlns:a16="http://schemas.microsoft.com/office/drawing/2014/main" id="{D7629CA6-0662-2D71-1B21-AE49055667F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134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Simple Grey 3">
    <p:spTree>
      <p:nvGrpSpPr>
        <p:cNvPr id="1" name=""/>
        <p:cNvGrpSpPr/>
        <p:nvPr/>
      </p:nvGrpSpPr>
      <p:grpSpPr>
        <a:xfrm>
          <a:off x="0" y="0"/>
          <a:ext cx="0" cy="0"/>
          <a:chOff x="0" y="0"/>
          <a:chExt cx="0" cy="0"/>
        </a:xfrm>
      </p:grpSpPr>
      <p:pic>
        <p:nvPicPr>
          <p:cNvPr id="10" name="Content Placeholder 3" descr="Diagram, engineering drawing&#10;&#10;Description automatically generated">
            <a:extLst>
              <a:ext uri="{FF2B5EF4-FFF2-40B4-BE49-F238E27FC236}">
                <a16:creationId xmlns:a16="http://schemas.microsoft.com/office/drawing/2014/main" id="{E1C1C02C-18E1-780A-8763-41AE0F2917BC}"/>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3454400" y="2500833"/>
            <a:ext cx="4347501" cy="565735"/>
          </a:xfrm>
        </p:spPr>
        <p:txBody>
          <a:bodyPr anchor="b">
            <a:normAutofit/>
          </a:bodyPr>
          <a:lstStyle>
            <a:lvl1pPr algn="ctr">
              <a:defRPr sz="3000" spc="150" baseline="0">
                <a:solidFill>
                  <a:schemeClr val="bg2">
                    <a:lumMod val="50000"/>
                  </a:schemeClr>
                </a:solidFill>
                <a:latin typeface="Nexa-Bold" panose="01000000000000000000" pitchFamily="2"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142992"/>
            <a:ext cx="9144000" cy="1655762"/>
          </a:xfrm>
        </p:spPr>
        <p:txBody>
          <a:bodyPr>
            <a:normAutofit/>
          </a:bodyPr>
          <a:lstStyle>
            <a:lvl1pPr marL="0" indent="0" algn="ctr">
              <a:buNone/>
              <a:defRPr sz="20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1" name="TextBox 10">
            <a:extLst>
              <a:ext uri="{FF2B5EF4-FFF2-40B4-BE49-F238E27FC236}">
                <a16:creationId xmlns:a16="http://schemas.microsoft.com/office/drawing/2014/main" id="{24644F0A-52D2-552F-0A18-5EBE0472DC5E}"/>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74111F31-A7FB-AB43-EE29-2BCF7DB70B07}"/>
              </a:ext>
            </a:extLst>
          </p:cNvPr>
          <p:cNvCxnSpPr>
            <a:cxnSpLocks noChangeShapeType="1"/>
          </p:cNvCxnSpPr>
          <p:nvPr userDrawn="1"/>
        </p:nvCxnSpPr>
        <p:spPr bwMode="auto">
          <a:xfrm>
            <a:off x="3059138" y="3066568"/>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0448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Simple Logo Blue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52695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Simple Logo Grey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20/09/2023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79733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Logo White/Blu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116493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Simple Logo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5103588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79A1B-8910-5BC1-CF92-B38FE72CB2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8646328-37A7-2676-1096-E57A9505D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AF5011-76B3-0174-3A68-9C86EC07D8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7316D-C409-4712-90E5-1C58F0743890}" type="datetimeFigureOut">
              <a:rPr lang="en-GB" smtClean="0"/>
              <a:t>20/09/2023</a:t>
            </a:fld>
            <a:endParaRPr lang="en-GB"/>
          </a:p>
        </p:txBody>
      </p:sp>
      <p:sp>
        <p:nvSpPr>
          <p:cNvPr id="5" name="Footer Placeholder 4">
            <a:extLst>
              <a:ext uri="{FF2B5EF4-FFF2-40B4-BE49-F238E27FC236}">
                <a16:creationId xmlns:a16="http://schemas.microsoft.com/office/drawing/2014/main" id="{33A66A41-F04C-56FA-AB94-EC92BB1FF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F6920-6913-6447-389F-BACD3E6EE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D00A0-B5A4-4974-B922-5D8D8E00DFDF}" type="slidenum">
              <a:rPr lang="en-GB" smtClean="0"/>
              <a:t>‹#›</a:t>
            </a:fld>
            <a:endParaRPr lang="en-GB"/>
          </a:p>
        </p:txBody>
      </p:sp>
    </p:spTree>
    <p:extLst>
      <p:ext uri="{BB962C8B-B14F-4D97-AF65-F5344CB8AC3E}">
        <p14:creationId xmlns:p14="http://schemas.microsoft.com/office/powerpoint/2010/main" val="210080840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66" r:id="rId3"/>
    <p:sldLayoutId id="2147483670" r:id="rId4"/>
    <p:sldLayoutId id="2147483676" r:id="rId5"/>
    <p:sldLayoutId id="2147483667" r:id="rId6"/>
    <p:sldLayoutId id="2147483671" r:id="rId7"/>
    <p:sldLayoutId id="2147483660" r:id="rId8"/>
    <p:sldLayoutId id="2147483665" r:id="rId9"/>
    <p:sldLayoutId id="2147483672" r:id="rId10"/>
    <p:sldLayoutId id="2147483673" r:id="rId11"/>
    <p:sldLayoutId id="2147483664" r:id="rId12"/>
    <p:sldLayoutId id="2147483661" r:id="rId13"/>
    <p:sldLayoutId id="2147483662" r:id="rId14"/>
    <p:sldLayoutId id="2147483674" r:id="rId15"/>
    <p:sldLayoutId id="2147483675" r:id="rId16"/>
    <p:sldLayoutId id="2147483663" r:id="rId17"/>
    <p:sldLayoutId id="2147483691" r:id="rId18"/>
    <p:sldLayoutId id="2147483677" r:id="rId19"/>
    <p:sldLayoutId id="2147483679" r:id="rId20"/>
    <p:sldLayoutId id="2147483678" r:id="rId21"/>
    <p:sldLayoutId id="2147483680" r:id="rId22"/>
    <p:sldLayoutId id="2147483681" r:id="rId23"/>
    <p:sldLayoutId id="2147483692" r:id="rId24"/>
    <p:sldLayoutId id="2147483682" r:id="rId25"/>
    <p:sldLayoutId id="2147483683" r:id="rId26"/>
    <p:sldLayoutId id="2147483693" r:id="rId27"/>
    <p:sldLayoutId id="2147483685" r:id="rId28"/>
    <p:sldLayoutId id="2147483684" r:id="rId29"/>
    <p:sldLayoutId id="2147483687" r:id="rId30"/>
    <p:sldLayoutId id="2147483686" r:id="rId31"/>
    <p:sldLayoutId id="2147483688" r:id="rId32"/>
    <p:sldLayoutId id="2147483695" r:id="rId33"/>
    <p:sldLayoutId id="2147483689" r:id="rId34"/>
    <p:sldLayoutId id="2147483690" r:id="rId35"/>
    <p:sldLayoutId id="2147483696" r:id="rId36"/>
    <p:sldLayoutId id="2147483698" r:id="rId37"/>
    <p:sldLayoutId id="2147483697" r:id="rId38"/>
    <p:sldLayoutId id="2147483699" r:id="rId3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22.xm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7.png"/><Relationship Id="rId2" Type="http://schemas.openxmlformats.org/officeDocument/2006/relationships/image" Target="../media/image33.png"/><Relationship Id="rId1" Type="http://schemas.openxmlformats.org/officeDocument/2006/relationships/slideLayout" Target="../slideLayouts/slideLayout2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2.xml"/><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9.png"/><Relationship Id="rId1" Type="http://schemas.openxmlformats.org/officeDocument/2006/relationships/slideLayout" Target="../slideLayouts/slideLayout22.xml"/><Relationship Id="rId5" Type="http://schemas.openxmlformats.org/officeDocument/2006/relationships/image" Target="../media/image51.png"/><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52.png"/><Relationship Id="rId1" Type="http://schemas.openxmlformats.org/officeDocument/2006/relationships/slideLayout" Target="../slideLayouts/slideLayout22.xml"/><Relationship Id="rId5" Type="http://schemas.openxmlformats.org/officeDocument/2006/relationships/image" Target="../media/image54.png"/><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55.png"/><Relationship Id="rId1" Type="http://schemas.openxmlformats.org/officeDocument/2006/relationships/slideLayout" Target="../slideLayouts/slideLayout2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2.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image" Target="../media/image59.png"/><Relationship Id="rId1" Type="http://schemas.openxmlformats.org/officeDocument/2006/relationships/slideLayout" Target="../slideLayouts/slideLayout21.xml"/><Relationship Id="rId6" Type="http://schemas.openxmlformats.org/officeDocument/2006/relationships/image" Target="../media/image540.png"/><Relationship Id="rId5" Type="http://schemas.openxmlformats.org/officeDocument/2006/relationships/image" Target="../media/image530.png"/><Relationship Id="rId4" Type="http://schemas.openxmlformats.org/officeDocument/2006/relationships/image" Target="../media/image520.png"/></Relationships>
</file>

<file path=ppt/slides/_rels/slide2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2.xml"/><Relationship Id="rId5" Type="http://schemas.openxmlformats.org/officeDocument/2006/relationships/image" Target="../media/image66.png"/><Relationship Id="rId4" Type="http://schemas.openxmlformats.org/officeDocument/2006/relationships/image" Target="../media/image6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2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2.xml"/><Relationship Id="rId5" Type="http://schemas.openxmlformats.org/officeDocument/2006/relationships/image" Target="../media/image77.png"/><Relationship Id="rId4" Type="http://schemas.openxmlformats.org/officeDocument/2006/relationships/image" Target="../media/image76.png"/></Relationships>
</file>

<file path=ppt/slides/_rels/slide3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2.xml"/><Relationship Id="rId5" Type="http://schemas.openxmlformats.org/officeDocument/2006/relationships/image" Target="../media/image81.png"/><Relationship Id="rId4" Type="http://schemas.openxmlformats.org/officeDocument/2006/relationships/image" Target="../media/image8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2.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Dynamical Systems</a:t>
            </a:r>
            <a:endParaRPr lang="en-GB" dirty="0"/>
          </a:p>
        </p:txBody>
      </p:sp>
      <p:sp>
        <p:nvSpPr>
          <p:cNvPr id="3" name="Subtitle 2"/>
          <p:cNvSpPr>
            <a:spLocks noGrp="1"/>
          </p:cNvSpPr>
          <p:nvPr>
            <p:ph type="subTitle" idx="1"/>
          </p:nvPr>
        </p:nvSpPr>
        <p:spPr/>
        <p:txBody>
          <a:bodyPr>
            <a:normAutofit lnSpcReduction="10000"/>
          </a:bodyPr>
          <a:lstStyle/>
          <a:p>
            <a:r>
              <a:rPr lang="en-GB"/>
              <a:t>State Space</a:t>
            </a:r>
          </a:p>
          <a:p>
            <a:r>
              <a:rPr lang="en-GB"/>
              <a:t>Representation</a:t>
            </a:r>
            <a:endParaRPr lang="en-GB" dirty="0"/>
          </a:p>
        </p:txBody>
      </p:sp>
    </p:spTree>
    <p:extLst>
      <p:ext uri="{BB962C8B-B14F-4D97-AF65-F5344CB8AC3E}">
        <p14:creationId xmlns:p14="http://schemas.microsoft.com/office/powerpoint/2010/main" val="849150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4C7D78FA-ED8D-DC86-4785-265AE67F3C25}"/>
                  </a:ext>
                </a:extLst>
              </p:cNvPr>
              <p:cNvSpPr>
                <a:spLocks noGrp="1"/>
              </p:cNvSpPr>
              <p:nvPr>
                <p:ph sz="half" idx="1"/>
              </p:nvPr>
            </p:nvSpPr>
            <p:spPr>
              <a:xfrm>
                <a:off x="838200" y="1446302"/>
                <a:ext cx="5181600" cy="4993342"/>
              </a:xfrm>
            </p:spPr>
            <p:txBody>
              <a:bodyPr>
                <a:normAutofit/>
              </a:bodyPr>
              <a:lstStyle/>
              <a:p>
                <a:pPr marL="0" indent="0">
                  <a:lnSpc>
                    <a:spcPct val="150000"/>
                  </a:lnSpc>
                  <a:buNone/>
                </a:pPr>
                <a:r>
                  <a:rPr lang="en-US" sz="2000" b="1" dirty="0">
                    <a:latin typeface="Nexa-Bold" panose="01000000000000000000" pitchFamily="2" charset="0"/>
                    <a:ea typeface="Calibri" panose="020F0502020204030204" pitchFamily="34" charset="0"/>
                    <a:cs typeface="Times New Roman" panose="02020603050405020304" pitchFamily="18" charset="0"/>
                  </a:rPr>
                  <a:t>Worked example</a:t>
                </a:r>
                <a:endParaRPr lang="en-GB" sz="2000" dirty="0">
                  <a:latin typeface="Nexa-Bold" panose="01000000000000000000" pitchFamily="2" charset="0"/>
                  <a:ea typeface="Times New Roman" panose="02020603050405020304" pitchFamily="18" charset="0"/>
                  <a:cs typeface="Times New Roman" panose="02020603050405020304" pitchFamily="18" charset="0"/>
                </a:endParaRPr>
              </a:p>
              <a:p>
                <a:pPr>
                  <a:lnSpc>
                    <a:spcPct val="150000"/>
                  </a:lnSpc>
                </a:pPr>
                <a:r>
                  <a:rPr lang="en-US" sz="1400" dirty="0"/>
                  <a:t>The system can be </a:t>
                </a:r>
                <a:r>
                  <a:rPr lang="en-US" sz="1400" dirty="0" err="1"/>
                  <a:t>analysed</a:t>
                </a:r>
                <a:r>
                  <a:rPr lang="en-US" sz="1400" dirty="0"/>
                  <a:t> using two methodologies: using the charges </a:t>
                </a:r>
                <a14:m>
                  <m:oMath xmlns:m="http://schemas.openxmlformats.org/officeDocument/2006/math">
                    <m:r>
                      <a:rPr lang="en-US" sz="1400" b="1" i="1" dirty="0" smtClean="0">
                        <a:latin typeface="Cambria Math" panose="02040503050406030204" pitchFamily="18" charset="0"/>
                      </a:rPr>
                      <m:t>𝒒</m:t>
                    </m:r>
                  </m:oMath>
                </a14:m>
                <a:r>
                  <a:rPr lang="en-US" sz="1400" dirty="0"/>
                  <a:t> or the current </a:t>
                </a:r>
                <a14:m>
                  <m:oMath xmlns:m="http://schemas.openxmlformats.org/officeDocument/2006/math">
                    <m:r>
                      <a:rPr lang="en-US" sz="1400" b="1" i="1" dirty="0" smtClean="0">
                        <a:latin typeface="Cambria Math" panose="02040503050406030204" pitchFamily="18" charset="0"/>
                      </a:rPr>
                      <m:t>𝒊</m:t>
                    </m:r>
                  </m:oMath>
                </a14:m>
                <a:r>
                  <a:rPr lang="en-US" sz="1400" dirty="0"/>
                  <a:t>.</a:t>
                </a:r>
              </a:p>
              <a:p>
                <a:pPr marL="342900" indent="-342900">
                  <a:lnSpc>
                    <a:spcPct val="150000"/>
                  </a:lnSpc>
                  <a:buFont typeface="+mj-lt"/>
                  <a:buAutoNum type="arabicPeriod"/>
                </a:pPr>
                <a:r>
                  <a:rPr lang="en-US" sz="1400" dirty="0"/>
                  <a:t>Using the charge</a:t>
                </a:r>
                <a:r>
                  <a:rPr lang="en-US" sz="1400" b="1" dirty="0"/>
                  <a:t> </a:t>
                </a:r>
                <a14:m>
                  <m:oMath xmlns:m="http://schemas.openxmlformats.org/officeDocument/2006/math">
                    <m:r>
                      <a:rPr lang="en-US" sz="1400" b="1" i="1" dirty="0" smtClean="0">
                        <a:latin typeface="Cambria Math" panose="02040503050406030204" pitchFamily="18" charset="0"/>
                      </a:rPr>
                      <m:t>𝒒</m:t>
                    </m:r>
                  </m:oMath>
                </a14:m>
                <a:r>
                  <a:rPr lang="en-US" sz="1400" b="1" dirty="0"/>
                  <a:t>:</a:t>
                </a:r>
              </a:p>
              <a:p>
                <a:pPr lvl="1">
                  <a:lnSpc>
                    <a:spcPct val="150000"/>
                  </a:lnSpc>
                </a:pPr>
                <a:r>
                  <a:rPr lang="en-US" sz="1400" dirty="0"/>
                  <a:t>Applying Kirchhoff's Voltage Law (KVL) on the left mesh:</a:t>
                </a:r>
              </a:p>
              <a:p>
                <a:pPr lvl="1">
                  <a:lnSpc>
                    <a:spcPct val="150000"/>
                  </a:lnSpc>
                </a:pPr>
                <a:endParaRPr lang="en-US" sz="1400" dirty="0"/>
              </a:p>
              <a:p>
                <a:pPr lvl="1">
                  <a:lnSpc>
                    <a:spcPct val="150000"/>
                  </a:lnSpc>
                </a:pPr>
                <a:endParaRPr lang="en-US" sz="1400" dirty="0"/>
              </a:p>
              <a:p>
                <a:pPr lvl="1">
                  <a:lnSpc>
                    <a:spcPct val="150000"/>
                  </a:lnSpc>
                </a:pPr>
                <a:endParaRPr lang="en-US" sz="1400" dirty="0"/>
              </a:p>
              <a:p>
                <a:pPr lvl="1">
                  <a:lnSpc>
                    <a:spcPct val="150000"/>
                  </a:lnSpc>
                </a:pPr>
                <a:r>
                  <a:rPr lang="en-US" sz="1400" dirty="0"/>
                  <a:t>And using KVL on the right:</a:t>
                </a:r>
                <a:endParaRPr lang="en-GB" sz="1400" dirty="0"/>
              </a:p>
              <a:p>
                <a:pPr lvl="1">
                  <a:lnSpc>
                    <a:spcPct val="150000"/>
                  </a:lnSpc>
                </a:pPr>
                <a:endParaRPr lang="en-US" sz="1400" dirty="0"/>
              </a:p>
              <a:p>
                <a:pPr lvl="1">
                  <a:lnSpc>
                    <a:spcPct val="150000"/>
                  </a:lnSpc>
                </a:pPr>
                <a:endParaRPr lang="en-GB" sz="1400" dirty="0"/>
              </a:p>
              <a:p>
                <a:pPr marL="342900" indent="-342900">
                  <a:lnSpc>
                    <a:spcPct val="150000"/>
                  </a:lnSpc>
                  <a:buFont typeface="+mj-lt"/>
                  <a:buAutoNum type="arabicPeriod"/>
                </a:pPr>
                <a:endParaRPr lang="en-US" sz="1600" dirty="0"/>
              </a:p>
              <a:p>
                <a:pPr marL="0" indent="0">
                  <a:lnSpc>
                    <a:spcPct val="150000"/>
                  </a:lnSpc>
                  <a:buNone/>
                </a:pPr>
                <a:endParaRPr lang="en-GB" sz="1600" dirty="0">
                  <a:effectLst/>
                  <a:ea typeface="Calibri" panose="020F0502020204030204" pitchFamily="34" charset="0"/>
                  <a:cs typeface="Times New Roman" panose="02020603050405020304" pitchFamily="18" charset="0"/>
                </a:endParaRPr>
              </a:p>
              <a:p>
                <a:endParaRPr lang="en-GB" dirty="0"/>
              </a:p>
            </p:txBody>
          </p:sp>
        </mc:Choice>
        <mc:Fallback>
          <p:sp>
            <p:nvSpPr>
              <p:cNvPr id="2" name="Content Placeholder 1">
                <a:extLst>
                  <a:ext uri="{FF2B5EF4-FFF2-40B4-BE49-F238E27FC236}">
                    <a16:creationId xmlns:a16="http://schemas.microsoft.com/office/drawing/2014/main" id="{4C7D78FA-ED8D-DC86-4785-265AE67F3C25}"/>
                  </a:ext>
                </a:extLst>
              </p:cNvPr>
              <p:cNvSpPr>
                <a:spLocks noGrp="1" noRot="1" noChangeAspect="1" noMove="1" noResize="1" noEditPoints="1" noAdjustHandles="1" noChangeArrowheads="1" noChangeShapeType="1" noTextEdit="1"/>
              </p:cNvSpPr>
              <p:nvPr>
                <p:ph sz="half" idx="1"/>
              </p:nvPr>
            </p:nvSpPr>
            <p:spPr>
              <a:xfrm>
                <a:off x="838200" y="1446302"/>
                <a:ext cx="5181600" cy="4993342"/>
              </a:xfrm>
              <a:blipFill>
                <a:blip r:embed="rId2"/>
                <a:stretch>
                  <a:fillRect l="-1294"/>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532DCE02-957F-1B8B-0A83-BE75091F870F}"/>
              </a:ext>
            </a:extLst>
          </p:cNvPr>
          <p:cNvPicPr>
            <a:picLocks noGrp="1" noChangeAspect="1"/>
          </p:cNvPicPr>
          <p:nvPr>
            <p:ph sz="half" idx="2"/>
          </p:nvPr>
        </p:nvPicPr>
        <p:blipFill>
          <a:blip r:embed="rId3"/>
          <a:stretch>
            <a:fillRect/>
          </a:stretch>
        </p:blipFill>
        <p:spPr>
          <a:xfrm>
            <a:off x="6172200" y="2941421"/>
            <a:ext cx="5181600" cy="2119745"/>
          </a:xfrm>
          <a:prstGeom prst="rect">
            <a:avLst/>
          </a:prstGeom>
        </p:spPr>
      </p:pic>
      <p:sp>
        <p:nvSpPr>
          <p:cNvPr id="4" name="Title 3">
            <a:extLst>
              <a:ext uri="{FF2B5EF4-FFF2-40B4-BE49-F238E27FC236}">
                <a16:creationId xmlns:a16="http://schemas.microsoft.com/office/drawing/2014/main" id="{B355F8F5-BA30-5A3D-F8B5-3B6F7DA380F9}"/>
              </a:ext>
            </a:extLst>
          </p:cNvPr>
          <p:cNvSpPr>
            <a:spLocks noGrp="1"/>
          </p:cNvSpPr>
          <p:nvPr>
            <p:ph type="title"/>
          </p:nvPr>
        </p:nvSpPr>
        <p:spPr/>
        <p:txBody>
          <a:bodyPr/>
          <a:lstStyle/>
          <a:p>
            <a:r>
              <a:rPr lang="en-US" dirty="0"/>
              <a:t>Dynamical systems</a:t>
            </a:r>
            <a:endParaRPr lang="en-GB" dirty="0"/>
          </a:p>
        </p:txBody>
      </p:sp>
      <p:sp>
        <p:nvSpPr>
          <p:cNvPr id="7" name="TextBox 6">
            <a:extLst>
              <a:ext uri="{FF2B5EF4-FFF2-40B4-BE49-F238E27FC236}">
                <a16:creationId xmlns:a16="http://schemas.microsoft.com/office/drawing/2014/main" id="{E306DEB8-6A59-F463-36AA-352E9232B35E}"/>
              </a:ext>
            </a:extLst>
          </p:cNvPr>
          <p:cNvSpPr txBox="1"/>
          <p:nvPr/>
        </p:nvSpPr>
        <p:spPr>
          <a:xfrm>
            <a:off x="7781364" y="5243464"/>
            <a:ext cx="2689412" cy="338554"/>
          </a:xfrm>
          <a:prstGeom prst="rect">
            <a:avLst/>
          </a:prstGeom>
          <a:noFill/>
        </p:spPr>
        <p:txBody>
          <a:bodyPr wrap="square">
            <a:spAutoFit/>
          </a:bodyPr>
          <a:lstStyle/>
          <a:p>
            <a:r>
              <a:rPr lang="en-GB" sz="1600" dirty="0">
                <a:solidFill>
                  <a:schemeClr val="bg2">
                    <a:lumMod val="50000"/>
                  </a:schemeClr>
                </a:solidFill>
                <a:latin typeface="Nexa-Regular" panose="01000000000000000000" pitchFamily="2" charset="0"/>
                <a:cs typeface="Times New Roman" panose="02020603050405020304" pitchFamily="18" charset="0"/>
              </a:rPr>
              <a:t>Figure 1: Electrical Circuit</a:t>
            </a:r>
            <a:endParaRPr lang="en-GB" sz="1600" dirty="0">
              <a:solidFill>
                <a:schemeClr val="bg2">
                  <a:lumMod val="50000"/>
                </a:schemeClr>
              </a:solidFill>
              <a:latin typeface="Nexa-Regular" panose="01000000000000000000" pitchFamily="2" charset="0"/>
            </a:endParaRPr>
          </a:p>
        </p:txBody>
      </p:sp>
      <mc:AlternateContent xmlns:mc="http://schemas.openxmlformats.org/markup-compatibility/2006">
        <mc:Choice xmlns:a14="http://schemas.microsoft.com/office/drawing/2010/main" Requires="a14">
          <p:graphicFrame>
            <p:nvGraphicFramePr>
              <p:cNvPr id="3" name="Table 7">
                <a:extLst>
                  <a:ext uri="{FF2B5EF4-FFF2-40B4-BE49-F238E27FC236}">
                    <a16:creationId xmlns:a16="http://schemas.microsoft.com/office/drawing/2014/main" id="{AA626649-CC36-5B27-BD90-82AC1D15B9C2}"/>
                  </a:ext>
                </a:extLst>
              </p:cNvPr>
              <p:cNvGraphicFramePr>
                <a:graphicFrameLocks noGrp="1"/>
              </p:cNvGraphicFramePr>
              <p:nvPr>
                <p:extLst>
                  <p:ext uri="{D42A27DB-BD31-4B8C-83A1-F6EECF244321}">
                    <p14:modId xmlns:p14="http://schemas.microsoft.com/office/powerpoint/2010/main" val="3033472426"/>
                  </p:ext>
                </p:extLst>
              </p:nvPr>
            </p:nvGraphicFramePr>
            <p:xfrm>
              <a:off x="838200" y="3942973"/>
              <a:ext cx="5257800" cy="1010095"/>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lgn="ctr"/>
                          <a14:m>
                            <m:oMathPara xmlns:m="http://schemas.openxmlformats.org/officeDocument/2006/math">
                              <m:oMathParaPr>
                                <m:jc m:val="centerGroup"/>
                              </m:oMathParaPr>
                              <m:oMath xmlns:m="http://schemas.openxmlformats.org/officeDocument/2006/math">
                                <m:nary>
                                  <m:naryPr>
                                    <m:chr m:val="∑"/>
                                    <m:supHide m:val="on"/>
                                    <m:ctrlPr>
                                      <a:rPr lang="en-US" sz="1400" i="1" smtClean="0">
                                        <a:latin typeface="Cambria Math" panose="02040503050406030204" pitchFamily="18" charset="0"/>
                                      </a:rPr>
                                    </m:ctrlPr>
                                  </m:naryPr>
                                  <m:sub>
                                    <m:r>
                                      <m:rPr>
                                        <m:brk m:alnAt="7"/>
                                      </m:rPr>
                                      <a:rPr lang="en-US" sz="1400" b="0" i="1" smtClean="0">
                                        <a:latin typeface="Cambria Math" panose="02040503050406030204" pitchFamily="18" charset="0"/>
                                      </a:rPr>
                                      <m:t>𝑖</m:t>
                                    </m:r>
                                  </m:sub>
                                  <m:sup/>
                                  <m:e>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𝑉</m:t>
                                        </m:r>
                                      </m:e>
                                      <m:sub>
                                        <m:r>
                                          <a:rPr lang="en-US" sz="1400" b="0" i="1" smtClean="0">
                                            <a:latin typeface="Cambria Math" panose="02040503050406030204" pitchFamily="18" charset="0"/>
                                          </a:rPr>
                                          <m:t>𝑖</m:t>
                                        </m:r>
                                      </m:sub>
                                      <m:sup>
                                        <m:r>
                                          <a:rPr lang="en-US" sz="1400" b="0" i="1" smtClean="0">
                                            <a:latin typeface="Cambria Math" panose="02040503050406030204" pitchFamily="18" charset="0"/>
                                          </a:rPr>
                                          <m:t>𝑙𝑒𝑓𝑡</m:t>
                                        </m:r>
                                      </m:sup>
                                    </m:sSubSup>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𝑐</m:t>
                                        </m:r>
                                      </m:den>
                                    </m:f>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𝑖</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𝑅</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𝑐</m:t>
                                        </m:r>
                                      </m:den>
                                    </m:f>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=0 </m:t>
                                    </m:r>
                                    <m:r>
                                      <a:rPr lang="en-US" sz="1400" b="0" i="1" smtClean="0">
                                        <a:latin typeface="Cambria Math" panose="02040503050406030204" pitchFamily="18" charset="0"/>
                                        <a:ea typeface="Cambria Math" panose="02040503050406030204" pitchFamily="18" charset="0"/>
                                      </a:rPr>
                                      <m:t>⇒</m:t>
                                    </m:r>
                                  </m:e>
                                </m:nary>
                              </m:oMath>
                              <m:oMath xmlns:m="http://schemas.openxmlformats.org/officeDocument/2006/math">
                                <m:r>
                                  <a:rPr lang="en-US" sz="140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𝑖</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2</m:t>
                                    </m:r>
                                  </m:sub>
                                </m:sSub>
                              </m:oMath>
                            </m:oMathPara>
                          </a14:m>
                          <a:endParaRPr lang="en-GB" sz="1400" dirty="0">
                            <a:solidFill>
                              <a:schemeClr val="bg2">
                                <a:lumMod val="50000"/>
                              </a:schemeClr>
                            </a:solidFill>
                          </a:endParaRPr>
                        </a:p>
                      </a:txBody>
                      <a:tcPr anchor="ctr"/>
                    </a:tc>
                    <a:tc>
                      <a:txBody>
                        <a:bodyPr/>
                        <a:lstStyle/>
                        <a:p>
                          <a:pPr algn="ctr"/>
                          <a:r>
                            <a:rPr lang="en-GB" sz="1600" b="1" dirty="0">
                              <a:solidFill>
                                <a:schemeClr val="bg2">
                                  <a:lumMod val="50000"/>
                                </a:schemeClr>
                              </a:solidFill>
                              <a:latin typeface="Nexa-Light" panose="01000000000000000000" pitchFamily="2" charset="0"/>
                            </a:rPr>
                            <a:t>(2)</a:t>
                          </a:r>
                        </a:p>
                      </a:txBody>
                      <a:tcPr anchor="ctr"/>
                    </a:tc>
                    <a:extLst>
                      <a:ext uri="{0D108BD9-81ED-4DB2-BD59-A6C34878D82A}">
                        <a16:rowId xmlns:a16="http://schemas.microsoft.com/office/drawing/2014/main" val="2442538974"/>
                      </a:ext>
                    </a:extLst>
                  </a:tr>
                </a:tbl>
              </a:graphicData>
            </a:graphic>
          </p:graphicFrame>
        </mc:Choice>
        <mc:Fallback>
          <p:graphicFrame>
            <p:nvGraphicFramePr>
              <p:cNvPr id="3" name="Table 7">
                <a:extLst>
                  <a:ext uri="{FF2B5EF4-FFF2-40B4-BE49-F238E27FC236}">
                    <a16:creationId xmlns:a16="http://schemas.microsoft.com/office/drawing/2014/main" id="{AA626649-CC36-5B27-BD90-82AC1D15B9C2}"/>
                  </a:ext>
                </a:extLst>
              </p:cNvPr>
              <p:cNvGraphicFramePr>
                <a:graphicFrameLocks noGrp="1"/>
              </p:cNvGraphicFramePr>
              <p:nvPr>
                <p:extLst>
                  <p:ext uri="{D42A27DB-BD31-4B8C-83A1-F6EECF244321}">
                    <p14:modId xmlns:p14="http://schemas.microsoft.com/office/powerpoint/2010/main" val="3033472426"/>
                  </p:ext>
                </p:extLst>
              </p:nvPr>
            </p:nvGraphicFramePr>
            <p:xfrm>
              <a:off x="838200" y="3942973"/>
              <a:ext cx="5257800" cy="1010095"/>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1010095">
                    <a:tc>
                      <a:txBody>
                        <a:bodyPr/>
                        <a:lstStyle/>
                        <a:p>
                          <a:endParaRPr lang="en-US"/>
                        </a:p>
                      </a:txBody>
                      <a:tcPr anchor="ctr">
                        <a:blipFill>
                          <a:blip r:embed="rId4"/>
                          <a:stretch>
                            <a:fillRect t="-69461" r="-20028" b="-61677"/>
                          </a:stretch>
                        </a:blipFill>
                      </a:tcPr>
                    </a:tc>
                    <a:tc>
                      <a:txBody>
                        <a:bodyPr/>
                        <a:lstStyle/>
                        <a:p>
                          <a:pPr algn="ctr"/>
                          <a:r>
                            <a:rPr lang="en-GB" sz="1600" b="1" dirty="0">
                              <a:solidFill>
                                <a:schemeClr val="bg2">
                                  <a:lumMod val="50000"/>
                                </a:schemeClr>
                              </a:solidFill>
                              <a:latin typeface="Nexa-Light" panose="01000000000000000000" pitchFamily="2" charset="0"/>
                            </a:rPr>
                            <a:t>(2)</a:t>
                          </a:r>
                        </a:p>
                      </a:txBody>
                      <a:tcPr anchor="ctr"/>
                    </a:tc>
                    <a:extLst>
                      <a:ext uri="{0D108BD9-81ED-4DB2-BD59-A6C34878D82A}">
                        <a16:rowId xmlns:a16="http://schemas.microsoft.com/office/drawing/2014/main" val="2442538974"/>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6" name="Table 7">
                <a:extLst>
                  <a:ext uri="{FF2B5EF4-FFF2-40B4-BE49-F238E27FC236}">
                    <a16:creationId xmlns:a16="http://schemas.microsoft.com/office/drawing/2014/main" id="{DBFCB0A5-F567-1DB9-D0EB-E405910CA3DD}"/>
                  </a:ext>
                </a:extLst>
              </p:cNvPr>
              <p:cNvGraphicFramePr>
                <a:graphicFrameLocks noGrp="1"/>
              </p:cNvGraphicFramePr>
              <p:nvPr>
                <p:extLst>
                  <p:ext uri="{D42A27DB-BD31-4B8C-83A1-F6EECF244321}">
                    <p14:modId xmlns:p14="http://schemas.microsoft.com/office/powerpoint/2010/main" val="3598512120"/>
                  </p:ext>
                </p:extLst>
              </p:nvPr>
            </p:nvGraphicFramePr>
            <p:xfrm>
              <a:off x="762000" y="5498281"/>
              <a:ext cx="5257800" cy="1010095"/>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lgn="ctr"/>
                          <a14:m>
                            <m:oMathPara xmlns:m="http://schemas.openxmlformats.org/officeDocument/2006/math">
                              <m:oMathParaPr>
                                <m:jc m:val="centerGroup"/>
                              </m:oMathParaPr>
                              <m:oMath xmlns:m="http://schemas.openxmlformats.org/officeDocument/2006/math">
                                <m:nary>
                                  <m:naryPr>
                                    <m:chr m:val="∑"/>
                                    <m:supHide m:val="on"/>
                                    <m:ctrlPr>
                                      <a:rPr lang="en-US" sz="1400" i="1" smtClean="0">
                                        <a:latin typeface="Cambria Math" panose="02040503050406030204" pitchFamily="18" charset="0"/>
                                      </a:rPr>
                                    </m:ctrlPr>
                                  </m:naryPr>
                                  <m:sub>
                                    <m:r>
                                      <m:rPr>
                                        <m:brk m:alnAt="7"/>
                                      </m:rPr>
                                      <a:rPr lang="en-US" sz="1400" b="0" i="1" smtClean="0">
                                        <a:latin typeface="Cambria Math" panose="02040503050406030204" pitchFamily="18" charset="0"/>
                                      </a:rPr>
                                      <m:t>𝑖</m:t>
                                    </m:r>
                                  </m:sub>
                                  <m:sup/>
                                  <m:e>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𝑉</m:t>
                                        </m:r>
                                      </m:e>
                                      <m:sub>
                                        <m:r>
                                          <a:rPr lang="en-US" sz="1400" b="0" i="1" smtClean="0">
                                            <a:latin typeface="Cambria Math" panose="02040503050406030204" pitchFamily="18" charset="0"/>
                                          </a:rPr>
                                          <m:t>𝑖</m:t>
                                        </m:r>
                                      </m:sub>
                                      <m:sup>
                                        <m:r>
                                          <a:rPr lang="en-US" sz="1400" b="0" i="1" smtClean="0">
                                            <a:latin typeface="Cambria Math" panose="02040503050406030204" pitchFamily="18" charset="0"/>
                                          </a:rPr>
                                          <m:t>𝑟𝑖𝑔h𝑡</m:t>
                                        </m:r>
                                      </m:sup>
                                    </m:sSubSup>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𝑖</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𝑅</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𝑐</m:t>
                                        </m:r>
                                      </m:den>
                                    </m:f>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=0 </m:t>
                                    </m:r>
                                    <m:r>
                                      <a:rPr lang="en-US" sz="1400" b="0" i="1" smtClean="0">
                                        <a:latin typeface="Cambria Math" panose="02040503050406030204" pitchFamily="18" charset="0"/>
                                        <a:ea typeface="Cambria Math" panose="02040503050406030204" pitchFamily="18" charset="0"/>
                                      </a:rPr>
                                      <m:t>⇒</m:t>
                                    </m:r>
                                  </m:e>
                                </m:nary>
                              </m:oMath>
                              <m:oMath xmlns:m="http://schemas.openxmlformats.org/officeDocument/2006/math">
                                <m:r>
                                  <a:rPr lang="en-US" sz="140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𝑖</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2</m:t>
                                    </m:r>
                                  </m:sub>
                                </m:sSub>
                              </m:oMath>
                            </m:oMathPara>
                          </a14:m>
                          <a:endParaRPr lang="en-GB" sz="1400" dirty="0">
                            <a:solidFill>
                              <a:schemeClr val="bg2">
                                <a:lumMod val="50000"/>
                              </a:schemeClr>
                            </a:solidFill>
                          </a:endParaRPr>
                        </a:p>
                      </a:txBody>
                      <a:tcPr anchor="ctr"/>
                    </a:tc>
                    <a:tc>
                      <a:txBody>
                        <a:bodyPr/>
                        <a:lstStyle/>
                        <a:p>
                          <a:pPr algn="ctr"/>
                          <a:r>
                            <a:rPr lang="en-GB" sz="1600" b="1" dirty="0">
                              <a:solidFill>
                                <a:schemeClr val="bg2">
                                  <a:lumMod val="50000"/>
                                </a:schemeClr>
                              </a:solidFill>
                              <a:latin typeface="Nexa-Light" panose="01000000000000000000" pitchFamily="2" charset="0"/>
                            </a:rPr>
                            <a:t>(3)</a:t>
                          </a:r>
                        </a:p>
                      </a:txBody>
                      <a:tcPr anchor="ctr"/>
                    </a:tc>
                    <a:extLst>
                      <a:ext uri="{0D108BD9-81ED-4DB2-BD59-A6C34878D82A}">
                        <a16:rowId xmlns:a16="http://schemas.microsoft.com/office/drawing/2014/main" val="2442538974"/>
                      </a:ext>
                    </a:extLst>
                  </a:tr>
                </a:tbl>
              </a:graphicData>
            </a:graphic>
          </p:graphicFrame>
        </mc:Choice>
        <mc:Fallback>
          <p:graphicFrame>
            <p:nvGraphicFramePr>
              <p:cNvPr id="6" name="Table 7">
                <a:extLst>
                  <a:ext uri="{FF2B5EF4-FFF2-40B4-BE49-F238E27FC236}">
                    <a16:creationId xmlns:a16="http://schemas.microsoft.com/office/drawing/2014/main" id="{DBFCB0A5-F567-1DB9-D0EB-E405910CA3DD}"/>
                  </a:ext>
                </a:extLst>
              </p:cNvPr>
              <p:cNvGraphicFramePr>
                <a:graphicFrameLocks noGrp="1"/>
              </p:cNvGraphicFramePr>
              <p:nvPr>
                <p:extLst>
                  <p:ext uri="{D42A27DB-BD31-4B8C-83A1-F6EECF244321}">
                    <p14:modId xmlns:p14="http://schemas.microsoft.com/office/powerpoint/2010/main" val="3598512120"/>
                  </p:ext>
                </p:extLst>
              </p:nvPr>
            </p:nvGraphicFramePr>
            <p:xfrm>
              <a:off x="762000" y="5498281"/>
              <a:ext cx="5257800" cy="1010095"/>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1010095">
                    <a:tc>
                      <a:txBody>
                        <a:bodyPr/>
                        <a:lstStyle/>
                        <a:p>
                          <a:endParaRPr lang="en-US"/>
                        </a:p>
                      </a:txBody>
                      <a:tcPr anchor="ctr">
                        <a:blipFill>
                          <a:blip r:embed="rId5"/>
                          <a:stretch>
                            <a:fillRect t="-69461" r="-20028" b="-61677"/>
                          </a:stretch>
                        </a:blipFill>
                      </a:tcPr>
                    </a:tc>
                    <a:tc>
                      <a:txBody>
                        <a:bodyPr/>
                        <a:lstStyle/>
                        <a:p>
                          <a:pPr algn="ctr"/>
                          <a:r>
                            <a:rPr lang="en-GB" sz="1600" b="1" dirty="0">
                              <a:solidFill>
                                <a:schemeClr val="bg2">
                                  <a:lumMod val="50000"/>
                                </a:schemeClr>
                              </a:solidFill>
                              <a:latin typeface="Nexa-Light" panose="01000000000000000000" pitchFamily="2" charset="0"/>
                            </a:rPr>
                            <a:t>(3)</a:t>
                          </a:r>
                        </a:p>
                      </a:txBody>
                      <a:tcPr anchor="ctr"/>
                    </a:tc>
                    <a:extLst>
                      <a:ext uri="{0D108BD9-81ED-4DB2-BD59-A6C34878D82A}">
                        <a16:rowId xmlns:a16="http://schemas.microsoft.com/office/drawing/2014/main" val="2442538974"/>
                      </a:ext>
                    </a:extLst>
                  </a:tr>
                </a:tbl>
              </a:graphicData>
            </a:graphic>
          </p:graphicFrame>
        </mc:Fallback>
      </mc:AlternateContent>
    </p:spTree>
    <p:extLst>
      <p:ext uri="{BB962C8B-B14F-4D97-AF65-F5344CB8AC3E}">
        <p14:creationId xmlns:p14="http://schemas.microsoft.com/office/powerpoint/2010/main" val="3136864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7D78FA-ED8D-DC86-4785-265AE67F3C25}"/>
              </a:ext>
            </a:extLst>
          </p:cNvPr>
          <p:cNvSpPr>
            <a:spLocks noGrp="1"/>
          </p:cNvSpPr>
          <p:nvPr>
            <p:ph sz="half" idx="1"/>
          </p:nvPr>
        </p:nvSpPr>
        <p:spPr>
          <a:xfrm>
            <a:off x="838200" y="1446302"/>
            <a:ext cx="5181600" cy="4993342"/>
          </a:xfrm>
        </p:spPr>
        <p:txBody>
          <a:bodyPr>
            <a:normAutofit/>
          </a:bodyPr>
          <a:lstStyle/>
          <a:p>
            <a:pPr marL="0" indent="0">
              <a:lnSpc>
                <a:spcPct val="150000"/>
              </a:lnSpc>
              <a:buNone/>
            </a:pPr>
            <a:r>
              <a:rPr lang="en-US" sz="2000" b="1" dirty="0">
                <a:latin typeface="Nexa-Bold" panose="01000000000000000000" pitchFamily="2" charset="0"/>
                <a:ea typeface="Calibri" panose="020F0502020204030204" pitchFamily="34" charset="0"/>
                <a:cs typeface="Times New Roman" panose="02020603050405020304" pitchFamily="18" charset="0"/>
              </a:rPr>
              <a:t>Worked example</a:t>
            </a:r>
            <a:endParaRPr lang="en-GB" sz="2000" dirty="0">
              <a:latin typeface="Nexa-Bold" panose="01000000000000000000" pitchFamily="2" charset="0"/>
              <a:ea typeface="Times New Roman" panose="02020603050405020304" pitchFamily="18" charset="0"/>
              <a:cs typeface="Times New Roman" panose="02020603050405020304" pitchFamily="18" charset="0"/>
            </a:endParaRPr>
          </a:p>
          <a:p>
            <a:pPr lvl="1">
              <a:lnSpc>
                <a:spcPct val="150000"/>
              </a:lnSpc>
            </a:pPr>
            <a:r>
              <a:rPr lang="en-US" sz="1400" dirty="0"/>
              <a:t>Moreover, both charges and currents are related as follows:</a:t>
            </a:r>
          </a:p>
          <a:p>
            <a:pPr lvl="1">
              <a:lnSpc>
                <a:spcPct val="150000"/>
              </a:lnSpc>
            </a:pPr>
            <a:endParaRPr lang="en-US" sz="1400" dirty="0"/>
          </a:p>
          <a:p>
            <a:pPr lvl="1">
              <a:lnSpc>
                <a:spcPct val="150000"/>
              </a:lnSpc>
            </a:pPr>
            <a:r>
              <a:rPr lang="en-US" sz="1400" dirty="0"/>
              <a:t>Therefore,</a:t>
            </a:r>
          </a:p>
          <a:p>
            <a:pPr lvl="1">
              <a:lnSpc>
                <a:spcPct val="150000"/>
              </a:lnSpc>
            </a:pPr>
            <a:endParaRPr lang="en-US" sz="1400" dirty="0"/>
          </a:p>
          <a:p>
            <a:pPr lvl="1">
              <a:lnSpc>
                <a:spcPct val="150000"/>
              </a:lnSpc>
            </a:pPr>
            <a:endParaRPr lang="en-US" sz="1400" dirty="0"/>
          </a:p>
          <a:p>
            <a:pPr lvl="1">
              <a:lnSpc>
                <a:spcPct val="150000"/>
              </a:lnSpc>
            </a:pPr>
            <a:endParaRPr lang="en-US" sz="1400" dirty="0"/>
          </a:p>
          <a:p>
            <a:pPr lvl="1">
              <a:lnSpc>
                <a:spcPct val="150000"/>
              </a:lnSpc>
            </a:pPr>
            <a:r>
              <a:rPr lang="en-US" sz="1400" dirty="0"/>
              <a:t>Or equivalently, the matrix form:</a:t>
            </a:r>
            <a:endParaRPr lang="en-GB" sz="1400" dirty="0"/>
          </a:p>
          <a:p>
            <a:pPr lvl="1">
              <a:lnSpc>
                <a:spcPct val="150000"/>
              </a:lnSpc>
            </a:pPr>
            <a:endParaRPr lang="en-GB" sz="1400" dirty="0"/>
          </a:p>
          <a:p>
            <a:pPr lvl="1">
              <a:lnSpc>
                <a:spcPct val="150000"/>
              </a:lnSpc>
            </a:pPr>
            <a:endParaRPr lang="en-US" sz="1400" dirty="0"/>
          </a:p>
          <a:p>
            <a:pPr lvl="1">
              <a:lnSpc>
                <a:spcPct val="150000"/>
              </a:lnSpc>
            </a:pPr>
            <a:endParaRPr lang="en-GB" sz="1400" dirty="0"/>
          </a:p>
          <a:p>
            <a:pPr marL="342900" indent="-342900">
              <a:lnSpc>
                <a:spcPct val="150000"/>
              </a:lnSpc>
              <a:buFont typeface="+mj-lt"/>
              <a:buAutoNum type="arabicPeriod"/>
            </a:pPr>
            <a:endParaRPr lang="en-US" sz="1600" dirty="0"/>
          </a:p>
          <a:p>
            <a:pPr marL="0" indent="0">
              <a:lnSpc>
                <a:spcPct val="150000"/>
              </a:lnSpc>
              <a:buNone/>
            </a:pPr>
            <a:endParaRPr lang="en-GB" sz="1600" dirty="0">
              <a:effectLst/>
              <a:ea typeface="Calibri" panose="020F0502020204030204" pitchFamily="34" charset="0"/>
              <a:cs typeface="Times New Roman" panose="02020603050405020304" pitchFamily="18" charset="0"/>
            </a:endParaRPr>
          </a:p>
          <a:p>
            <a:endParaRPr lang="en-GB" dirty="0"/>
          </a:p>
        </p:txBody>
      </p:sp>
      <p:pic>
        <p:nvPicPr>
          <p:cNvPr id="5" name="Content Placeholder 4">
            <a:extLst>
              <a:ext uri="{FF2B5EF4-FFF2-40B4-BE49-F238E27FC236}">
                <a16:creationId xmlns:a16="http://schemas.microsoft.com/office/drawing/2014/main" id="{532DCE02-957F-1B8B-0A83-BE75091F870F}"/>
              </a:ext>
            </a:extLst>
          </p:cNvPr>
          <p:cNvPicPr>
            <a:picLocks noGrp="1" noChangeAspect="1"/>
          </p:cNvPicPr>
          <p:nvPr>
            <p:ph sz="half" idx="2"/>
          </p:nvPr>
        </p:nvPicPr>
        <p:blipFill>
          <a:blip r:embed="rId2"/>
          <a:stretch>
            <a:fillRect/>
          </a:stretch>
        </p:blipFill>
        <p:spPr>
          <a:xfrm>
            <a:off x="6172200" y="2941421"/>
            <a:ext cx="5181600" cy="2119745"/>
          </a:xfrm>
          <a:prstGeom prst="rect">
            <a:avLst/>
          </a:prstGeom>
        </p:spPr>
      </p:pic>
      <p:sp>
        <p:nvSpPr>
          <p:cNvPr id="4" name="Title 3">
            <a:extLst>
              <a:ext uri="{FF2B5EF4-FFF2-40B4-BE49-F238E27FC236}">
                <a16:creationId xmlns:a16="http://schemas.microsoft.com/office/drawing/2014/main" id="{B355F8F5-BA30-5A3D-F8B5-3B6F7DA380F9}"/>
              </a:ext>
            </a:extLst>
          </p:cNvPr>
          <p:cNvSpPr>
            <a:spLocks noGrp="1"/>
          </p:cNvSpPr>
          <p:nvPr>
            <p:ph type="title"/>
          </p:nvPr>
        </p:nvSpPr>
        <p:spPr/>
        <p:txBody>
          <a:bodyPr/>
          <a:lstStyle/>
          <a:p>
            <a:r>
              <a:rPr lang="en-US" dirty="0"/>
              <a:t>Dynamical systems</a:t>
            </a:r>
            <a:endParaRPr lang="en-GB" dirty="0"/>
          </a:p>
        </p:txBody>
      </p:sp>
      <p:sp>
        <p:nvSpPr>
          <p:cNvPr id="7" name="TextBox 6">
            <a:extLst>
              <a:ext uri="{FF2B5EF4-FFF2-40B4-BE49-F238E27FC236}">
                <a16:creationId xmlns:a16="http://schemas.microsoft.com/office/drawing/2014/main" id="{E306DEB8-6A59-F463-36AA-352E9232B35E}"/>
              </a:ext>
            </a:extLst>
          </p:cNvPr>
          <p:cNvSpPr txBox="1"/>
          <p:nvPr/>
        </p:nvSpPr>
        <p:spPr>
          <a:xfrm>
            <a:off x="7781364" y="5243464"/>
            <a:ext cx="2689412" cy="338554"/>
          </a:xfrm>
          <a:prstGeom prst="rect">
            <a:avLst/>
          </a:prstGeom>
          <a:noFill/>
        </p:spPr>
        <p:txBody>
          <a:bodyPr wrap="square">
            <a:spAutoFit/>
          </a:bodyPr>
          <a:lstStyle/>
          <a:p>
            <a:r>
              <a:rPr lang="en-GB" sz="1600" dirty="0">
                <a:solidFill>
                  <a:schemeClr val="bg2">
                    <a:lumMod val="50000"/>
                  </a:schemeClr>
                </a:solidFill>
                <a:latin typeface="Nexa-Regular" panose="01000000000000000000" pitchFamily="2" charset="0"/>
                <a:cs typeface="Times New Roman" panose="02020603050405020304" pitchFamily="18" charset="0"/>
              </a:rPr>
              <a:t>Figure 1: Electrical Circuit</a:t>
            </a:r>
            <a:endParaRPr lang="en-GB" sz="1600" dirty="0">
              <a:solidFill>
                <a:schemeClr val="bg2">
                  <a:lumMod val="50000"/>
                </a:schemeClr>
              </a:solidFill>
              <a:latin typeface="Nexa-Regular" panose="01000000000000000000" pitchFamily="2" charset="0"/>
            </a:endParaRPr>
          </a:p>
        </p:txBody>
      </p:sp>
      <mc:AlternateContent xmlns:mc="http://schemas.openxmlformats.org/markup-compatibility/2006">
        <mc:Choice xmlns:a14="http://schemas.microsoft.com/office/drawing/2010/main" Requires="a14">
          <p:graphicFrame>
            <p:nvGraphicFramePr>
              <p:cNvPr id="3" name="Table 7">
                <a:extLst>
                  <a:ext uri="{FF2B5EF4-FFF2-40B4-BE49-F238E27FC236}">
                    <a16:creationId xmlns:a16="http://schemas.microsoft.com/office/drawing/2014/main" id="{AA626649-CC36-5B27-BD90-82AC1D15B9C2}"/>
                  </a:ext>
                </a:extLst>
              </p:cNvPr>
              <p:cNvGraphicFramePr>
                <a:graphicFrameLocks noGrp="1"/>
              </p:cNvGraphicFramePr>
              <p:nvPr>
                <p:extLst>
                  <p:ext uri="{D42A27DB-BD31-4B8C-83A1-F6EECF244321}">
                    <p14:modId xmlns:p14="http://schemas.microsoft.com/office/powerpoint/2010/main" val="3048326042"/>
                  </p:ext>
                </p:extLst>
              </p:nvPr>
            </p:nvGraphicFramePr>
            <p:xfrm>
              <a:off x="838200" y="2771865"/>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lgn="ctr"/>
                          <a14:m>
                            <m:oMathPara xmlns:m="http://schemas.openxmlformats.org/officeDocument/2006/math">
                              <m:oMathParaPr>
                                <m:jc m:val="centerGroup"/>
                              </m:oMathParaPr>
                              <m:oMath xmlns:m="http://schemas.openxmlformats.org/officeDocument/2006/math">
                                <m:sSub>
                                  <m:sSubPr>
                                    <m:ctrlPr>
                                      <a:rPr lang="en-GB" sz="1400" b="0" i="1" smtClean="0">
                                        <a:latin typeface="Cambria Math" panose="02040503050406030204" pitchFamily="18" charset="0"/>
                                      </a:rPr>
                                    </m:ctrlPr>
                                  </m:sSubPr>
                                  <m:e>
                                    <m:r>
                                      <a:rPr lang="en-GB" sz="1400" i="1" smtClean="0">
                                        <a:latin typeface="Cambria Math" panose="02040503050406030204" pitchFamily="18" charset="0"/>
                                      </a:rPr>
                                      <m:t>𝑖</m:t>
                                    </m:r>
                                  </m:e>
                                  <m:sub>
                                    <m:r>
                                      <a:rPr lang="en-GB" sz="1400" b="0" i="1" smtClean="0">
                                        <a:latin typeface="Cambria Math" panose="02040503050406030204" pitchFamily="18" charset="0"/>
                                      </a:rPr>
                                      <m:t>𝑥</m:t>
                                    </m:r>
                                  </m:sub>
                                </m:sSub>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𝑖</m:t>
                                    </m:r>
                                  </m:e>
                                  <m:sub>
                                    <m:r>
                                      <a:rPr lang="en-GB" sz="1400" b="0" i="1" smtClean="0">
                                        <a:latin typeface="Cambria Math" panose="02040503050406030204" pitchFamily="18" charset="0"/>
                                      </a:rPr>
                                      <m:t>2</m:t>
                                    </m:r>
                                  </m:sub>
                                </m:sSub>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𝑖</m:t>
                                    </m:r>
                                  </m:e>
                                  <m:sub>
                                    <m:r>
                                      <a:rPr lang="en-GB" sz="1400" b="0" i="1" smtClean="0">
                                        <a:latin typeface="Cambria Math" panose="02040503050406030204" pitchFamily="18" charset="0"/>
                                      </a:rPr>
                                      <m:t>1</m:t>
                                    </m:r>
                                  </m:sub>
                                </m:sSub>
                              </m:oMath>
                            </m:oMathPara>
                          </a14:m>
                          <a:endParaRPr lang="en-GB" sz="1400" dirty="0">
                            <a:solidFill>
                              <a:schemeClr val="bg2">
                                <a:lumMod val="50000"/>
                              </a:schemeClr>
                            </a:solidFill>
                          </a:endParaRPr>
                        </a:p>
                      </a:txBody>
                      <a:tcPr anchor="ctr"/>
                    </a:tc>
                    <a:tc>
                      <a:txBody>
                        <a:bodyPr/>
                        <a:lstStyle/>
                        <a:p>
                          <a:pPr algn="ctr"/>
                          <a:r>
                            <a:rPr lang="en-GB" sz="1600" b="1" dirty="0">
                              <a:solidFill>
                                <a:schemeClr val="bg2">
                                  <a:lumMod val="50000"/>
                                </a:schemeClr>
                              </a:solidFill>
                              <a:latin typeface="Nexa-Light" panose="01000000000000000000" pitchFamily="2" charset="0"/>
                            </a:rPr>
                            <a:t>(4)</a:t>
                          </a:r>
                        </a:p>
                      </a:txBody>
                      <a:tcPr anchor="ctr"/>
                    </a:tc>
                    <a:extLst>
                      <a:ext uri="{0D108BD9-81ED-4DB2-BD59-A6C34878D82A}">
                        <a16:rowId xmlns:a16="http://schemas.microsoft.com/office/drawing/2014/main" val="2442538974"/>
                      </a:ext>
                    </a:extLst>
                  </a:tr>
                </a:tbl>
              </a:graphicData>
            </a:graphic>
          </p:graphicFrame>
        </mc:Choice>
        <mc:Fallback>
          <p:graphicFrame>
            <p:nvGraphicFramePr>
              <p:cNvPr id="3" name="Table 7">
                <a:extLst>
                  <a:ext uri="{FF2B5EF4-FFF2-40B4-BE49-F238E27FC236}">
                    <a16:creationId xmlns:a16="http://schemas.microsoft.com/office/drawing/2014/main" id="{AA626649-CC36-5B27-BD90-82AC1D15B9C2}"/>
                  </a:ext>
                </a:extLst>
              </p:cNvPr>
              <p:cNvGraphicFramePr>
                <a:graphicFrameLocks noGrp="1"/>
              </p:cNvGraphicFramePr>
              <p:nvPr>
                <p:extLst>
                  <p:ext uri="{D42A27DB-BD31-4B8C-83A1-F6EECF244321}">
                    <p14:modId xmlns:p14="http://schemas.microsoft.com/office/powerpoint/2010/main" val="3048326042"/>
                  </p:ext>
                </p:extLst>
              </p:nvPr>
            </p:nvGraphicFramePr>
            <p:xfrm>
              <a:off x="838200" y="2771865"/>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3"/>
                          <a:stretch>
                            <a:fillRect t="-1695" r="-20028" b="-18644"/>
                          </a:stretch>
                        </a:blipFill>
                      </a:tcPr>
                    </a:tc>
                    <a:tc>
                      <a:txBody>
                        <a:bodyPr/>
                        <a:lstStyle/>
                        <a:p>
                          <a:pPr algn="ctr"/>
                          <a:r>
                            <a:rPr lang="en-GB" sz="1600" b="1" dirty="0">
                              <a:solidFill>
                                <a:schemeClr val="bg2">
                                  <a:lumMod val="50000"/>
                                </a:schemeClr>
                              </a:solidFill>
                              <a:latin typeface="Nexa-Light" panose="01000000000000000000" pitchFamily="2" charset="0"/>
                            </a:rPr>
                            <a:t>(4)</a:t>
                          </a:r>
                        </a:p>
                      </a:txBody>
                      <a:tcPr anchor="ctr"/>
                    </a:tc>
                    <a:extLst>
                      <a:ext uri="{0D108BD9-81ED-4DB2-BD59-A6C34878D82A}">
                        <a16:rowId xmlns:a16="http://schemas.microsoft.com/office/drawing/2014/main" val="2442538974"/>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8" name="Table 7">
                <a:extLst>
                  <a:ext uri="{FF2B5EF4-FFF2-40B4-BE49-F238E27FC236}">
                    <a16:creationId xmlns:a16="http://schemas.microsoft.com/office/drawing/2014/main" id="{5BFCB3D9-25A2-CE1F-0EF3-FC6C35B2B41E}"/>
                  </a:ext>
                </a:extLst>
              </p:cNvPr>
              <p:cNvGraphicFramePr>
                <a:graphicFrameLocks noGrp="1"/>
              </p:cNvGraphicFramePr>
              <p:nvPr>
                <p:extLst>
                  <p:ext uri="{D42A27DB-BD31-4B8C-83A1-F6EECF244321}">
                    <p14:modId xmlns:p14="http://schemas.microsoft.com/office/powerpoint/2010/main" val="2291214610"/>
                  </p:ext>
                </p:extLst>
              </p:nvPr>
            </p:nvGraphicFramePr>
            <p:xfrm>
              <a:off x="838200" y="3386888"/>
              <a:ext cx="5257800" cy="98463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lgn="ct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𝑞</m:t>
                                        </m:r>
                                      </m:e>
                                      <m:sub>
                                        <m:r>
                                          <a:rPr lang="en-US" sz="1400" i="1">
                                            <a:latin typeface="Cambria Math" panose="02040503050406030204" pitchFamily="18" charset="0"/>
                                          </a:rPr>
                                          <m:t>1</m:t>
                                        </m:r>
                                      </m:sub>
                                    </m:sSub>
                                  </m:e>
                                </m:acc>
                                <m:r>
                                  <a:rPr lang="en-US" sz="1400" i="1">
                                    <a:latin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𝑖</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2</m:t>
                                    </m:r>
                                  </m:sub>
                                </m:sSub>
                              </m:oMath>
                            </m:oMathPara>
                          </a14:m>
                          <a:endParaRPr lang="en-GB" sz="1400" dirty="0">
                            <a:solidFill>
                              <a:schemeClr val="bg2">
                                <a:lumMod val="50000"/>
                              </a:schemeClr>
                            </a:solidFill>
                          </a:endParaRPr>
                        </a:p>
                      </a:txBody>
                      <a:tcPr anchor="ctr"/>
                    </a:tc>
                    <a:tc>
                      <a:txBody>
                        <a:bodyPr/>
                        <a:lstStyle/>
                        <a:p>
                          <a:pPr algn="ctr"/>
                          <a:r>
                            <a:rPr lang="en-GB" sz="1600" b="1" dirty="0">
                              <a:solidFill>
                                <a:schemeClr val="bg2">
                                  <a:lumMod val="50000"/>
                                </a:schemeClr>
                              </a:solidFill>
                              <a:latin typeface="Nexa-Light" panose="01000000000000000000" pitchFamily="2" charset="0"/>
                            </a:rPr>
                            <a:t>(5)</a:t>
                          </a:r>
                        </a:p>
                      </a:txBody>
                      <a:tcPr anchor="ctr"/>
                    </a:tc>
                    <a:extLst>
                      <a:ext uri="{0D108BD9-81ED-4DB2-BD59-A6C34878D82A}">
                        <a16:rowId xmlns:a16="http://schemas.microsoft.com/office/drawing/2014/main" val="2442538974"/>
                      </a:ext>
                    </a:extLst>
                  </a:tr>
                  <a:tr h="3496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𝑞</m:t>
                                        </m:r>
                                      </m:e>
                                      <m:sub>
                                        <m:r>
                                          <a:rPr lang="en-US" sz="1400" b="0" i="1" smtClean="0">
                                            <a:latin typeface="Cambria Math" panose="02040503050406030204" pitchFamily="18" charset="0"/>
                                          </a:rPr>
                                          <m:t>2</m:t>
                                        </m:r>
                                      </m:sub>
                                    </m:sSub>
                                  </m:e>
                                </m:acc>
                                <m:r>
                                  <a:rPr lang="en-US" sz="1400" i="1">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𝑖</m:t>
                                    </m:r>
                                  </m:e>
                                  <m:sub>
                                    <m:r>
                                      <a:rPr lang="en-GB" sz="1400" b="0" i="1" smtClean="0">
                                        <a:latin typeface="Cambria Math" panose="02040503050406030204" pitchFamily="18" charset="0"/>
                                      </a:rPr>
                                      <m:t>𝑥</m:t>
                                    </m:r>
                                  </m:sub>
                                </m:sSub>
                                <m:r>
                                  <a:rPr lang="en-GB"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𝑖</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𝑖</m:t>
                                    </m:r>
                                  </m:e>
                                  <m:sub>
                                    <m:r>
                                      <a:rPr lang="en-US" sz="1400" i="1">
                                        <a:latin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2</m:t>
                                    </m:r>
                                  </m:sub>
                                </m:sSub>
                              </m:oMath>
                            </m:oMathPara>
                          </a14:m>
                          <a:endParaRPr lang="en-GB" sz="1400" dirty="0"/>
                        </a:p>
                      </a:txBody>
                      <a:tcPr anchor="ctr"/>
                    </a:tc>
                    <a:tc>
                      <a:txBody>
                        <a:bodyPr/>
                        <a:lstStyle/>
                        <a:p>
                          <a:pPr algn="ctr"/>
                          <a:r>
                            <a:rPr lang="en-GB" sz="1600" b="1" dirty="0">
                              <a:solidFill>
                                <a:schemeClr val="bg2">
                                  <a:lumMod val="50000"/>
                                </a:schemeClr>
                              </a:solidFill>
                              <a:latin typeface="Nexa-Light" panose="01000000000000000000" pitchFamily="2" charset="0"/>
                            </a:rPr>
                            <a:t>(6)</a:t>
                          </a:r>
                        </a:p>
                      </a:txBody>
                      <a:tcPr anchor="ctr"/>
                    </a:tc>
                    <a:extLst>
                      <a:ext uri="{0D108BD9-81ED-4DB2-BD59-A6C34878D82A}">
                        <a16:rowId xmlns:a16="http://schemas.microsoft.com/office/drawing/2014/main" val="2150628737"/>
                      </a:ext>
                    </a:extLst>
                  </a:tr>
                </a:tbl>
              </a:graphicData>
            </a:graphic>
          </p:graphicFrame>
        </mc:Choice>
        <mc:Fallback>
          <p:graphicFrame>
            <p:nvGraphicFramePr>
              <p:cNvPr id="8" name="Table 7">
                <a:extLst>
                  <a:ext uri="{FF2B5EF4-FFF2-40B4-BE49-F238E27FC236}">
                    <a16:creationId xmlns:a16="http://schemas.microsoft.com/office/drawing/2014/main" id="{5BFCB3D9-25A2-CE1F-0EF3-FC6C35B2B41E}"/>
                  </a:ext>
                </a:extLst>
              </p:cNvPr>
              <p:cNvGraphicFramePr>
                <a:graphicFrameLocks noGrp="1"/>
              </p:cNvGraphicFramePr>
              <p:nvPr>
                <p:extLst>
                  <p:ext uri="{D42A27DB-BD31-4B8C-83A1-F6EECF244321}">
                    <p14:modId xmlns:p14="http://schemas.microsoft.com/office/powerpoint/2010/main" val="2291214610"/>
                  </p:ext>
                </p:extLst>
              </p:nvPr>
            </p:nvGraphicFramePr>
            <p:xfrm>
              <a:off x="838200" y="3386888"/>
              <a:ext cx="5257800" cy="98463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492316">
                    <a:tc>
                      <a:txBody>
                        <a:bodyPr/>
                        <a:lstStyle/>
                        <a:p>
                          <a:endParaRPr lang="en-US"/>
                        </a:p>
                      </a:txBody>
                      <a:tcPr anchor="ctr">
                        <a:blipFill>
                          <a:blip r:embed="rId4"/>
                          <a:stretch>
                            <a:fillRect r="-20028" b="-100000"/>
                          </a:stretch>
                        </a:blipFill>
                      </a:tcPr>
                    </a:tc>
                    <a:tc>
                      <a:txBody>
                        <a:bodyPr/>
                        <a:lstStyle/>
                        <a:p>
                          <a:pPr algn="ctr"/>
                          <a:r>
                            <a:rPr lang="en-GB" sz="1600" b="1" dirty="0">
                              <a:solidFill>
                                <a:schemeClr val="bg2">
                                  <a:lumMod val="50000"/>
                                </a:schemeClr>
                              </a:solidFill>
                              <a:latin typeface="Nexa-Light" panose="01000000000000000000" pitchFamily="2" charset="0"/>
                            </a:rPr>
                            <a:t>(5)</a:t>
                          </a:r>
                        </a:p>
                      </a:txBody>
                      <a:tcPr anchor="ctr"/>
                    </a:tc>
                    <a:extLst>
                      <a:ext uri="{0D108BD9-81ED-4DB2-BD59-A6C34878D82A}">
                        <a16:rowId xmlns:a16="http://schemas.microsoft.com/office/drawing/2014/main" val="2442538974"/>
                      </a:ext>
                    </a:extLst>
                  </a:tr>
                  <a:tr h="492316">
                    <a:tc>
                      <a:txBody>
                        <a:bodyPr/>
                        <a:lstStyle/>
                        <a:p>
                          <a:endParaRPr lang="en-US"/>
                        </a:p>
                      </a:txBody>
                      <a:tcPr anchor="ctr">
                        <a:blipFill>
                          <a:blip r:embed="rId4"/>
                          <a:stretch>
                            <a:fillRect t="-101235" r="-20028" b="-1235"/>
                          </a:stretch>
                        </a:blipFill>
                      </a:tcPr>
                    </a:tc>
                    <a:tc>
                      <a:txBody>
                        <a:bodyPr/>
                        <a:lstStyle/>
                        <a:p>
                          <a:pPr algn="ctr"/>
                          <a:r>
                            <a:rPr lang="en-GB" sz="1600" b="1" dirty="0">
                              <a:solidFill>
                                <a:schemeClr val="bg2">
                                  <a:lumMod val="50000"/>
                                </a:schemeClr>
                              </a:solidFill>
                              <a:latin typeface="Nexa-Light" panose="01000000000000000000" pitchFamily="2" charset="0"/>
                            </a:rPr>
                            <a:t>(6)</a:t>
                          </a:r>
                        </a:p>
                      </a:txBody>
                      <a:tcPr anchor="ctr"/>
                    </a:tc>
                    <a:extLst>
                      <a:ext uri="{0D108BD9-81ED-4DB2-BD59-A6C34878D82A}">
                        <a16:rowId xmlns:a16="http://schemas.microsoft.com/office/drawing/2014/main" val="215062873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9" name="Table 7">
                <a:extLst>
                  <a:ext uri="{FF2B5EF4-FFF2-40B4-BE49-F238E27FC236}">
                    <a16:creationId xmlns:a16="http://schemas.microsoft.com/office/drawing/2014/main" id="{94C25730-7856-DE1E-AF85-1D1BA5DD915D}"/>
                  </a:ext>
                </a:extLst>
              </p:cNvPr>
              <p:cNvGraphicFramePr>
                <a:graphicFrameLocks noGrp="1"/>
              </p:cNvGraphicFramePr>
              <p:nvPr>
                <p:extLst>
                  <p:ext uri="{D42A27DB-BD31-4B8C-83A1-F6EECF244321}">
                    <p14:modId xmlns:p14="http://schemas.microsoft.com/office/powerpoint/2010/main" val="1427416586"/>
                  </p:ext>
                </p:extLst>
              </p:nvPr>
            </p:nvGraphicFramePr>
            <p:xfrm>
              <a:off x="838200" y="5362405"/>
              <a:ext cx="5257800" cy="92386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𝒒</m:t>
                                    </m:r>
                                  </m:e>
                                </m:acc>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m:rPr>
                                                  <m:brk m:alnAt="7"/>
                                                </m:rPr>
                                                <a:rPr lang="en-US" sz="1400" b="0" i="1" smtClean="0">
                                                  <a:latin typeface="Cambria Math" panose="02040503050406030204" pitchFamily="18" charset="0"/>
                                                </a:rPr>
                                                <m:t>1</m:t>
                                              </m:r>
                                            </m:num>
                                            <m:den>
                                              <m:r>
                                                <m:rPr>
                                                  <m:brk m:alnAt="7"/>
                                                </m:rPr>
                                                <a:rPr lang="en-US" sz="1400" b="0" i="1" smtClean="0">
                                                  <a:latin typeface="Cambria Math" panose="02040503050406030204" pitchFamily="18" charset="0"/>
                                                </a:rPr>
                                                <m:t>𝑅</m:t>
                                              </m:r>
                                              <m:r>
                                                <a:rPr lang="en-US" sz="1400" b="0" i="1" smtClean="0">
                                                  <a:latin typeface="Cambria Math" panose="02040503050406030204" pitchFamily="18" charset="0"/>
                                                </a:rPr>
                                                <m:t>𝑐</m:t>
                                              </m:r>
                                            </m:den>
                                          </m:f>
                                        </m:e>
                                        <m:e>
                                          <m:f>
                                            <m:fPr>
                                              <m:ctrlPr>
                                                <a:rPr lang="en-US" sz="1400" b="0" i="1" smtClean="0">
                                                  <a:latin typeface="Cambria Math" panose="02040503050406030204" pitchFamily="18" charset="0"/>
                                                </a:rPr>
                                              </m:ctrlPr>
                                            </m:fPr>
                                            <m:num>
                                              <m:r>
                                                <m:rPr>
                                                  <m:brk m:alnAt="7"/>
                                                </m:rPr>
                                                <a:rPr lang="en-US" sz="1400" b="0" i="1" smtClean="0">
                                                  <a:latin typeface="Cambria Math" panose="02040503050406030204" pitchFamily="18" charset="0"/>
                                                </a:rPr>
                                                <m:t>1</m:t>
                                              </m:r>
                                            </m:num>
                                            <m:den>
                                              <m:r>
                                                <m:rPr>
                                                  <m:brk m:alnAt="7"/>
                                                </m:rPr>
                                                <a:rPr lang="en-US" sz="1400" b="0" i="1" smtClean="0">
                                                  <a:latin typeface="Cambria Math" panose="02040503050406030204" pitchFamily="18" charset="0"/>
                                                </a:rPr>
                                                <m:t>𝑅</m:t>
                                              </m:r>
                                              <m:r>
                                                <a:rPr lang="en-US" sz="1400" b="0" i="1" smtClean="0">
                                                  <a:latin typeface="Cambria Math" panose="02040503050406030204" pitchFamily="18" charset="0"/>
                                                </a:rPr>
                                                <m:t>𝑐</m:t>
                                              </m:r>
                                            </m:den>
                                          </m:f>
                                        </m:e>
                                      </m:mr>
                                      <m:mr>
                                        <m:e>
                                          <m:f>
                                            <m:fPr>
                                              <m:ctrlPr>
                                                <a:rPr lang="en-US" sz="1400" b="0" i="1" smtClean="0">
                                                  <a:latin typeface="Cambria Math" panose="02040503050406030204" pitchFamily="18" charset="0"/>
                                                </a:rPr>
                                              </m:ctrlPr>
                                            </m:fPr>
                                            <m:num>
                                              <m:r>
                                                <m:rPr>
                                                  <m:brk m:alnAt="7"/>
                                                </m:rPr>
                                                <a:rPr lang="en-US" sz="1400" b="0" i="1" smtClean="0">
                                                  <a:latin typeface="Cambria Math" panose="02040503050406030204" pitchFamily="18" charset="0"/>
                                                </a:rPr>
                                                <m:t>1</m:t>
                                              </m:r>
                                            </m:num>
                                            <m:den>
                                              <m:r>
                                                <m:rPr>
                                                  <m:brk m:alnAt="7"/>
                                                </m:rPr>
                                                <a:rPr lang="en-US" sz="1400" b="0" i="1" smtClean="0">
                                                  <a:latin typeface="Cambria Math" panose="02040503050406030204" pitchFamily="18" charset="0"/>
                                                </a:rPr>
                                                <m:t>𝑅</m:t>
                                              </m:r>
                                              <m:r>
                                                <a:rPr lang="en-US" sz="1400" b="0" i="1" smtClean="0">
                                                  <a:latin typeface="Cambria Math" panose="02040503050406030204" pitchFamily="18" charset="0"/>
                                                </a:rPr>
                                                <m:t>𝑐</m:t>
                                              </m:r>
                                            </m:den>
                                          </m:f>
                                        </m:e>
                                        <m:e>
                                          <m:r>
                                            <m:rPr>
                                              <m:brk m:alnAt="7"/>
                                            </m:rP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2</m:t>
                                              </m:r>
                                            </m:num>
                                            <m:den>
                                              <m:r>
                                                <m:rPr>
                                                  <m:brk m:alnAt="7"/>
                                                </m:rPr>
                                                <a:rPr lang="en-US" sz="1400" b="0" i="1" smtClean="0">
                                                  <a:latin typeface="Cambria Math" panose="02040503050406030204" pitchFamily="18" charset="0"/>
                                                </a:rPr>
                                                <m:t>𝑅</m:t>
                                              </m:r>
                                              <m:r>
                                                <a:rPr lang="en-US" sz="1400" b="0" i="1" smtClean="0">
                                                  <a:latin typeface="Cambria Math" panose="02040503050406030204" pitchFamily="18" charset="0"/>
                                                </a:rPr>
                                                <m:t>𝑐</m:t>
                                              </m:r>
                                            </m:den>
                                          </m:f>
                                        </m:e>
                                      </m:mr>
                                    </m:m>
                                  </m:e>
                                </m:d>
                                <m:r>
                                  <a:rPr lang="en-US" sz="1400" b="1" i="1" smtClean="0">
                                    <a:latin typeface="Cambria Math" panose="02040503050406030204" pitchFamily="18" charset="0"/>
                                  </a:rPr>
                                  <m:t>𝒒</m:t>
                                </m:r>
                              </m:oMath>
                            </m:oMathPara>
                          </a14:m>
                          <a:endParaRPr lang="en-GB" sz="1400" b="1" dirty="0"/>
                        </a:p>
                      </a:txBody>
                      <a:tcPr anchor="ctr"/>
                    </a:tc>
                    <a:tc>
                      <a:txBody>
                        <a:bodyPr/>
                        <a:lstStyle/>
                        <a:p>
                          <a:pPr algn="ctr"/>
                          <a:r>
                            <a:rPr lang="en-GB" sz="1600" b="1" dirty="0">
                              <a:solidFill>
                                <a:schemeClr val="bg2">
                                  <a:lumMod val="50000"/>
                                </a:schemeClr>
                              </a:solidFill>
                              <a:latin typeface="Nexa-Light" panose="01000000000000000000" pitchFamily="2" charset="0"/>
                            </a:rPr>
                            <a:t>(7)</a:t>
                          </a:r>
                        </a:p>
                      </a:txBody>
                      <a:tcPr anchor="ctr"/>
                    </a:tc>
                    <a:extLst>
                      <a:ext uri="{0D108BD9-81ED-4DB2-BD59-A6C34878D82A}">
                        <a16:rowId xmlns:a16="http://schemas.microsoft.com/office/drawing/2014/main" val="2442538974"/>
                      </a:ext>
                    </a:extLst>
                  </a:tr>
                </a:tbl>
              </a:graphicData>
            </a:graphic>
          </p:graphicFrame>
        </mc:Choice>
        <mc:Fallback>
          <p:graphicFrame>
            <p:nvGraphicFramePr>
              <p:cNvPr id="9" name="Table 7">
                <a:extLst>
                  <a:ext uri="{FF2B5EF4-FFF2-40B4-BE49-F238E27FC236}">
                    <a16:creationId xmlns:a16="http://schemas.microsoft.com/office/drawing/2014/main" id="{94C25730-7856-DE1E-AF85-1D1BA5DD915D}"/>
                  </a:ext>
                </a:extLst>
              </p:cNvPr>
              <p:cNvGraphicFramePr>
                <a:graphicFrameLocks noGrp="1"/>
              </p:cNvGraphicFramePr>
              <p:nvPr>
                <p:extLst>
                  <p:ext uri="{D42A27DB-BD31-4B8C-83A1-F6EECF244321}">
                    <p14:modId xmlns:p14="http://schemas.microsoft.com/office/powerpoint/2010/main" val="1427416586"/>
                  </p:ext>
                </p:extLst>
              </p:nvPr>
            </p:nvGraphicFramePr>
            <p:xfrm>
              <a:off x="838200" y="5362405"/>
              <a:ext cx="5257800" cy="92386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923862">
                    <a:tc>
                      <a:txBody>
                        <a:bodyPr/>
                        <a:lstStyle/>
                        <a:p>
                          <a:endParaRPr lang="en-US"/>
                        </a:p>
                      </a:txBody>
                      <a:tcPr anchor="ctr">
                        <a:blipFill>
                          <a:blip r:embed="rId5"/>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(7)</a:t>
                          </a:r>
                        </a:p>
                      </a:txBody>
                      <a:tcPr anchor="ctr"/>
                    </a:tc>
                    <a:extLst>
                      <a:ext uri="{0D108BD9-81ED-4DB2-BD59-A6C34878D82A}">
                        <a16:rowId xmlns:a16="http://schemas.microsoft.com/office/drawing/2014/main" val="2442538974"/>
                      </a:ext>
                    </a:extLst>
                  </a:tr>
                </a:tbl>
              </a:graphicData>
            </a:graphic>
          </p:graphicFrame>
        </mc:Fallback>
      </mc:AlternateContent>
    </p:spTree>
    <p:extLst>
      <p:ext uri="{BB962C8B-B14F-4D97-AF65-F5344CB8AC3E}">
        <p14:creationId xmlns:p14="http://schemas.microsoft.com/office/powerpoint/2010/main" val="205213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4C7D78FA-ED8D-DC86-4785-265AE67F3C25}"/>
                  </a:ext>
                </a:extLst>
              </p:cNvPr>
              <p:cNvSpPr>
                <a:spLocks noGrp="1"/>
              </p:cNvSpPr>
              <p:nvPr>
                <p:ph sz="half" idx="1"/>
              </p:nvPr>
            </p:nvSpPr>
            <p:spPr>
              <a:xfrm>
                <a:off x="838200" y="1446302"/>
                <a:ext cx="5181600" cy="4993342"/>
              </a:xfrm>
            </p:spPr>
            <p:txBody>
              <a:bodyPr>
                <a:normAutofit/>
              </a:bodyPr>
              <a:lstStyle/>
              <a:p>
                <a:pPr marL="0" indent="0">
                  <a:lnSpc>
                    <a:spcPct val="150000"/>
                  </a:lnSpc>
                  <a:buNone/>
                </a:pPr>
                <a:r>
                  <a:rPr lang="en-US" sz="2000" b="1" dirty="0">
                    <a:latin typeface="Nexa-Bold" panose="01000000000000000000" pitchFamily="2" charset="0"/>
                    <a:ea typeface="Calibri" panose="020F0502020204030204" pitchFamily="34" charset="0"/>
                    <a:cs typeface="Times New Roman" panose="02020603050405020304" pitchFamily="18" charset="0"/>
                  </a:rPr>
                  <a:t>Worked example</a:t>
                </a:r>
                <a:endParaRPr lang="en-GB" sz="2000" dirty="0">
                  <a:latin typeface="Nexa-Bold" panose="01000000000000000000" pitchFamily="2" charset="0"/>
                  <a:ea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startAt="2"/>
                </a:pPr>
                <a:r>
                  <a:rPr lang="en-US" sz="1600" dirty="0"/>
                  <a:t>Using the current </a:t>
                </a:r>
                <a14:m>
                  <m:oMath xmlns:m="http://schemas.openxmlformats.org/officeDocument/2006/math">
                    <m:r>
                      <a:rPr lang="en-US" sz="1600" b="1" i="1" dirty="0" smtClean="0">
                        <a:latin typeface="Cambria Math" panose="02040503050406030204" pitchFamily="18" charset="0"/>
                      </a:rPr>
                      <m:t>𝒊</m:t>
                    </m:r>
                  </m:oMath>
                </a14:m>
                <a:r>
                  <a:rPr lang="en-US" sz="1600" b="1" dirty="0"/>
                  <a:t>:</a:t>
                </a:r>
              </a:p>
              <a:p>
                <a:pPr lvl="1">
                  <a:lnSpc>
                    <a:spcPct val="150000"/>
                  </a:lnSpc>
                </a:pPr>
                <a:r>
                  <a:rPr lang="en-US" sz="1600" dirty="0"/>
                  <a:t>The time derivatives of (3) and (2) are given by:</a:t>
                </a:r>
              </a:p>
              <a:p>
                <a:pPr lvl="1">
                  <a:lnSpc>
                    <a:spcPct val="150000"/>
                  </a:lnSpc>
                </a:pPr>
                <a:endParaRPr lang="en-US" sz="1600" dirty="0"/>
              </a:p>
              <a:p>
                <a:pPr lvl="1">
                  <a:lnSpc>
                    <a:spcPct val="150000"/>
                  </a:lnSpc>
                </a:pPr>
                <a:endParaRPr lang="en-US" sz="1600" dirty="0"/>
              </a:p>
              <a:p>
                <a:pPr lvl="1">
                  <a:lnSpc>
                    <a:spcPct val="150000"/>
                  </a:lnSpc>
                </a:pPr>
                <a:endParaRPr lang="en-US" sz="1600" dirty="0"/>
              </a:p>
              <a:p>
                <a:pPr lvl="1">
                  <a:lnSpc>
                    <a:spcPct val="150000"/>
                  </a:lnSpc>
                </a:pPr>
                <a:r>
                  <a:rPr lang="en-US" sz="1800" dirty="0"/>
                  <a:t>The dynamical equations in the capacitors can be written as:</a:t>
                </a:r>
                <a:endParaRPr lang="en-GB" sz="1800" dirty="0"/>
              </a:p>
              <a:p>
                <a:pPr lvl="1">
                  <a:lnSpc>
                    <a:spcPct val="150000"/>
                  </a:lnSpc>
                </a:pPr>
                <a:endParaRPr lang="en-US" sz="1600" dirty="0"/>
              </a:p>
              <a:p>
                <a:pPr lvl="1">
                  <a:lnSpc>
                    <a:spcPct val="150000"/>
                  </a:lnSpc>
                </a:pPr>
                <a:endParaRPr lang="en-US" sz="1400" dirty="0"/>
              </a:p>
              <a:p>
                <a:pPr marL="457200" lvl="1" indent="0">
                  <a:lnSpc>
                    <a:spcPct val="150000"/>
                  </a:lnSpc>
                  <a:buNone/>
                </a:pPr>
                <a:endParaRPr lang="en-US" sz="1400" dirty="0"/>
              </a:p>
              <a:p>
                <a:pPr marL="342900" indent="-342900">
                  <a:lnSpc>
                    <a:spcPct val="150000"/>
                  </a:lnSpc>
                  <a:buFont typeface="+mj-lt"/>
                  <a:buAutoNum type="arabicPeriod" startAt="2"/>
                </a:pPr>
                <a:endParaRPr lang="en-US" sz="1600" dirty="0"/>
              </a:p>
              <a:p>
                <a:pPr marL="0" indent="0">
                  <a:lnSpc>
                    <a:spcPct val="150000"/>
                  </a:lnSpc>
                  <a:buNone/>
                </a:pPr>
                <a:endParaRPr lang="en-GB" sz="1600" dirty="0">
                  <a:effectLst/>
                  <a:ea typeface="Calibri" panose="020F0502020204030204" pitchFamily="34" charset="0"/>
                  <a:cs typeface="Times New Roman" panose="02020603050405020304" pitchFamily="18" charset="0"/>
                </a:endParaRPr>
              </a:p>
              <a:p>
                <a:endParaRPr lang="en-GB" dirty="0"/>
              </a:p>
            </p:txBody>
          </p:sp>
        </mc:Choice>
        <mc:Fallback>
          <p:sp>
            <p:nvSpPr>
              <p:cNvPr id="2" name="Content Placeholder 1">
                <a:extLst>
                  <a:ext uri="{FF2B5EF4-FFF2-40B4-BE49-F238E27FC236}">
                    <a16:creationId xmlns:a16="http://schemas.microsoft.com/office/drawing/2014/main" id="{4C7D78FA-ED8D-DC86-4785-265AE67F3C25}"/>
                  </a:ext>
                </a:extLst>
              </p:cNvPr>
              <p:cNvSpPr>
                <a:spLocks noGrp="1" noRot="1" noChangeAspect="1" noMove="1" noResize="1" noEditPoints="1" noAdjustHandles="1" noChangeArrowheads="1" noChangeShapeType="1" noTextEdit="1"/>
              </p:cNvSpPr>
              <p:nvPr>
                <p:ph sz="half" idx="1"/>
              </p:nvPr>
            </p:nvSpPr>
            <p:spPr>
              <a:xfrm>
                <a:off x="838200" y="1446302"/>
                <a:ext cx="5181600" cy="4993342"/>
              </a:xfrm>
              <a:blipFill>
                <a:blip r:embed="rId2"/>
                <a:stretch>
                  <a:fillRect l="-1294" r="-706"/>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532DCE02-957F-1B8B-0A83-BE75091F870F}"/>
              </a:ext>
            </a:extLst>
          </p:cNvPr>
          <p:cNvPicPr>
            <a:picLocks noGrp="1" noChangeAspect="1"/>
          </p:cNvPicPr>
          <p:nvPr>
            <p:ph sz="half" idx="2"/>
          </p:nvPr>
        </p:nvPicPr>
        <p:blipFill>
          <a:blip r:embed="rId3"/>
          <a:stretch>
            <a:fillRect/>
          </a:stretch>
        </p:blipFill>
        <p:spPr>
          <a:xfrm>
            <a:off x="6947647" y="4493672"/>
            <a:ext cx="3805516" cy="1556802"/>
          </a:xfrm>
          <a:prstGeom prst="rect">
            <a:avLst/>
          </a:prstGeom>
        </p:spPr>
      </p:pic>
      <p:sp>
        <p:nvSpPr>
          <p:cNvPr id="4" name="Title 3">
            <a:extLst>
              <a:ext uri="{FF2B5EF4-FFF2-40B4-BE49-F238E27FC236}">
                <a16:creationId xmlns:a16="http://schemas.microsoft.com/office/drawing/2014/main" id="{B355F8F5-BA30-5A3D-F8B5-3B6F7DA380F9}"/>
              </a:ext>
            </a:extLst>
          </p:cNvPr>
          <p:cNvSpPr>
            <a:spLocks noGrp="1"/>
          </p:cNvSpPr>
          <p:nvPr>
            <p:ph type="title"/>
          </p:nvPr>
        </p:nvSpPr>
        <p:spPr/>
        <p:txBody>
          <a:bodyPr/>
          <a:lstStyle/>
          <a:p>
            <a:r>
              <a:rPr lang="en-US" dirty="0"/>
              <a:t>Dynamical systems</a:t>
            </a:r>
            <a:endParaRPr lang="en-GB" dirty="0"/>
          </a:p>
        </p:txBody>
      </p:sp>
      <p:sp>
        <p:nvSpPr>
          <p:cNvPr id="7" name="TextBox 6">
            <a:extLst>
              <a:ext uri="{FF2B5EF4-FFF2-40B4-BE49-F238E27FC236}">
                <a16:creationId xmlns:a16="http://schemas.microsoft.com/office/drawing/2014/main" id="{E306DEB8-6A59-F463-36AA-352E9232B35E}"/>
              </a:ext>
            </a:extLst>
          </p:cNvPr>
          <p:cNvSpPr txBox="1"/>
          <p:nvPr/>
        </p:nvSpPr>
        <p:spPr>
          <a:xfrm>
            <a:off x="7781364" y="6189604"/>
            <a:ext cx="2689412" cy="338554"/>
          </a:xfrm>
          <a:prstGeom prst="rect">
            <a:avLst/>
          </a:prstGeom>
          <a:noFill/>
        </p:spPr>
        <p:txBody>
          <a:bodyPr wrap="square">
            <a:spAutoFit/>
          </a:bodyPr>
          <a:lstStyle/>
          <a:p>
            <a:r>
              <a:rPr lang="en-GB" sz="1600" dirty="0">
                <a:solidFill>
                  <a:schemeClr val="bg2">
                    <a:lumMod val="50000"/>
                  </a:schemeClr>
                </a:solidFill>
                <a:latin typeface="Nexa-Regular" panose="01000000000000000000" pitchFamily="2" charset="0"/>
                <a:cs typeface="Times New Roman" panose="02020603050405020304" pitchFamily="18" charset="0"/>
              </a:rPr>
              <a:t>Figure 1: Electrical Circuit</a:t>
            </a:r>
            <a:endParaRPr lang="en-GB" sz="1600" dirty="0">
              <a:solidFill>
                <a:schemeClr val="bg2">
                  <a:lumMod val="50000"/>
                </a:schemeClr>
              </a:solidFill>
              <a:latin typeface="Nexa-Regular" panose="01000000000000000000" pitchFamily="2" charset="0"/>
            </a:endParaRPr>
          </a:p>
        </p:txBody>
      </p:sp>
      <mc:AlternateContent xmlns:mc="http://schemas.openxmlformats.org/markup-compatibility/2006">
        <mc:Choice xmlns:a14="http://schemas.microsoft.com/office/drawing/2010/main" Requires="a14">
          <p:graphicFrame>
            <p:nvGraphicFramePr>
              <p:cNvPr id="3" name="Table 7">
                <a:extLst>
                  <a:ext uri="{FF2B5EF4-FFF2-40B4-BE49-F238E27FC236}">
                    <a16:creationId xmlns:a16="http://schemas.microsoft.com/office/drawing/2014/main" id="{AA626649-CC36-5B27-BD90-82AC1D15B9C2}"/>
                  </a:ext>
                </a:extLst>
              </p:cNvPr>
              <p:cNvGraphicFramePr>
                <a:graphicFrameLocks noGrp="1"/>
              </p:cNvGraphicFramePr>
              <p:nvPr>
                <p:extLst>
                  <p:ext uri="{D42A27DB-BD31-4B8C-83A1-F6EECF244321}">
                    <p14:modId xmlns:p14="http://schemas.microsoft.com/office/powerpoint/2010/main" val="2041313019"/>
                  </p:ext>
                </p:extLst>
              </p:nvPr>
            </p:nvGraphicFramePr>
            <p:xfrm>
              <a:off x="838200" y="3337841"/>
              <a:ext cx="5257800" cy="54972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acc>
                                  <m:accPr>
                                    <m:chr m:val="̇"/>
                                    <m:ctrlPr>
                                      <a:rPr lang="en-US" sz="1600" i="1" smtClean="0">
                                        <a:latin typeface="Cambria Math" panose="02040503050406030204" pitchFamily="18" charset="0"/>
                                      </a:rPr>
                                    </m:ctrlPr>
                                  </m:acc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𝑖</m:t>
                                        </m:r>
                                      </m:e>
                                      <m:sub>
                                        <m:r>
                                          <a:rPr lang="en-US" sz="1600" b="0" i="1" smtClean="0">
                                            <a:latin typeface="Cambria Math" panose="02040503050406030204" pitchFamily="18" charset="0"/>
                                          </a:rPr>
                                          <m:t>2</m:t>
                                        </m:r>
                                      </m:sub>
                                    </m:sSub>
                                  </m:e>
                                </m:acc>
                                <m:r>
                                  <a:rPr lang="en-US" sz="1600" b="0" i="1" smtClean="0">
                                    <a:latin typeface="Cambria Math" panose="02040503050406030204" pitchFamily="18" charset="0"/>
                                  </a:rPr>
                                  <m:t>𝑅</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𝑐</m:t>
                                    </m:r>
                                  </m:den>
                                </m:f>
                                <m:acc>
                                  <m:accPr>
                                    <m:chr m:val="̇"/>
                                    <m:ctrlPr>
                                      <a:rPr lang="en-US" sz="1600" b="0" i="1" smtClean="0">
                                        <a:latin typeface="Cambria Math" panose="02040503050406030204" pitchFamily="18" charset="0"/>
                                      </a:rPr>
                                    </m:ctrlPr>
                                  </m:acc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2</m:t>
                                        </m:r>
                                      </m:sub>
                                    </m:sSub>
                                  </m:e>
                                </m:acc>
                                <m:r>
                                  <a:rPr lang="en-US" sz="1600" i="1">
                                    <a:latin typeface="Cambria Math" panose="02040503050406030204" pitchFamily="18" charset="0"/>
                                  </a:rPr>
                                  <m:t>=</m:t>
                                </m:r>
                                <m:r>
                                  <a:rPr lang="en-US" sz="1600" b="0" i="1" smtClean="0">
                                    <a:latin typeface="Cambria Math" panose="02040503050406030204" pitchFamily="18" charset="0"/>
                                  </a:rPr>
                                  <m:t>0</m:t>
                                </m:r>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rPr>
                                    </m:ctrlPr>
                                  </m:acc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2</m:t>
                                        </m:r>
                                      </m:sub>
                                    </m:sSub>
                                  </m:e>
                                </m:acc>
                                <m:r>
                                  <a:rPr lang="en-US" sz="1600" b="0" i="1" smtClean="0">
                                    <a:latin typeface="Cambria Math" panose="02040503050406030204" pitchFamily="18" charset="0"/>
                                  </a:rPr>
                                  <m:t>=−</m:t>
                                </m:r>
                                <m:r>
                                  <a:rPr lang="en-US" sz="1600" b="0" i="1" smtClean="0">
                                    <a:latin typeface="Cambria Math" panose="02040503050406030204" pitchFamily="18" charset="0"/>
                                  </a:rPr>
                                  <m:t>𝑅𝑐</m:t>
                                </m:r>
                                <m:acc>
                                  <m:accPr>
                                    <m:chr m:val="̇"/>
                                    <m:ctrlPr>
                                      <a:rPr lang="en-US" sz="1600" b="0" i="1" smtClean="0">
                                        <a:latin typeface="Cambria Math" panose="02040503050406030204" pitchFamily="18" charset="0"/>
                                      </a:rPr>
                                    </m:ctrlPr>
                                  </m:acc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𝑖</m:t>
                                        </m:r>
                                      </m:e>
                                      <m:sub>
                                        <m:r>
                                          <a:rPr lang="en-US" sz="1600" b="0" i="1" smtClean="0">
                                            <a:latin typeface="Cambria Math" panose="02040503050406030204" pitchFamily="18" charset="0"/>
                                          </a:rPr>
                                          <m:t>2</m:t>
                                        </m:r>
                                      </m:sub>
                                    </m:sSub>
                                  </m:e>
                                </m:acc>
                              </m:oMath>
                            </m:oMathPara>
                          </a14:m>
                          <a:br>
                            <a:rPr lang="en-US" sz="1600" dirty="0"/>
                          </a:br>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(8)</a:t>
                          </a:r>
                        </a:p>
                      </a:txBody>
                      <a:tcPr anchor="ctr"/>
                    </a:tc>
                    <a:extLst>
                      <a:ext uri="{0D108BD9-81ED-4DB2-BD59-A6C34878D82A}">
                        <a16:rowId xmlns:a16="http://schemas.microsoft.com/office/drawing/2014/main" val="2442538974"/>
                      </a:ext>
                    </a:extLst>
                  </a:tr>
                </a:tbl>
              </a:graphicData>
            </a:graphic>
          </p:graphicFrame>
        </mc:Choice>
        <mc:Fallback>
          <p:graphicFrame>
            <p:nvGraphicFramePr>
              <p:cNvPr id="3" name="Table 7">
                <a:extLst>
                  <a:ext uri="{FF2B5EF4-FFF2-40B4-BE49-F238E27FC236}">
                    <a16:creationId xmlns:a16="http://schemas.microsoft.com/office/drawing/2014/main" id="{AA626649-CC36-5B27-BD90-82AC1D15B9C2}"/>
                  </a:ext>
                </a:extLst>
              </p:cNvPr>
              <p:cNvGraphicFramePr>
                <a:graphicFrameLocks noGrp="1"/>
              </p:cNvGraphicFramePr>
              <p:nvPr>
                <p:extLst>
                  <p:ext uri="{D42A27DB-BD31-4B8C-83A1-F6EECF244321}">
                    <p14:modId xmlns:p14="http://schemas.microsoft.com/office/powerpoint/2010/main" val="2041313019"/>
                  </p:ext>
                </p:extLst>
              </p:nvPr>
            </p:nvGraphicFramePr>
            <p:xfrm>
              <a:off x="838200" y="3337841"/>
              <a:ext cx="5257800" cy="54972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549720">
                    <a:tc>
                      <a:txBody>
                        <a:bodyPr/>
                        <a:lstStyle/>
                        <a:p>
                          <a:endParaRPr lang="en-US"/>
                        </a:p>
                      </a:txBody>
                      <a:tcPr anchor="ctr">
                        <a:blipFill>
                          <a:blip r:embed="rId4"/>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(8)</a:t>
                          </a:r>
                        </a:p>
                      </a:txBody>
                      <a:tcPr anchor="ctr"/>
                    </a:tc>
                    <a:extLst>
                      <a:ext uri="{0D108BD9-81ED-4DB2-BD59-A6C34878D82A}">
                        <a16:rowId xmlns:a16="http://schemas.microsoft.com/office/drawing/2014/main" val="2442538974"/>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6" name="Table 7">
                <a:extLst>
                  <a:ext uri="{FF2B5EF4-FFF2-40B4-BE49-F238E27FC236}">
                    <a16:creationId xmlns:a16="http://schemas.microsoft.com/office/drawing/2014/main" id="{DBFCB0A5-F567-1DB9-D0EB-E405910CA3DD}"/>
                  </a:ext>
                </a:extLst>
              </p:cNvPr>
              <p:cNvGraphicFramePr>
                <a:graphicFrameLocks noGrp="1"/>
              </p:cNvGraphicFramePr>
              <p:nvPr>
                <p:extLst>
                  <p:ext uri="{D42A27DB-BD31-4B8C-83A1-F6EECF244321}">
                    <p14:modId xmlns:p14="http://schemas.microsoft.com/office/powerpoint/2010/main" val="4092565982"/>
                  </p:ext>
                </p:extLst>
              </p:nvPr>
            </p:nvGraphicFramePr>
            <p:xfrm>
              <a:off x="838200" y="4001293"/>
              <a:ext cx="5257800" cy="492379"/>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𝑐</m:t>
                                    </m:r>
                                  </m:den>
                                </m:f>
                                <m:r>
                                  <a:rPr lang="en-US" sz="1400" b="0" i="1" smtClean="0">
                                    <a:latin typeface="Cambria Math" panose="02040503050406030204" pitchFamily="18" charset="0"/>
                                  </a:rPr>
                                  <m:t> </m:t>
                                </m:r>
                                <m:acc>
                                  <m:accPr>
                                    <m:chr m:val="̇"/>
                                    <m:ctrlPr>
                                      <a:rPr lang="en-US" sz="1400" b="0" i="1" smtClean="0">
                                        <a:latin typeface="Cambria Math" panose="02040503050406030204" pitchFamily="18" charset="0"/>
                                      </a:rPr>
                                    </m:ctrlPr>
                                  </m:acc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1</m:t>
                                        </m:r>
                                      </m:sub>
                                    </m:sSub>
                                  </m:e>
                                </m:acc>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𝑖</m:t>
                                        </m:r>
                                      </m:e>
                                      <m:sub>
                                        <m:r>
                                          <a:rPr lang="en-US" sz="1400" b="0" i="1" smtClean="0">
                                            <a:latin typeface="Cambria Math" panose="02040503050406030204" pitchFamily="18" charset="0"/>
                                          </a:rPr>
                                          <m:t>1</m:t>
                                        </m:r>
                                      </m:sub>
                                    </m:sSub>
                                  </m:e>
                                </m:acc>
                                <m:r>
                                  <a:rPr lang="en-US" sz="1400" b="0" i="1" smtClean="0">
                                    <a:latin typeface="Cambria Math" panose="02040503050406030204" pitchFamily="18" charset="0"/>
                                  </a:rPr>
                                  <m:t>𝑅</m:t>
                                </m:r>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𝑐</m:t>
                                    </m:r>
                                  </m:den>
                                </m:f>
                                <m:r>
                                  <a:rPr lang="en-US" sz="1400" b="0" i="1" smtClean="0">
                                    <a:latin typeface="Cambria Math" panose="02040503050406030204" pitchFamily="18" charset="0"/>
                                  </a:rPr>
                                  <m:t> </m:t>
                                </m:r>
                                <m:acc>
                                  <m:accPr>
                                    <m:chr m:val="̇"/>
                                    <m:ctrlPr>
                                      <a:rPr lang="en-US" sz="1400" b="0" i="1" smtClean="0">
                                        <a:latin typeface="Cambria Math" panose="02040503050406030204" pitchFamily="18" charset="0"/>
                                      </a:rPr>
                                    </m:ctrlPr>
                                  </m:acc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𝑞</m:t>
                                        </m:r>
                                      </m:e>
                                      <m:sub>
                                        <m:r>
                                          <a:rPr lang="en-US" sz="1400" b="0" i="1" smtClean="0">
                                            <a:latin typeface="Cambria Math" panose="02040503050406030204" pitchFamily="18" charset="0"/>
                                          </a:rPr>
                                          <m:t>2</m:t>
                                        </m:r>
                                      </m:sub>
                                    </m:sSub>
                                  </m:e>
                                </m:acc>
                                <m:r>
                                  <a:rPr lang="en-US" sz="1400" b="0" i="1" smtClean="0">
                                    <a:latin typeface="Cambria Math" panose="02040503050406030204" pitchFamily="18" charset="0"/>
                                  </a:rPr>
                                  <m:t>=0</m:t>
                                </m:r>
                                <m:r>
                                  <a:rPr lang="en-US" sz="1400" b="0" i="1" smtClean="0">
                                    <a:latin typeface="Cambria Math" panose="02040503050406030204" pitchFamily="18" charset="0"/>
                                    <a:ea typeface="Cambria Math" panose="02040503050406030204" pitchFamily="18" charset="0"/>
                                  </a:rPr>
                                  <m:t>⇒</m:t>
                                </m:r>
                                <m:acc>
                                  <m:accPr>
                                    <m:chr m:val="̇"/>
                                    <m:ctrlPr>
                                      <a:rPr lang="en-US" sz="1400" b="0" i="1" smtClean="0">
                                        <a:latin typeface="Cambria Math" panose="02040503050406030204" pitchFamily="18" charset="0"/>
                                        <a:ea typeface="Cambria Math" panose="02040503050406030204" pitchFamily="18" charset="0"/>
                                      </a:rPr>
                                    </m:ctrlPr>
                                  </m:accPr>
                                  <m:e>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1</m:t>
                                        </m:r>
                                      </m:sub>
                                    </m:sSub>
                                  </m:e>
                                </m:acc>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𝑖</m:t>
                                    </m:r>
                                  </m:e>
                                  <m:sub>
                                    <m:r>
                                      <a:rPr lang="en-GB"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𝑅𝑐</m:t>
                                </m:r>
                                <m:acc>
                                  <m:accPr>
                                    <m:chr m:val="̇"/>
                                    <m:ctrlPr>
                                      <a:rPr lang="en-US" sz="1400" b="0" i="1" smtClean="0">
                                        <a:latin typeface="Cambria Math" panose="02040503050406030204" pitchFamily="18" charset="0"/>
                                        <a:ea typeface="Cambria Math" panose="02040503050406030204" pitchFamily="18" charset="0"/>
                                      </a:rPr>
                                    </m:ctrlPr>
                                  </m:accPr>
                                  <m:e>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𝑖</m:t>
                                        </m:r>
                                      </m:e>
                                      <m:sub>
                                        <m:r>
                                          <a:rPr lang="en-US" sz="1400" b="0" i="1" smtClean="0">
                                            <a:latin typeface="Cambria Math" panose="02040503050406030204" pitchFamily="18" charset="0"/>
                                            <a:ea typeface="Cambria Math" panose="02040503050406030204" pitchFamily="18" charset="0"/>
                                          </a:rPr>
                                          <m:t>1</m:t>
                                        </m:r>
                                      </m:sub>
                                    </m:sSub>
                                  </m:e>
                                </m:acc>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𝑅𝑐</m:t>
                                </m:r>
                                <m:acc>
                                  <m:accPr>
                                    <m:chr m:val="̇"/>
                                    <m:ctrlPr>
                                      <a:rPr lang="en-US" sz="1400" b="0" i="1" smtClean="0">
                                        <a:latin typeface="Cambria Math" panose="02040503050406030204" pitchFamily="18" charset="0"/>
                                        <a:ea typeface="Cambria Math" panose="02040503050406030204" pitchFamily="18" charset="0"/>
                                      </a:rPr>
                                    </m:ctrlPr>
                                  </m:accPr>
                                  <m:e>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𝑖</m:t>
                                        </m:r>
                                      </m:e>
                                      <m:sub>
                                        <m:r>
                                          <a:rPr lang="en-US" sz="1400" b="0" i="1" smtClean="0">
                                            <a:latin typeface="Cambria Math" panose="02040503050406030204" pitchFamily="18" charset="0"/>
                                            <a:ea typeface="Cambria Math" panose="02040503050406030204" pitchFamily="18" charset="0"/>
                                          </a:rPr>
                                          <m:t>2</m:t>
                                        </m:r>
                                      </m:sub>
                                    </m:sSub>
                                  </m:e>
                                </m:acc>
                              </m:oMath>
                            </m:oMathPara>
                          </a14:m>
                          <a:br>
                            <a:rPr lang="en-US" sz="1400" dirty="0"/>
                          </a:br>
                          <a:endParaRPr lang="en-GB" sz="1400" dirty="0"/>
                        </a:p>
                      </a:txBody>
                      <a:tcPr anchor="ctr"/>
                    </a:tc>
                    <a:tc>
                      <a:txBody>
                        <a:bodyPr/>
                        <a:lstStyle/>
                        <a:p>
                          <a:pPr algn="ctr"/>
                          <a:r>
                            <a:rPr lang="en-GB" sz="1600" b="1" dirty="0">
                              <a:solidFill>
                                <a:schemeClr val="bg2">
                                  <a:lumMod val="50000"/>
                                </a:schemeClr>
                              </a:solidFill>
                              <a:latin typeface="Nexa-Light" panose="01000000000000000000" pitchFamily="2" charset="0"/>
                            </a:rPr>
                            <a:t>(9)</a:t>
                          </a:r>
                        </a:p>
                      </a:txBody>
                      <a:tcPr anchor="ctr"/>
                    </a:tc>
                    <a:extLst>
                      <a:ext uri="{0D108BD9-81ED-4DB2-BD59-A6C34878D82A}">
                        <a16:rowId xmlns:a16="http://schemas.microsoft.com/office/drawing/2014/main" val="2442538974"/>
                      </a:ext>
                    </a:extLst>
                  </a:tr>
                </a:tbl>
              </a:graphicData>
            </a:graphic>
          </p:graphicFrame>
        </mc:Choice>
        <mc:Fallback>
          <p:graphicFrame>
            <p:nvGraphicFramePr>
              <p:cNvPr id="6" name="Table 7">
                <a:extLst>
                  <a:ext uri="{FF2B5EF4-FFF2-40B4-BE49-F238E27FC236}">
                    <a16:creationId xmlns:a16="http://schemas.microsoft.com/office/drawing/2014/main" id="{DBFCB0A5-F567-1DB9-D0EB-E405910CA3DD}"/>
                  </a:ext>
                </a:extLst>
              </p:cNvPr>
              <p:cNvGraphicFramePr>
                <a:graphicFrameLocks noGrp="1"/>
              </p:cNvGraphicFramePr>
              <p:nvPr>
                <p:extLst>
                  <p:ext uri="{D42A27DB-BD31-4B8C-83A1-F6EECF244321}">
                    <p14:modId xmlns:p14="http://schemas.microsoft.com/office/powerpoint/2010/main" val="4092565982"/>
                  </p:ext>
                </p:extLst>
              </p:nvPr>
            </p:nvGraphicFramePr>
            <p:xfrm>
              <a:off x="838200" y="4001293"/>
              <a:ext cx="5257800" cy="492379"/>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492379">
                    <a:tc>
                      <a:txBody>
                        <a:bodyPr/>
                        <a:lstStyle/>
                        <a:p>
                          <a:endParaRPr lang="en-US"/>
                        </a:p>
                      </a:txBody>
                      <a:tcPr anchor="ctr">
                        <a:blipFill>
                          <a:blip r:embed="rId5"/>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(9)</a:t>
                          </a:r>
                        </a:p>
                      </a:txBody>
                      <a:tcPr anchor="ctr"/>
                    </a:tc>
                    <a:extLst>
                      <a:ext uri="{0D108BD9-81ED-4DB2-BD59-A6C34878D82A}">
                        <a16:rowId xmlns:a16="http://schemas.microsoft.com/office/drawing/2014/main" val="2442538974"/>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8" name="Table 7">
                <a:extLst>
                  <a:ext uri="{FF2B5EF4-FFF2-40B4-BE49-F238E27FC236}">
                    <a16:creationId xmlns:a16="http://schemas.microsoft.com/office/drawing/2014/main" id="{4BCE97D5-66BD-68FE-2AE4-D7D4D5CAE9D1}"/>
                  </a:ext>
                </a:extLst>
              </p:cNvPr>
              <p:cNvGraphicFramePr>
                <a:graphicFrameLocks noGrp="1"/>
              </p:cNvGraphicFramePr>
              <p:nvPr>
                <p:extLst>
                  <p:ext uri="{D42A27DB-BD31-4B8C-83A1-F6EECF244321}">
                    <p14:modId xmlns:p14="http://schemas.microsoft.com/office/powerpoint/2010/main" val="4048418070"/>
                  </p:ext>
                </p:extLst>
              </p:nvPr>
            </p:nvGraphicFramePr>
            <p:xfrm>
              <a:off x="838200" y="5411698"/>
              <a:ext cx="5257800" cy="84194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𝑖</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acc>
                                  <m:accPr>
                                    <m:chr m:val="̇"/>
                                    <m:ctrlPr>
                                      <a:rPr lang="en-US" sz="1400" i="1" smtClean="0">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𝑞</m:t>
                                        </m:r>
                                      </m:e>
                                      <m:sub>
                                        <m:r>
                                          <a:rPr lang="en-US" sz="1400" i="1">
                                            <a:latin typeface="Cambria Math" panose="02040503050406030204" pitchFamily="18" charset="0"/>
                                          </a:rPr>
                                          <m:t>1</m:t>
                                        </m:r>
                                      </m:sub>
                                    </m:sSub>
                                  </m:e>
                                </m:acc>
                                <m:r>
                                  <a:rPr lang="en-US" sz="1400" b="0" i="1" smtClean="0">
                                    <a:latin typeface="Cambria Math" panose="02040503050406030204" pitchFamily="18" charset="0"/>
                                  </a:rPr>
                                  <m:t>=−</m:t>
                                </m:r>
                                <m:r>
                                  <a:rPr lang="en-US" sz="1400" b="0" i="1" smtClean="0">
                                    <a:latin typeface="Cambria Math" panose="02040503050406030204" pitchFamily="18" charset="0"/>
                                  </a:rPr>
                                  <m:t>𝑅𝑐</m:t>
                                </m:r>
                                <m:acc>
                                  <m:accPr>
                                    <m:chr m:val="̇"/>
                                    <m:ctrlPr>
                                      <a:rPr lang="en-US" sz="1400" b="0" i="1" smtClean="0">
                                        <a:latin typeface="Cambria Math" panose="02040503050406030204" pitchFamily="18" charset="0"/>
                                      </a:rPr>
                                    </m:ctrlPr>
                                  </m:acc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𝑖</m:t>
                                        </m:r>
                                      </m:e>
                                      <m:sub>
                                        <m:r>
                                          <a:rPr lang="en-US" sz="1400" b="0" i="1" smtClean="0">
                                            <a:latin typeface="Cambria Math" panose="02040503050406030204" pitchFamily="18" charset="0"/>
                                          </a:rPr>
                                          <m:t>1</m:t>
                                        </m:r>
                                      </m:sub>
                                    </m:sSub>
                                  </m:e>
                                </m:acc>
                                <m:r>
                                  <a:rPr lang="en-US" sz="1400" b="0" i="1" smtClean="0">
                                    <a:latin typeface="Cambria Math" panose="02040503050406030204" pitchFamily="18" charset="0"/>
                                  </a:rPr>
                                  <m:t>−</m:t>
                                </m:r>
                                <m:r>
                                  <a:rPr lang="en-US" sz="1400" b="0" i="1" smtClean="0">
                                    <a:latin typeface="Cambria Math" panose="02040503050406030204" pitchFamily="18" charset="0"/>
                                  </a:rPr>
                                  <m:t>𝑅𝑐</m:t>
                                </m:r>
                                <m:acc>
                                  <m:accPr>
                                    <m:chr m:val="̇"/>
                                    <m:ctrlPr>
                                      <a:rPr lang="en-US" sz="1400" b="0" i="1" smtClean="0">
                                        <a:latin typeface="Cambria Math" panose="02040503050406030204" pitchFamily="18" charset="0"/>
                                      </a:rPr>
                                    </m:ctrlPr>
                                  </m:acc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𝑖</m:t>
                                        </m:r>
                                      </m:e>
                                      <m:sub>
                                        <m:r>
                                          <a:rPr lang="en-US" sz="1400" b="0" i="1" smtClean="0">
                                            <a:latin typeface="Cambria Math" panose="02040503050406030204" pitchFamily="18" charset="0"/>
                                          </a:rPr>
                                          <m:t>2</m:t>
                                        </m:r>
                                      </m:sub>
                                    </m:sSub>
                                  </m:e>
                                </m:acc>
                              </m:oMath>
                            </m:oMathPara>
                          </a14:m>
                          <a:endParaRPr lang="en-GB" sz="1400" dirty="0">
                            <a:solidFill>
                              <a:schemeClr val="bg2">
                                <a:lumMod val="50000"/>
                              </a:schemeClr>
                            </a:solidFill>
                          </a:endParaRPr>
                        </a:p>
                      </a:txBody>
                      <a:tcPr anchor="ctr"/>
                    </a:tc>
                    <a:tc>
                      <a:txBody>
                        <a:bodyPr/>
                        <a:lstStyle/>
                        <a:p>
                          <a:pPr algn="ctr"/>
                          <a:r>
                            <a:rPr lang="en-GB" sz="1600" b="1" dirty="0">
                              <a:solidFill>
                                <a:schemeClr val="bg2">
                                  <a:lumMod val="50000"/>
                                </a:schemeClr>
                              </a:solidFill>
                              <a:latin typeface="Nexa-Light" panose="01000000000000000000" pitchFamily="2" charset="0"/>
                            </a:rPr>
                            <a:t>(10)</a:t>
                          </a:r>
                        </a:p>
                      </a:txBody>
                      <a:tcPr anchor="ctr"/>
                    </a:tc>
                    <a:extLst>
                      <a:ext uri="{0D108BD9-81ED-4DB2-BD59-A6C34878D82A}">
                        <a16:rowId xmlns:a16="http://schemas.microsoft.com/office/drawing/2014/main" val="2442538974"/>
                      </a:ext>
                    </a:extLst>
                  </a:tr>
                  <a:tr h="3496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𝑞</m:t>
                                        </m:r>
                                      </m:e>
                                      <m:sub>
                                        <m:r>
                                          <a:rPr lang="en-US" sz="1400" b="0" i="1" smtClean="0">
                                            <a:latin typeface="Cambria Math" panose="02040503050406030204" pitchFamily="18" charset="0"/>
                                          </a:rPr>
                                          <m:t>2</m:t>
                                        </m:r>
                                      </m:sub>
                                    </m:sSub>
                                  </m:e>
                                </m:acc>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𝑖</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𝑖</m:t>
                                    </m:r>
                                  </m:e>
                                  <m:sub>
                                    <m:r>
                                      <a:rPr lang="en-US" sz="1400" i="1">
                                        <a:latin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𝑐𝑅</m:t>
                                    </m:r>
                                  </m:den>
                                </m:f>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𝑞</m:t>
                                    </m:r>
                                  </m:e>
                                  <m:sub>
                                    <m:r>
                                      <a:rPr lang="en-US" sz="1400" b="0" i="1" smtClean="0">
                                        <a:latin typeface="Cambria Math" panose="02040503050406030204" pitchFamily="18" charset="0"/>
                                        <a:ea typeface="Cambria Math" panose="02040503050406030204" pitchFamily="18" charset="0"/>
                                      </a:rPr>
                                      <m:t>2</m:t>
                                    </m:r>
                                  </m:sub>
                                </m:sSub>
                              </m:oMath>
                            </m:oMathPara>
                          </a14:m>
                          <a:endParaRPr lang="en-GB" sz="1400" dirty="0"/>
                        </a:p>
                      </a:txBody>
                      <a:tcPr anchor="ctr"/>
                    </a:tc>
                    <a:tc>
                      <a:txBody>
                        <a:bodyPr/>
                        <a:lstStyle/>
                        <a:p>
                          <a:pPr algn="ctr"/>
                          <a:r>
                            <a:rPr lang="en-GB" sz="1600" b="1" dirty="0">
                              <a:solidFill>
                                <a:schemeClr val="bg2">
                                  <a:lumMod val="50000"/>
                                </a:schemeClr>
                              </a:solidFill>
                              <a:latin typeface="Nexa-Light" panose="01000000000000000000" pitchFamily="2" charset="0"/>
                            </a:rPr>
                            <a:t>(11)</a:t>
                          </a:r>
                        </a:p>
                      </a:txBody>
                      <a:tcPr anchor="ctr"/>
                    </a:tc>
                    <a:extLst>
                      <a:ext uri="{0D108BD9-81ED-4DB2-BD59-A6C34878D82A}">
                        <a16:rowId xmlns:a16="http://schemas.microsoft.com/office/drawing/2014/main" val="2150628737"/>
                      </a:ext>
                    </a:extLst>
                  </a:tr>
                </a:tbl>
              </a:graphicData>
            </a:graphic>
          </p:graphicFrame>
        </mc:Choice>
        <mc:Fallback>
          <p:graphicFrame>
            <p:nvGraphicFramePr>
              <p:cNvPr id="8" name="Table 7">
                <a:extLst>
                  <a:ext uri="{FF2B5EF4-FFF2-40B4-BE49-F238E27FC236}">
                    <a16:creationId xmlns:a16="http://schemas.microsoft.com/office/drawing/2014/main" id="{4BCE97D5-66BD-68FE-2AE4-D7D4D5CAE9D1}"/>
                  </a:ext>
                </a:extLst>
              </p:cNvPr>
              <p:cNvGraphicFramePr>
                <a:graphicFrameLocks noGrp="1"/>
              </p:cNvGraphicFramePr>
              <p:nvPr>
                <p:extLst>
                  <p:ext uri="{D42A27DB-BD31-4B8C-83A1-F6EECF244321}">
                    <p14:modId xmlns:p14="http://schemas.microsoft.com/office/powerpoint/2010/main" val="4048418070"/>
                  </p:ext>
                </p:extLst>
              </p:nvPr>
            </p:nvGraphicFramePr>
            <p:xfrm>
              <a:off x="838200" y="5411698"/>
              <a:ext cx="5257800" cy="84194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6"/>
                          <a:stretch>
                            <a:fillRect t="-1724" r="-20028" b="-143103"/>
                          </a:stretch>
                        </a:blipFill>
                      </a:tcPr>
                    </a:tc>
                    <a:tc>
                      <a:txBody>
                        <a:bodyPr/>
                        <a:lstStyle/>
                        <a:p>
                          <a:pPr algn="ctr"/>
                          <a:r>
                            <a:rPr lang="en-GB" sz="1600" b="1" dirty="0">
                              <a:solidFill>
                                <a:schemeClr val="bg2">
                                  <a:lumMod val="50000"/>
                                </a:schemeClr>
                              </a:solidFill>
                              <a:latin typeface="Nexa-Light" panose="01000000000000000000" pitchFamily="2" charset="0"/>
                            </a:rPr>
                            <a:t>(10)</a:t>
                          </a:r>
                        </a:p>
                      </a:txBody>
                      <a:tcPr anchor="ctr"/>
                    </a:tc>
                    <a:extLst>
                      <a:ext uri="{0D108BD9-81ED-4DB2-BD59-A6C34878D82A}">
                        <a16:rowId xmlns:a16="http://schemas.microsoft.com/office/drawing/2014/main" val="2442538974"/>
                      </a:ext>
                    </a:extLst>
                  </a:tr>
                  <a:tr h="492316">
                    <a:tc>
                      <a:txBody>
                        <a:bodyPr/>
                        <a:lstStyle/>
                        <a:p>
                          <a:endParaRPr lang="en-US"/>
                        </a:p>
                      </a:txBody>
                      <a:tcPr anchor="ctr">
                        <a:blipFill>
                          <a:blip r:embed="rId6"/>
                          <a:stretch>
                            <a:fillRect t="-72840" r="-20028" b="-2469"/>
                          </a:stretch>
                        </a:blipFill>
                      </a:tcPr>
                    </a:tc>
                    <a:tc>
                      <a:txBody>
                        <a:bodyPr/>
                        <a:lstStyle/>
                        <a:p>
                          <a:pPr algn="ctr"/>
                          <a:r>
                            <a:rPr lang="en-GB" sz="1600" b="1" dirty="0">
                              <a:solidFill>
                                <a:schemeClr val="bg2">
                                  <a:lumMod val="50000"/>
                                </a:schemeClr>
                              </a:solidFill>
                              <a:latin typeface="Nexa-Light" panose="01000000000000000000" pitchFamily="2" charset="0"/>
                            </a:rPr>
                            <a:t>(11)</a:t>
                          </a:r>
                        </a:p>
                      </a:txBody>
                      <a:tcPr anchor="ctr"/>
                    </a:tc>
                    <a:extLst>
                      <a:ext uri="{0D108BD9-81ED-4DB2-BD59-A6C34878D82A}">
                        <a16:rowId xmlns:a16="http://schemas.microsoft.com/office/drawing/2014/main" val="2150628737"/>
                      </a:ext>
                    </a:extLst>
                  </a:tr>
                </a:tbl>
              </a:graphicData>
            </a:graphic>
          </p:graphicFrame>
        </mc:Fallback>
      </mc:AlternateContent>
      <p:sp>
        <p:nvSpPr>
          <p:cNvPr id="11" name="Content Placeholder 1">
            <a:extLst>
              <a:ext uri="{FF2B5EF4-FFF2-40B4-BE49-F238E27FC236}">
                <a16:creationId xmlns:a16="http://schemas.microsoft.com/office/drawing/2014/main" id="{C38ED810-B0CF-0A03-880C-C81C0CBAD747}"/>
              </a:ext>
            </a:extLst>
          </p:cNvPr>
          <p:cNvSpPr txBox="1">
            <a:spLocks/>
          </p:cNvSpPr>
          <p:nvPr/>
        </p:nvSpPr>
        <p:spPr>
          <a:xfrm>
            <a:off x="6535270" y="1446302"/>
            <a:ext cx="5181600" cy="4993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en-GB" sz="1600" dirty="0"/>
              <a:t>Reordering the above equation, we get the result in the matrix form:</a:t>
            </a:r>
          </a:p>
          <a:p>
            <a:pPr lvl="1">
              <a:lnSpc>
                <a:spcPct val="150000"/>
              </a:lnSpc>
            </a:pPr>
            <a:endParaRPr lang="en-GB" sz="1600" dirty="0"/>
          </a:p>
          <a:p>
            <a:pPr lvl="1">
              <a:lnSpc>
                <a:spcPct val="150000"/>
              </a:lnSpc>
            </a:pPr>
            <a:endParaRPr lang="en-GB" sz="1600" dirty="0"/>
          </a:p>
          <a:p>
            <a:pPr lvl="1">
              <a:lnSpc>
                <a:spcPct val="150000"/>
              </a:lnSpc>
            </a:pPr>
            <a:endParaRPr lang="en-GB" sz="1600" dirty="0"/>
          </a:p>
          <a:p>
            <a:pPr lvl="1">
              <a:lnSpc>
                <a:spcPct val="150000"/>
              </a:lnSpc>
            </a:pPr>
            <a:r>
              <a:rPr lang="en-US" sz="1600" b="1" dirty="0">
                <a:latin typeface="Nexa-Bold" panose="01000000000000000000" pitchFamily="2" charset="0"/>
                <a:cs typeface="Times New Roman" panose="02020603050405020304" pitchFamily="18" charset="0"/>
              </a:rPr>
              <a:t>Q: </a:t>
            </a:r>
            <a:r>
              <a:rPr lang="en-US" sz="1600" i="1" dirty="0"/>
              <a:t>This electrical circuit is an autonomous systems or a non-autonomous system?</a:t>
            </a:r>
            <a:endParaRPr lang="en-GB" sz="1600" i="1" dirty="0"/>
          </a:p>
          <a:p>
            <a:pPr lvl="1">
              <a:lnSpc>
                <a:spcPct val="150000"/>
              </a:lnSpc>
            </a:pPr>
            <a:endParaRPr lang="en-GB" sz="1600" dirty="0"/>
          </a:p>
          <a:p>
            <a:endParaRPr lang="en-GB" dirty="0"/>
          </a:p>
        </p:txBody>
      </p:sp>
      <mc:AlternateContent xmlns:mc="http://schemas.openxmlformats.org/markup-compatibility/2006">
        <mc:Choice xmlns:a14="http://schemas.microsoft.com/office/drawing/2010/main" Requires="a14">
          <p:graphicFrame>
            <p:nvGraphicFramePr>
              <p:cNvPr id="12" name="Table 7">
                <a:extLst>
                  <a:ext uri="{FF2B5EF4-FFF2-40B4-BE49-F238E27FC236}">
                    <a16:creationId xmlns:a16="http://schemas.microsoft.com/office/drawing/2014/main" id="{92DE5191-8EA6-4B5B-47B3-C651A7353CED}"/>
                  </a:ext>
                </a:extLst>
              </p:cNvPr>
              <p:cNvGraphicFramePr>
                <a:graphicFrameLocks noGrp="1"/>
              </p:cNvGraphicFramePr>
              <p:nvPr>
                <p:extLst>
                  <p:ext uri="{D42A27DB-BD31-4B8C-83A1-F6EECF244321}">
                    <p14:modId xmlns:p14="http://schemas.microsoft.com/office/powerpoint/2010/main" val="3416812001"/>
                  </p:ext>
                </p:extLst>
              </p:nvPr>
            </p:nvGraphicFramePr>
            <p:xfrm>
              <a:off x="6459070" y="2410619"/>
              <a:ext cx="5257800" cy="92386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 </m:t>
                                    </m:r>
                                    <m:r>
                                      <a:rPr lang="en-US" sz="1400" b="1" i="1" smtClean="0">
                                        <a:latin typeface="Cambria Math" panose="02040503050406030204" pitchFamily="18" charset="0"/>
                                      </a:rPr>
                                      <m:t>𝒊</m:t>
                                    </m:r>
                                  </m:e>
                                </m:acc>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2</m:t>
                                              </m:r>
                                            </m:num>
                                            <m:den>
                                              <m:r>
                                                <m:rPr>
                                                  <m:brk m:alnAt="7"/>
                                                </m:rPr>
                                                <a:rPr lang="en-US" sz="1400" b="0" i="1" smtClean="0">
                                                  <a:latin typeface="Cambria Math" panose="02040503050406030204" pitchFamily="18" charset="0"/>
                                                </a:rPr>
                                                <m:t>𝑅</m:t>
                                              </m:r>
                                              <m:r>
                                                <a:rPr lang="en-US" sz="1400" b="0" i="1" smtClean="0">
                                                  <a:latin typeface="Cambria Math" panose="02040503050406030204" pitchFamily="18" charset="0"/>
                                                </a:rPr>
                                                <m:t>𝑐</m:t>
                                              </m:r>
                                            </m:den>
                                          </m:f>
                                        </m:e>
                                        <m:e>
                                          <m:f>
                                            <m:fPr>
                                              <m:ctrlPr>
                                                <a:rPr lang="en-US" sz="1400" b="0" i="1" smtClean="0">
                                                  <a:latin typeface="Cambria Math" panose="02040503050406030204" pitchFamily="18" charset="0"/>
                                                </a:rPr>
                                              </m:ctrlPr>
                                            </m:fPr>
                                            <m:num>
                                              <m:r>
                                                <m:rPr>
                                                  <m:brk m:alnAt="7"/>
                                                </m:rPr>
                                                <a:rPr lang="en-US" sz="1400" b="0" i="1" smtClean="0">
                                                  <a:latin typeface="Cambria Math" panose="02040503050406030204" pitchFamily="18" charset="0"/>
                                                </a:rPr>
                                                <m:t>1</m:t>
                                              </m:r>
                                            </m:num>
                                            <m:den>
                                              <m:r>
                                                <m:rPr>
                                                  <m:brk m:alnAt="7"/>
                                                </m:rPr>
                                                <a:rPr lang="en-US" sz="1400" b="0" i="1" smtClean="0">
                                                  <a:latin typeface="Cambria Math" panose="02040503050406030204" pitchFamily="18" charset="0"/>
                                                </a:rPr>
                                                <m:t>𝑅</m:t>
                                              </m:r>
                                              <m:r>
                                                <a:rPr lang="en-US" sz="1400" b="0" i="1" smtClean="0">
                                                  <a:latin typeface="Cambria Math" panose="02040503050406030204" pitchFamily="18" charset="0"/>
                                                </a:rPr>
                                                <m:t>𝑐</m:t>
                                              </m:r>
                                            </m:den>
                                          </m:f>
                                        </m:e>
                                      </m:mr>
                                      <m:mr>
                                        <m:e>
                                          <m:f>
                                            <m:fPr>
                                              <m:ctrlPr>
                                                <a:rPr lang="en-US" sz="1400" b="0" i="1" smtClean="0">
                                                  <a:latin typeface="Cambria Math" panose="02040503050406030204" pitchFamily="18" charset="0"/>
                                                </a:rPr>
                                              </m:ctrlPr>
                                            </m:fPr>
                                            <m:num>
                                              <m:r>
                                                <m:rPr>
                                                  <m:brk m:alnAt="7"/>
                                                </m:rPr>
                                                <a:rPr lang="en-US" sz="1400" b="0" i="1" smtClean="0">
                                                  <a:latin typeface="Cambria Math" panose="02040503050406030204" pitchFamily="18" charset="0"/>
                                                </a:rPr>
                                                <m:t>1</m:t>
                                              </m:r>
                                            </m:num>
                                            <m:den>
                                              <m:r>
                                                <m:rPr>
                                                  <m:brk m:alnAt="7"/>
                                                </m:rPr>
                                                <a:rPr lang="en-US" sz="1400" b="0" i="1" smtClean="0">
                                                  <a:latin typeface="Cambria Math" panose="02040503050406030204" pitchFamily="18" charset="0"/>
                                                </a:rPr>
                                                <m:t>𝑅</m:t>
                                              </m:r>
                                              <m:r>
                                                <a:rPr lang="en-US" sz="1400" b="0" i="1" smtClean="0">
                                                  <a:latin typeface="Cambria Math" panose="02040503050406030204" pitchFamily="18" charset="0"/>
                                                </a:rPr>
                                                <m:t>𝑐</m:t>
                                              </m:r>
                                            </m:den>
                                          </m:f>
                                        </m:e>
                                        <m:e>
                                          <m:r>
                                            <m:rPr>
                                              <m:brk m:alnAt="7"/>
                                            </m:rP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m:rPr>
                                                  <m:brk m:alnAt="7"/>
                                                </m:rPr>
                                                <a:rPr lang="en-US" sz="1400" b="0" i="1" smtClean="0">
                                                  <a:latin typeface="Cambria Math" panose="02040503050406030204" pitchFamily="18" charset="0"/>
                                                </a:rPr>
                                                <m:t>𝑅</m:t>
                                              </m:r>
                                              <m:r>
                                                <a:rPr lang="en-US" sz="1400" b="0" i="1" smtClean="0">
                                                  <a:latin typeface="Cambria Math" panose="02040503050406030204" pitchFamily="18" charset="0"/>
                                                </a:rPr>
                                                <m:t>𝑐</m:t>
                                              </m:r>
                                            </m:den>
                                          </m:f>
                                        </m:e>
                                      </m:mr>
                                    </m:m>
                                  </m:e>
                                </m:d>
                                <m:r>
                                  <a:rPr lang="en-US" sz="1400" b="1" i="1" smtClean="0">
                                    <a:latin typeface="Cambria Math" panose="02040503050406030204" pitchFamily="18" charset="0"/>
                                  </a:rPr>
                                  <m:t>𝒊</m:t>
                                </m:r>
                              </m:oMath>
                            </m:oMathPara>
                          </a14:m>
                          <a:endParaRPr lang="en-GB" sz="1400" b="1" dirty="0"/>
                        </a:p>
                      </a:txBody>
                      <a:tcPr anchor="ctr"/>
                    </a:tc>
                    <a:tc>
                      <a:txBody>
                        <a:bodyPr/>
                        <a:lstStyle/>
                        <a:p>
                          <a:pPr algn="ctr"/>
                          <a:r>
                            <a:rPr lang="en-GB" sz="1600" b="1" dirty="0">
                              <a:solidFill>
                                <a:schemeClr val="bg2">
                                  <a:lumMod val="50000"/>
                                </a:schemeClr>
                              </a:solidFill>
                              <a:latin typeface="Nexa-Light" panose="01000000000000000000" pitchFamily="2" charset="0"/>
                            </a:rPr>
                            <a:t>(12)</a:t>
                          </a:r>
                        </a:p>
                      </a:txBody>
                      <a:tcPr anchor="ctr"/>
                    </a:tc>
                    <a:extLst>
                      <a:ext uri="{0D108BD9-81ED-4DB2-BD59-A6C34878D82A}">
                        <a16:rowId xmlns:a16="http://schemas.microsoft.com/office/drawing/2014/main" val="2442538974"/>
                      </a:ext>
                    </a:extLst>
                  </a:tr>
                </a:tbl>
              </a:graphicData>
            </a:graphic>
          </p:graphicFrame>
        </mc:Choice>
        <mc:Fallback>
          <p:graphicFrame>
            <p:nvGraphicFramePr>
              <p:cNvPr id="12" name="Table 7">
                <a:extLst>
                  <a:ext uri="{FF2B5EF4-FFF2-40B4-BE49-F238E27FC236}">
                    <a16:creationId xmlns:a16="http://schemas.microsoft.com/office/drawing/2014/main" id="{92DE5191-8EA6-4B5B-47B3-C651A7353CED}"/>
                  </a:ext>
                </a:extLst>
              </p:cNvPr>
              <p:cNvGraphicFramePr>
                <a:graphicFrameLocks noGrp="1"/>
              </p:cNvGraphicFramePr>
              <p:nvPr>
                <p:extLst>
                  <p:ext uri="{D42A27DB-BD31-4B8C-83A1-F6EECF244321}">
                    <p14:modId xmlns:p14="http://schemas.microsoft.com/office/powerpoint/2010/main" val="3416812001"/>
                  </p:ext>
                </p:extLst>
              </p:nvPr>
            </p:nvGraphicFramePr>
            <p:xfrm>
              <a:off x="6459070" y="2410619"/>
              <a:ext cx="5257800" cy="92386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923862">
                    <a:tc>
                      <a:txBody>
                        <a:bodyPr/>
                        <a:lstStyle/>
                        <a:p>
                          <a:endParaRPr lang="en-US"/>
                        </a:p>
                      </a:txBody>
                      <a:tcPr anchor="ctr">
                        <a:blipFill>
                          <a:blip r:embed="rId7"/>
                          <a:stretch>
                            <a:fillRect r="-20167"/>
                          </a:stretch>
                        </a:blipFill>
                      </a:tcPr>
                    </a:tc>
                    <a:tc>
                      <a:txBody>
                        <a:bodyPr/>
                        <a:lstStyle/>
                        <a:p>
                          <a:pPr algn="ctr"/>
                          <a:r>
                            <a:rPr lang="en-GB" sz="1600" b="1" dirty="0">
                              <a:solidFill>
                                <a:schemeClr val="bg2">
                                  <a:lumMod val="50000"/>
                                </a:schemeClr>
                              </a:solidFill>
                              <a:latin typeface="Nexa-Light" panose="01000000000000000000" pitchFamily="2" charset="0"/>
                            </a:rPr>
                            <a:t>(12)</a:t>
                          </a:r>
                        </a:p>
                      </a:txBody>
                      <a:tcPr anchor="ctr"/>
                    </a:tc>
                    <a:extLst>
                      <a:ext uri="{0D108BD9-81ED-4DB2-BD59-A6C34878D82A}">
                        <a16:rowId xmlns:a16="http://schemas.microsoft.com/office/drawing/2014/main" val="2442538974"/>
                      </a:ext>
                    </a:extLst>
                  </a:tr>
                </a:tbl>
              </a:graphicData>
            </a:graphic>
          </p:graphicFrame>
        </mc:Fallback>
      </mc:AlternateContent>
    </p:spTree>
    <p:extLst>
      <p:ext uri="{BB962C8B-B14F-4D97-AF65-F5344CB8AC3E}">
        <p14:creationId xmlns:p14="http://schemas.microsoft.com/office/powerpoint/2010/main" val="258555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7D78FA-ED8D-DC86-4785-265AE67F3C25}"/>
              </a:ext>
            </a:extLst>
          </p:cNvPr>
          <p:cNvSpPr>
            <a:spLocks noGrp="1"/>
          </p:cNvSpPr>
          <p:nvPr>
            <p:ph sz="half" idx="1"/>
          </p:nvPr>
        </p:nvSpPr>
        <p:spPr>
          <a:xfrm>
            <a:off x="838200" y="1825624"/>
            <a:ext cx="5181600" cy="4351339"/>
          </a:xfrm>
        </p:spPr>
        <p:txBody>
          <a:bodyPr>
            <a:normAutofit/>
          </a:bodyPr>
          <a:lstStyle/>
          <a:p>
            <a:pPr marL="0" indent="0">
              <a:lnSpc>
                <a:spcPct val="150000"/>
              </a:lnSpc>
              <a:buNone/>
            </a:pPr>
            <a:r>
              <a:rPr lang="en-GB" sz="2000" b="1" dirty="0">
                <a:latin typeface="Nexa-Bold" panose="01000000000000000000" pitchFamily="2" charset="0"/>
                <a:ea typeface="Calibri" panose="020F0502020204030204" pitchFamily="34" charset="0"/>
                <a:cs typeface="Times New Roman" panose="02020603050405020304" pitchFamily="18" charset="0"/>
              </a:rPr>
              <a:t>Dynamical Systems Models</a:t>
            </a:r>
            <a:endParaRPr lang="en-GB" sz="2000" dirty="0">
              <a:latin typeface="Nexa-Bold" panose="01000000000000000000" pitchFamily="2" charset="0"/>
              <a:ea typeface="Times New Roman" panose="02020603050405020304" pitchFamily="18" charset="0"/>
              <a:cs typeface="Times New Roman" panose="02020603050405020304" pitchFamily="18" charset="0"/>
            </a:endParaRPr>
          </a:p>
          <a:p>
            <a:pPr marL="0" indent="0">
              <a:lnSpc>
                <a:spcPct val="150000"/>
              </a:lnSpc>
              <a:buNone/>
            </a:pPr>
            <a:r>
              <a:rPr lang="en-GB" sz="1600" dirty="0"/>
              <a:t>The key point in control engineering and systems theory is interaction.</a:t>
            </a:r>
          </a:p>
          <a:p>
            <a:pPr marL="0" indent="0">
              <a:lnSpc>
                <a:spcPct val="150000"/>
              </a:lnSpc>
              <a:buNone/>
            </a:pPr>
            <a:r>
              <a:rPr lang="en-GB" sz="1600" dirty="0"/>
              <a:t>We are interested in studying the dynamical evolution of interconnected systems.</a:t>
            </a:r>
          </a:p>
          <a:p>
            <a:pPr marL="0" indent="0">
              <a:lnSpc>
                <a:spcPct val="150000"/>
              </a:lnSpc>
              <a:buNone/>
            </a:pPr>
            <a:r>
              <a:rPr lang="en-GB" sz="1600" dirty="0"/>
              <a:t>In particular, feedback systems are the most important for us as robotics and control engineers.</a:t>
            </a:r>
          </a:p>
          <a:p>
            <a:pPr marL="0" indent="0">
              <a:lnSpc>
                <a:spcPct val="150000"/>
              </a:lnSpc>
              <a:buNone/>
            </a:pPr>
            <a:endParaRPr lang="en-US" sz="2000" dirty="0"/>
          </a:p>
          <a:p>
            <a:pPr lvl="1">
              <a:lnSpc>
                <a:spcPct val="150000"/>
              </a:lnSpc>
            </a:pPr>
            <a:endParaRPr lang="en-US" sz="1400" dirty="0"/>
          </a:p>
          <a:p>
            <a:pPr marL="457200" lvl="1" indent="0">
              <a:lnSpc>
                <a:spcPct val="150000"/>
              </a:lnSpc>
              <a:buNone/>
            </a:pPr>
            <a:endParaRPr lang="en-US" sz="1400" dirty="0"/>
          </a:p>
          <a:p>
            <a:pPr marL="342900" indent="-342900">
              <a:lnSpc>
                <a:spcPct val="150000"/>
              </a:lnSpc>
              <a:buFont typeface="+mj-lt"/>
              <a:buAutoNum type="arabicPeriod" startAt="2"/>
            </a:pPr>
            <a:endParaRPr lang="en-US" sz="1600" dirty="0"/>
          </a:p>
          <a:p>
            <a:pPr marL="0" indent="0">
              <a:lnSpc>
                <a:spcPct val="150000"/>
              </a:lnSpc>
              <a:buNone/>
            </a:pPr>
            <a:endParaRPr lang="en-GB" sz="1600" dirty="0">
              <a:effectLst/>
              <a:ea typeface="Calibri" panose="020F0502020204030204" pitchFamily="34" charset="0"/>
              <a:cs typeface="Times New Roman" panose="02020603050405020304" pitchFamily="18" charset="0"/>
            </a:endParaRPr>
          </a:p>
          <a:p>
            <a:endParaRPr lang="en-GB" dirty="0"/>
          </a:p>
        </p:txBody>
      </p:sp>
      <p:sp>
        <p:nvSpPr>
          <p:cNvPr id="4" name="Title 3">
            <a:extLst>
              <a:ext uri="{FF2B5EF4-FFF2-40B4-BE49-F238E27FC236}">
                <a16:creationId xmlns:a16="http://schemas.microsoft.com/office/drawing/2014/main" id="{B355F8F5-BA30-5A3D-F8B5-3B6F7DA380F9}"/>
              </a:ext>
            </a:extLst>
          </p:cNvPr>
          <p:cNvSpPr>
            <a:spLocks noGrp="1"/>
          </p:cNvSpPr>
          <p:nvPr>
            <p:ph type="title"/>
          </p:nvPr>
        </p:nvSpPr>
        <p:spPr/>
        <p:txBody>
          <a:bodyPr/>
          <a:lstStyle/>
          <a:p>
            <a:r>
              <a:rPr lang="en-US" dirty="0"/>
              <a:t>State-space representation of a linear system</a:t>
            </a:r>
            <a:endParaRPr lang="en-GB" dirty="0"/>
          </a:p>
        </p:txBody>
      </p:sp>
      <p:sp>
        <p:nvSpPr>
          <p:cNvPr id="11" name="Content Placeholder 1">
            <a:extLst>
              <a:ext uri="{FF2B5EF4-FFF2-40B4-BE49-F238E27FC236}">
                <a16:creationId xmlns:a16="http://schemas.microsoft.com/office/drawing/2014/main" id="{C38ED810-B0CF-0A03-880C-C81C0CBAD747}"/>
              </a:ext>
            </a:extLst>
          </p:cNvPr>
          <p:cNvSpPr txBox="1">
            <a:spLocks/>
          </p:cNvSpPr>
          <p:nvPr/>
        </p:nvSpPr>
        <p:spPr>
          <a:xfrm>
            <a:off x="6535270" y="1446302"/>
            <a:ext cx="5181600" cy="4993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endParaRPr lang="en-GB" sz="1600" dirty="0"/>
          </a:p>
          <a:p>
            <a:endParaRPr lang="en-GB" dirty="0"/>
          </a:p>
        </p:txBody>
      </p:sp>
      <p:pic>
        <p:nvPicPr>
          <p:cNvPr id="15" name="Content Placeholder 14">
            <a:extLst>
              <a:ext uri="{FF2B5EF4-FFF2-40B4-BE49-F238E27FC236}">
                <a16:creationId xmlns:a16="http://schemas.microsoft.com/office/drawing/2014/main" id="{F202FB8E-F553-1CAF-B70A-5827444B761A}"/>
              </a:ext>
            </a:extLst>
          </p:cNvPr>
          <p:cNvPicPr>
            <a:picLocks noGrp="1" noChangeAspect="1"/>
          </p:cNvPicPr>
          <p:nvPr>
            <p:ph sz="half" idx="2"/>
          </p:nvPr>
        </p:nvPicPr>
        <p:blipFill>
          <a:blip r:embed="rId2"/>
          <a:stretch>
            <a:fillRect/>
          </a:stretch>
        </p:blipFill>
        <p:spPr>
          <a:xfrm>
            <a:off x="6172200" y="2000250"/>
            <a:ext cx="5181600" cy="3886200"/>
          </a:xfrm>
        </p:spPr>
      </p:pic>
    </p:spTree>
    <p:extLst>
      <p:ext uri="{BB962C8B-B14F-4D97-AF65-F5344CB8AC3E}">
        <p14:creationId xmlns:p14="http://schemas.microsoft.com/office/powerpoint/2010/main" val="3558520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4C7D78FA-ED8D-DC86-4785-265AE67F3C25}"/>
                  </a:ext>
                </a:extLst>
              </p:cNvPr>
              <p:cNvSpPr>
                <a:spLocks noGrp="1"/>
              </p:cNvSpPr>
              <p:nvPr>
                <p:ph sz="half" idx="1"/>
              </p:nvPr>
            </p:nvSpPr>
            <p:spPr>
              <a:xfrm>
                <a:off x="838200" y="1825624"/>
                <a:ext cx="5181600" cy="4351339"/>
              </a:xfrm>
            </p:spPr>
            <p:txBody>
              <a:bodyPr>
                <a:normAutofit/>
              </a:bodyPr>
              <a:lstStyle/>
              <a:p>
                <a:pPr marL="0" indent="0">
                  <a:lnSpc>
                    <a:spcPct val="150000"/>
                  </a:lnSpc>
                  <a:buNone/>
                </a:pPr>
                <a:r>
                  <a:rPr lang="en-GB" sz="2000" b="1" dirty="0">
                    <a:latin typeface="Nexa-Bold" panose="01000000000000000000" pitchFamily="2" charset="0"/>
                    <a:ea typeface="Calibri" panose="020F0502020204030204" pitchFamily="34" charset="0"/>
                    <a:cs typeface="Times New Roman" panose="02020603050405020304" pitchFamily="18" charset="0"/>
                  </a:rPr>
                  <a:t>Dynamical Systems Models</a:t>
                </a:r>
                <a:endParaRPr lang="en-GB" sz="2000" dirty="0">
                  <a:latin typeface="Nexa-Bold" panose="01000000000000000000" pitchFamily="2" charset="0"/>
                  <a:ea typeface="Times New Roman" panose="02020603050405020304" pitchFamily="18" charset="0"/>
                  <a:cs typeface="Times New Roman" panose="02020603050405020304" pitchFamily="18" charset="0"/>
                </a:endParaRPr>
              </a:p>
              <a:p>
                <a:pPr>
                  <a:lnSpc>
                    <a:spcPct val="150000"/>
                  </a:lnSpc>
                </a:pPr>
                <a:r>
                  <a:rPr lang="en-GB" sz="1600" dirty="0"/>
                  <a:t>Therefore, we would like to model our system as a dynamical system, including explicitly input </a:t>
                </a:r>
                <a14:m>
                  <m:oMath xmlns:m="http://schemas.openxmlformats.org/officeDocument/2006/math">
                    <m:r>
                      <a:rPr lang="en-GB" sz="1600" dirty="0">
                        <a:latin typeface="Cambria Math" panose="02040503050406030204" pitchFamily="18" charset="0"/>
                      </a:rPr>
                      <m:t>𝑢</m:t>
                    </m:r>
                  </m:oMath>
                </a14:m>
                <a:r>
                  <a:rPr lang="en-GB" sz="1600" dirty="0"/>
                  <a:t> and output </a:t>
                </a:r>
                <a14:m>
                  <m:oMath xmlns:m="http://schemas.openxmlformats.org/officeDocument/2006/math">
                    <m:r>
                      <a:rPr lang="en-GB" sz="1600" dirty="0">
                        <a:latin typeface="Cambria Math" panose="02040503050406030204" pitchFamily="18" charset="0"/>
                      </a:rPr>
                      <m:t>𝑦</m:t>
                    </m:r>
                  </m:oMath>
                </a14:m>
                <a:r>
                  <a:rPr lang="en-GB" sz="1600" dirty="0"/>
                  <a:t>:</a:t>
                </a:r>
              </a:p>
              <a:p>
                <a:pPr>
                  <a:lnSpc>
                    <a:spcPct val="150000"/>
                  </a:lnSpc>
                </a:pPr>
                <a:endParaRPr lang="en-GB" sz="1600" dirty="0"/>
              </a:p>
              <a:p>
                <a:pPr>
                  <a:lnSpc>
                    <a:spcPct val="150000"/>
                  </a:lnSpc>
                </a:pPr>
                <a:endParaRPr lang="en-GB" sz="1600" dirty="0"/>
              </a:p>
              <a:p>
                <a:pPr marL="0" indent="0">
                  <a:lnSpc>
                    <a:spcPct val="150000"/>
                  </a:lnSpc>
                  <a:buNone/>
                </a:pPr>
                <a:r>
                  <a:rPr lang="en-GB" sz="1600" dirty="0"/>
                  <a:t>where </a:t>
                </a:r>
                <a14:m>
                  <m:oMath xmlns:m="http://schemas.openxmlformats.org/officeDocument/2006/math">
                    <m:sSub>
                      <m:sSubPr>
                        <m:ctrlPr>
                          <a:rPr lang="en-US" sz="1600" i="1">
                            <a:latin typeface="Cambria Math" panose="02040503050406030204" pitchFamily="18" charset="0"/>
                          </a:rPr>
                        </m:ctrlPr>
                      </m:sSubPr>
                      <m:e>
                        <m:r>
                          <a:rPr lang="en-US" sz="1600">
                            <a:latin typeface="Cambria Math" panose="02040503050406030204" pitchFamily="18" charset="0"/>
                          </a:rPr>
                          <m:t>𝑛</m:t>
                        </m:r>
                      </m:e>
                      <m:sub>
                        <m:r>
                          <a:rPr lang="en-US" sz="1600">
                            <a:latin typeface="Cambria Math" panose="02040503050406030204" pitchFamily="18" charset="0"/>
                          </a:rPr>
                          <m:t>𝑥</m:t>
                        </m:r>
                      </m:sub>
                    </m:sSub>
                  </m:oMath>
                </a14:m>
                <a:r>
                  <a:rPr lang="en-GB" sz="1600" dirty="0"/>
                  <a:t> is the number of state coordinates, </a:t>
                </a:r>
                <a14:m>
                  <m:oMath xmlns:m="http://schemas.openxmlformats.org/officeDocument/2006/math">
                    <m:sSub>
                      <m:sSubPr>
                        <m:ctrlPr>
                          <a:rPr lang="en-US" sz="1600" i="1">
                            <a:latin typeface="Cambria Math" panose="02040503050406030204" pitchFamily="18" charset="0"/>
                          </a:rPr>
                        </m:ctrlPr>
                      </m:sSubPr>
                      <m:e>
                        <m:r>
                          <a:rPr lang="en-US" sz="1600">
                            <a:latin typeface="Cambria Math" panose="02040503050406030204" pitchFamily="18" charset="0"/>
                          </a:rPr>
                          <m:t>𝑛</m:t>
                        </m:r>
                      </m:e>
                      <m:sub>
                        <m:r>
                          <a:rPr lang="en-US" sz="1600">
                            <a:latin typeface="Cambria Math" panose="02040503050406030204" pitchFamily="18" charset="0"/>
                          </a:rPr>
                          <m:t>𝑢</m:t>
                        </m:r>
                      </m:sub>
                    </m:sSub>
                  </m:oMath>
                </a14:m>
                <a:r>
                  <a:rPr lang="en-GB" sz="1600" dirty="0"/>
                  <a:t> is the number of inputs,</a:t>
                </a:r>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a:latin typeface="Cambria Math" panose="02040503050406030204" pitchFamily="18" charset="0"/>
                          </a:rPr>
                          <m:t>𝑛</m:t>
                        </m:r>
                      </m:e>
                      <m:sub>
                        <m:r>
                          <a:rPr lang="en-US" sz="1600">
                            <a:latin typeface="Cambria Math" panose="02040503050406030204" pitchFamily="18" charset="0"/>
                          </a:rPr>
                          <m:t>𝑦</m:t>
                        </m:r>
                      </m:sub>
                    </m:sSub>
                  </m:oMath>
                </a14:m>
                <a:r>
                  <a:rPr lang="en-GB" sz="1600" dirty="0"/>
                  <a:t> is the number of outputs.</a:t>
                </a:r>
              </a:p>
              <a:p>
                <a:pPr marL="0" indent="0">
                  <a:lnSpc>
                    <a:spcPct val="150000"/>
                  </a:lnSpc>
                  <a:buNone/>
                </a:pPr>
                <a:endParaRPr lang="en-US" sz="2000" dirty="0"/>
              </a:p>
              <a:p>
                <a:pPr lvl="1">
                  <a:lnSpc>
                    <a:spcPct val="150000"/>
                  </a:lnSpc>
                </a:pPr>
                <a:endParaRPr lang="en-US" sz="1400" dirty="0"/>
              </a:p>
              <a:p>
                <a:pPr marL="457200" lvl="1" indent="0">
                  <a:lnSpc>
                    <a:spcPct val="150000"/>
                  </a:lnSpc>
                  <a:buNone/>
                </a:pPr>
                <a:endParaRPr lang="en-US" sz="1400" dirty="0"/>
              </a:p>
              <a:p>
                <a:pPr marL="342900" indent="-342900">
                  <a:lnSpc>
                    <a:spcPct val="150000"/>
                  </a:lnSpc>
                  <a:buFont typeface="+mj-lt"/>
                  <a:buAutoNum type="arabicPeriod" startAt="2"/>
                </a:pPr>
                <a:endParaRPr lang="en-US" sz="1600" dirty="0"/>
              </a:p>
              <a:p>
                <a:pPr marL="0" indent="0">
                  <a:lnSpc>
                    <a:spcPct val="150000"/>
                  </a:lnSpc>
                  <a:buNone/>
                </a:pPr>
                <a:endParaRPr lang="en-GB" sz="1600" dirty="0">
                  <a:effectLst/>
                  <a:ea typeface="Calibri" panose="020F0502020204030204" pitchFamily="34" charset="0"/>
                  <a:cs typeface="Times New Roman" panose="02020603050405020304" pitchFamily="18" charset="0"/>
                </a:endParaRPr>
              </a:p>
              <a:p>
                <a:endParaRPr lang="en-GB" dirty="0"/>
              </a:p>
            </p:txBody>
          </p:sp>
        </mc:Choice>
        <mc:Fallback>
          <p:sp>
            <p:nvSpPr>
              <p:cNvPr id="2" name="Content Placeholder 1">
                <a:extLst>
                  <a:ext uri="{FF2B5EF4-FFF2-40B4-BE49-F238E27FC236}">
                    <a16:creationId xmlns:a16="http://schemas.microsoft.com/office/drawing/2014/main" id="{4C7D78FA-ED8D-DC86-4785-265AE67F3C25}"/>
                  </a:ext>
                </a:extLst>
              </p:cNvPr>
              <p:cNvSpPr>
                <a:spLocks noGrp="1" noRot="1" noChangeAspect="1" noMove="1" noResize="1" noEditPoints="1" noAdjustHandles="1" noChangeArrowheads="1" noChangeShapeType="1" noTextEdit="1"/>
              </p:cNvSpPr>
              <p:nvPr>
                <p:ph sz="half" idx="1"/>
              </p:nvPr>
            </p:nvSpPr>
            <p:spPr>
              <a:xfrm>
                <a:off x="838200" y="1825624"/>
                <a:ext cx="5181600" cy="4351339"/>
              </a:xfrm>
              <a:blipFill>
                <a:blip r:embed="rId2"/>
                <a:stretch>
                  <a:fillRect l="-1294"/>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B355F8F5-BA30-5A3D-F8B5-3B6F7DA380F9}"/>
              </a:ext>
            </a:extLst>
          </p:cNvPr>
          <p:cNvSpPr>
            <a:spLocks noGrp="1"/>
          </p:cNvSpPr>
          <p:nvPr>
            <p:ph type="title"/>
          </p:nvPr>
        </p:nvSpPr>
        <p:spPr/>
        <p:txBody>
          <a:bodyPr/>
          <a:lstStyle/>
          <a:p>
            <a:r>
              <a:rPr lang="en-US" dirty="0"/>
              <a:t>State-space representation of a linear system</a:t>
            </a:r>
            <a:endParaRPr lang="en-GB" dirty="0"/>
          </a:p>
        </p:txBody>
      </p:sp>
      <p:sp>
        <p:nvSpPr>
          <p:cNvPr id="11" name="Content Placeholder 1">
            <a:extLst>
              <a:ext uri="{FF2B5EF4-FFF2-40B4-BE49-F238E27FC236}">
                <a16:creationId xmlns:a16="http://schemas.microsoft.com/office/drawing/2014/main" id="{C38ED810-B0CF-0A03-880C-C81C0CBAD747}"/>
              </a:ext>
            </a:extLst>
          </p:cNvPr>
          <p:cNvSpPr txBox="1">
            <a:spLocks/>
          </p:cNvSpPr>
          <p:nvPr/>
        </p:nvSpPr>
        <p:spPr>
          <a:xfrm>
            <a:off x="6535270" y="1446302"/>
            <a:ext cx="5181600" cy="4993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endParaRPr lang="en-GB" sz="1600" dirty="0"/>
          </a:p>
          <a:p>
            <a:endParaRPr lang="en-GB" dirty="0"/>
          </a:p>
        </p:txBody>
      </p:sp>
      <p:sp>
        <p:nvSpPr>
          <p:cNvPr id="10" name="Content Placeholder 9">
            <a:extLst>
              <a:ext uri="{FF2B5EF4-FFF2-40B4-BE49-F238E27FC236}">
                <a16:creationId xmlns:a16="http://schemas.microsoft.com/office/drawing/2014/main" id="{A0864590-8CB0-D535-17B3-85D843CBC3CB}"/>
              </a:ext>
            </a:extLst>
          </p:cNvPr>
          <p:cNvSpPr>
            <a:spLocks noGrp="1"/>
          </p:cNvSpPr>
          <p:nvPr>
            <p:ph sz="half" idx="2"/>
          </p:nvPr>
        </p:nvSpPr>
        <p:spPr>
          <a:xfrm>
            <a:off x="6172200" y="1682279"/>
            <a:ext cx="5181600" cy="4521387"/>
          </a:xfrm>
        </p:spPr>
        <p:txBody>
          <a:bodyPr>
            <a:normAutofit fontScale="55000" lnSpcReduction="20000"/>
          </a:bodyPr>
          <a:lstStyle/>
          <a:p>
            <a:pPr marL="0" indent="0">
              <a:lnSpc>
                <a:spcPct val="150000"/>
              </a:lnSpc>
              <a:buNone/>
            </a:pPr>
            <a:endParaRPr lang="en-GB" sz="1600" dirty="0"/>
          </a:p>
          <a:p>
            <a:pPr>
              <a:lnSpc>
                <a:spcPct val="170000"/>
              </a:lnSpc>
              <a:spcAft>
                <a:spcPts val="0"/>
              </a:spcAft>
            </a:pPr>
            <a:r>
              <a:rPr lang="en-GB" sz="2800" dirty="0"/>
              <a:t>This representation is called state-space representation.</a:t>
            </a:r>
          </a:p>
          <a:p>
            <a:pPr>
              <a:lnSpc>
                <a:spcPct val="170000"/>
              </a:lnSpc>
              <a:spcAft>
                <a:spcPts val="0"/>
              </a:spcAft>
            </a:pPr>
            <a:r>
              <a:rPr lang="en-GB" sz="2800" dirty="0"/>
              <a:t>Is a very general, and most real systems can be modelled by (13) and (14). </a:t>
            </a:r>
          </a:p>
          <a:p>
            <a:pPr>
              <a:lnSpc>
                <a:spcPct val="170000"/>
              </a:lnSpc>
              <a:spcAft>
                <a:spcPts val="0"/>
              </a:spcAft>
            </a:pPr>
            <a:r>
              <a:rPr lang="en-GB" sz="2800" dirty="0"/>
              <a:t>The equations (13) and (14) are referred to as the system equation and the output equation, respectively.</a:t>
            </a:r>
            <a:endParaRPr lang="en-US" sz="2800" dirty="0"/>
          </a:p>
          <a:p>
            <a:pPr>
              <a:lnSpc>
                <a:spcPct val="170000"/>
              </a:lnSpc>
              <a:spcAft>
                <a:spcPts val="0"/>
              </a:spcAft>
            </a:pPr>
            <a:r>
              <a:rPr lang="en-US" sz="2800" dirty="0"/>
              <a:t>In contrast with the transfer function representation of a system, the state-space representation is not limited to linear systems.</a:t>
            </a:r>
          </a:p>
          <a:p>
            <a:endParaRPr lang="en-GB" dirty="0"/>
          </a:p>
        </p:txBody>
      </p:sp>
      <mc:AlternateContent xmlns:mc="http://schemas.openxmlformats.org/markup-compatibility/2006">
        <mc:Choice xmlns:a14="http://schemas.microsoft.com/office/drawing/2010/main" Requires="a14">
          <p:graphicFrame>
            <p:nvGraphicFramePr>
              <p:cNvPr id="13" name="Table 12">
                <a:extLst>
                  <a:ext uri="{FF2B5EF4-FFF2-40B4-BE49-F238E27FC236}">
                    <a16:creationId xmlns:a16="http://schemas.microsoft.com/office/drawing/2014/main" id="{237C33FC-149B-2223-4E3F-3B10367F971D}"/>
                  </a:ext>
                </a:extLst>
              </p:cNvPr>
              <p:cNvGraphicFramePr>
                <a:graphicFrameLocks noGrp="1"/>
              </p:cNvGraphicFramePr>
              <p:nvPr/>
            </p:nvGraphicFramePr>
            <p:xfrm>
              <a:off x="838200" y="3759245"/>
              <a:ext cx="5257800" cy="699248"/>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𝑥</m:t>
                                    </m:r>
                                  </m:e>
                                </m:acc>
                                <m:r>
                                  <a:rPr lang="en-US" sz="1400" b="0" i="1" smtClean="0">
                                    <a:latin typeface="Cambria Math" panose="02040503050406030204" pitchFamily="18" charset="0"/>
                                  </a:rPr>
                                  <m:t>=</m:t>
                                </m:r>
                                <m:r>
                                  <a:rPr lang="en-US" sz="1400" b="0" i="1" smtClean="0">
                                    <a:latin typeface="Cambria Math" panose="02040503050406030204" pitchFamily="18" charset="0"/>
                                  </a:rPr>
                                  <m:t>𝑓</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𝑥</m:t>
                                </m:r>
                                <m:r>
                                  <a:rPr lang="en-US" sz="1400" b="0" i="1" smtClean="0">
                                    <a:latin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ℝ</m:t>
                                    </m:r>
                                  </m:e>
                                  <m:sup>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𝑛</m:t>
                                        </m:r>
                                      </m:e>
                                      <m:sub>
                                        <m:r>
                                          <a:rPr lang="en-US" sz="1400" b="0" i="1" smtClean="0">
                                            <a:latin typeface="Cambria Math" panose="02040503050406030204" pitchFamily="18" charset="0"/>
                                            <a:ea typeface="Cambria Math" panose="02040503050406030204" pitchFamily="18" charset="0"/>
                                          </a:rPr>
                                          <m:t>𝑥</m:t>
                                        </m:r>
                                      </m:sub>
                                    </m:sSub>
                                  </m:sup>
                                </m:sSup>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𝑢</m:t>
                                </m:r>
                                <m:r>
                                  <a:rPr lang="en-US" sz="1400" b="0" i="1" smtClean="0">
                                    <a:latin typeface="Cambria Math" panose="02040503050406030204" pitchFamily="18" charset="0"/>
                                    <a:ea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ℝ</m:t>
                                    </m:r>
                                  </m:e>
                                  <m:sup>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𝑛</m:t>
                                        </m:r>
                                      </m:e>
                                      <m:sub>
                                        <m:r>
                                          <a:rPr lang="en-US" sz="1400" b="0" i="1" smtClean="0">
                                            <a:latin typeface="Cambria Math" panose="02040503050406030204" pitchFamily="18" charset="0"/>
                                            <a:ea typeface="Cambria Math" panose="02040503050406030204" pitchFamily="18" charset="0"/>
                                          </a:rPr>
                                          <m:t>𝑢</m:t>
                                        </m:r>
                                      </m:sub>
                                    </m:sSub>
                                  </m:sup>
                                </m:sSup>
                              </m:oMath>
                            </m:oMathPara>
                          </a14:m>
                          <a:endParaRPr lang="en-GB" sz="1400" dirty="0"/>
                        </a:p>
                      </a:txBody>
                      <a:tcPr anchor="ctr"/>
                    </a:tc>
                    <a:tc>
                      <a:txBody>
                        <a:bodyPr/>
                        <a:lstStyle/>
                        <a:p>
                          <a:pPr algn="ctr"/>
                          <a:r>
                            <a:rPr lang="en-GB" sz="1600" b="1" dirty="0">
                              <a:solidFill>
                                <a:schemeClr val="bg2">
                                  <a:lumMod val="50000"/>
                                </a:schemeClr>
                              </a:solidFill>
                              <a:latin typeface="Nexa-Light" panose="01000000000000000000" pitchFamily="2" charset="0"/>
                            </a:rPr>
                            <a:t>(13)</a:t>
                          </a:r>
                        </a:p>
                      </a:txBody>
                      <a:tcPr anchor="ctr"/>
                    </a:tc>
                    <a:extLst>
                      <a:ext uri="{0D108BD9-81ED-4DB2-BD59-A6C34878D82A}">
                        <a16:rowId xmlns:a16="http://schemas.microsoft.com/office/drawing/2014/main" val="2442538974"/>
                      </a:ext>
                    </a:extLst>
                  </a:tr>
                  <a:tr h="349624">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𝑦</m:t>
                                </m:r>
                                <m:r>
                                  <a:rPr lang="en-US" sz="1400" b="0" i="1" smtClean="0">
                                    <a:latin typeface="Cambria Math" panose="02040503050406030204" pitchFamily="18" charset="0"/>
                                  </a:rPr>
                                  <m:t>=</m:t>
                                </m:r>
                                <m:r>
                                  <a:rPr lang="en-US" sz="1400" b="0" i="1" smtClean="0">
                                    <a:latin typeface="Cambria Math" panose="02040503050406030204" pitchFamily="18" charset="0"/>
                                  </a:rPr>
                                  <m:t>h</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𝑢</m:t>
                                    </m:r>
                                  </m:e>
                                </m:d>
                                <m:r>
                                  <a:rPr lang="en-US" sz="1400" b="0" i="1" smtClean="0">
                                    <a:latin typeface="Cambria Math" panose="02040503050406030204" pitchFamily="18" charset="0"/>
                                  </a:rPr>
                                  <m:t>         </m:t>
                                </m:r>
                                <m:r>
                                  <a:rPr lang="en-US" sz="1400" b="0" i="1" smtClean="0">
                                    <a:latin typeface="Cambria Math" panose="02040503050406030204" pitchFamily="18" charset="0"/>
                                  </a:rPr>
                                  <m:t>𝑦</m:t>
                                </m:r>
                                <m:r>
                                  <a:rPr lang="en-US" sz="1400" b="0" i="1" smtClean="0">
                                    <a:latin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ℝ</m:t>
                                    </m:r>
                                  </m:e>
                                  <m:sup>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𝑛</m:t>
                                        </m:r>
                                      </m:e>
                                      <m:sub>
                                        <m:r>
                                          <a:rPr lang="en-US" sz="1400" b="0" i="1" smtClean="0">
                                            <a:latin typeface="Cambria Math" panose="02040503050406030204" pitchFamily="18" charset="0"/>
                                            <a:ea typeface="Cambria Math" panose="02040503050406030204" pitchFamily="18" charset="0"/>
                                          </a:rPr>
                                          <m:t>𝑦</m:t>
                                        </m:r>
                                      </m:sub>
                                    </m:sSub>
                                  </m:sup>
                                </m:sSup>
                              </m:oMath>
                            </m:oMathPara>
                          </a14:m>
                          <a:endParaRPr lang="en-GB" sz="1400" dirty="0"/>
                        </a:p>
                      </a:txBody>
                      <a:tcPr anchor="ctr"/>
                    </a:tc>
                    <a:tc>
                      <a:txBody>
                        <a:bodyPr/>
                        <a:lstStyle/>
                        <a:p>
                          <a:pPr algn="ctr"/>
                          <a:r>
                            <a:rPr lang="en-GB" sz="1600" b="1" dirty="0">
                              <a:solidFill>
                                <a:schemeClr val="bg2">
                                  <a:lumMod val="50000"/>
                                </a:schemeClr>
                              </a:solidFill>
                              <a:latin typeface="Nexa-Light" panose="01000000000000000000" pitchFamily="2" charset="0"/>
                            </a:rPr>
                            <a:t>(14)</a:t>
                          </a:r>
                        </a:p>
                      </a:txBody>
                      <a:tcPr anchor="ctr"/>
                    </a:tc>
                    <a:extLst>
                      <a:ext uri="{0D108BD9-81ED-4DB2-BD59-A6C34878D82A}">
                        <a16:rowId xmlns:a16="http://schemas.microsoft.com/office/drawing/2014/main" val="2150628737"/>
                      </a:ext>
                    </a:extLst>
                  </a:tr>
                </a:tbl>
              </a:graphicData>
            </a:graphic>
          </p:graphicFrame>
        </mc:Choice>
        <mc:Fallback>
          <p:graphicFrame>
            <p:nvGraphicFramePr>
              <p:cNvPr id="13" name="Table 12">
                <a:extLst>
                  <a:ext uri="{FF2B5EF4-FFF2-40B4-BE49-F238E27FC236}">
                    <a16:creationId xmlns:a16="http://schemas.microsoft.com/office/drawing/2014/main" id="{237C33FC-149B-2223-4E3F-3B10367F971D}"/>
                  </a:ext>
                </a:extLst>
              </p:cNvPr>
              <p:cNvGraphicFramePr>
                <a:graphicFrameLocks noGrp="1"/>
              </p:cNvGraphicFramePr>
              <p:nvPr/>
            </p:nvGraphicFramePr>
            <p:xfrm>
              <a:off x="838200" y="3759245"/>
              <a:ext cx="5257800" cy="699248"/>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3"/>
                          <a:stretch>
                            <a:fillRect t="-1724" r="-20028" b="-118966"/>
                          </a:stretch>
                        </a:blipFill>
                      </a:tcPr>
                    </a:tc>
                    <a:tc>
                      <a:txBody>
                        <a:bodyPr/>
                        <a:lstStyle/>
                        <a:p>
                          <a:pPr algn="ctr"/>
                          <a:r>
                            <a:rPr lang="en-GB" sz="1600" b="1" dirty="0">
                              <a:solidFill>
                                <a:schemeClr val="bg2">
                                  <a:lumMod val="50000"/>
                                </a:schemeClr>
                              </a:solidFill>
                              <a:latin typeface="Nexa-Light" panose="01000000000000000000" pitchFamily="2" charset="0"/>
                            </a:rPr>
                            <a:t>(13)</a:t>
                          </a:r>
                        </a:p>
                      </a:txBody>
                      <a:tcPr anchor="ctr"/>
                    </a:tc>
                    <a:extLst>
                      <a:ext uri="{0D108BD9-81ED-4DB2-BD59-A6C34878D82A}">
                        <a16:rowId xmlns:a16="http://schemas.microsoft.com/office/drawing/2014/main" val="2442538974"/>
                      </a:ext>
                    </a:extLst>
                  </a:tr>
                  <a:tr h="349624">
                    <a:tc>
                      <a:txBody>
                        <a:bodyPr/>
                        <a:lstStyle/>
                        <a:p>
                          <a:endParaRPr lang="en-US"/>
                        </a:p>
                      </a:txBody>
                      <a:tcPr anchor="ctr">
                        <a:blipFill>
                          <a:blip r:embed="rId3"/>
                          <a:stretch>
                            <a:fillRect t="-101724" r="-20028" b="-18966"/>
                          </a:stretch>
                        </a:blipFill>
                      </a:tcPr>
                    </a:tc>
                    <a:tc>
                      <a:txBody>
                        <a:bodyPr/>
                        <a:lstStyle/>
                        <a:p>
                          <a:pPr algn="ctr"/>
                          <a:r>
                            <a:rPr lang="en-GB" sz="1600" b="1" dirty="0">
                              <a:solidFill>
                                <a:schemeClr val="bg2">
                                  <a:lumMod val="50000"/>
                                </a:schemeClr>
                              </a:solidFill>
                              <a:latin typeface="Nexa-Light" panose="01000000000000000000" pitchFamily="2" charset="0"/>
                            </a:rPr>
                            <a:t>(14)</a:t>
                          </a:r>
                        </a:p>
                      </a:txBody>
                      <a:tcPr anchor="ctr"/>
                    </a:tc>
                    <a:extLst>
                      <a:ext uri="{0D108BD9-81ED-4DB2-BD59-A6C34878D82A}">
                        <a16:rowId xmlns:a16="http://schemas.microsoft.com/office/drawing/2014/main" val="2150628737"/>
                      </a:ext>
                    </a:extLst>
                  </a:tr>
                </a:tbl>
              </a:graphicData>
            </a:graphic>
          </p:graphicFrame>
        </mc:Fallback>
      </mc:AlternateContent>
    </p:spTree>
    <p:extLst>
      <p:ext uri="{BB962C8B-B14F-4D97-AF65-F5344CB8AC3E}">
        <p14:creationId xmlns:p14="http://schemas.microsoft.com/office/powerpoint/2010/main" val="4230148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4C7D78FA-ED8D-DC86-4785-265AE67F3C25}"/>
                  </a:ext>
                </a:extLst>
              </p:cNvPr>
              <p:cNvSpPr>
                <a:spLocks noGrp="1"/>
              </p:cNvSpPr>
              <p:nvPr>
                <p:ph sz="half" idx="1"/>
              </p:nvPr>
            </p:nvSpPr>
            <p:spPr>
              <a:xfrm>
                <a:off x="838200" y="1825624"/>
                <a:ext cx="5181600" cy="4351339"/>
              </a:xfrm>
            </p:spPr>
            <p:txBody>
              <a:bodyPr>
                <a:normAutofit/>
              </a:bodyPr>
              <a:lstStyle/>
              <a:p>
                <a:pPr marL="0" indent="0">
                  <a:lnSpc>
                    <a:spcPct val="150000"/>
                  </a:lnSpc>
                  <a:buNone/>
                </a:pPr>
                <a:r>
                  <a:rPr lang="en-GB" sz="2000" b="1" dirty="0">
                    <a:latin typeface="Nexa-Bold" panose="01000000000000000000" pitchFamily="2" charset="0"/>
                    <a:ea typeface="Calibri" panose="020F0502020204030204" pitchFamily="34" charset="0"/>
                    <a:cs typeface="Times New Roman" panose="02020603050405020304" pitchFamily="18" charset="0"/>
                  </a:rPr>
                  <a:t>Linear Dynamical Systems Models</a:t>
                </a:r>
                <a:endParaRPr lang="en-GB" sz="2000" dirty="0">
                  <a:latin typeface="Nexa-Bold" panose="01000000000000000000" pitchFamily="2" charset="0"/>
                  <a:ea typeface="Times New Roman" panose="02020603050405020304" pitchFamily="18" charset="0"/>
                  <a:cs typeface="Times New Roman" panose="02020603050405020304" pitchFamily="18" charset="0"/>
                </a:endParaRPr>
              </a:p>
              <a:p>
                <a:pPr>
                  <a:lnSpc>
                    <a:spcPct val="150000"/>
                  </a:lnSpc>
                </a:pPr>
                <a:r>
                  <a:rPr lang="en-GB" sz="1600" dirty="0"/>
                  <a:t>The general definition of a dynamical system can be used to describe the behaviour of a linear system as follows:</a:t>
                </a:r>
              </a:p>
              <a:p>
                <a:pPr>
                  <a:lnSpc>
                    <a:spcPct val="150000"/>
                  </a:lnSpc>
                </a:pPr>
                <a:endParaRPr lang="en-GB" sz="1600" dirty="0"/>
              </a:p>
              <a:p>
                <a:pPr>
                  <a:lnSpc>
                    <a:spcPct val="150000"/>
                  </a:lnSpc>
                </a:pPr>
                <a:endParaRPr lang="en-GB" sz="1600" dirty="0"/>
              </a:p>
              <a:p>
                <a:pPr marL="0" indent="0">
                  <a:lnSpc>
                    <a:spcPct val="150000"/>
                  </a:lnSpc>
                  <a:buNone/>
                </a:pPr>
                <a:r>
                  <a:rPr lang="en-GB" sz="1600" dirty="0"/>
                  <a:t>where </a:t>
                </a:r>
                <a14:m>
                  <m:oMath xmlns:m="http://schemas.openxmlformats.org/officeDocument/2006/math">
                    <m:r>
                      <a:rPr lang="en-US" sz="1600"/>
                      <m:t>𝐴</m:t>
                    </m:r>
                    <m:r>
                      <a:rPr lang="en-US" sz="1600"/>
                      <m:t>∈</m:t>
                    </m:r>
                    <m:sSup>
                      <m:sSupPr>
                        <m:ctrlPr>
                          <a:rPr lang="en-US" sz="1600"/>
                        </m:ctrlPr>
                      </m:sSupPr>
                      <m:e>
                        <m:r>
                          <a:rPr lang="en-US" sz="1600"/>
                          <m:t>ℝ</m:t>
                        </m:r>
                      </m:e>
                      <m:sup>
                        <m:sSub>
                          <m:sSubPr>
                            <m:ctrlPr>
                              <a:rPr lang="en-US" sz="1600"/>
                            </m:ctrlPr>
                          </m:sSubPr>
                          <m:e>
                            <m:r>
                              <a:rPr lang="en-US" sz="1600"/>
                              <m:t>𝑛</m:t>
                            </m:r>
                          </m:e>
                          <m:sub>
                            <m:r>
                              <a:rPr lang="en-US" sz="1600"/>
                              <m:t>𝑥</m:t>
                            </m:r>
                          </m:sub>
                        </m:sSub>
                        <m:r>
                          <a:rPr lang="en-US" sz="1600"/>
                          <m:t>×</m:t>
                        </m:r>
                        <m:sSub>
                          <m:sSubPr>
                            <m:ctrlPr>
                              <a:rPr lang="en-US" sz="1600"/>
                            </m:ctrlPr>
                          </m:sSubPr>
                          <m:e>
                            <m:r>
                              <a:rPr lang="en-US" sz="1600"/>
                              <m:t>𝑛</m:t>
                            </m:r>
                          </m:e>
                          <m:sub>
                            <m:r>
                              <a:rPr lang="en-US" sz="1600"/>
                              <m:t>𝑥</m:t>
                            </m:r>
                          </m:sub>
                        </m:sSub>
                      </m:sup>
                    </m:sSup>
                  </m:oMath>
                </a14:m>
                <a:r>
                  <a:rPr lang="en-GB" sz="1600" dirty="0"/>
                  <a:t>, </a:t>
                </a:r>
                <a14:m>
                  <m:oMath xmlns:m="http://schemas.openxmlformats.org/officeDocument/2006/math">
                    <m:r>
                      <a:rPr lang="en-US" sz="1600"/>
                      <m:t>𝐵</m:t>
                    </m:r>
                    <m:r>
                      <a:rPr lang="en-US" sz="1600"/>
                      <m:t>∈</m:t>
                    </m:r>
                    <m:sSup>
                      <m:sSupPr>
                        <m:ctrlPr>
                          <a:rPr lang="en-US" sz="1600"/>
                        </m:ctrlPr>
                      </m:sSupPr>
                      <m:e>
                        <m:r>
                          <a:rPr lang="en-US" sz="1600"/>
                          <m:t>ℝ</m:t>
                        </m:r>
                      </m:e>
                      <m:sup>
                        <m:sSub>
                          <m:sSubPr>
                            <m:ctrlPr>
                              <a:rPr lang="en-US" sz="1600"/>
                            </m:ctrlPr>
                          </m:sSubPr>
                          <m:e>
                            <m:r>
                              <a:rPr lang="en-US" sz="1600"/>
                              <m:t>𝑛</m:t>
                            </m:r>
                          </m:e>
                          <m:sub>
                            <m:r>
                              <a:rPr lang="en-US" sz="1600"/>
                              <m:t>𝑥</m:t>
                            </m:r>
                          </m:sub>
                        </m:sSub>
                        <m:r>
                          <a:rPr lang="en-US" sz="1600"/>
                          <m:t>×</m:t>
                        </m:r>
                        <m:sSub>
                          <m:sSubPr>
                            <m:ctrlPr>
                              <a:rPr lang="en-US" sz="1600"/>
                            </m:ctrlPr>
                          </m:sSubPr>
                          <m:e>
                            <m:r>
                              <a:rPr lang="en-US" sz="1600"/>
                              <m:t>𝑛</m:t>
                            </m:r>
                          </m:e>
                          <m:sub>
                            <m:r>
                              <a:rPr lang="en-US" sz="1600"/>
                              <m:t>𝑢</m:t>
                            </m:r>
                          </m:sub>
                        </m:sSub>
                      </m:sup>
                    </m:sSup>
                  </m:oMath>
                </a14:m>
                <a:r>
                  <a:rPr lang="en-GB" sz="1600" dirty="0"/>
                  <a:t>, </a:t>
                </a:r>
                <a14:m>
                  <m:oMath xmlns:m="http://schemas.openxmlformats.org/officeDocument/2006/math">
                    <m:r>
                      <a:rPr lang="en-US" sz="1600"/>
                      <m:t>𝐶</m:t>
                    </m:r>
                    <m:r>
                      <a:rPr lang="en-US" sz="1600"/>
                      <m:t>∈</m:t>
                    </m:r>
                    <m:sSup>
                      <m:sSupPr>
                        <m:ctrlPr>
                          <a:rPr lang="en-US" sz="1600"/>
                        </m:ctrlPr>
                      </m:sSupPr>
                      <m:e>
                        <m:r>
                          <a:rPr lang="en-US" sz="1600"/>
                          <m:t>ℝ</m:t>
                        </m:r>
                      </m:e>
                      <m:sup>
                        <m:sSub>
                          <m:sSubPr>
                            <m:ctrlPr>
                              <a:rPr lang="en-US" sz="1600"/>
                            </m:ctrlPr>
                          </m:sSubPr>
                          <m:e>
                            <m:r>
                              <a:rPr lang="en-US" sz="1600"/>
                              <m:t>𝑛</m:t>
                            </m:r>
                          </m:e>
                          <m:sub>
                            <m:r>
                              <a:rPr lang="en-US" sz="1600"/>
                              <m:t>𝑦</m:t>
                            </m:r>
                          </m:sub>
                        </m:sSub>
                        <m:r>
                          <a:rPr lang="en-US" sz="1600"/>
                          <m:t>×</m:t>
                        </m:r>
                        <m:sSub>
                          <m:sSubPr>
                            <m:ctrlPr>
                              <a:rPr lang="en-US" sz="1600"/>
                            </m:ctrlPr>
                          </m:sSubPr>
                          <m:e>
                            <m:r>
                              <a:rPr lang="en-US" sz="1600"/>
                              <m:t>𝑛</m:t>
                            </m:r>
                          </m:e>
                          <m:sub>
                            <m:r>
                              <a:rPr lang="en-US" sz="1600"/>
                              <m:t>𝑥</m:t>
                            </m:r>
                          </m:sub>
                        </m:sSub>
                      </m:sup>
                    </m:sSup>
                  </m:oMath>
                </a14:m>
                <a:r>
                  <a:rPr lang="en-GB" sz="1600" dirty="0"/>
                  <a:t>, and </a:t>
                </a:r>
                <a14:m>
                  <m:oMath xmlns:m="http://schemas.openxmlformats.org/officeDocument/2006/math">
                    <m:r>
                      <a:rPr lang="en-US" sz="1600"/>
                      <m:t>𝐷</m:t>
                    </m:r>
                    <m:r>
                      <a:rPr lang="en-US" sz="1600"/>
                      <m:t>∈</m:t>
                    </m:r>
                    <m:sSup>
                      <m:sSupPr>
                        <m:ctrlPr>
                          <a:rPr lang="en-US" sz="1600"/>
                        </m:ctrlPr>
                      </m:sSupPr>
                      <m:e>
                        <m:r>
                          <a:rPr lang="en-US" sz="1600"/>
                          <m:t>ℝ</m:t>
                        </m:r>
                      </m:e>
                      <m:sup>
                        <m:sSub>
                          <m:sSubPr>
                            <m:ctrlPr>
                              <a:rPr lang="en-US" sz="1600"/>
                            </m:ctrlPr>
                          </m:sSubPr>
                          <m:e>
                            <m:r>
                              <a:rPr lang="en-US" sz="1600"/>
                              <m:t>𝑛</m:t>
                            </m:r>
                          </m:e>
                          <m:sub>
                            <m:r>
                              <a:rPr lang="en-US" sz="1600"/>
                              <m:t>𝑦</m:t>
                            </m:r>
                          </m:sub>
                        </m:sSub>
                        <m:r>
                          <a:rPr lang="en-US" sz="1600"/>
                          <m:t>×</m:t>
                        </m:r>
                        <m:sSub>
                          <m:sSubPr>
                            <m:ctrlPr>
                              <a:rPr lang="en-US" sz="1600"/>
                            </m:ctrlPr>
                          </m:sSubPr>
                          <m:e>
                            <m:r>
                              <a:rPr lang="en-US" sz="1600"/>
                              <m:t>𝑛</m:t>
                            </m:r>
                          </m:e>
                          <m:sub>
                            <m:r>
                              <a:rPr lang="en-US" sz="1600"/>
                              <m:t>𝑢</m:t>
                            </m:r>
                          </m:sub>
                        </m:sSub>
                      </m:sup>
                    </m:sSup>
                  </m:oMath>
                </a14:m>
                <a:r>
                  <a:rPr lang="en-GB" sz="1600" dirty="0"/>
                  <a:t>.  </a:t>
                </a:r>
              </a:p>
              <a:p>
                <a:pPr marL="0" indent="0">
                  <a:lnSpc>
                    <a:spcPct val="150000"/>
                  </a:lnSpc>
                  <a:buNone/>
                </a:pPr>
                <a:r>
                  <a:rPr lang="en-GB" sz="1600" dirty="0"/>
                  <a:t>.</a:t>
                </a:r>
              </a:p>
              <a:p>
                <a:pPr marL="0" indent="0">
                  <a:lnSpc>
                    <a:spcPct val="150000"/>
                  </a:lnSpc>
                  <a:buNone/>
                </a:pPr>
                <a:endParaRPr lang="en-US" sz="2000" dirty="0"/>
              </a:p>
              <a:p>
                <a:pPr lvl="1">
                  <a:lnSpc>
                    <a:spcPct val="150000"/>
                  </a:lnSpc>
                </a:pPr>
                <a:endParaRPr lang="en-US" sz="1400" dirty="0"/>
              </a:p>
              <a:p>
                <a:pPr marL="457200" lvl="1" indent="0">
                  <a:lnSpc>
                    <a:spcPct val="150000"/>
                  </a:lnSpc>
                  <a:buNone/>
                </a:pPr>
                <a:endParaRPr lang="en-US" sz="1400" dirty="0"/>
              </a:p>
              <a:p>
                <a:pPr marL="342900" indent="-342900">
                  <a:lnSpc>
                    <a:spcPct val="150000"/>
                  </a:lnSpc>
                  <a:buFont typeface="+mj-lt"/>
                  <a:buAutoNum type="arabicPeriod" startAt="2"/>
                </a:pPr>
                <a:endParaRPr lang="en-US" sz="1600" dirty="0"/>
              </a:p>
              <a:p>
                <a:pPr marL="0" indent="0">
                  <a:lnSpc>
                    <a:spcPct val="150000"/>
                  </a:lnSpc>
                  <a:buNone/>
                </a:pPr>
                <a:endParaRPr lang="en-GB" sz="1600" dirty="0">
                  <a:effectLst/>
                  <a:ea typeface="Calibri" panose="020F0502020204030204" pitchFamily="34" charset="0"/>
                  <a:cs typeface="Times New Roman" panose="02020603050405020304" pitchFamily="18" charset="0"/>
                </a:endParaRPr>
              </a:p>
              <a:p>
                <a:endParaRPr lang="en-GB" dirty="0"/>
              </a:p>
            </p:txBody>
          </p:sp>
        </mc:Choice>
        <mc:Fallback>
          <p:sp>
            <p:nvSpPr>
              <p:cNvPr id="2" name="Content Placeholder 1">
                <a:extLst>
                  <a:ext uri="{FF2B5EF4-FFF2-40B4-BE49-F238E27FC236}">
                    <a16:creationId xmlns:a16="http://schemas.microsoft.com/office/drawing/2014/main" id="{4C7D78FA-ED8D-DC86-4785-265AE67F3C25}"/>
                  </a:ext>
                </a:extLst>
              </p:cNvPr>
              <p:cNvSpPr>
                <a:spLocks noGrp="1" noRot="1" noChangeAspect="1" noMove="1" noResize="1" noEditPoints="1" noAdjustHandles="1" noChangeArrowheads="1" noChangeShapeType="1" noTextEdit="1"/>
              </p:cNvSpPr>
              <p:nvPr>
                <p:ph sz="half" idx="1"/>
              </p:nvPr>
            </p:nvSpPr>
            <p:spPr>
              <a:xfrm>
                <a:off x="838200" y="1825624"/>
                <a:ext cx="5181600" cy="4351339"/>
              </a:xfrm>
              <a:blipFill>
                <a:blip r:embed="rId2"/>
                <a:stretch>
                  <a:fillRect l="-1294" r="-1647"/>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B355F8F5-BA30-5A3D-F8B5-3B6F7DA380F9}"/>
              </a:ext>
            </a:extLst>
          </p:cNvPr>
          <p:cNvSpPr>
            <a:spLocks noGrp="1"/>
          </p:cNvSpPr>
          <p:nvPr>
            <p:ph type="title"/>
          </p:nvPr>
        </p:nvSpPr>
        <p:spPr/>
        <p:txBody>
          <a:bodyPr/>
          <a:lstStyle/>
          <a:p>
            <a:r>
              <a:rPr lang="en-US" dirty="0"/>
              <a:t>State-space representation of a linear system</a:t>
            </a:r>
            <a:endParaRPr lang="en-GB" dirty="0"/>
          </a:p>
        </p:txBody>
      </p:sp>
      <p:sp>
        <p:nvSpPr>
          <p:cNvPr id="11" name="Content Placeholder 1">
            <a:extLst>
              <a:ext uri="{FF2B5EF4-FFF2-40B4-BE49-F238E27FC236}">
                <a16:creationId xmlns:a16="http://schemas.microsoft.com/office/drawing/2014/main" id="{C38ED810-B0CF-0A03-880C-C81C0CBAD747}"/>
              </a:ext>
            </a:extLst>
          </p:cNvPr>
          <p:cNvSpPr txBox="1">
            <a:spLocks/>
          </p:cNvSpPr>
          <p:nvPr/>
        </p:nvSpPr>
        <p:spPr>
          <a:xfrm>
            <a:off x="6535270" y="1446302"/>
            <a:ext cx="5181600" cy="4993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endParaRPr lang="en-GB" sz="1600" dirty="0"/>
          </a:p>
          <a:p>
            <a:endParaRPr lang="en-GB" dirty="0"/>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A0864590-8CB0-D535-17B3-85D843CBC3CB}"/>
                  </a:ext>
                </a:extLst>
              </p:cNvPr>
              <p:cNvSpPr>
                <a:spLocks noGrp="1"/>
              </p:cNvSpPr>
              <p:nvPr>
                <p:ph sz="half" idx="2"/>
              </p:nvPr>
            </p:nvSpPr>
            <p:spPr>
              <a:xfrm>
                <a:off x="6172200" y="1682279"/>
                <a:ext cx="5181600" cy="4757365"/>
              </a:xfrm>
            </p:spPr>
            <p:txBody>
              <a:bodyPr>
                <a:normAutofit fontScale="25000" lnSpcReduction="20000"/>
              </a:bodyPr>
              <a:lstStyle/>
              <a:p>
                <a:pPr marL="0" indent="0">
                  <a:lnSpc>
                    <a:spcPct val="150000"/>
                  </a:lnSpc>
                  <a:buNone/>
                </a:pPr>
                <a:endParaRPr lang="en-GB" sz="1600" dirty="0"/>
              </a:p>
              <a:p>
                <a:pPr>
                  <a:lnSpc>
                    <a:spcPct val="170000"/>
                  </a:lnSpc>
                  <a:spcAft>
                    <a:spcPts val="0"/>
                  </a:spcAft>
                </a:pPr>
                <a:r>
                  <a:rPr lang="en-GB" sz="5600" dirty="0"/>
                  <a:t>Equations (15) and (16) are said to be the state-space representation of a linear system. </a:t>
                </a:r>
              </a:p>
              <a:p>
                <a:pPr>
                  <a:lnSpc>
                    <a:spcPct val="170000"/>
                  </a:lnSpc>
                  <a:spcAft>
                    <a:spcPts val="0"/>
                  </a:spcAft>
                </a:pPr>
                <a:r>
                  <a:rPr lang="en-GB" sz="5600" dirty="0"/>
                  <a:t>In short, the four matrices </a:t>
                </a:r>
                <a14:m>
                  <m:oMath xmlns:m="http://schemas.openxmlformats.org/officeDocument/2006/math">
                    <m:r>
                      <a:rPr lang="en-GB" sz="5600" dirty="0"/>
                      <m:t>(</m:t>
                    </m:r>
                    <m:r>
                      <a:rPr lang="en-GB" sz="5600" dirty="0"/>
                      <m:t>𝐴</m:t>
                    </m:r>
                    <m:r>
                      <a:rPr lang="en-GB" sz="5600" dirty="0"/>
                      <m:t>, </m:t>
                    </m:r>
                    <m:r>
                      <a:rPr lang="en-GB" sz="5600" dirty="0"/>
                      <m:t>𝐵</m:t>
                    </m:r>
                    <m:r>
                      <a:rPr lang="en-GB" sz="5600" dirty="0"/>
                      <m:t>, </m:t>
                    </m:r>
                    <m:r>
                      <a:rPr lang="en-GB" sz="5600" dirty="0"/>
                      <m:t>𝐶</m:t>
                    </m:r>
                    <m:r>
                      <a:rPr lang="en-GB" sz="5600" dirty="0"/>
                      <m:t>, </m:t>
                    </m:r>
                    <m:r>
                      <a:rPr lang="en-GB" sz="5600" dirty="0"/>
                      <m:t>𝐷</m:t>
                    </m:r>
                    <m:r>
                      <a:rPr lang="en-GB" sz="5600" dirty="0" smtClean="0"/>
                      <m:t>)</m:t>
                    </m:r>
                  </m:oMath>
                </a14:m>
                <a:r>
                  <a:rPr lang="en-GB" sz="5600" dirty="0"/>
                  <a:t> represent a time-invariant linear (LTI) system. </a:t>
                </a:r>
              </a:p>
              <a:p>
                <a:pPr>
                  <a:lnSpc>
                    <a:spcPct val="170000"/>
                  </a:lnSpc>
                  <a:spcAft>
                    <a:spcPts val="0"/>
                  </a:spcAft>
                </a:pPr>
                <a:r>
                  <a:rPr lang="en-US" sz="5600" dirty="0"/>
                  <a:t>For systems with single input and output, i.e., </a:t>
                </a:r>
                <a14:m>
                  <m:oMath xmlns:m="http://schemas.openxmlformats.org/officeDocument/2006/math">
                    <m:sSub>
                      <m:sSubPr>
                        <m:ctrlPr>
                          <a:rPr lang="en-US" sz="5600"/>
                        </m:ctrlPr>
                      </m:sSubPr>
                      <m:e>
                        <m:r>
                          <a:rPr lang="en-US" sz="5600"/>
                          <m:t>𝑛</m:t>
                        </m:r>
                      </m:e>
                      <m:sub>
                        <m:r>
                          <a:rPr lang="en-US" sz="5600"/>
                          <m:t>𝑢</m:t>
                        </m:r>
                      </m:sub>
                    </m:sSub>
                    <m:r>
                      <a:rPr lang="en-US" sz="5600"/>
                      <m:t>=</m:t>
                    </m:r>
                    <m:sSub>
                      <m:sSubPr>
                        <m:ctrlPr>
                          <a:rPr lang="en-US" sz="5600"/>
                        </m:ctrlPr>
                      </m:sSubPr>
                      <m:e>
                        <m:r>
                          <a:rPr lang="en-US" sz="5600"/>
                          <m:t>𝑛</m:t>
                        </m:r>
                      </m:e>
                      <m:sub>
                        <m:r>
                          <a:rPr lang="en-US" sz="5600"/>
                          <m:t>𝑦</m:t>
                        </m:r>
                      </m:sub>
                    </m:sSub>
                    <m:r>
                      <a:rPr lang="en-US" sz="5600"/>
                      <m:t>=1</m:t>
                    </m:r>
                  </m:oMath>
                </a14:m>
                <a:r>
                  <a:rPr lang="en-US" sz="5600" dirty="0"/>
                  <a:t>, </a:t>
                </a:r>
                <a14:m>
                  <m:oMath xmlns:m="http://schemas.openxmlformats.org/officeDocument/2006/math">
                    <m:r>
                      <a:rPr lang="en-US" sz="5600" dirty="0"/>
                      <m:t>𝐵</m:t>
                    </m:r>
                  </m:oMath>
                </a14:m>
                <a:r>
                  <a:rPr lang="en-US" sz="5600" dirty="0"/>
                  <a:t> is a column vector, </a:t>
                </a:r>
                <a14:m>
                  <m:oMath xmlns:m="http://schemas.openxmlformats.org/officeDocument/2006/math">
                    <m:r>
                      <a:rPr lang="en-US" sz="5600" dirty="0"/>
                      <m:t>𝐶</m:t>
                    </m:r>
                  </m:oMath>
                </a14:m>
                <a:r>
                  <a:rPr lang="en-US" sz="5600" dirty="0"/>
                  <a:t> is a row vector and </a:t>
                </a:r>
                <a14:m>
                  <m:oMath xmlns:m="http://schemas.openxmlformats.org/officeDocument/2006/math">
                    <m:r>
                      <a:rPr lang="en-US" sz="5600" dirty="0"/>
                      <m:t>𝐷</m:t>
                    </m:r>
                  </m:oMath>
                </a14:m>
                <a:r>
                  <a:rPr lang="en-US" sz="5600" dirty="0"/>
                  <a:t> is a number. </a:t>
                </a:r>
              </a:p>
              <a:p>
                <a:pPr>
                  <a:lnSpc>
                    <a:spcPct val="170000"/>
                  </a:lnSpc>
                  <a:spcAft>
                    <a:spcPts val="0"/>
                  </a:spcAft>
                </a:pPr>
                <a:r>
                  <a:rPr lang="en-US" sz="5600" dirty="0"/>
                  <a:t>These systems are referred to as Single-Input Single-Output (SISO). </a:t>
                </a:r>
              </a:p>
              <a:p>
                <a:pPr>
                  <a:lnSpc>
                    <a:spcPct val="170000"/>
                  </a:lnSpc>
                  <a:spcAft>
                    <a:spcPts val="0"/>
                  </a:spcAft>
                </a:pPr>
                <a:r>
                  <a:rPr lang="en-US" sz="5600" dirty="0"/>
                  <a:t>Systems with several inputs and several outputs, i.e., </a:t>
                </a:r>
                <a14:m>
                  <m:oMath xmlns:m="http://schemas.openxmlformats.org/officeDocument/2006/math">
                    <m:sSub>
                      <m:sSubPr>
                        <m:ctrlPr>
                          <a:rPr lang="en-US" sz="5600"/>
                        </m:ctrlPr>
                      </m:sSubPr>
                      <m:e>
                        <m:r>
                          <a:rPr lang="en-US" sz="5600"/>
                          <m:t>𝑛</m:t>
                        </m:r>
                      </m:e>
                      <m:sub>
                        <m:r>
                          <a:rPr lang="en-US" sz="5600"/>
                          <m:t>𝑢</m:t>
                        </m:r>
                      </m:sub>
                    </m:sSub>
                    <m:r>
                      <a:rPr lang="en-US" sz="5600"/>
                      <m:t>&gt;1</m:t>
                    </m:r>
                  </m:oMath>
                </a14:m>
                <a:r>
                  <a:rPr lang="en-US" sz="5600" dirty="0"/>
                  <a:t>, </a:t>
                </a:r>
                <a14:m>
                  <m:oMath xmlns:m="http://schemas.openxmlformats.org/officeDocument/2006/math">
                    <m:sSub>
                      <m:sSubPr>
                        <m:ctrlPr>
                          <a:rPr lang="en-US" sz="5600"/>
                        </m:ctrlPr>
                      </m:sSubPr>
                      <m:e>
                        <m:r>
                          <a:rPr lang="en-US" sz="5600"/>
                          <m:t>𝑛</m:t>
                        </m:r>
                      </m:e>
                      <m:sub>
                        <m:r>
                          <a:rPr lang="en-US" sz="5600"/>
                          <m:t>𝑦</m:t>
                        </m:r>
                      </m:sub>
                    </m:sSub>
                    <m:r>
                      <a:rPr lang="en-US" sz="5600"/>
                      <m:t>&gt;1</m:t>
                    </m:r>
                  </m:oMath>
                </a14:m>
                <a:r>
                  <a:rPr lang="en-US" sz="5600" dirty="0"/>
                  <a:t>, are referred to as Multiple-Input Multiple-Output (MIMO).  </a:t>
                </a:r>
              </a:p>
              <a:p>
                <a:endParaRPr lang="en-GB" dirty="0"/>
              </a:p>
            </p:txBody>
          </p:sp>
        </mc:Choice>
        <mc:Fallback>
          <p:sp>
            <p:nvSpPr>
              <p:cNvPr id="10" name="Content Placeholder 9">
                <a:extLst>
                  <a:ext uri="{FF2B5EF4-FFF2-40B4-BE49-F238E27FC236}">
                    <a16:creationId xmlns:a16="http://schemas.microsoft.com/office/drawing/2014/main" id="{A0864590-8CB0-D535-17B3-85D843CBC3CB}"/>
                  </a:ext>
                </a:extLst>
              </p:cNvPr>
              <p:cNvSpPr>
                <a:spLocks noGrp="1" noRot="1" noChangeAspect="1" noMove="1" noResize="1" noEditPoints="1" noAdjustHandles="1" noChangeArrowheads="1" noChangeShapeType="1" noTextEdit="1"/>
              </p:cNvSpPr>
              <p:nvPr>
                <p:ph sz="half" idx="2"/>
              </p:nvPr>
            </p:nvSpPr>
            <p:spPr>
              <a:xfrm>
                <a:off x="6172200" y="1682279"/>
                <a:ext cx="5181600" cy="4757365"/>
              </a:xfrm>
              <a:blipFill>
                <a:blip r:embed="rId3"/>
                <a:stretch>
                  <a:fillRect l="-235"/>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graphicFrame>
            <p:nvGraphicFramePr>
              <p:cNvPr id="13" name="Table 12">
                <a:extLst>
                  <a:ext uri="{FF2B5EF4-FFF2-40B4-BE49-F238E27FC236}">
                    <a16:creationId xmlns:a16="http://schemas.microsoft.com/office/drawing/2014/main" id="{237C33FC-149B-2223-4E3F-3B10367F971D}"/>
                  </a:ext>
                </a:extLst>
              </p:cNvPr>
              <p:cNvGraphicFramePr>
                <a:graphicFrameLocks noGrp="1"/>
              </p:cNvGraphicFramePr>
              <p:nvPr>
                <p:extLst>
                  <p:ext uri="{D42A27DB-BD31-4B8C-83A1-F6EECF244321}">
                    <p14:modId xmlns:p14="http://schemas.microsoft.com/office/powerpoint/2010/main" val="4058264699"/>
                  </p:ext>
                </p:extLst>
              </p:nvPr>
            </p:nvGraphicFramePr>
            <p:xfrm>
              <a:off x="838200" y="3759245"/>
              <a:ext cx="5257800" cy="699248"/>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𝑥</m:t>
                                    </m:r>
                                  </m:e>
                                </m:acc>
                                <m:r>
                                  <a:rPr lang="en-US" sz="1400" b="0" i="1" smtClean="0">
                                    <a:latin typeface="Cambria Math" panose="02040503050406030204" pitchFamily="18" charset="0"/>
                                  </a:rPr>
                                  <m:t>=</m:t>
                                </m:r>
                                <m:r>
                                  <a:rPr lang="en-US" sz="1400" b="0" i="1" smtClean="0">
                                    <a:latin typeface="Cambria Math" panose="02040503050406030204" pitchFamily="18" charset="0"/>
                                  </a:rPr>
                                  <m:t>𝐴𝑥</m:t>
                                </m:r>
                                <m:r>
                                  <a:rPr lang="en-US" sz="1400" b="0" i="1" smtClean="0">
                                    <a:latin typeface="Cambria Math" panose="02040503050406030204" pitchFamily="18" charset="0"/>
                                  </a:rPr>
                                  <m:t>+</m:t>
                                </m:r>
                                <m:r>
                                  <a:rPr lang="en-US" sz="1400" b="0" i="1" smtClean="0">
                                    <a:latin typeface="Cambria Math" panose="02040503050406030204" pitchFamily="18" charset="0"/>
                                  </a:rPr>
                                  <m:t>𝐵𝑢</m:t>
                                </m:r>
                                <m:r>
                                  <a:rPr lang="en-US" sz="1400" b="0" i="1" smtClean="0">
                                    <a:latin typeface="Cambria Math" panose="02040503050406030204" pitchFamily="18" charset="0"/>
                                  </a:rPr>
                                  <m:t>         </m:t>
                                </m:r>
                                <m:r>
                                  <a:rPr lang="en-US" sz="1400" b="0" i="1" smtClean="0">
                                    <a:latin typeface="Cambria Math" panose="02040503050406030204" pitchFamily="18" charset="0"/>
                                  </a:rPr>
                                  <m:t>𝑥</m:t>
                                </m:r>
                                <m:r>
                                  <a:rPr lang="en-US" sz="1400" b="0" i="1" smtClean="0">
                                    <a:latin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ℝ</m:t>
                                    </m:r>
                                  </m:e>
                                  <m:sup>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𝑛</m:t>
                                        </m:r>
                                      </m:e>
                                      <m:sub>
                                        <m:r>
                                          <a:rPr lang="en-US" sz="1400" b="0" i="1" smtClean="0">
                                            <a:latin typeface="Cambria Math" panose="02040503050406030204" pitchFamily="18" charset="0"/>
                                            <a:ea typeface="Cambria Math" panose="02040503050406030204" pitchFamily="18" charset="0"/>
                                          </a:rPr>
                                          <m:t>𝑥</m:t>
                                        </m:r>
                                      </m:sub>
                                    </m:sSub>
                                  </m:sup>
                                </m:sSup>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𝑢</m:t>
                                </m:r>
                                <m:r>
                                  <a:rPr lang="en-US" sz="1400" b="0" i="1" smtClean="0">
                                    <a:latin typeface="Cambria Math" panose="02040503050406030204" pitchFamily="18" charset="0"/>
                                    <a:ea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ℝ</m:t>
                                    </m:r>
                                  </m:e>
                                  <m:sup>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𝑛</m:t>
                                        </m:r>
                                      </m:e>
                                      <m:sub>
                                        <m:r>
                                          <a:rPr lang="en-US" sz="1400" b="0" i="1" smtClean="0">
                                            <a:latin typeface="Cambria Math" panose="02040503050406030204" pitchFamily="18" charset="0"/>
                                            <a:ea typeface="Cambria Math" panose="02040503050406030204" pitchFamily="18" charset="0"/>
                                          </a:rPr>
                                          <m:t>𝑢</m:t>
                                        </m:r>
                                      </m:sub>
                                    </m:sSub>
                                  </m:sup>
                                </m:sSup>
                              </m:oMath>
                            </m:oMathPara>
                          </a14:m>
                          <a:endParaRPr lang="en-GB" sz="1400" dirty="0"/>
                        </a:p>
                      </a:txBody>
                      <a:tcPr anchor="ctr"/>
                    </a:tc>
                    <a:tc>
                      <a:txBody>
                        <a:bodyPr/>
                        <a:lstStyle/>
                        <a:p>
                          <a:pPr algn="ctr"/>
                          <a:r>
                            <a:rPr lang="en-GB" sz="1600" b="1" dirty="0">
                              <a:solidFill>
                                <a:schemeClr val="bg2">
                                  <a:lumMod val="50000"/>
                                </a:schemeClr>
                              </a:solidFill>
                              <a:latin typeface="Nexa-Light" panose="01000000000000000000" pitchFamily="2" charset="0"/>
                            </a:rPr>
                            <a:t>(15)</a:t>
                          </a:r>
                        </a:p>
                      </a:txBody>
                      <a:tcPr anchor="ctr"/>
                    </a:tc>
                    <a:extLst>
                      <a:ext uri="{0D108BD9-81ED-4DB2-BD59-A6C34878D82A}">
                        <a16:rowId xmlns:a16="http://schemas.microsoft.com/office/drawing/2014/main" val="2442538974"/>
                      </a:ext>
                    </a:extLst>
                  </a:tr>
                  <a:tr h="349624">
                    <a:tc>
                      <a:txBody>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𝑦</m:t>
                                </m:r>
                                <m:r>
                                  <a:rPr lang="en-US" sz="1400" b="0" i="1" smtClean="0">
                                    <a:latin typeface="Cambria Math" panose="02040503050406030204" pitchFamily="18" charset="0"/>
                                  </a:rPr>
                                  <m:t>=</m:t>
                                </m:r>
                                <m:r>
                                  <a:rPr lang="en-US" sz="1400" b="0" i="1" smtClean="0">
                                    <a:latin typeface="Cambria Math" panose="02040503050406030204" pitchFamily="18" charset="0"/>
                                  </a:rPr>
                                  <m:t>𝐶𝑥</m:t>
                                </m:r>
                                <m:r>
                                  <a:rPr lang="en-US" sz="1400" b="0" i="1" smtClean="0">
                                    <a:latin typeface="Cambria Math" panose="02040503050406030204" pitchFamily="18" charset="0"/>
                                  </a:rPr>
                                  <m:t>+</m:t>
                                </m:r>
                                <m:r>
                                  <a:rPr lang="en-US" sz="1400" b="0" i="1" smtClean="0">
                                    <a:latin typeface="Cambria Math" panose="02040503050406030204" pitchFamily="18" charset="0"/>
                                  </a:rPr>
                                  <m:t>𝐷𝑢</m:t>
                                </m:r>
                                <m:r>
                                  <a:rPr lang="en-US" sz="1400" b="0" i="1" smtClean="0">
                                    <a:latin typeface="Cambria Math" panose="02040503050406030204" pitchFamily="18" charset="0"/>
                                  </a:rPr>
                                  <m:t>         </m:t>
                                </m:r>
                                <m:r>
                                  <a:rPr lang="en-US" sz="1400" b="0" i="1" smtClean="0">
                                    <a:latin typeface="Cambria Math" panose="02040503050406030204" pitchFamily="18" charset="0"/>
                                  </a:rPr>
                                  <m:t>𝑦</m:t>
                                </m:r>
                                <m:r>
                                  <a:rPr lang="en-US" sz="1400" b="0" i="1" smtClean="0">
                                    <a:latin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ℝ</m:t>
                                    </m:r>
                                  </m:e>
                                  <m:sup>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𝑛</m:t>
                                        </m:r>
                                      </m:e>
                                      <m:sub>
                                        <m:r>
                                          <a:rPr lang="en-US" sz="1400" b="0" i="1" smtClean="0">
                                            <a:latin typeface="Cambria Math" panose="02040503050406030204" pitchFamily="18" charset="0"/>
                                            <a:ea typeface="Cambria Math" panose="02040503050406030204" pitchFamily="18" charset="0"/>
                                          </a:rPr>
                                          <m:t>𝑦</m:t>
                                        </m:r>
                                      </m:sub>
                                    </m:sSub>
                                  </m:sup>
                                </m:sSup>
                              </m:oMath>
                            </m:oMathPara>
                          </a14:m>
                          <a:endParaRPr lang="en-GB" sz="1400" dirty="0"/>
                        </a:p>
                      </a:txBody>
                      <a:tcPr anchor="ctr"/>
                    </a:tc>
                    <a:tc>
                      <a:txBody>
                        <a:bodyPr/>
                        <a:lstStyle/>
                        <a:p>
                          <a:pPr algn="ctr"/>
                          <a:r>
                            <a:rPr lang="en-GB" sz="1600" b="1" dirty="0">
                              <a:solidFill>
                                <a:schemeClr val="bg2">
                                  <a:lumMod val="50000"/>
                                </a:schemeClr>
                              </a:solidFill>
                              <a:latin typeface="Nexa-Light" panose="01000000000000000000" pitchFamily="2" charset="0"/>
                            </a:rPr>
                            <a:t>(16)</a:t>
                          </a:r>
                        </a:p>
                      </a:txBody>
                      <a:tcPr anchor="ctr"/>
                    </a:tc>
                    <a:extLst>
                      <a:ext uri="{0D108BD9-81ED-4DB2-BD59-A6C34878D82A}">
                        <a16:rowId xmlns:a16="http://schemas.microsoft.com/office/drawing/2014/main" val="2150628737"/>
                      </a:ext>
                    </a:extLst>
                  </a:tr>
                </a:tbl>
              </a:graphicData>
            </a:graphic>
          </p:graphicFrame>
        </mc:Choice>
        <mc:Fallback>
          <p:graphicFrame>
            <p:nvGraphicFramePr>
              <p:cNvPr id="13" name="Table 12">
                <a:extLst>
                  <a:ext uri="{FF2B5EF4-FFF2-40B4-BE49-F238E27FC236}">
                    <a16:creationId xmlns:a16="http://schemas.microsoft.com/office/drawing/2014/main" id="{237C33FC-149B-2223-4E3F-3B10367F971D}"/>
                  </a:ext>
                </a:extLst>
              </p:cNvPr>
              <p:cNvGraphicFramePr>
                <a:graphicFrameLocks noGrp="1"/>
              </p:cNvGraphicFramePr>
              <p:nvPr>
                <p:extLst>
                  <p:ext uri="{D42A27DB-BD31-4B8C-83A1-F6EECF244321}">
                    <p14:modId xmlns:p14="http://schemas.microsoft.com/office/powerpoint/2010/main" val="4058264699"/>
                  </p:ext>
                </p:extLst>
              </p:nvPr>
            </p:nvGraphicFramePr>
            <p:xfrm>
              <a:off x="838200" y="3759245"/>
              <a:ext cx="5257800" cy="699248"/>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4"/>
                          <a:stretch>
                            <a:fillRect t="-1724" r="-20028" b="-118966"/>
                          </a:stretch>
                        </a:blipFill>
                      </a:tcPr>
                    </a:tc>
                    <a:tc>
                      <a:txBody>
                        <a:bodyPr/>
                        <a:lstStyle/>
                        <a:p>
                          <a:pPr algn="ctr"/>
                          <a:r>
                            <a:rPr lang="en-GB" sz="1600" b="1" dirty="0">
                              <a:solidFill>
                                <a:schemeClr val="bg2">
                                  <a:lumMod val="50000"/>
                                </a:schemeClr>
                              </a:solidFill>
                              <a:latin typeface="Nexa-Light" panose="01000000000000000000" pitchFamily="2" charset="0"/>
                            </a:rPr>
                            <a:t>(15)</a:t>
                          </a:r>
                        </a:p>
                      </a:txBody>
                      <a:tcPr anchor="ctr"/>
                    </a:tc>
                    <a:extLst>
                      <a:ext uri="{0D108BD9-81ED-4DB2-BD59-A6C34878D82A}">
                        <a16:rowId xmlns:a16="http://schemas.microsoft.com/office/drawing/2014/main" val="2442538974"/>
                      </a:ext>
                    </a:extLst>
                  </a:tr>
                  <a:tr h="349624">
                    <a:tc>
                      <a:txBody>
                        <a:bodyPr/>
                        <a:lstStyle/>
                        <a:p>
                          <a:endParaRPr lang="en-US"/>
                        </a:p>
                      </a:txBody>
                      <a:tcPr anchor="ctr">
                        <a:blipFill>
                          <a:blip r:embed="rId4"/>
                          <a:stretch>
                            <a:fillRect t="-101724" r="-20028" b="-18966"/>
                          </a:stretch>
                        </a:blipFill>
                      </a:tcPr>
                    </a:tc>
                    <a:tc>
                      <a:txBody>
                        <a:bodyPr/>
                        <a:lstStyle/>
                        <a:p>
                          <a:pPr algn="ctr"/>
                          <a:r>
                            <a:rPr lang="en-GB" sz="1600" b="1" dirty="0">
                              <a:solidFill>
                                <a:schemeClr val="bg2">
                                  <a:lumMod val="50000"/>
                                </a:schemeClr>
                              </a:solidFill>
                              <a:latin typeface="Nexa-Light" panose="01000000000000000000" pitchFamily="2" charset="0"/>
                            </a:rPr>
                            <a:t>(16)</a:t>
                          </a:r>
                        </a:p>
                      </a:txBody>
                      <a:tcPr anchor="ctr"/>
                    </a:tc>
                    <a:extLst>
                      <a:ext uri="{0D108BD9-81ED-4DB2-BD59-A6C34878D82A}">
                        <a16:rowId xmlns:a16="http://schemas.microsoft.com/office/drawing/2014/main" val="2150628737"/>
                      </a:ext>
                    </a:extLst>
                  </a:tr>
                </a:tbl>
              </a:graphicData>
            </a:graphic>
          </p:graphicFrame>
        </mc:Fallback>
      </mc:AlternateContent>
    </p:spTree>
    <p:extLst>
      <p:ext uri="{BB962C8B-B14F-4D97-AF65-F5344CB8AC3E}">
        <p14:creationId xmlns:p14="http://schemas.microsoft.com/office/powerpoint/2010/main" val="4149741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4C7D78FA-ED8D-DC86-4785-265AE67F3C25}"/>
                  </a:ext>
                </a:extLst>
              </p:cNvPr>
              <p:cNvSpPr>
                <a:spLocks noGrp="1"/>
              </p:cNvSpPr>
              <p:nvPr>
                <p:ph sz="half" idx="1"/>
              </p:nvPr>
            </p:nvSpPr>
            <p:spPr>
              <a:xfrm>
                <a:off x="838200" y="1825624"/>
                <a:ext cx="5181600" cy="4351339"/>
              </a:xfrm>
            </p:spPr>
            <p:txBody>
              <a:bodyPr>
                <a:normAutofit/>
              </a:bodyPr>
              <a:lstStyle/>
              <a:p>
                <a:pPr>
                  <a:lnSpc>
                    <a:spcPct val="150000"/>
                  </a:lnSpc>
                  <a:spcAft>
                    <a:spcPts val="0"/>
                  </a:spcAft>
                </a:pPr>
                <a:r>
                  <a:rPr lang="en-GB" sz="1600" dirty="0"/>
                  <a:t>For today lecture we restrict our attention to SISO systems.</a:t>
                </a:r>
                <a:endParaRPr lang="en-US" sz="1600" dirty="0"/>
              </a:p>
              <a:p>
                <a:pPr>
                  <a:lnSpc>
                    <a:spcPct val="150000"/>
                  </a:lnSpc>
                  <a:spcAft>
                    <a:spcPts val="0"/>
                  </a:spcAft>
                </a:pPr>
                <a:r>
                  <a:rPr lang="en-US" sz="1600" dirty="0"/>
                  <a:t>Any ordinary differential equation in the form:</a:t>
                </a:r>
              </a:p>
              <a:p>
                <a:pPr>
                  <a:lnSpc>
                    <a:spcPct val="150000"/>
                  </a:lnSpc>
                  <a:spcAft>
                    <a:spcPts val="0"/>
                  </a:spcAft>
                </a:pPr>
                <a:endParaRPr lang="en-US" sz="1600" dirty="0"/>
              </a:p>
              <a:p>
                <a:pPr>
                  <a:lnSpc>
                    <a:spcPct val="150000"/>
                  </a:lnSpc>
                  <a:spcAft>
                    <a:spcPts val="0"/>
                  </a:spcAft>
                </a:pPr>
                <a:endParaRPr lang="en-US" sz="1600" dirty="0"/>
              </a:p>
              <a:p>
                <a:pPr>
                  <a:lnSpc>
                    <a:spcPct val="150000"/>
                  </a:lnSpc>
                  <a:spcAft>
                    <a:spcPts val="0"/>
                  </a:spcAft>
                </a:pPr>
                <a:endParaRPr lang="en-US" sz="1600" dirty="0"/>
              </a:p>
              <a:p>
                <a:pPr marL="0" indent="0">
                  <a:lnSpc>
                    <a:spcPct val="150000"/>
                  </a:lnSpc>
                  <a:buNone/>
                </a:pPr>
                <a:r>
                  <a:rPr lang="en-GB" sz="1600" dirty="0"/>
                  <a:t>with </a:t>
                </a:r>
                <a14:m>
                  <m:oMath xmlns:m="http://schemas.openxmlformats.org/officeDocument/2006/math">
                    <m:r>
                      <a:rPr lang="en-GB" sz="1600" i="1" dirty="0" smtClean="0">
                        <a:latin typeface="Cambria Math" panose="02040503050406030204" pitchFamily="18" charset="0"/>
                      </a:rPr>
                      <m:t>𝑚</m:t>
                    </m:r>
                    <m:r>
                      <a:rPr lang="en-GB" sz="1600" i="1" dirty="0" smtClean="0">
                        <a:latin typeface="Cambria Math" panose="02040503050406030204" pitchFamily="18" charset="0"/>
                      </a:rPr>
                      <m:t> &lt; </m:t>
                    </m:r>
                    <m:r>
                      <a:rPr lang="en-GB" sz="1600" i="1" dirty="0" smtClean="0">
                        <a:latin typeface="Cambria Math" panose="02040503050406030204" pitchFamily="18" charset="0"/>
                      </a:rPr>
                      <m:t>𝑛</m:t>
                    </m:r>
                    <m:r>
                      <a:rPr lang="en-GB" sz="1600" i="1" dirty="0" smtClean="0">
                        <a:latin typeface="Cambria Math" panose="02040503050406030204" pitchFamily="18" charset="0"/>
                      </a:rPr>
                      <m:t> </m:t>
                    </m:r>
                  </m:oMath>
                </a14:m>
                <a:r>
                  <a:rPr lang="en-GB" sz="1600" dirty="0"/>
                  <a:t>has an equivalent state-space representation. </a:t>
                </a:r>
                <a:endParaRPr lang="en-US" sz="2000" dirty="0"/>
              </a:p>
              <a:p>
                <a:pPr lvl="1">
                  <a:lnSpc>
                    <a:spcPct val="150000"/>
                  </a:lnSpc>
                </a:pPr>
                <a:endParaRPr lang="en-US" sz="1400" dirty="0"/>
              </a:p>
              <a:p>
                <a:pPr marL="457200" lvl="1" indent="0">
                  <a:lnSpc>
                    <a:spcPct val="150000"/>
                  </a:lnSpc>
                  <a:buNone/>
                </a:pPr>
                <a:endParaRPr lang="en-US" sz="1400" dirty="0"/>
              </a:p>
              <a:p>
                <a:pPr marL="342900" indent="-342900">
                  <a:lnSpc>
                    <a:spcPct val="150000"/>
                  </a:lnSpc>
                  <a:buFont typeface="+mj-lt"/>
                  <a:buAutoNum type="arabicPeriod" startAt="2"/>
                </a:pPr>
                <a:endParaRPr lang="en-US" sz="1600" dirty="0"/>
              </a:p>
              <a:p>
                <a:pPr marL="0" indent="0">
                  <a:lnSpc>
                    <a:spcPct val="150000"/>
                  </a:lnSpc>
                  <a:buNone/>
                </a:pPr>
                <a:endParaRPr lang="en-GB" sz="1600" dirty="0">
                  <a:effectLst/>
                  <a:ea typeface="Calibri" panose="020F0502020204030204" pitchFamily="34" charset="0"/>
                  <a:cs typeface="Times New Roman" panose="02020603050405020304" pitchFamily="18" charset="0"/>
                </a:endParaRPr>
              </a:p>
              <a:p>
                <a:endParaRPr lang="en-GB" dirty="0"/>
              </a:p>
            </p:txBody>
          </p:sp>
        </mc:Choice>
        <mc:Fallback>
          <p:sp>
            <p:nvSpPr>
              <p:cNvPr id="2" name="Content Placeholder 1">
                <a:extLst>
                  <a:ext uri="{FF2B5EF4-FFF2-40B4-BE49-F238E27FC236}">
                    <a16:creationId xmlns:a16="http://schemas.microsoft.com/office/drawing/2014/main" id="{4C7D78FA-ED8D-DC86-4785-265AE67F3C25}"/>
                  </a:ext>
                </a:extLst>
              </p:cNvPr>
              <p:cNvSpPr>
                <a:spLocks noGrp="1" noRot="1" noChangeAspect="1" noMove="1" noResize="1" noEditPoints="1" noAdjustHandles="1" noChangeArrowheads="1" noChangeShapeType="1" noTextEdit="1"/>
              </p:cNvSpPr>
              <p:nvPr>
                <p:ph sz="half" idx="1"/>
              </p:nvPr>
            </p:nvSpPr>
            <p:spPr>
              <a:xfrm>
                <a:off x="838200" y="1825624"/>
                <a:ext cx="5181600" cy="4351339"/>
              </a:xfrm>
              <a:blipFill>
                <a:blip r:embed="rId2"/>
                <a:stretch>
                  <a:fillRect l="-706"/>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B355F8F5-BA30-5A3D-F8B5-3B6F7DA380F9}"/>
              </a:ext>
            </a:extLst>
          </p:cNvPr>
          <p:cNvSpPr>
            <a:spLocks noGrp="1"/>
          </p:cNvSpPr>
          <p:nvPr>
            <p:ph type="title"/>
          </p:nvPr>
        </p:nvSpPr>
        <p:spPr/>
        <p:txBody>
          <a:bodyPr/>
          <a:lstStyle/>
          <a:p>
            <a:r>
              <a:rPr lang="en-US" dirty="0"/>
              <a:t>State-space representation of a linear system</a:t>
            </a:r>
            <a:endParaRPr lang="en-GB" dirty="0"/>
          </a:p>
        </p:txBody>
      </p:sp>
      <p:sp>
        <p:nvSpPr>
          <p:cNvPr id="11" name="Content Placeholder 1">
            <a:extLst>
              <a:ext uri="{FF2B5EF4-FFF2-40B4-BE49-F238E27FC236}">
                <a16:creationId xmlns:a16="http://schemas.microsoft.com/office/drawing/2014/main" id="{C38ED810-B0CF-0A03-880C-C81C0CBAD747}"/>
              </a:ext>
            </a:extLst>
          </p:cNvPr>
          <p:cNvSpPr txBox="1">
            <a:spLocks/>
          </p:cNvSpPr>
          <p:nvPr/>
        </p:nvSpPr>
        <p:spPr>
          <a:xfrm>
            <a:off x="6535270" y="1446302"/>
            <a:ext cx="5181600" cy="49933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endParaRPr lang="en-GB" sz="1600" dirty="0"/>
          </a:p>
          <a:p>
            <a:endParaRPr lang="en-GB" dirty="0"/>
          </a:p>
        </p:txBody>
      </p:sp>
      <p:sp>
        <p:nvSpPr>
          <p:cNvPr id="10" name="Content Placeholder 9">
            <a:extLst>
              <a:ext uri="{FF2B5EF4-FFF2-40B4-BE49-F238E27FC236}">
                <a16:creationId xmlns:a16="http://schemas.microsoft.com/office/drawing/2014/main" id="{A0864590-8CB0-D535-17B3-85D843CBC3CB}"/>
              </a:ext>
            </a:extLst>
          </p:cNvPr>
          <p:cNvSpPr>
            <a:spLocks noGrp="1"/>
          </p:cNvSpPr>
          <p:nvPr>
            <p:ph sz="half" idx="2"/>
          </p:nvPr>
        </p:nvSpPr>
        <p:spPr>
          <a:xfrm>
            <a:off x="6172200" y="1682279"/>
            <a:ext cx="5181600" cy="4757365"/>
          </a:xfrm>
        </p:spPr>
        <p:txBody>
          <a:bodyPr>
            <a:normAutofit/>
          </a:bodyPr>
          <a:lstStyle/>
          <a:p>
            <a:pPr marL="0" indent="0">
              <a:lnSpc>
                <a:spcPct val="150000"/>
              </a:lnSpc>
              <a:buNone/>
            </a:pPr>
            <a:endParaRPr lang="en-GB" sz="1600" dirty="0"/>
          </a:p>
          <a:p>
            <a:endParaRPr lang="en-GB" dirty="0"/>
          </a:p>
        </p:txBody>
      </p:sp>
      <mc:AlternateContent xmlns:mc="http://schemas.openxmlformats.org/markup-compatibility/2006">
        <mc:Choice xmlns:a14="http://schemas.microsoft.com/office/drawing/2010/main" Requires="a14">
          <p:graphicFrame>
            <p:nvGraphicFramePr>
              <p:cNvPr id="3" name="Table 7">
                <a:extLst>
                  <a:ext uri="{FF2B5EF4-FFF2-40B4-BE49-F238E27FC236}">
                    <a16:creationId xmlns:a16="http://schemas.microsoft.com/office/drawing/2014/main" id="{69537872-C2C5-D631-733C-97E0F2941DD5}"/>
                  </a:ext>
                </a:extLst>
              </p:cNvPr>
              <p:cNvGraphicFramePr>
                <a:graphicFrameLocks noGrp="1"/>
              </p:cNvGraphicFramePr>
              <p:nvPr>
                <p:extLst>
                  <p:ext uri="{D42A27DB-BD31-4B8C-83A1-F6EECF244321}">
                    <p14:modId xmlns:p14="http://schemas.microsoft.com/office/powerpoint/2010/main" val="1223719442"/>
                  </p:ext>
                </p:extLst>
              </p:nvPr>
            </p:nvGraphicFramePr>
            <p:xfrm>
              <a:off x="838200" y="3429000"/>
              <a:ext cx="5257800" cy="1069086"/>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𝑑</m:t>
                                        </m:r>
                                      </m:e>
                                      <m:sup>
                                        <m:r>
                                          <a:rPr lang="en-US" sz="1600" b="0" i="1" smtClean="0">
                                            <a:latin typeface="Cambria Math" panose="02040503050406030204" pitchFamily="18" charset="0"/>
                                          </a:rPr>
                                          <m:t>𝑛</m:t>
                                        </m:r>
                                      </m:sup>
                                    </m:sSup>
                                    <m:r>
                                      <a:rPr lang="en-US" sz="1600" b="0" i="1" smtClean="0">
                                        <a:latin typeface="Cambria Math" panose="02040503050406030204" pitchFamily="18" charset="0"/>
                                      </a:rPr>
                                      <m:t>𝑦</m:t>
                                    </m:r>
                                  </m:num>
                                  <m:den>
                                    <m:r>
                                      <a:rPr lang="en-US" sz="1600" b="0" i="1" smtClean="0">
                                        <a:latin typeface="Cambria Math" panose="02040503050406030204" pitchFamily="18" charset="0"/>
                                      </a:rPr>
                                      <m:t>𝑑</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𝑛</m:t>
                                        </m:r>
                                      </m:sup>
                                    </m:sSup>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𝑛</m:t>
                                    </m:r>
                                    <m:r>
                                      <a:rPr lang="en-US" sz="1600" b="0" i="1" smtClean="0">
                                        <a:latin typeface="Cambria Math" panose="02040503050406030204" pitchFamily="18" charset="0"/>
                                      </a:rPr>
                                      <m:t>−1</m:t>
                                    </m:r>
                                  </m:sub>
                                </m:sSub>
                                <m:f>
                                  <m:fPr>
                                    <m:ctrlPr>
                                      <a:rPr lang="en-US" sz="1600" b="0" i="1" smtClean="0">
                                        <a:latin typeface="Cambria Math" panose="02040503050406030204" pitchFamily="18" charset="0"/>
                                      </a:rPr>
                                    </m:ctrlPr>
                                  </m:fPr>
                                  <m:num>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𝑑</m:t>
                                        </m:r>
                                      </m:e>
                                      <m:sup>
                                        <m:r>
                                          <a:rPr lang="en-US" sz="1600" b="0" i="1" smtClean="0">
                                            <a:latin typeface="Cambria Math" panose="02040503050406030204" pitchFamily="18" charset="0"/>
                                          </a:rPr>
                                          <m:t>𝑛</m:t>
                                        </m:r>
                                        <m:r>
                                          <a:rPr lang="en-US" sz="1600" b="0" i="1" smtClean="0">
                                            <a:latin typeface="Cambria Math" panose="02040503050406030204" pitchFamily="18" charset="0"/>
                                          </a:rPr>
                                          <m:t>−1</m:t>
                                        </m:r>
                                      </m:sup>
                                    </m:sSup>
                                    <m:r>
                                      <a:rPr lang="en-US" sz="1600" b="0" i="1" smtClean="0">
                                        <a:latin typeface="Cambria Math" panose="02040503050406030204" pitchFamily="18" charset="0"/>
                                      </a:rPr>
                                      <m:t>𝑦</m:t>
                                    </m:r>
                                  </m:num>
                                  <m:den>
                                    <m:r>
                                      <a:rPr lang="en-US" sz="1600" b="0" i="1" smtClean="0">
                                        <a:latin typeface="Cambria Math" panose="02040503050406030204" pitchFamily="18" charset="0"/>
                                      </a:rPr>
                                      <m:t>𝑑</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𝑛</m:t>
                                        </m:r>
                                        <m:r>
                                          <a:rPr lang="en-US" sz="1600" b="0" i="1" smtClean="0">
                                            <a:latin typeface="Cambria Math" panose="02040503050406030204" pitchFamily="18" charset="0"/>
                                          </a:rPr>
                                          <m:t>−1</m:t>
                                        </m:r>
                                      </m:sup>
                                    </m:sSup>
                                  </m:den>
                                </m:f>
                                <m:r>
                                  <a:rPr lang="en-US" sz="1600" b="0" i="0" smtClean="0">
                                    <a:latin typeface="Cambria Math" panose="02040503050406030204" pitchFamily="18" charset="0"/>
                                  </a:rPr>
                                  <m:t>+</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1</m:t>
                                    </m:r>
                                  </m:sub>
                                </m:sSub>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𝑑𝑦</m:t>
                                    </m:r>
                                  </m:num>
                                  <m:den>
                                    <m:r>
                                      <a:rPr lang="en-US" sz="1600" b="0" i="1" smtClean="0">
                                        <a:latin typeface="Cambria Math" panose="02040503050406030204" pitchFamily="18" charset="0"/>
                                      </a:rPr>
                                      <m:t>𝑑𝑡</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𝑦</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𝑚</m:t>
                                    </m:r>
                                  </m:sub>
                                </m:sSub>
                                <m:f>
                                  <m:fPr>
                                    <m:ctrlPr>
                                      <a:rPr lang="en-US" sz="1600" b="0" i="1" smtClean="0">
                                        <a:latin typeface="Cambria Math" panose="02040503050406030204" pitchFamily="18" charset="0"/>
                                      </a:rPr>
                                    </m:ctrlPr>
                                  </m:fPr>
                                  <m:num>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𝑑</m:t>
                                        </m:r>
                                      </m:e>
                                      <m:sup>
                                        <m:r>
                                          <a:rPr lang="en-US" sz="1600" b="0" i="1" smtClean="0">
                                            <a:latin typeface="Cambria Math" panose="02040503050406030204" pitchFamily="18" charset="0"/>
                                          </a:rPr>
                                          <m:t>𝑚</m:t>
                                        </m:r>
                                      </m:sup>
                                    </m:sSup>
                                    <m:r>
                                      <a:rPr lang="en-US" sz="1600" b="0" i="1" smtClean="0">
                                        <a:latin typeface="Cambria Math" panose="02040503050406030204" pitchFamily="18" charset="0"/>
                                      </a:rPr>
                                      <m:t>𝑢</m:t>
                                    </m:r>
                                  </m:num>
                                  <m:den>
                                    <m:r>
                                      <a:rPr lang="en-US" sz="1600" b="0" i="1" smtClean="0">
                                        <a:latin typeface="Cambria Math" panose="02040503050406030204" pitchFamily="18" charset="0"/>
                                      </a:rPr>
                                      <m:t>𝑑</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𝑚</m:t>
                                        </m:r>
                                      </m:sup>
                                    </m:sSup>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𝑚</m:t>
                                    </m:r>
                                    <m:r>
                                      <a:rPr lang="en-US" sz="1600" b="0" i="1" smtClean="0">
                                        <a:latin typeface="Cambria Math" panose="02040503050406030204" pitchFamily="18" charset="0"/>
                                      </a:rPr>
                                      <m:t>−1</m:t>
                                    </m:r>
                                  </m:sub>
                                </m:sSub>
                                <m:f>
                                  <m:fPr>
                                    <m:ctrlPr>
                                      <a:rPr lang="en-US" sz="1600" b="0" i="1" smtClean="0">
                                        <a:latin typeface="Cambria Math" panose="02040503050406030204" pitchFamily="18" charset="0"/>
                                      </a:rPr>
                                    </m:ctrlPr>
                                  </m:fPr>
                                  <m:num>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𝑑</m:t>
                                        </m:r>
                                      </m:e>
                                      <m:sup>
                                        <m:r>
                                          <a:rPr lang="en-US" sz="1600" b="0" i="1" smtClean="0">
                                            <a:latin typeface="Cambria Math" panose="02040503050406030204" pitchFamily="18" charset="0"/>
                                          </a:rPr>
                                          <m:t>𝑚</m:t>
                                        </m:r>
                                        <m:r>
                                          <a:rPr lang="en-US" sz="1600" b="0" i="1" smtClean="0">
                                            <a:latin typeface="Cambria Math" panose="02040503050406030204" pitchFamily="18" charset="0"/>
                                          </a:rPr>
                                          <m:t>−1</m:t>
                                        </m:r>
                                      </m:sup>
                                    </m:sSup>
                                    <m:r>
                                      <a:rPr lang="en-US" sz="1600" b="0" i="1" smtClean="0">
                                        <a:latin typeface="Cambria Math" panose="02040503050406030204" pitchFamily="18" charset="0"/>
                                      </a:rPr>
                                      <m:t>𝑢</m:t>
                                    </m:r>
                                  </m:num>
                                  <m:den>
                                    <m:r>
                                      <a:rPr lang="en-US" sz="1600" b="0" i="1" smtClean="0">
                                        <a:latin typeface="Cambria Math" panose="02040503050406030204" pitchFamily="18" charset="0"/>
                                      </a:rPr>
                                      <m:t>𝑑</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𝑡</m:t>
                                        </m:r>
                                      </m:e>
                                      <m:sup>
                                        <m:r>
                                          <a:rPr lang="en-US" sz="1600" b="0" i="1" smtClean="0">
                                            <a:latin typeface="Cambria Math" panose="02040503050406030204" pitchFamily="18" charset="0"/>
                                          </a:rPr>
                                          <m:t>𝑚</m:t>
                                        </m:r>
                                        <m:r>
                                          <a:rPr lang="en-US" sz="1600" b="0" i="1" smtClean="0">
                                            <a:latin typeface="Cambria Math" panose="02040503050406030204" pitchFamily="18" charset="0"/>
                                          </a:rPr>
                                          <m:t>−1</m:t>
                                        </m:r>
                                      </m:sup>
                                    </m:sSup>
                                  </m:den>
                                </m:f>
                                <m:r>
                                  <a:rPr lang="en-US" sz="1600" b="0" i="0" smtClean="0">
                                    <a:latin typeface="Cambria Math" panose="02040503050406030204" pitchFamily="18" charset="0"/>
                                  </a:rPr>
                                  <m:t>+</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1</m:t>
                                    </m:r>
                                  </m:sub>
                                </m:sSub>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𝑑𝑢</m:t>
                                    </m:r>
                                  </m:num>
                                  <m:den>
                                    <m:r>
                                      <a:rPr lang="en-US" sz="1600" b="0" i="1" smtClean="0">
                                        <a:latin typeface="Cambria Math" panose="02040503050406030204" pitchFamily="18" charset="0"/>
                                      </a:rPr>
                                      <m:t>𝑑𝑡</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𝑢</m:t>
                                </m:r>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(17)</a:t>
                          </a:r>
                        </a:p>
                      </a:txBody>
                      <a:tcPr anchor="ctr"/>
                    </a:tc>
                    <a:extLst>
                      <a:ext uri="{0D108BD9-81ED-4DB2-BD59-A6C34878D82A}">
                        <a16:rowId xmlns:a16="http://schemas.microsoft.com/office/drawing/2014/main" val="2442538974"/>
                      </a:ext>
                    </a:extLst>
                  </a:tr>
                </a:tbl>
              </a:graphicData>
            </a:graphic>
          </p:graphicFrame>
        </mc:Choice>
        <mc:Fallback>
          <p:graphicFrame>
            <p:nvGraphicFramePr>
              <p:cNvPr id="3" name="Table 7">
                <a:extLst>
                  <a:ext uri="{FF2B5EF4-FFF2-40B4-BE49-F238E27FC236}">
                    <a16:creationId xmlns:a16="http://schemas.microsoft.com/office/drawing/2014/main" id="{69537872-C2C5-D631-733C-97E0F2941DD5}"/>
                  </a:ext>
                </a:extLst>
              </p:cNvPr>
              <p:cNvGraphicFramePr>
                <a:graphicFrameLocks noGrp="1"/>
              </p:cNvGraphicFramePr>
              <p:nvPr>
                <p:extLst>
                  <p:ext uri="{D42A27DB-BD31-4B8C-83A1-F6EECF244321}">
                    <p14:modId xmlns:p14="http://schemas.microsoft.com/office/powerpoint/2010/main" val="1223719442"/>
                  </p:ext>
                </p:extLst>
              </p:nvPr>
            </p:nvGraphicFramePr>
            <p:xfrm>
              <a:off x="838200" y="3429000"/>
              <a:ext cx="5257800" cy="1069086"/>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1069086">
                    <a:tc>
                      <a:txBody>
                        <a:bodyPr/>
                        <a:lstStyle/>
                        <a:p>
                          <a:endParaRPr lang="en-US"/>
                        </a:p>
                      </a:txBody>
                      <a:tcPr anchor="ctr">
                        <a:blipFill>
                          <a:blip r:embed="rId3"/>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(17)</a:t>
                          </a:r>
                        </a:p>
                      </a:txBody>
                      <a:tcPr anchor="ctr"/>
                    </a:tc>
                    <a:extLst>
                      <a:ext uri="{0D108BD9-81ED-4DB2-BD59-A6C34878D82A}">
                        <a16:rowId xmlns:a16="http://schemas.microsoft.com/office/drawing/2014/main" val="2442538974"/>
                      </a:ext>
                    </a:extLst>
                  </a:tr>
                </a:tbl>
              </a:graphicData>
            </a:graphic>
          </p:graphicFrame>
        </mc:Fallback>
      </mc:AlternateContent>
      <p:pic>
        <p:nvPicPr>
          <p:cNvPr id="8" name="Picture 7">
            <a:extLst>
              <a:ext uri="{FF2B5EF4-FFF2-40B4-BE49-F238E27FC236}">
                <a16:creationId xmlns:a16="http://schemas.microsoft.com/office/drawing/2014/main" id="{1AF69741-70ED-167A-AF45-A31FDAE34070}"/>
              </a:ext>
            </a:extLst>
          </p:cNvPr>
          <p:cNvPicPr>
            <a:picLocks noChangeAspect="1"/>
          </p:cNvPicPr>
          <p:nvPr/>
        </p:nvPicPr>
        <p:blipFill>
          <a:blip r:embed="rId4"/>
          <a:stretch>
            <a:fillRect/>
          </a:stretch>
        </p:blipFill>
        <p:spPr>
          <a:xfrm>
            <a:off x="6810568" y="2328674"/>
            <a:ext cx="4619432" cy="3464574"/>
          </a:xfrm>
          <a:prstGeom prst="rect">
            <a:avLst/>
          </a:prstGeom>
        </p:spPr>
      </p:pic>
    </p:spTree>
    <p:extLst>
      <p:ext uri="{BB962C8B-B14F-4D97-AF65-F5344CB8AC3E}">
        <p14:creationId xmlns:p14="http://schemas.microsoft.com/office/powerpoint/2010/main" val="830228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04742A28-EC29-40C4-E415-EDAB64CAE425}"/>
                  </a:ext>
                </a:extLst>
              </p:cNvPr>
              <p:cNvSpPr>
                <a:spLocks noGrp="1"/>
              </p:cNvSpPr>
              <p:nvPr>
                <p:ph sz="half" idx="1"/>
              </p:nvPr>
            </p:nvSpPr>
            <p:spPr/>
            <p:txBody>
              <a:bodyPr/>
              <a:lstStyle/>
              <a:p>
                <a:pPr marL="0" indent="0">
                  <a:buNone/>
                </a:pPr>
                <a:r>
                  <a:rPr lang="en-US" sz="2000" b="1" dirty="0">
                    <a:latin typeface="Nexa-Bold" panose="01000000000000000000" pitchFamily="2" charset="0"/>
                    <a:ea typeface="Calibri" panose="020F0502020204030204" pitchFamily="34" charset="0"/>
                    <a:cs typeface="Times New Roman" panose="02020603050405020304" pitchFamily="18" charset="0"/>
                  </a:rPr>
                  <a:t>Worked example</a:t>
                </a:r>
                <a:endParaRPr lang="en-GB" sz="2000" b="1" dirty="0">
                  <a:latin typeface="Nexa-Bold" panose="01000000000000000000" pitchFamily="2" charset="0"/>
                  <a:ea typeface="Calibri" panose="020F0502020204030204" pitchFamily="34" charset="0"/>
                  <a:cs typeface="Times New Roman" panose="02020603050405020304" pitchFamily="18" charset="0"/>
                </a:endParaRPr>
              </a:p>
              <a:p>
                <a:pPr>
                  <a:lnSpc>
                    <a:spcPct val="150000"/>
                  </a:lnSpc>
                </a:pPr>
                <a:r>
                  <a:rPr lang="en-GB" sz="1600" dirty="0"/>
                  <a:t>Let us consider an Ideal Mass-Spring-Damper system where an external force </a:t>
                </a:r>
                <a14:m>
                  <m:oMath xmlns:m="http://schemas.openxmlformats.org/officeDocument/2006/math">
                    <m:r>
                      <a:rPr lang="en-GB" sz="1600" i="1" dirty="0" smtClean="0">
                        <a:latin typeface="Cambria Math" panose="02040503050406030204" pitchFamily="18" charset="0"/>
                      </a:rPr>
                      <m:t>𝐹</m:t>
                    </m:r>
                  </m:oMath>
                </a14:m>
                <a:r>
                  <a:rPr lang="en-GB" sz="1600" dirty="0"/>
                  <a:t>  is applied on the mass. The output of the system is the position of the mass </a:t>
                </a:r>
                <a14:m>
                  <m:oMath xmlns:m="http://schemas.openxmlformats.org/officeDocument/2006/math">
                    <m:r>
                      <a:rPr lang="en-GB" sz="1600" i="1" dirty="0" smtClean="0">
                        <a:latin typeface="Cambria Math" panose="02040503050406030204" pitchFamily="18" charset="0"/>
                      </a:rPr>
                      <m:t>𝑦</m:t>
                    </m:r>
                  </m:oMath>
                </a14:m>
                <a:r>
                  <a:rPr lang="en-GB" sz="1600" dirty="0"/>
                  <a:t>. </a:t>
                </a:r>
              </a:p>
              <a:p>
                <a:endParaRPr lang="en-GB" dirty="0"/>
              </a:p>
              <a:p>
                <a:pPr marL="0" indent="0">
                  <a:lnSpc>
                    <a:spcPct val="150000"/>
                  </a:lnSpc>
                  <a:buNone/>
                </a:pPr>
                <a:r>
                  <a:rPr lang="en-GB" sz="1600" i="1" dirty="0">
                    <a:latin typeface="Nexa-Bold" panose="01000000000000000000" pitchFamily="2" charset="0"/>
                    <a:ea typeface="Times New Roman" panose="02020603050405020304" pitchFamily="18" charset="0"/>
                    <a:cs typeface="Times New Roman" panose="02020603050405020304" pitchFamily="18" charset="0"/>
                  </a:rPr>
                  <a:t>Q: </a:t>
                </a:r>
                <a:r>
                  <a:rPr lang="en-GB" sz="1600" dirty="0"/>
                  <a:t>Which are the states (the set of coordinates) that describe the dynamics of this mechanical system? </a:t>
                </a:r>
              </a:p>
              <a:p>
                <a:endParaRPr lang="en-GB" dirty="0"/>
              </a:p>
            </p:txBody>
          </p:sp>
        </mc:Choice>
        <mc:Fallback>
          <p:sp>
            <p:nvSpPr>
              <p:cNvPr id="2" name="Content Placeholder 1">
                <a:extLst>
                  <a:ext uri="{FF2B5EF4-FFF2-40B4-BE49-F238E27FC236}">
                    <a16:creationId xmlns:a16="http://schemas.microsoft.com/office/drawing/2014/main" id="{04742A28-EC29-40C4-E415-EDAB64CAE425}"/>
                  </a:ext>
                </a:extLst>
              </p:cNvPr>
              <p:cNvSpPr>
                <a:spLocks noGrp="1" noRot="1" noChangeAspect="1" noMove="1" noResize="1" noEditPoints="1" noAdjustHandles="1" noChangeArrowheads="1" noChangeShapeType="1" noTextEdit="1"/>
              </p:cNvSpPr>
              <p:nvPr>
                <p:ph sz="half" idx="1"/>
              </p:nvPr>
            </p:nvSpPr>
            <p:spPr>
              <a:blipFill>
                <a:blip r:embed="rId2"/>
                <a:stretch>
                  <a:fillRect l="-1294" t="-1401"/>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BE79259D-1DC0-879C-F781-5CCE14532434}"/>
              </a:ext>
            </a:extLst>
          </p:cNvPr>
          <p:cNvPicPr>
            <a:picLocks noGrp="1" noChangeAspect="1"/>
          </p:cNvPicPr>
          <p:nvPr>
            <p:ph sz="half" idx="2"/>
          </p:nvPr>
        </p:nvPicPr>
        <p:blipFill>
          <a:blip r:embed="rId3"/>
          <a:stretch>
            <a:fillRect/>
          </a:stretch>
        </p:blipFill>
        <p:spPr>
          <a:xfrm>
            <a:off x="6673945" y="2411193"/>
            <a:ext cx="4847777" cy="3180201"/>
          </a:xfrm>
          <a:prstGeom prst="rect">
            <a:avLst/>
          </a:prstGeom>
        </p:spPr>
      </p:pic>
      <p:sp>
        <p:nvSpPr>
          <p:cNvPr id="4" name="Title 3">
            <a:extLst>
              <a:ext uri="{FF2B5EF4-FFF2-40B4-BE49-F238E27FC236}">
                <a16:creationId xmlns:a16="http://schemas.microsoft.com/office/drawing/2014/main" id="{2F5E85F7-4797-EC28-1563-776F52EF26CC}"/>
              </a:ext>
            </a:extLst>
          </p:cNvPr>
          <p:cNvSpPr>
            <a:spLocks noGrp="1"/>
          </p:cNvSpPr>
          <p:nvPr>
            <p:ph type="title"/>
          </p:nvPr>
        </p:nvSpPr>
        <p:spPr/>
        <p:txBody>
          <a:bodyPr/>
          <a:lstStyle/>
          <a:p>
            <a:r>
              <a:rPr lang="en-US" dirty="0"/>
              <a:t>State-space representation of a linear system</a:t>
            </a:r>
            <a:endParaRPr lang="en-GB" dirty="0"/>
          </a:p>
        </p:txBody>
      </p:sp>
    </p:spTree>
    <p:extLst>
      <p:ext uri="{BB962C8B-B14F-4D97-AF65-F5344CB8AC3E}">
        <p14:creationId xmlns:p14="http://schemas.microsoft.com/office/powerpoint/2010/main" val="2716400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742A28-EC29-40C4-E415-EDAB64CAE425}"/>
              </a:ext>
            </a:extLst>
          </p:cNvPr>
          <p:cNvSpPr>
            <a:spLocks noGrp="1"/>
          </p:cNvSpPr>
          <p:nvPr>
            <p:ph sz="half" idx="1"/>
          </p:nvPr>
        </p:nvSpPr>
        <p:spPr/>
        <p:txBody>
          <a:bodyPr/>
          <a:lstStyle/>
          <a:p>
            <a:pPr marL="0" indent="0">
              <a:buNone/>
            </a:pPr>
            <a:r>
              <a:rPr lang="en-US" sz="2000" b="1" dirty="0">
                <a:latin typeface="Nexa-Bold" panose="01000000000000000000" pitchFamily="2" charset="0"/>
                <a:ea typeface="Calibri" panose="020F0502020204030204" pitchFamily="34" charset="0"/>
                <a:cs typeface="Times New Roman" panose="02020603050405020304" pitchFamily="18" charset="0"/>
              </a:rPr>
              <a:t>Worked example</a:t>
            </a:r>
            <a:endParaRPr lang="en-GB" sz="2000" b="1" dirty="0">
              <a:latin typeface="Nexa-Bold" panose="01000000000000000000" pitchFamily="2" charset="0"/>
              <a:ea typeface="Calibri" panose="020F0502020204030204" pitchFamily="34" charset="0"/>
              <a:cs typeface="Times New Roman" panose="02020603050405020304" pitchFamily="18" charset="0"/>
            </a:endParaRPr>
          </a:p>
          <a:p>
            <a:pPr>
              <a:lnSpc>
                <a:spcPct val="150000"/>
              </a:lnSpc>
            </a:pPr>
            <a:r>
              <a:rPr lang="en-US" sz="1600" dirty="0"/>
              <a:t>Applying Newton’s second law, the dynamics of the system are given by:</a:t>
            </a:r>
            <a:endParaRPr lang="en-GB" sz="1600" dirty="0"/>
          </a:p>
          <a:p>
            <a:endParaRPr lang="en-GB" dirty="0"/>
          </a:p>
        </p:txBody>
      </p:sp>
      <p:pic>
        <p:nvPicPr>
          <p:cNvPr id="5" name="Content Placeholder 4">
            <a:extLst>
              <a:ext uri="{FF2B5EF4-FFF2-40B4-BE49-F238E27FC236}">
                <a16:creationId xmlns:a16="http://schemas.microsoft.com/office/drawing/2014/main" id="{BE79259D-1DC0-879C-F781-5CCE14532434}"/>
              </a:ext>
            </a:extLst>
          </p:cNvPr>
          <p:cNvPicPr>
            <a:picLocks noGrp="1" noChangeAspect="1"/>
          </p:cNvPicPr>
          <p:nvPr>
            <p:ph sz="half" idx="2"/>
          </p:nvPr>
        </p:nvPicPr>
        <p:blipFill>
          <a:blip r:embed="rId2"/>
          <a:stretch>
            <a:fillRect/>
          </a:stretch>
        </p:blipFill>
        <p:spPr>
          <a:xfrm>
            <a:off x="6673945" y="2411193"/>
            <a:ext cx="4847777" cy="3180201"/>
          </a:xfrm>
          <a:prstGeom prst="rect">
            <a:avLst/>
          </a:prstGeom>
        </p:spPr>
      </p:pic>
      <p:sp>
        <p:nvSpPr>
          <p:cNvPr id="4" name="Title 3">
            <a:extLst>
              <a:ext uri="{FF2B5EF4-FFF2-40B4-BE49-F238E27FC236}">
                <a16:creationId xmlns:a16="http://schemas.microsoft.com/office/drawing/2014/main" id="{2F5E85F7-4797-EC28-1563-776F52EF26CC}"/>
              </a:ext>
            </a:extLst>
          </p:cNvPr>
          <p:cNvSpPr>
            <a:spLocks noGrp="1"/>
          </p:cNvSpPr>
          <p:nvPr>
            <p:ph type="title"/>
          </p:nvPr>
        </p:nvSpPr>
        <p:spPr/>
        <p:txBody>
          <a:bodyPr/>
          <a:lstStyle/>
          <a:p>
            <a:r>
              <a:rPr lang="en-US" dirty="0"/>
              <a:t>State-space representation of a linear system</a:t>
            </a:r>
            <a:endParaRPr lang="en-GB" dirty="0"/>
          </a:p>
        </p:txBody>
      </p:sp>
      <mc:AlternateContent xmlns:mc="http://schemas.openxmlformats.org/markup-compatibility/2006">
        <mc:Choice xmlns:a14="http://schemas.microsoft.com/office/drawing/2010/main" Requires="a14">
          <p:graphicFrame>
            <p:nvGraphicFramePr>
              <p:cNvPr id="3" name="Table 7">
                <a:extLst>
                  <a:ext uri="{FF2B5EF4-FFF2-40B4-BE49-F238E27FC236}">
                    <a16:creationId xmlns:a16="http://schemas.microsoft.com/office/drawing/2014/main" id="{60BE2A33-BC67-E696-738C-CFBE72E3D784}"/>
                  </a:ext>
                </a:extLst>
              </p:cNvPr>
              <p:cNvGraphicFramePr>
                <a:graphicFrameLocks noGrp="1"/>
              </p:cNvGraphicFramePr>
              <p:nvPr>
                <p:extLst>
                  <p:ext uri="{D42A27DB-BD31-4B8C-83A1-F6EECF244321}">
                    <p14:modId xmlns:p14="http://schemas.microsoft.com/office/powerpoint/2010/main" val="3376288570"/>
                  </p:ext>
                </p:extLst>
              </p:nvPr>
            </p:nvGraphicFramePr>
            <p:xfrm>
              <a:off x="838200" y="3429000"/>
              <a:ext cx="5257800" cy="683133"/>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nary>
                                  <m:naryPr>
                                    <m:chr m:val="∑"/>
                                    <m:supHide m:val="on"/>
                                    <m:ctrlPr>
                                      <a:rPr lang="en-GB" sz="1600" i="1" smtClean="0">
                                        <a:latin typeface="Cambria Math" panose="02040503050406030204" pitchFamily="18" charset="0"/>
                                      </a:rPr>
                                    </m:ctrlPr>
                                  </m:naryPr>
                                  <m:sub>
                                    <m:r>
                                      <m:rPr>
                                        <m:brk m:alnAt="7"/>
                                      </m:rPr>
                                      <a:rPr lang="en-US" sz="1600" b="0" i="1" smtClean="0">
                                        <a:latin typeface="Cambria Math" panose="02040503050406030204" pitchFamily="18" charset="0"/>
                                      </a:rPr>
                                      <m:t>𝑖</m:t>
                                    </m:r>
                                  </m:sub>
                                  <m:sup/>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𝑖</m:t>
                                        </m:r>
                                      </m:sub>
                                    </m:sSub>
                                  </m:e>
                                </m:nary>
                                <m:r>
                                  <a:rPr lang="en-US" sz="1600" b="0" i="1" smtClean="0">
                                    <a:latin typeface="Cambria Math" panose="02040503050406030204" pitchFamily="18" charset="0"/>
                                  </a:rPr>
                                  <m:t>=</m:t>
                                </m:r>
                                <m:r>
                                  <a:rPr lang="en-US" sz="1600" b="0" i="1" smtClean="0">
                                    <a:latin typeface="Cambria Math" panose="02040503050406030204" pitchFamily="18" charset="0"/>
                                  </a:rPr>
                                  <m:t>𝑚𝑎</m:t>
                                </m:r>
                                <m:r>
                                  <a:rPr lang="en-US" sz="1600" b="0" i="1" smtClean="0">
                                    <a:latin typeface="Cambria Math" panose="02040503050406030204" pitchFamily="18" charset="0"/>
                                  </a:rPr>
                                  <m:t>=</m:t>
                                </m:r>
                                <m:r>
                                  <a:rPr lang="en-US" sz="1600" b="0" i="1" smtClean="0">
                                    <a:latin typeface="Cambria Math" panose="02040503050406030204" pitchFamily="18" charset="0"/>
                                  </a:rPr>
                                  <m:t>𝑚</m:t>
                                </m:r>
                                <m:r>
                                  <a:rPr lang="en-US" sz="1600" b="0" i="1" smtClean="0">
                                    <a:latin typeface="Cambria Math" panose="02040503050406030204" pitchFamily="18" charset="0"/>
                                  </a:rPr>
                                  <m:t> </m:t>
                                </m:r>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(18)</a:t>
                          </a:r>
                        </a:p>
                      </a:txBody>
                      <a:tcPr anchor="ctr"/>
                    </a:tc>
                    <a:extLst>
                      <a:ext uri="{0D108BD9-81ED-4DB2-BD59-A6C34878D82A}">
                        <a16:rowId xmlns:a16="http://schemas.microsoft.com/office/drawing/2014/main" val="2442538974"/>
                      </a:ext>
                    </a:extLst>
                  </a:tr>
                </a:tbl>
              </a:graphicData>
            </a:graphic>
          </p:graphicFrame>
        </mc:Choice>
        <mc:Fallback>
          <p:graphicFrame>
            <p:nvGraphicFramePr>
              <p:cNvPr id="3" name="Table 7">
                <a:extLst>
                  <a:ext uri="{FF2B5EF4-FFF2-40B4-BE49-F238E27FC236}">
                    <a16:creationId xmlns:a16="http://schemas.microsoft.com/office/drawing/2014/main" id="{60BE2A33-BC67-E696-738C-CFBE72E3D784}"/>
                  </a:ext>
                </a:extLst>
              </p:cNvPr>
              <p:cNvGraphicFramePr>
                <a:graphicFrameLocks noGrp="1"/>
              </p:cNvGraphicFramePr>
              <p:nvPr>
                <p:extLst>
                  <p:ext uri="{D42A27DB-BD31-4B8C-83A1-F6EECF244321}">
                    <p14:modId xmlns:p14="http://schemas.microsoft.com/office/powerpoint/2010/main" val="3376288570"/>
                  </p:ext>
                </p:extLst>
              </p:nvPr>
            </p:nvGraphicFramePr>
            <p:xfrm>
              <a:off x="838200" y="3429000"/>
              <a:ext cx="5257800" cy="683133"/>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683133">
                    <a:tc>
                      <a:txBody>
                        <a:bodyPr/>
                        <a:lstStyle/>
                        <a:p>
                          <a:endParaRPr lang="en-US"/>
                        </a:p>
                      </a:txBody>
                      <a:tcPr anchor="ctr">
                        <a:blipFill>
                          <a:blip r:embed="rId3"/>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(18)</a:t>
                          </a:r>
                        </a:p>
                      </a:txBody>
                      <a:tcPr anchor="ctr"/>
                    </a:tc>
                    <a:extLst>
                      <a:ext uri="{0D108BD9-81ED-4DB2-BD59-A6C34878D82A}">
                        <a16:rowId xmlns:a16="http://schemas.microsoft.com/office/drawing/2014/main" val="2442538974"/>
                      </a:ext>
                    </a:extLst>
                  </a:tr>
                </a:tbl>
              </a:graphicData>
            </a:graphic>
          </p:graphicFrame>
        </mc:Fallback>
      </mc:AlternateContent>
    </p:spTree>
    <p:extLst>
      <p:ext uri="{BB962C8B-B14F-4D97-AF65-F5344CB8AC3E}">
        <p14:creationId xmlns:p14="http://schemas.microsoft.com/office/powerpoint/2010/main" val="1908666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04742A28-EC29-40C4-E415-EDAB64CAE425}"/>
                  </a:ext>
                </a:extLst>
              </p:cNvPr>
              <p:cNvSpPr>
                <a:spLocks noGrp="1"/>
              </p:cNvSpPr>
              <p:nvPr>
                <p:ph sz="half" idx="1"/>
              </p:nvPr>
            </p:nvSpPr>
            <p:spPr/>
            <p:txBody>
              <a:bodyPr/>
              <a:lstStyle/>
              <a:p>
                <a:pPr marL="0" indent="0">
                  <a:buNone/>
                </a:pPr>
                <a:r>
                  <a:rPr lang="en-US" sz="2000" b="1" dirty="0">
                    <a:latin typeface="Nexa-Bold" panose="01000000000000000000" pitchFamily="2" charset="0"/>
                    <a:ea typeface="Calibri" panose="020F0502020204030204" pitchFamily="34" charset="0"/>
                    <a:cs typeface="Times New Roman" panose="02020603050405020304" pitchFamily="18" charset="0"/>
                  </a:rPr>
                  <a:t>Worked example</a:t>
                </a:r>
                <a:endParaRPr lang="en-GB" sz="2000" b="1" dirty="0">
                  <a:latin typeface="Nexa-Bold" panose="01000000000000000000" pitchFamily="2" charset="0"/>
                  <a:ea typeface="Calibri" panose="020F0502020204030204" pitchFamily="34" charset="0"/>
                  <a:cs typeface="Times New Roman" panose="02020603050405020304" pitchFamily="18" charset="0"/>
                </a:endParaRPr>
              </a:p>
              <a:p>
                <a:pPr>
                  <a:lnSpc>
                    <a:spcPct val="150000"/>
                  </a:lnSpc>
                </a:pPr>
                <a:r>
                  <a:rPr lang="en-US" sz="1600" dirty="0"/>
                  <a:t>There are three forces in the direction of y: the spring force (</a:t>
                </a:r>
                <a14:m>
                  <m:oMath xmlns:m="http://schemas.openxmlformats.org/officeDocument/2006/math">
                    <m:r>
                      <a:rPr lang="en-US" sz="1600"/>
                      <m:t>−</m:t>
                    </m:r>
                    <m:r>
                      <a:rPr lang="en-US" sz="1600"/>
                      <m:t>𝑘𝑦</m:t>
                    </m:r>
                  </m:oMath>
                </a14:m>
                <a:r>
                  <a:rPr lang="en-US" sz="1600" dirty="0"/>
                  <a:t>), the damper force (</a:t>
                </a:r>
                <a14:m>
                  <m:oMath xmlns:m="http://schemas.openxmlformats.org/officeDocument/2006/math">
                    <m:r>
                      <a:rPr lang="en-US" sz="1600"/>
                      <m:t>−</m:t>
                    </m:r>
                    <m:r>
                      <a:rPr lang="en-US" sz="1600"/>
                      <m:t>𝛽</m:t>
                    </m:r>
                    <m:r>
                      <a:rPr lang="en-US" sz="1600"/>
                      <m:t> </m:t>
                    </m:r>
                    <m:acc>
                      <m:accPr>
                        <m:chr m:val="̇"/>
                        <m:ctrlPr>
                          <a:rPr lang="en-US" sz="1600"/>
                        </m:ctrlPr>
                      </m:accPr>
                      <m:e>
                        <m:r>
                          <a:rPr lang="en-US" sz="1600"/>
                          <m:t>𝑦</m:t>
                        </m:r>
                      </m:e>
                    </m:acc>
                  </m:oMath>
                </a14:m>
                <a:r>
                  <a:rPr lang="en-US" sz="1600" dirty="0"/>
                  <a:t>), and the external force (</a:t>
                </a:r>
                <a14:m>
                  <m:oMath xmlns:m="http://schemas.openxmlformats.org/officeDocument/2006/math">
                    <m:r>
                      <a:rPr lang="en-US" sz="1600"/>
                      <m:t>𝐹</m:t>
                    </m:r>
                  </m:oMath>
                </a14:m>
                <a:r>
                  <a:rPr lang="en-US" sz="1600" dirty="0"/>
                  <a:t>).</a:t>
                </a:r>
              </a:p>
              <a:p>
                <a:pPr>
                  <a:lnSpc>
                    <a:spcPct val="150000"/>
                  </a:lnSpc>
                </a:pPr>
                <a:endParaRPr lang="en-US" sz="1600" dirty="0"/>
              </a:p>
              <a:p>
                <a:pPr>
                  <a:lnSpc>
                    <a:spcPct val="150000"/>
                  </a:lnSpc>
                </a:pPr>
                <a:endParaRPr lang="en-US" sz="1600" dirty="0"/>
              </a:p>
              <a:p>
                <a:pPr>
                  <a:lnSpc>
                    <a:spcPct val="150000"/>
                  </a:lnSpc>
                </a:pPr>
                <a:r>
                  <a:rPr lang="en-US" sz="1600" dirty="0"/>
                  <a:t>Let us define the set of states as:</a:t>
                </a:r>
                <a:endParaRPr lang="en-GB" sz="1600" dirty="0"/>
              </a:p>
              <a:p>
                <a:pPr>
                  <a:lnSpc>
                    <a:spcPct val="150000"/>
                  </a:lnSpc>
                </a:pPr>
                <a:endParaRPr lang="en-GB" sz="1600" dirty="0"/>
              </a:p>
              <a:p>
                <a:endParaRPr lang="en-GB" dirty="0"/>
              </a:p>
            </p:txBody>
          </p:sp>
        </mc:Choice>
        <mc:Fallback>
          <p:sp>
            <p:nvSpPr>
              <p:cNvPr id="2" name="Content Placeholder 1">
                <a:extLst>
                  <a:ext uri="{FF2B5EF4-FFF2-40B4-BE49-F238E27FC236}">
                    <a16:creationId xmlns:a16="http://schemas.microsoft.com/office/drawing/2014/main" id="{04742A28-EC29-40C4-E415-EDAB64CAE425}"/>
                  </a:ext>
                </a:extLst>
              </p:cNvPr>
              <p:cNvSpPr>
                <a:spLocks noGrp="1" noRot="1" noChangeAspect="1" noMove="1" noResize="1" noEditPoints="1" noAdjustHandles="1" noChangeArrowheads="1" noChangeShapeType="1" noTextEdit="1"/>
              </p:cNvSpPr>
              <p:nvPr>
                <p:ph sz="half" idx="1"/>
              </p:nvPr>
            </p:nvSpPr>
            <p:spPr>
              <a:blipFill>
                <a:blip r:embed="rId2"/>
                <a:stretch>
                  <a:fillRect l="-1294" t="-1401"/>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BE79259D-1DC0-879C-F781-5CCE14532434}"/>
              </a:ext>
            </a:extLst>
          </p:cNvPr>
          <p:cNvPicPr>
            <a:picLocks noGrp="1" noChangeAspect="1"/>
          </p:cNvPicPr>
          <p:nvPr>
            <p:ph sz="half" idx="2"/>
          </p:nvPr>
        </p:nvPicPr>
        <p:blipFill>
          <a:blip r:embed="rId3"/>
          <a:stretch>
            <a:fillRect/>
          </a:stretch>
        </p:blipFill>
        <p:spPr>
          <a:xfrm>
            <a:off x="6673945" y="2411193"/>
            <a:ext cx="4847777" cy="3180201"/>
          </a:xfrm>
          <a:prstGeom prst="rect">
            <a:avLst/>
          </a:prstGeom>
        </p:spPr>
      </p:pic>
      <p:sp>
        <p:nvSpPr>
          <p:cNvPr id="4" name="Title 3">
            <a:extLst>
              <a:ext uri="{FF2B5EF4-FFF2-40B4-BE49-F238E27FC236}">
                <a16:creationId xmlns:a16="http://schemas.microsoft.com/office/drawing/2014/main" id="{2F5E85F7-4797-EC28-1563-776F52EF26CC}"/>
              </a:ext>
            </a:extLst>
          </p:cNvPr>
          <p:cNvSpPr>
            <a:spLocks noGrp="1"/>
          </p:cNvSpPr>
          <p:nvPr>
            <p:ph type="title"/>
          </p:nvPr>
        </p:nvSpPr>
        <p:spPr/>
        <p:txBody>
          <a:bodyPr/>
          <a:lstStyle/>
          <a:p>
            <a:r>
              <a:rPr lang="en-US" dirty="0"/>
              <a:t>State-space representation of a linear system</a:t>
            </a:r>
            <a:endParaRPr lang="en-GB" dirty="0"/>
          </a:p>
        </p:txBody>
      </p:sp>
      <mc:AlternateContent xmlns:mc="http://schemas.openxmlformats.org/markup-compatibility/2006">
        <mc:Choice xmlns:a14="http://schemas.microsoft.com/office/drawing/2010/main" Requires="a14">
          <p:graphicFrame>
            <p:nvGraphicFramePr>
              <p:cNvPr id="3" name="Table 7">
                <a:extLst>
                  <a:ext uri="{FF2B5EF4-FFF2-40B4-BE49-F238E27FC236}">
                    <a16:creationId xmlns:a16="http://schemas.microsoft.com/office/drawing/2014/main" id="{60BE2A33-BC67-E696-738C-CFBE72E3D784}"/>
                  </a:ext>
                </a:extLst>
              </p:cNvPr>
              <p:cNvGraphicFramePr>
                <a:graphicFrameLocks noGrp="1"/>
              </p:cNvGraphicFramePr>
              <p:nvPr>
                <p:extLst>
                  <p:ext uri="{D42A27DB-BD31-4B8C-83A1-F6EECF244321}">
                    <p14:modId xmlns:p14="http://schemas.microsoft.com/office/powerpoint/2010/main" val="2232376340"/>
                  </p:ext>
                </p:extLst>
              </p:nvPr>
            </p:nvGraphicFramePr>
            <p:xfrm>
              <a:off x="838200" y="3429000"/>
              <a:ext cx="5257800" cy="90417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𝐹</m:t>
                                </m:r>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m:t>
                                    </m:r>
                                    <m:r>
                                      <a:rPr lang="en-US" sz="1600" b="0" i="1" smtClean="0">
                                        <a:latin typeface="Cambria Math" panose="02040503050406030204" pitchFamily="18" charset="0"/>
                                      </a:rPr>
                                      <m:t>𝑘𝑦</m:t>
                                    </m:r>
                                  </m:e>
                                </m:d>
                                <m:r>
                                  <a:rPr lang="en-US" sz="1600" b="0" i="1" smtClean="0">
                                    <a:latin typeface="Cambria Math" panose="02040503050406030204" pitchFamily="18" charset="0"/>
                                  </a:rPr>
                                  <m:t>+(−</m:t>
                                </m:r>
                                <m:r>
                                  <a:rPr lang="en-US" sz="1600" b="0" i="1" smtClean="0">
                                    <a:latin typeface="Cambria Math" panose="02040503050406030204" pitchFamily="18" charset="0"/>
                                  </a:rPr>
                                  <m:t>𝛽</m:t>
                                </m:r>
                                <m:r>
                                  <a:rPr lang="en-US" sz="1600" b="0" i="1" smtClean="0">
                                    <a:latin typeface="Cambria Math" panose="02040503050406030204" pitchFamily="18" charset="0"/>
                                  </a:rPr>
                                  <m:t> </m:t>
                                </m:r>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r>
                                  <a:rPr lang="en-US" sz="1600" b="0" i="1" smtClean="0">
                                    <a:latin typeface="Cambria Math" panose="02040503050406030204" pitchFamily="18" charset="0"/>
                                  </a:rPr>
                                  <m:t>)=</m:t>
                                </m:r>
                                <m:r>
                                  <a:rPr lang="en-US" sz="1600" b="0" i="1" smtClean="0">
                                    <a:latin typeface="Cambria Math" panose="02040503050406030204" pitchFamily="18" charset="0"/>
                                  </a:rPr>
                                  <m:t>𝑚</m:t>
                                </m:r>
                                <m:r>
                                  <a:rPr lang="en-US" sz="1600" b="0" i="1" smtClean="0">
                                    <a:latin typeface="Cambria Math" panose="02040503050406030204" pitchFamily="18" charset="0"/>
                                  </a:rPr>
                                  <m:t> </m:t>
                                </m:r>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(19)</a:t>
                          </a:r>
                        </a:p>
                      </a:txBody>
                      <a:tcPr anchor="ctr"/>
                    </a:tc>
                    <a:extLst>
                      <a:ext uri="{0D108BD9-81ED-4DB2-BD59-A6C34878D82A}">
                        <a16:rowId xmlns:a16="http://schemas.microsoft.com/office/drawing/2014/main" val="2442538974"/>
                      </a:ext>
                    </a:extLst>
                  </a:tr>
                  <a:tr h="349624">
                    <a:tc>
                      <a:txBody>
                        <a:bodyPr/>
                        <a:lstStyle/>
                        <a:p>
                          <a:pPr/>
                          <a14:m>
                            <m:oMathPara xmlns:m="http://schemas.openxmlformats.org/officeDocument/2006/math">
                              <m:oMathParaPr>
                                <m:jc m:val="centerGroup"/>
                              </m:oMathParaPr>
                              <m:oMath xmlns:m="http://schemas.openxmlformats.org/officeDocument/2006/math">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𝛽</m:t>
                                    </m:r>
                                  </m:num>
                                  <m:den>
                                    <m:r>
                                      <a:rPr lang="en-US" sz="1600" b="0" i="1" smtClean="0">
                                        <a:latin typeface="Cambria Math" panose="02040503050406030204" pitchFamily="18" charset="0"/>
                                      </a:rPr>
                                      <m:t>𝑚</m:t>
                                    </m:r>
                                  </m:den>
                                </m:f>
                                <m:r>
                                  <a:rPr lang="en-US" sz="1600" b="0" i="1" smtClean="0">
                                    <a:latin typeface="Cambria Math" panose="02040503050406030204" pitchFamily="18" charset="0"/>
                                  </a:rPr>
                                  <m:t> </m:t>
                                </m:r>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𝑘</m:t>
                                    </m:r>
                                  </m:num>
                                  <m:den>
                                    <m:r>
                                      <a:rPr lang="en-US" sz="1600" b="0" i="1" smtClean="0">
                                        <a:latin typeface="Cambria Math" panose="02040503050406030204" pitchFamily="18" charset="0"/>
                                      </a:rPr>
                                      <m:t>𝑚</m:t>
                                    </m:r>
                                  </m:den>
                                </m:f>
                                <m:r>
                                  <a:rPr lang="en-US" sz="1600" b="0" i="1" smtClean="0">
                                    <a:latin typeface="Cambria Math" panose="02040503050406030204" pitchFamily="18" charset="0"/>
                                  </a:rPr>
                                  <m:t>𝑦</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𝐹</m:t>
                                    </m:r>
                                  </m:num>
                                  <m:den>
                                    <m:r>
                                      <a:rPr lang="en-US" sz="1600" b="0" i="1" smtClean="0">
                                        <a:latin typeface="Cambria Math" panose="02040503050406030204" pitchFamily="18" charset="0"/>
                                      </a:rPr>
                                      <m:t>𝑚</m:t>
                                    </m:r>
                                  </m:den>
                                </m:f>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(20)</a:t>
                          </a:r>
                        </a:p>
                      </a:txBody>
                      <a:tcPr anchor="ctr"/>
                    </a:tc>
                    <a:extLst>
                      <a:ext uri="{0D108BD9-81ED-4DB2-BD59-A6C34878D82A}">
                        <a16:rowId xmlns:a16="http://schemas.microsoft.com/office/drawing/2014/main" val="1650299230"/>
                      </a:ext>
                    </a:extLst>
                  </a:tr>
                </a:tbl>
              </a:graphicData>
            </a:graphic>
          </p:graphicFrame>
        </mc:Choice>
        <mc:Fallback>
          <p:graphicFrame>
            <p:nvGraphicFramePr>
              <p:cNvPr id="3" name="Table 7">
                <a:extLst>
                  <a:ext uri="{FF2B5EF4-FFF2-40B4-BE49-F238E27FC236}">
                    <a16:creationId xmlns:a16="http://schemas.microsoft.com/office/drawing/2014/main" id="{60BE2A33-BC67-E696-738C-CFBE72E3D784}"/>
                  </a:ext>
                </a:extLst>
              </p:cNvPr>
              <p:cNvGraphicFramePr>
                <a:graphicFrameLocks noGrp="1"/>
              </p:cNvGraphicFramePr>
              <p:nvPr>
                <p:extLst>
                  <p:ext uri="{D42A27DB-BD31-4B8C-83A1-F6EECF244321}">
                    <p14:modId xmlns:p14="http://schemas.microsoft.com/office/powerpoint/2010/main" val="2232376340"/>
                  </p:ext>
                </p:extLst>
              </p:nvPr>
            </p:nvGraphicFramePr>
            <p:xfrm>
              <a:off x="838200" y="3429000"/>
              <a:ext cx="5257800" cy="90417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4"/>
                          <a:stretch>
                            <a:fillRect t="-1724" r="-20028" b="-156897"/>
                          </a:stretch>
                        </a:blipFill>
                      </a:tcPr>
                    </a:tc>
                    <a:tc>
                      <a:txBody>
                        <a:bodyPr/>
                        <a:lstStyle/>
                        <a:p>
                          <a:pPr algn="ctr"/>
                          <a:r>
                            <a:rPr lang="en-GB" sz="1600" b="1" dirty="0">
                              <a:solidFill>
                                <a:schemeClr val="bg2">
                                  <a:lumMod val="50000"/>
                                </a:schemeClr>
                              </a:solidFill>
                              <a:latin typeface="Nexa-Light" panose="01000000000000000000" pitchFamily="2" charset="0"/>
                            </a:rPr>
                            <a:t>(19)</a:t>
                          </a:r>
                        </a:p>
                      </a:txBody>
                      <a:tcPr anchor="ctr"/>
                    </a:tc>
                    <a:extLst>
                      <a:ext uri="{0D108BD9-81ED-4DB2-BD59-A6C34878D82A}">
                        <a16:rowId xmlns:a16="http://schemas.microsoft.com/office/drawing/2014/main" val="2442538974"/>
                      </a:ext>
                    </a:extLst>
                  </a:tr>
                  <a:tr h="554546">
                    <a:tc>
                      <a:txBody>
                        <a:bodyPr/>
                        <a:lstStyle/>
                        <a:p>
                          <a:endParaRPr lang="en-US"/>
                        </a:p>
                      </a:txBody>
                      <a:tcPr anchor="ctr">
                        <a:blipFill>
                          <a:blip r:embed="rId4"/>
                          <a:stretch>
                            <a:fillRect t="-64835" r="-20028"/>
                          </a:stretch>
                        </a:blipFill>
                      </a:tcPr>
                    </a:tc>
                    <a:tc>
                      <a:txBody>
                        <a:bodyPr/>
                        <a:lstStyle/>
                        <a:p>
                          <a:pPr algn="ctr"/>
                          <a:r>
                            <a:rPr lang="en-GB" sz="1600" b="1" dirty="0">
                              <a:solidFill>
                                <a:schemeClr val="bg2">
                                  <a:lumMod val="50000"/>
                                </a:schemeClr>
                              </a:solidFill>
                              <a:latin typeface="Nexa-Light" panose="01000000000000000000" pitchFamily="2" charset="0"/>
                            </a:rPr>
                            <a:t>(20)</a:t>
                          </a:r>
                        </a:p>
                      </a:txBody>
                      <a:tcPr anchor="ctr"/>
                    </a:tc>
                    <a:extLst>
                      <a:ext uri="{0D108BD9-81ED-4DB2-BD59-A6C34878D82A}">
                        <a16:rowId xmlns:a16="http://schemas.microsoft.com/office/drawing/2014/main" val="1650299230"/>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6" name="Table 7">
                <a:extLst>
                  <a:ext uri="{FF2B5EF4-FFF2-40B4-BE49-F238E27FC236}">
                    <a16:creationId xmlns:a16="http://schemas.microsoft.com/office/drawing/2014/main" id="{AE20AF92-F5CE-7DD0-0ECA-AE3C79D98972}"/>
                  </a:ext>
                </a:extLst>
              </p:cNvPr>
              <p:cNvGraphicFramePr>
                <a:graphicFrameLocks noGrp="1"/>
              </p:cNvGraphicFramePr>
              <p:nvPr>
                <p:extLst>
                  <p:ext uri="{D42A27DB-BD31-4B8C-83A1-F6EECF244321}">
                    <p14:modId xmlns:p14="http://schemas.microsoft.com/office/powerpoint/2010/main" val="1861875898"/>
                  </p:ext>
                </p:extLst>
              </p:nvPr>
            </p:nvGraphicFramePr>
            <p:xfrm>
              <a:off x="762000" y="5033682"/>
              <a:ext cx="5257800" cy="57912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r>
                                  <a:rPr lang="en-US" sz="1600" b="0" i="1" smtClean="0">
                                    <a:latin typeface="Cambria Math" panose="02040503050406030204" pitchFamily="18" charset="0"/>
                                  </a:rPr>
                                  <m:t>𝑦</m:t>
                                </m:r>
                              </m:oMath>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(21)</a:t>
                          </a:r>
                        </a:p>
                      </a:txBody>
                      <a:tcPr anchor="ctr"/>
                    </a:tc>
                    <a:extLst>
                      <a:ext uri="{0D108BD9-81ED-4DB2-BD59-A6C34878D82A}">
                        <a16:rowId xmlns:a16="http://schemas.microsoft.com/office/drawing/2014/main" val="2442538974"/>
                      </a:ext>
                    </a:extLst>
                  </a:tr>
                </a:tbl>
              </a:graphicData>
            </a:graphic>
          </p:graphicFrame>
        </mc:Choice>
        <mc:Fallback>
          <p:graphicFrame>
            <p:nvGraphicFramePr>
              <p:cNvPr id="6" name="Table 7">
                <a:extLst>
                  <a:ext uri="{FF2B5EF4-FFF2-40B4-BE49-F238E27FC236}">
                    <a16:creationId xmlns:a16="http://schemas.microsoft.com/office/drawing/2014/main" id="{AE20AF92-F5CE-7DD0-0ECA-AE3C79D98972}"/>
                  </a:ext>
                </a:extLst>
              </p:cNvPr>
              <p:cNvGraphicFramePr>
                <a:graphicFrameLocks noGrp="1"/>
              </p:cNvGraphicFramePr>
              <p:nvPr>
                <p:extLst>
                  <p:ext uri="{D42A27DB-BD31-4B8C-83A1-F6EECF244321}">
                    <p14:modId xmlns:p14="http://schemas.microsoft.com/office/powerpoint/2010/main" val="1861875898"/>
                  </p:ext>
                </p:extLst>
              </p:nvPr>
            </p:nvGraphicFramePr>
            <p:xfrm>
              <a:off x="762000" y="5033682"/>
              <a:ext cx="5257800" cy="57912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579120">
                    <a:tc>
                      <a:txBody>
                        <a:bodyPr/>
                        <a:lstStyle/>
                        <a:p>
                          <a:endParaRPr lang="en-US"/>
                        </a:p>
                      </a:txBody>
                      <a:tcPr anchor="ctr">
                        <a:blipFill>
                          <a:blip r:embed="rId5"/>
                          <a:stretch>
                            <a:fillRect r="-20028" b="-2083"/>
                          </a:stretch>
                        </a:blipFill>
                      </a:tcPr>
                    </a:tc>
                    <a:tc>
                      <a:txBody>
                        <a:bodyPr/>
                        <a:lstStyle/>
                        <a:p>
                          <a:pPr algn="ctr"/>
                          <a:r>
                            <a:rPr lang="en-GB" sz="1600" b="1" dirty="0">
                              <a:solidFill>
                                <a:schemeClr val="bg2">
                                  <a:lumMod val="50000"/>
                                </a:schemeClr>
                              </a:solidFill>
                              <a:latin typeface="Nexa-Light" panose="01000000000000000000" pitchFamily="2" charset="0"/>
                            </a:rPr>
                            <a:t>(21)</a:t>
                          </a:r>
                        </a:p>
                      </a:txBody>
                      <a:tcPr anchor="ctr"/>
                    </a:tc>
                    <a:extLst>
                      <a:ext uri="{0D108BD9-81ED-4DB2-BD59-A6C34878D82A}">
                        <a16:rowId xmlns:a16="http://schemas.microsoft.com/office/drawing/2014/main" val="2442538974"/>
                      </a:ext>
                    </a:extLst>
                  </a:tr>
                </a:tbl>
              </a:graphicData>
            </a:graphic>
          </p:graphicFrame>
        </mc:Fallback>
      </mc:AlternateContent>
    </p:spTree>
    <p:extLst>
      <p:ext uri="{BB962C8B-B14F-4D97-AF65-F5344CB8AC3E}">
        <p14:creationId xmlns:p14="http://schemas.microsoft.com/office/powerpoint/2010/main" val="487813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A9076E-24F4-46BA-D1EA-90018F435B3F}"/>
              </a:ext>
            </a:extLst>
          </p:cNvPr>
          <p:cNvSpPr>
            <a:spLocks noGrp="1"/>
          </p:cNvSpPr>
          <p:nvPr>
            <p:ph sz="half" idx="1"/>
          </p:nvPr>
        </p:nvSpPr>
        <p:spPr/>
        <p:txBody>
          <a:bodyPr>
            <a:normAutofit fontScale="92500" lnSpcReduction="20000"/>
          </a:bodyPr>
          <a:lstStyle/>
          <a:p>
            <a:pPr>
              <a:lnSpc>
                <a:spcPct val="160000"/>
              </a:lnSpc>
            </a:pPr>
            <a:r>
              <a:rPr lang="en-GB" sz="2100" dirty="0">
                <a:ea typeface="Calibri" panose="020F0502020204030204" pitchFamily="34" charset="0"/>
                <a:cs typeface="Times New Roman" panose="02020603050405020304" pitchFamily="18" charset="0"/>
              </a:rPr>
              <a:t>In general, the notion of a </a:t>
            </a:r>
            <a:r>
              <a:rPr lang="en-GB" sz="2100" b="1" dirty="0">
                <a:ea typeface="Calibri" panose="020F0502020204030204" pitchFamily="34" charset="0"/>
                <a:cs typeface="Times New Roman" panose="02020603050405020304" pitchFamily="18" charset="0"/>
              </a:rPr>
              <a:t>system</a:t>
            </a:r>
            <a:r>
              <a:rPr lang="en-GB" sz="2100" dirty="0">
                <a:ea typeface="Calibri" panose="020F0502020204030204" pitchFamily="34" charset="0"/>
                <a:cs typeface="Times New Roman" panose="02020603050405020304" pitchFamily="18" charset="0"/>
              </a:rPr>
              <a:t> is used in many fields of activity. With this notion, we want to delimitate a form of existence in a well-defined space.</a:t>
            </a:r>
          </a:p>
          <a:p>
            <a:pPr>
              <a:lnSpc>
                <a:spcPct val="160000"/>
              </a:lnSpc>
            </a:pPr>
            <a:r>
              <a:rPr lang="en-GB" sz="2100" dirty="0">
                <a:ea typeface="Calibri" panose="020F0502020204030204" pitchFamily="34" charset="0"/>
                <a:cs typeface="Times New Roman" panose="02020603050405020304" pitchFamily="18" charset="0"/>
              </a:rPr>
              <a:t>Some examples of dynamic systems: </a:t>
            </a:r>
            <a:r>
              <a:rPr lang="en-US" sz="2100" dirty="0">
                <a:ea typeface="Calibri" panose="020F0502020204030204" pitchFamily="34" charset="0"/>
                <a:cs typeface="Times New Roman" panose="02020603050405020304" pitchFamily="18" charset="0"/>
              </a:rPr>
              <a:t>the democratic system, the education system of a country, the nervous system, the automatic temperature regulation system, a mobile robot, a robotic manipulator, etc.</a:t>
            </a:r>
          </a:p>
        </p:txBody>
      </p:sp>
      <p:pic>
        <p:nvPicPr>
          <p:cNvPr id="6" name="Content Placeholder 5" descr="Robot Hand outline">
            <a:extLst>
              <a:ext uri="{FF2B5EF4-FFF2-40B4-BE49-F238E27FC236}">
                <a16:creationId xmlns:a16="http://schemas.microsoft.com/office/drawing/2014/main" id="{2872032F-C5EE-468B-4D77-D9ECF1D92B8E}"/>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50131" y="4056255"/>
            <a:ext cx="1703659" cy="1703659"/>
          </a:xfrm>
        </p:spPr>
      </p:pic>
      <p:sp>
        <p:nvSpPr>
          <p:cNvPr id="4" name="Title 3">
            <a:extLst>
              <a:ext uri="{FF2B5EF4-FFF2-40B4-BE49-F238E27FC236}">
                <a16:creationId xmlns:a16="http://schemas.microsoft.com/office/drawing/2014/main" id="{E007D088-2081-9806-F504-D1596FFB5814}"/>
              </a:ext>
            </a:extLst>
          </p:cNvPr>
          <p:cNvSpPr>
            <a:spLocks noGrp="1"/>
          </p:cNvSpPr>
          <p:nvPr>
            <p:ph type="title"/>
          </p:nvPr>
        </p:nvSpPr>
        <p:spPr/>
        <p:txBody>
          <a:bodyPr/>
          <a:lstStyle/>
          <a:p>
            <a:r>
              <a:rPr lang="en-US" dirty="0"/>
              <a:t>Systems:</a:t>
            </a:r>
            <a:br>
              <a:rPr lang="en-US" dirty="0"/>
            </a:br>
            <a:r>
              <a:rPr lang="en-US" dirty="0"/>
              <a:t>general aspects</a:t>
            </a:r>
            <a:endParaRPr lang="en-GB" dirty="0"/>
          </a:p>
        </p:txBody>
      </p:sp>
      <p:pic>
        <p:nvPicPr>
          <p:cNvPr id="8" name="Graphic 7" descr="Artificial Intelligence outline">
            <a:extLst>
              <a:ext uri="{FF2B5EF4-FFF2-40B4-BE49-F238E27FC236}">
                <a16:creationId xmlns:a16="http://schemas.microsoft.com/office/drawing/2014/main" id="{1439F951-3B7F-CF63-B1B5-1FECA48988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96896" y="2812739"/>
            <a:ext cx="1703659" cy="1703659"/>
          </a:xfrm>
          <a:prstGeom prst="rect">
            <a:avLst/>
          </a:prstGeom>
        </p:spPr>
      </p:pic>
      <p:pic>
        <p:nvPicPr>
          <p:cNvPr id="10" name="Graphic 9" descr="Robot outline">
            <a:extLst>
              <a:ext uri="{FF2B5EF4-FFF2-40B4-BE49-F238E27FC236}">
                <a16:creationId xmlns:a16="http://schemas.microsoft.com/office/drawing/2014/main" id="{2067B92F-4CB1-182B-6D0B-EBC0A9079B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21015" y="1725341"/>
            <a:ext cx="1703659" cy="1703659"/>
          </a:xfrm>
          <a:prstGeom prst="rect">
            <a:avLst/>
          </a:prstGeom>
        </p:spPr>
      </p:pic>
    </p:spTree>
    <p:extLst>
      <p:ext uri="{BB962C8B-B14F-4D97-AF65-F5344CB8AC3E}">
        <p14:creationId xmlns:p14="http://schemas.microsoft.com/office/powerpoint/2010/main" val="1043141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04742A28-EC29-40C4-E415-EDAB64CAE425}"/>
                  </a:ext>
                </a:extLst>
              </p:cNvPr>
              <p:cNvSpPr>
                <a:spLocks noGrp="1"/>
              </p:cNvSpPr>
              <p:nvPr>
                <p:ph sz="half" idx="1"/>
              </p:nvPr>
            </p:nvSpPr>
            <p:spPr/>
            <p:txBody>
              <a:bodyPr/>
              <a:lstStyle/>
              <a:p>
                <a:pPr marL="0" indent="0">
                  <a:buNone/>
                </a:pPr>
                <a:r>
                  <a:rPr lang="en-US" sz="2000" b="1" dirty="0">
                    <a:latin typeface="Nexa-Bold" panose="01000000000000000000" pitchFamily="2" charset="0"/>
                    <a:ea typeface="Calibri" panose="020F0502020204030204" pitchFamily="34" charset="0"/>
                    <a:cs typeface="Times New Roman" panose="02020603050405020304" pitchFamily="18" charset="0"/>
                  </a:rPr>
                  <a:t>Worked example</a:t>
                </a:r>
                <a:endParaRPr lang="en-GB" sz="2000" b="1" dirty="0">
                  <a:latin typeface="Nexa-Bold" panose="01000000000000000000" pitchFamily="2" charset="0"/>
                  <a:ea typeface="Calibri" panose="020F0502020204030204" pitchFamily="34" charset="0"/>
                  <a:cs typeface="Times New Roman" panose="02020603050405020304" pitchFamily="18" charset="0"/>
                </a:endParaRPr>
              </a:p>
              <a:p>
                <a:pPr>
                  <a:lnSpc>
                    <a:spcPct val="150000"/>
                  </a:lnSpc>
                </a:pPr>
                <a:r>
                  <a:rPr lang="en-US" sz="1600" dirty="0"/>
                  <a:t>Then we can find a state-space representation of this system. From the definition of both coordinates, it is trivial that </a:t>
                </a:r>
                <a14:m>
                  <m:oMath xmlns:m="http://schemas.openxmlformats.org/officeDocument/2006/math">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oMath>
                </a14:m>
                <a:r>
                  <a:rPr lang="en-US" sz="1600" dirty="0"/>
                  <a:t>, then (18) can be rewritten in term of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oMath>
                </a14:m>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oMath>
                </a14:m>
                <a:r>
                  <a:rPr lang="en-US" sz="1600" dirty="0"/>
                  <a:t>, and </a:t>
                </a:r>
                <a14:m>
                  <m:oMath xmlns:m="http://schemas.openxmlformats.org/officeDocument/2006/math">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e>
                      <m:sub>
                        <m:r>
                          <a:rPr lang="en-US" sz="1600" i="1">
                            <a:latin typeface="Cambria Math" panose="02040503050406030204" pitchFamily="18" charset="0"/>
                          </a:rPr>
                          <m:t>2</m:t>
                        </m:r>
                      </m:sub>
                    </m:sSub>
                  </m:oMath>
                </a14:m>
                <a:r>
                  <a:rPr lang="en-US" sz="1600" dirty="0"/>
                  <a:t>.    </a:t>
                </a:r>
                <a:endParaRPr lang="en-GB" sz="1600" dirty="0"/>
              </a:p>
              <a:p>
                <a:pPr>
                  <a:lnSpc>
                    <a:spcPct val="150000"/>
                  </a:lnSpc>
                </a:pPr>
                <a:endParaRPr lang="en-US" sz="1600" dirty="0"/>
              </a:p>
              <a:p>
                <a:pPr>
                  <a:lnSpc>
                    <a:spcPct val="150000"/>
                  </a:lnSpc>
                </a:pPr>
                <a:endParaRPr lang="en-US" sz="1600" dirty="0"/>
              </a:p>
              <a:p>
                <a:pPr>
                  <a:lnSpc>
                    <a:spcPct val="150000"/>
                  </a:lnSpc>
                </a:pPr>
                <a:r>
                  <a:rPr lang="en-US" sz="1600" dirty="0"/>
                  <a:t>As a result, the system is described by two first order differential equations:</a:t>
                </a:r>
                <a:endParaRPr lang="en-GB" sz="1600" dirty="0"/>
              </a:p>
              <a:p>
                <a:pPr>
                  <a:lnSpc>
                    <a:spcPct val="150000"/>
                  </a:lnSpc>
                </a:pPr>
                <a:endParaRPr lang="en-GB" sz="1600" dirty="0"/>
              </a:p>
              <a:p>
                <a:endParaRPr lang="en-GB" dirty="0"/>
              </a:p>
            </p:txBody>
          </p:sp>
        </mc:Choice>
        <mc:Fallback>
          <p:sp>
            <p:nvSpPr>
              <p:cNvPr id="2" name="Content Placeholder 1">
                <a:extLst>
                  <a:ext uri="{FF2B5EF4-FFF2-40B4-BE49-F238E27FC236}">
                    <a16:creationId xmlns:a16="http://schemas.microsoft.com/office/drawing/2014/main" id="{04742A28-EC29-40C4-E415-EDAB64CAE425}"/>
                  </a:ext>
                </a:extLst>
              </p:cNvPr>
              <p:cNvSpPr>
                <a:spLocks noGrp="1" noRot="1" noChangeAspect="1" noMove="1" noResize="1" noEditPoints="1" noAdjustHandles="1" noChangeArrowheads="1" noChangeShapeType="1" noTextEdit="1"/>
              </p:cNvSpPr>
              <p:nvPr>
                <p:ph sz="half" idx="1"/>
              </p:nvPr>
            </p:nvSpPr>
            <p:spPr>
              <a:blipFill>
                <a:blip r:embed="rId2"/>
                <a:stretch>
                  <a:fillRect l="-1294" t="-1401" r="-706"/>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BE79259D-1DC0-879C-F781-5CCE14532434}"/>
              </a:ext>
            </a:extLst>
          </p:cNvPr>
          <p:cNvPicPr>
            <a:picLocks noGrp="1" noChangeAspect="1"/>
          </p:cNvPicPr>
          <p:nvPr>
            <p:ph sz="half" idx="2"/>
          </p:nvPr>
        </p:nvPicPr>
        <p:blipFill>
          <a:blip r:embed="rId3"/>
          <a:stretch>
            <a:fillRect/>
          </a:stretch>
        </p:blipFill>
        <p:spPr>
          <a:xfrm>
            <a:off x="6673945" y="2411193"/>
            <a:ext cx="4847777" cy="3180201"/>
          </a:xfrm>
          <a:prstGeom prst="rect">
            <a:avLst/>
          </a:prstGeom>
        </p:spPr>
      </p:pic>
      <p:sp>
        <p:nvSpPr>
          <p:cNvPr id="4" name="Title 3">
            <a:extLst>
              <a:ext uri="{FF2B5EF4-FFF2-40B4-BE49-F238E27FC236}">
                <a16:creationId xmlns:a16="http://schemas.microsoft.com/office/drawing/2014/main" id="{2F5E85F7-4797-EC28-1563-776F52EF26CC}"/>
              </a:ext>
            </a:extLst>
          </p:cNvPr>
          <p:cNvSpPr>
            <a:spLocks noGrp="1"/>
          </p:cNvSpPr>
          <p:nvPr>
            <p:ph type="title"/>
          </p:nvPr>
        </p:nvSpPr>
        <p:spPr/>
        <p:txBody>
          <a:bodyPr/>
          <a:lstStyle/>
          <a:p>
            <a:r>
              <a:rPr lang="en-US" dirty="0"/>
              <a:t>State-space representation of a linear system</a:t>
            </a:r>
            <a:endParaRPr lang="en-GB" dirty="0"/>
          </a:p>
        </p:txBody>
      </p:sp>
      <mc:AlternateContent xmlns:mc="http://schemas.openxmlformats.org/markup-compatibility/2006">
        <mc:Choice xmlns:a14="http://schemas.microsoft.com/office/drawing/2010/main" Requires="a14">
          <p:graphicFrame>
            <p:nvGraphicFramePr>
              <p:cNvPr id="3" name="Table 7">
                <a:extLst>
                  <a:ext uri="{FF2B5EF4-FFF2-40B4-BE49-F238E27FC236}">
                    <a16:creationId xmlns:a16="http://schemas.microsoft.com/office/drawing/2014/main" id="{60BE2A33-BC67-E696-738C-CFBE72E3D784}"/>
                  </a:ext>
                </a:extLst>
              </p:cNvPr>
              <p:cNvGraphicFramePr>
                <a:graphicFrameLocks noGrp="1"/>
              </p:cNvGraphicFramePr>
              <p:nvPr>
                <p:extLst>
                  <p:ext uri="{D42A27DB-BD31-4B8C-83A1-F6EECF244321}">
                    <p14:modId xmlns:p14="http://schemas.microsoft.com/office/powerpoint/2010/main" val="3814430986"/>
                  </p:ext>
                </p:extLst>
              </p:nvPr>
            </p:nvGraphicFramePr>
            <p:xfrm>
              <a:off x="838200" y="3734929"/>
              <a:ext cx="5257800" cy="110909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𝛽</m:t>
                                    </m:r>
                                  </m:num>
                                  <m:den>
                                    <m:r>
                                      <a:rPr lang="en-US" sz="1600" b="0" i="1" smtClean="0">
                                        <a:latin typeface="Cambria Math" panose="02040503050406030204" pitchFamily="18" charset="0"/>
                                      </a:rPr>
                                      <m:t>𝑚</m:t>
                                    </m:r>
                                  </m:den>
                                </m:f>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𝑘</m:t>
                                    </m:r>
                                  </m:num>
                                  <m:den>
                                    <m:r>
                                      <a:rPr lang="en-US" sz="1600" b="0" i="1" smtClean="0">
                                        <a:latin typeface="Cambria Math" panose="02040503050406030204" pitchFamily="18" charset="0"/>
                                      </a:rPr>
                                      <m:t>𝑚</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𝐹</m:t>
                                    </m:r>
                                  </m:num>
                                  <m:den>
                                    <m:r>
                                      <a:rPr lang="en-US" sz="1600" b="0" i="1" smtClean="0">
                                        <a:latin typeface="Cambria Math" panose="02040503050406030204" pitchFamily="18" charset="0"/>
                                      </a:rPr>
                                      <m:t>𝑚</m:t>
                                    </m:r>
                                  </m:den>
                                </m:f>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(22)</a:t>
                          </a:r>
                        </a:p>
                      </a:txBody>
                      <a:tcPr anchor="ctr"/>
                    </a:tc>
                    <a:extLst>
                      <a:ext uri="{0D108BD9-81ED-4DB2-BD59-A6C34878D82A}">
                        <a16:rowId xmlns:a16="http://schemas.microsoft.com/office/drawing/2014/main" val="2442538974"/>
                      </a:ext>
                    </a:extLst>
                  </a:tr>
                  <a:tr h="349624">
                    <a:tc>
                      <a:txBody>
                        <a:bodyPr/>
                        <a:lstStyle/>
                        <a:p>
                          <a:pPr/>
                          <a14:m>
                            <m:oMathPara xmlns:m="http://schemas.openxmlformats.org/officeDocument/2006/math">
                              <m:oMathParaPr>
                                <m:jc m:val="centerGroup"/>
                              </m:oMathParaPr>
                              <m:oMath xmlns:m="http://schemas.openxmlformats.org/officeDocument/2006/math">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𝛽</m:t>
                                    </m:r>
                                  </m:num>
                                  <m:den>
                                    <m:r>
                                      <a:rPr lang="en-US" sz="1600" b="0" i="1" smtClean="0">
                                        <a:latin typeface="Cambria Math" panose="02040503050406030204" pitchFamily="18" charset="0"/>
                                      </a:rPr>
                                      <m:t>𝑚</m:t>
                                    </m:r>
                                  </m:den>
                                </m:f>
                                <m:r>
                                  <a:rPr lang="en-US" sz="1600" b="0" i="1" smtClean="0">
                                    <a:latin typeface="Cambria Math" panose="02040503050406030204" pitchFamily="18" charset="0"/>
                                  </a:rPr>
                                  <m:t> </m:t>
                                </m:r>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𝑘</m:t>
                                    </m:r>
                                  </m:num>
                                  <m:den>
                                    <m:r>
                                      <a:rPr lang="en-US" sz="1600" b="0" i="1" smtClean="0">
                                        <a:latin typeface="Cambria Math" panose="02040503050406030204" pitchFamily="18" charset="0"/>
                                      </a:rPr>
                                      <m:t>𝑚</m:t>
                                    </m:r>
                                  </m:den>
                                </m:f>
                                <m:r>
                                  <a:rPr lang="en-US" sz="1600" b="0" i="1" smtClean="0">
                                    <a:latin typeface="Cambria Math" panose="02040503050406030204" pitchFamily="18" charset="0"/>
                                  </a:rPr>
                                  <m:t>𝑦</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𝐹</m:t>
                                    </m:r>
                                  </m:num>
                                  <m:den>
                                    <m:r>
                                      <a:rPr lang="en-US" sz="1600" b="0" i="1" smtClean="0">
                                        <a:latin typeface="Cambria Math" panose="02040503050406030204" pitchFamily="18" charset="0"/>
                                      </a:rPr>
                                      <m:t>𝑚</m:t>
                                    </m:r>
                                  </m:den>
                                </m:f>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(23)</a:t>
                          </a:r>
                        </a:p>
                      </a:txBody>
                      <a:tcPr anchor="ctr"/>
                    </a:tc>
                    <a:extLst>
                      <a:ext uri="{0D108BD9-81ED-4DB2-BD59-A6C34878D82A}">
                        <a16:rowId xmlns:a16="http://schemas.microsoft.com/office/drawing/2014/main" val="1650299230"/>
                      </a:ext>
                    </a:extLst>
                  </a:tr>
                </a:tbl>
              </a:graphicData>
            </a:graphic>
          </p:graphicFrame>
        </mc:Choice>
        <mc:Fallback>
          <p:graphicFrame>
            <p:nvGraphicFramePr>
              <p:cNvPr id="3" name="Table 7">
                <a:extLst>
                  <a:ext uri="{FF2B5EF4-FFF2-40B4-BE49-F238E27FC236}">
                    <a16:creationId xmlns:a16="http://schemas.microsoft.com/office/drawing/2014/main" id="{60BE2A33-BC67-E696-738C-CFBE72E3D784}"/>
                  </a:ext>
                </a:extLst>
              </p:cNvPr>
              <p:cNvGraphicFramePr>
                <a:graphicFrameLocks noGrp="1"/>
              </p:cNvGraphicFramePr>
              <p:nvPr>
                <p:extLst>
                  <p:ext uri="{D42A27DB-BD31-4B8C-83A1-F6EECF244321}">
                    <p14:modId xmlns:p14="http://schemas.microsoft.com/office/powerpoint/2010/main" val="3814430986"/>
                  </p:ext>
                </p:extLst>
              </p:nvPr>
            </p:nvGraphicFramePr>
            <p:xfrm>
              <a:off x="838200" y="3734929"/>
              <a:ext cx="5257800" cy="110909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554546">
                    <a:tc>
                      <a:txBody>
                        <a:bodyPr/>
                        <a:lstStyle/>
                        <a:p>
                          <a:endParaRPr lang="en-US"/>
                        </a:p>
                      </a:txBody>
                      <a:tcPr anchor="ctr">
                        <a:blipFill>
                          <a:blip r:embed="rId4"/>
                          <a:stretch>
                            <a:fillRect r="-20028" b="-98913"/>
                          </a:stretch>
                        </a:blipFill>
                      </a:tcPr>
                    </a:tc>
                    <a:tc>
                      <a:txBody>
                        <a:bodyPr/>
                        <a:lstStyle/>
                        <a:p>
                          <a:pPr algn="ctr"/>
                          <a:r>
                            <a:rPr lang="en-GB" sz="1600" b="1" dirty="0">
                              <a:solidFill>
                                <a:schemeClr val="bg2">
                                  <a:lumMod val="50000"/>
                                </a:schemeClr>
                              </a:solidFill>
                              <a:latin typeface="Nexa-Light" panose="01000000000000000000" pitchFamily="2" charset="0"/>
                            </a:rPr>
                            <a:t>(22)</a:t>
                          </a:r>
                        </a:p>
                      </a:txBody>
                      <a:tcPr anchor="ctr"/>
                    </a:tc>
                    <a:extLst>
                      <a:ext uri="{0D108BD9-81ED-4DB2-BD59-A6C34878D82A}">
                        <a16:rowId xmlns:a16="http://schemas.microsoft.com/office/drawing/2014/main" val="2442538974"/>
                      </a:ext>
                    </a:extLst>
                  </a:tr>
                  <a:tr h="554546">
                    <a:tc>
                      <a:txBody>
                        <a:bodyPr/>
                        <a:lstStyle/>
                        <a:p>
                          <a:endParaRPr lang="en-US"/>
                        </a:p>
                      </a:txBody>
                      <a:tcPr anchor="ctr">
                        <a:blipFill>
                          <a:blip r:embed="rId4"/>
                          <a:stretch>
                            <a:fillRect t="-101099" r="-20028"/>
                          </a:stretch>
                        </a:blipFill>
                      </a:tcPr>
                    </a:tc>
                    <a:tc>
                      <a:txBody>
                        <a:bodyPr/>
                        <a:lstStyle/>
                        <a:p>
                          <a:pPr algn="ctr"/>
                          <a:r>
                            <a:rPr lang="en-GB" sz="1600" b="1" dirty="0">
                              <a:solidFill>
                                <a:schemeClr val="bg2">
                                  <a:lumMod val="50000"/>
                                </a:schemeClr>
                              </a:solidFill>
                              <a:latin typeface="Nexa-Light" panose="01000000000000000000" pitchFamily="2" charset="0"/>
                            </a:rPr>
                            <a:t>(23)</a:t>
                          </a:r>
                        </a:p>
                      </a:txBody>
                      <a:tcPr anchor="ctr"/>
                    </a:tc>
                    <a:extLst>
                      <a:ext uri="{0D108BD9-81ED-4DB2-BD59-A6C34878D82A}">
                        <a16:rowId xmlns:a16="http://schemas.microsoft.com/office/drawing/2014/main" val="1650299230"/>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6" name="Table 7">
                <a:extLst>
                  <a:ext uri="{FF2B5EF4-FFF2-40B4-BE49-F238E27FC236}">
                    <a16:creationId xmlns:a16="http://schemas.microsoft.com/office/drawing/2014/main" id="{AE20AF92-F5CE-7DD0-0ECA-AE3C79D98972}"/>
                  </a:ext>
                </a:extLst>
              </p:cNvPr>
              <p:cNvGraphicFramePr>
                <a:graphicFrameLocks noGrp="1"/>
              </p:cNvGraphicFramePr>
              <p:nvPr>
                <p:extLst>
                  <p:ext uri="{D42A27DB-BD31-4B8C-83A1-F6EECF244321}">
                    <p14:modId xmlns:p14="http://schemas.microsoft.com/office/powerpoint/2010/main" val="3250270672"/>
                  </p:ext>
                </p:extLst>
              </p:nvPr>
            </p:nvGraphicFramePr>
            <p:xfrm>
              <a:off x="762000" y="5591394"/>
              <a:ext cx="5257800" cy="86995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sSub>
                                          <m:sSubPr>
                                            <m:ctrlPr>
                                              <a:rPr lang="en-US" sz="1600" b="0" i="1"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e>
                                          <m:sub>
                                            <m:r>
                                              <a:rPr lang="en-US" sz="1600" b="0" i="1" smtClean="0">
                                                <a:latin typeface="Cambria Math" panose="02040503050406030204" pitchFamily="18" charset="0"/>
                                              </a:rPr>
                                              <m:t>1</m:t>
                                            </m:r>
                                          </m:sub>
                                        </m:sSub>
                                        <m:r>
                                          <a:rPr lang="en-GB" sz="1600" b="0" i="1" smtClean="0">
                                            <a:latin typeface="Cambria Math" panose="02040503050406030204" pitchFamily="18" charset="0"/>
                                          </a:rPr>
                                          <m:t>&amp;</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e>
                                      <m:e>
                                        <m:sSub>
                                          <m:sSubPr>
                                            <m:ctrlPr>
                                              <a:rPr lang="en-US" sz="1600" b="0" i="1"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e>
                                          <m:sub>
                                            <m:r>
                                              <a:rPr lang="en-US" sz="1600" b="0" i="1" smtClean="0">
                                                <a:latin typeface="Cambria Math" panose="02040503050406030204" pitchFamily="18" charset="0"/>
                                              </a:rPr>
                                              <m:t>2</m:t>
                                            </m:r>
                                          </m:sub>
                                        </m:sSub>
                                        <m:r>
                                          <a:rPr lang="en-GB" sz="1600" b="0" i="1" smtClean="0">
                                            <a:latin typeface="Cambria Math" panose="02040503050406030204" pitchFamily="18" charset="0"/>
                                          </a:rPr>
                                          <m:t>&amp;</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𝛽</m:t>
                                            </m:r>
                                          </m:num>
                                          <m:den>
                                            <m:r>
                                              <a:rPr lang="en-US" sz="1600" b="0" i="1" smtClean="0">
                                                <a:latin typeface="Cambria Math" panose="02040503050406030204" pitchFamily="18" charset="0"/>
                                              </a:rPr>
                                              <m:t>𝑚</m:t>
                                            </m:r>
                                          </m:den>
                                        </m:f>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𝑘</m:t>
                                            </m:r>
                                          </m:num>
                                          <m:den>
                                            <m:r>
                                              <a:rPr lang="en-US" sz="1600" b="0" i="1" smtClean="0">
                                                <a:latin typeface="Cambria Math" panose="02040503050406030204" pitchFamily="18" charset="0"/>
                                              </a:rPr>
                                              <m:t>𝑚</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𝑚</m:t>
                                            </m:r>
                                          </m:den>
                                        </m:f>
                                        <m:r>
                                          <a:rPr lang="en-US" sz="1600" b="0" i="1" smtClean="0">
                                            <a:latin typeface="Cambria Math" panose="02040503050406030204" pitchFamily="18" charset="0"/>
                                          </a:rPr>
                                          <m:t>𝐹</m:t>
                                        </m:r>
                                      </m:e>
                                    </m:eqArr>
                                  </m:e>
                                </m:d>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(24)</a:t>
                          </a:r>
                        </a:p>
                      </a:txBody>
                      <a:tcPr anchor="ctr"/>
                    </a:tc>
                    <a:extLst>
                      <a:ext uri="{0D108BD9-81ED-4DB2-BD59-A6C34878D82A}">
                        <a16:rowId xmlns:a16="http://schemas.microsoft.com/office/drawing/2014/main" val="2442538974"/>
                      </a:ext>
                    </a:extLst>
                  </a:tr>
                </a:tbl>
              </a:graphicData>
            </a:graphic>
          </p:graphicFrame>
        </mc:Choice>
        <mc:Fallback>
          <p:graphicFrame>
            <p:nvGraphicFramePr>
              <p:cNvPr id="6" name="Table 7">
                <a:extLst>
                  <a:ext uri="{FF2B5EF4-FFF2-40B4-BE49-F238E27FC236}">
                    <a16:creationId xmlns:a16="http://schemas.microsoft.com/office/drawing/2014/main" id="{AE20AF92-F5CE-7DD0-0ECA-AE3C79D98972}"/>
                  </a:ext>
                </a:extLst>
              </p:cNvPr>
              <p:cNvGraphicFramePr>
                <a:graphicFrameLocks noGrp="1"/>
              </p:cNvGraphicFramePr>
              <p:nvPr>
                <p:extLst>
                  <p:ext uri="{D42A27DB-BD31-4B8C-83A1-F6EECF244321}">
                    <p14:modId xmlns:p14="http://schemas.microsoft.com/office/powerpoint/2010/main" val="3250270672"/>
                  </p:ext>
                </p:extLst>
              </p:nvPr>
            </p:nvGraphicFramePr>
            <p:xfrm>
              <a:off x="762000" y="5591394"/>
              <a:ext cx="5257800" cy="86995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869950">
                    <a:tc>
                      <a:txBody>
                        <a:bodyPr/>
                        <a:lstStyle/>
                        <a:p>
                          <a:endParaRPr lang="en-US"/>
                        </a:p>
                      </a:txBody>
                      <a:tcPr anchor="ctr">
                        <a:blipFill>
                          <a:blip r:embed="rId5"/>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(24)</a:t>
                          </a:r>
                        </a:p>
                      </a:txBody>
                      <a:tcPr anchor="ctr"/>
                    </a:tc>
                    <a:extLst>
                      <a:ext uri="{0D108BD9-81ED-4DB2-BD59-A6C34878D82A}">
                        <a16:rowId xmlns:a16="http://schemas.microsoft.com/office/drawing/2014/main" val="2442538974"/>
                      </a:ext>
                    </a:extLst>
                  </a:tr>
                </a:tbl>
              </a:graphicData>
            </a:graphic>
          </p:graphicFrame>
        </mc:Fallback>
      </mc:AlternateContent>
    </p:spTree>
    <p:extLst>
      <p:ext uri="{BB962C8B-B14F-4D97-AF65-F5344CB8AC3E}">
        <p14:creationId xmlns:p14="http://schemas.microsoft.com/office/powerpoint/2010/main" val="1495368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04742A28-EC29-40C4-E415-EDAB64CAE425}"/>
                  </a:ext>
                </a:extLst>
              </p:cNvPr>
              <p:cNvSpPr>
                <a:spLocks noGrp="1"/>
              </p:cNvSpPr>
              <p:nvPr>
                <p:ph sz="half" idx="1"/>
              </p:nvPr>
            </p:nvSpPr>
            <p:spPr/>
            <p:txBody>
              <a:bodyPr>
                <a:normAutofit/>
              </a:bodyPr>
              <a:lstStyle/>
              <a:p>
                <a:pPr marL="0" indent="0">
                  <a:buNone/>
                </a:pPr>
                <a:r>
                  <a:rPr lang="en-US" sz="2000" b="1" dirty="0">
                    <a:latin typeface="Nexa-Bold" panose="01000000000000000000" pitchFamily="2" charset="0"/>
                    <a:ea typeface="Calibri" panose="020F0502020204030204" pitchFamily="34" charset="0"/>
                    <a:cs typeface="Times New Roman" panose="02020603050405020304" pitchFamily="18" charset="0"/>
                  </a:rPr>
                  <a:t>Worked example</a:t>
                </a:r>
                <a:endParaRPr lang="en-GB" sz="2000" b="1" dirty="0">
                  <a:latin typeface="Nexa-Bold" panose="01000000000000000000" pitchFamily="2" charset="0"/>
                  <a:ea typeface="Calibri" panose="020F0502020204030204" pitchFamily="34" charset="0"/>
                  <a:cs typeface="Times New Roman" panose="02020603050405020304" pitchFamily="18" charset="0"/>
                </a:endParaRPr>
              </a:p>
              <a:p>
                <a:pPr>
                  <a:lnSpc>
                    <a:spcPct val="150000"/>
                  </a:lnSpc>
                </a:pPr>
                <a:r>
                  <a:rPr lang="en-US" sz="1600" dirty="0"/>
                  <a:t>We rewrite these two equations using matrices and the state </a:t>
                </a:r>
                <a14:m>
                  <m:oMath xmlns:m="http://schemas.openxmlformats.org/officeDocument/2006/math">
                    <m:r>
                      <a:rPr lang="en-US" sz="1600" b="1" i="1">
                        <a:latin typeface="Cambria Math" panose="02040503050406030204" pitchFamily="18" charset="0"/>
                      </a:rPr>
                      <m:t>𝒙</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r>
                      <a:rPr lang="en-US" sz="1600" i="1">
                        <a:latin typeface="Cambria Math" panose="02040503050406030204" pitchFamily="18" charset="0"/>
                      </a:rPr>
                      <m:t>)</m:t>
                    </m:r>
                  </m:oMath>
                </a14:m>
                <a:r>
                  <a:rPr lang="en-GB" sz="1600" dirty="0"/>
                  <a:t>.</a:t>
                </a:r>
              </a:p>
              <a:p>
                <a:pPr>
                  <a:lnSpc>
                    <a:spcPct val="150000"/>
                  </a:lnSpc>
                </a:pPr>
                <a:endParaRPr lang="en-GB" sz="1600" dirty="0"/>
              </a:p>
              <a:p>
                <a:pPr>
                  <a:lnSpc>
                    <a:spcPct val="150000"/>
                  </a:lnSpc>
                </a:pPr>
                <a:endParaRPr lang="en-GB" sz="1600" dirty="0"/>
              </a:p>
              <a:p>
                <a:pPr>
                  <a:lnSpc>
                    <a:spcPct val="150000"/>
                  </a:lnSpc>
                </a:pPr>
                <a:endParaRPr lang="en-GB" sz="1600" dirty="0"/>
              </a:p>
              <a:p>
                <a:pPr>
                  <a:lnSpc>
                    <a:spcPct val="150000"/>
                  </a:lnSpc>
                </a:pPr>
                <a:endParaRPr lang="en-GB" sz="1600" dirty="0"/>
              </a:p>
              <a:p>
                <a:pPr>
                  <a:lnSpc>
                    <a:spcPct val="150000"/>
                  </a:lnSpc>
                </a:pPr>
                <a:r>
                  <a:rPr lang="en-US" sz="1600" dirty="0"/>
                  <a:t>Using (21), the output equation is given by:</a:t>
                </a:r>
                <a:endParaRPr lang="en-GB" sz="1600" dirty="0"/>
              </a:p>
              <a:p>
                <a:pPr>
                  <a:lnSpc>
                    <a:spcPct val="150000"/>
                  </a:lnSpc>
                </a:pPr>
                <a:endParaRPr lang="en-GB" sz="1600" dirty="0"/>
              </a:p>
              <a:p>
                <a:endParaRPr lang="en-GB" dirty="0"/>
              </a:p>
            </p:txBody>
          </p:sp>
        </mc:Choice>
        <mc:Fallback>
          <p:sp>
            <p:nvSpPr>
              <p:cNvPr id="2" name="Content Placeholder 1">
                <a:extLst>
                  <a:ext uri="{FF2B5EF4-FFF2-40B4-BE49-F238E27FC236}">
                    <a16:creationId xmlns:a16="http://schemas.microsoft.com/office/drawing/2014/main" id="{04742A28-EC29-40C4-E415-EDAB64CAE425}"/>
                  </a:ext>
                </a:extLst>
              </p:cNvPr>
              <p:cNvSpPr>
                <a:spLocks noGrp="1" noRot="1" noChangeAspect="1" noMove="1" noResize="1" noEditPoints="1" noAdjustHandles="1" noChangeArrowheads="1" noChangeShapeType="1" noTextEdit="1"/>
              </p:cNvSpPr>
              <p:nvPr>
                <p:ph sz="half" idx="1"/>
              </p:nvPr>
            </p:nvSpPr>
            <p:spPr>
              <a:blipFill>
                <a:blip r:embed="rId2"/>
                <a:stretch>
                  <a:fillRect l="-1294" t="-1401"/>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BE79259D-1DC0-879C-F781-5CCE14532434}"/>
              </a:ext>
            </a:extLst>
          </p:cNvPr>
          <p:cNvPicPr>
            <a:picLocks noGrp="1" noChangeAspect="1"/>
          </p:cNvPicPr>
          <p:nvPr>
            <p:ph sz="half" idx="2"/>
          </p:nvPr>
        </p:nvPicPr>
        <p:blipFill>
          <a:blip r:embed="rId3"/>
          <a:stretch>
            <a:fillRect/>
          </a:stretch>
        </p:blipFill>
        <p:spPr>
          <a:xfrm>
            <a:off x="6673945" y="2411193"/>
            <a:ext cx="4847777" cy="3180201"/>
          </a:xfrm>
          <a:prstGeom prst="rect">
            <a:avLst/>
          </a:prstGeom>
        </p:spPr>
      </p:pic>
      <p:sp>
        <p:nvSpPr>
          <p:cNvPr id="4" name="Title 3">
            <a:extLst>
              <a:ext uri="{FF2B5EF4-FFF2-40B4-BE49-F238E27FC236}">
                <a16:creationId xmlns:a16="http://schemas.microsoft.com/office/drawing/2014/main" id="{2F5E85F7-4797-EC28-1563-776F52EF26CC}"/>
              </a:ext>
            </a:extLst>
          </p:cNvPr>
          <p:cNvSpPr>
            <a:spLocks noGrp="1"/>
          </p:cNvSpPr>
          <p:nvPr>
            <p:ph type="title"/>
          </p:nvPr>
        </p:nvSpPr>
        <p:spPr/>
        <p:txBody>
          <a:bodyPr/>
          <a:lstStyle/>
          <a:p>
            <a:r>
              <a:rPr lang="en-US" dirty="0"/>
              <a:t>State-space representation of a linear system</a:t>
            </a:r>
            <a:endParaRPr lang="en-GB" dirty="0"/>
          </a:p>
        </p:txBody>
      </p:sp>
      <mc:AlternateContent xmlns:mc="http://schemas.openxmlformats.org/markup-compatibility/2006">
        <mc:Choice xmlns:a14="http://schemas.microsoft.com/office/drawing/2010/main" Requires="a14">
          <p:graphicFrame>
            <p:nvGraphicFramePr>
              <p:cNvPr id="3" name="Table 7">
                <a:extLst>
                  <a:ext uri="{FF2B5EF4-FFF2-40B4-BE49-F238E27FC236}">
                    <a16:creationId xmlns:a16="http://schemas.microsoft.com/office/drawing/2014/main" id="{60BE2A33-BC67-E696-738C-CFBE72E3D784}"/>
                  </a:ext>
                </a:extLst>
              </p:cNvPr>
              <p:cNvGraphicFramePr>
                <a:graphicFrameLocks noGrp="1"/>
              </p:cNvGraphicFramePr>
              <p:nvPr>
                <p:extLst>
                  <p:ext uri="{D42A27DB-BD31-4B8C-83A1-F6EECF244321}">
                    <p14:modId xmlns:p14="http://schemas.microsoft.com/office/powerpoint/2010/main" val="2940949722"/>
                  </p:ext>
                </p:extLst>
              </p:nvPr>
            </p:nvGraphicFramePr>
            <p:xfrm>
              <a:off x="838200" y="3066763"/>
              <a:ext cx="5257800" cy="90417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e>
                                  <m:sub>
                                    <m:r>
                                      <a:rPr lang="en-US" sz="1600" b="0" i="1" smtClean="0">
                                        <a:latin typeface="Cambria Math" panose="02040503050406030204" pitchFamily="18" charset="0"/>
                                      </a:rPr>
                                      <m:t>1</m:t>
                                    </m:r>
                                  </m:sub>
                                </m:sSub>
                                <m:r>
                                  <a:rPr lang="en-US" sz="1600" b="0" i="1" smtClean="0">
                                    <a:latin typeface="Cambria Math" panose="02040503050406030204" pitchFamily="18" charset="0"/>
                                  </a:rPr>
                                  <m:t>=0</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+0</m:t>
                                </m:r>
                                <m:r>
                                  <a:rPr lang="en-US" sz="1600" b="0" i="1" smtClean="0">
                                    <a:latin typeface="Cambria Math" panose="02040503050406030204" pitchFamily="18" charset="0"/>
                                  </a:rPr>
                                  <m:t>𝐹</m:t>
                                </m:r>
                              </m:oMath>
                            </m:oMathPara>
                          </a14:m>
                          <a:br>
                            <a:rPr lang="en-US" sz="1600" b="0" i="1" dirty="0">
                              <a:latin typeface="Cambria Math" panose="02040503050406030204" pitchFamily="18" charset="0"/>
                            </a:rPr>
                          </a:br>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(25)</a:t>
                          </a:r>
                        </a:p>
                      </a:txBody>
                      <a:tcPr anchor="ctr"/>
                    </a:tc>
                    <a:extLst>
                      <a:ext uri="{0D108BD9-81ED-4DB2-BD59-A6C34878D82A}">
                        <a16:rowId xmlns:a16="http://schemas.microsoft.com/office/drawing/2014/main" val="2442538974"/>
                      </a:ext>
                    </a:extLst>
                  </a:tr>
                  <a:tr h="349624">
                    <a:tc>
                      <a:txBody>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𝛽</m:t>
                                    </m:r>
                                  </m:num>
                                  <m:den>
                                    <m:r>
                                      <a:rPr lang="en-US" sz="1600" b="0" i="1" smtClean="0">
                                        <a:latin typeface="Cambria Math" panose="02040503050406030204" pitchFamily="18" charset="0"/>
                                      </a:rPr>
                                      <m:t>𝑚</m:t>
                                    </m:r>
                                  </m:den>
                                </m:f>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𝑘</m:t>
                                    </m:r>
                                  </m:num>
                                  <m:den>
                                    <m:r>
                                      <a:rPr lang="en-US" sz="1600" b="0" i="1" smtClean="0">
                                        <a:latin typeface="Cambria Math" panose="02040503050406030204" pitchFamily="18" charset="0"/>
                                      </a:rPr>
                                      <m:t>𝑚</m:t>
                                    </m:r>
                                  </m:den>
                                </m:f>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𝑚</m:t>
                                    </m:r>
                                  </m:den>
                                </m:f>
                                <m:r>
                                  <a:rPr lang="en-US" sz="1600" b="0" i="1" smtClean="0">
                                    <a:latin typeface="Cambria Math" panose="02040503050406030204" pitchFamily="18" charset="0"/>
                                  </a:rPr>
                                  <m:t>𝐹</m:t>
                                </m:r>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(26)</a:t>
                          </a:r>
                        </a:p>
                      </a:txBody>
                      <a:tcPr anchor="ctr"/>
                    </a:tc>
                    <a:extLst>
                      <a:ext uri="{0D108BD9-81ED-4DB2-BD59-A6C34878D82A}">
                        <a16:rowId xmlns:a16="http://schemas.microsoft.com/office/drawing/2014/main" val="1650299230"/>
                      </a:ext>
                    </a:extLst>
                  </a:tr>
                </a:tbl>
              </a:graphicData>
            </a:graphic>
          </p:graphicFrame>
        </mc:Choice>
        <mc:Fallback>
          <p:graphicFrame>
            <p:nvGraphicFramePr>
              <p:cNvPr id="3" name="Table 7">
                <a:extLst>
                  <a:ext uri="{FF2B5EF4-FFF2-40B4-BE49-F238E27FC236}">
                    <a16:creationId xmlns:a16="http://schemas.microsoft.com/office/drawing/2014/main" id="{60BE2A33-BC67-E696-738C-CFBE72E3D784}"/>
                  </a:ext>
                </a:extLst>
              </p:cNvPr>
              <p:cNvGraphicFramePr>
                <a:graphicFrameLocks noGrp="1"/>
              </p:cNvGraphicFramePr>
              <p:nvPr>
                <p:extLst>
                  <p:ext uri="{D42A27DB-BD31-4B8C-83A1-F6EECF244321}">
                    <p14:modId xmlns:p14="http://schemas.microsoft.com/office/powerpoint/2010/main" val="2940949722"/>
                  </p:ext>
                </p:extLst>
              </p:nvPr>
            </p:nvGraphicFramePr>
            <p:xfrm>
              <a:off x="838200" y="3066763"/>
              <a:ext cx="5257800" cy="90417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4"/>
                          <a:stretch>
                            <a:fillRect t="-3448" r="-20028" b="-156897"/>
                          </a:stretch>
                        </a:blipFill>
                      </a:tcPr>
                    </a:tc>
                    <a:tc>
                      <a:txBody>
                        <a:bodyPr/>
                        <a:lstStyle/>
                        <a:p>
                          <a:pPr algn="ctr"/>
                          <a:r>
                            <a:rPr lang="en-GB" sz="1600" b="1" dirty="0">
                              <a:solidFill>
                                <a:schemeClr val="bg2">
                                  <a:lumMod val="50000"/>
                                </a:schemeClr>
                              </a:solidFill>
                              <a:latin typeface="Nexa-Light" panose="01000000000000000000" pitchFamily="2" charset="0"/>
                            </a:rPr>
                            <a:t>(25)</a:t>
                          </a:r>
                        </a:p>
                      </a:txBody>
                      <a:tcPr anchor="ctr"/>
                    </a:tc>
                    <a:extLst>
                      <a:ext uri="{0D108BD9-81ED-4DB2-BD59-A6C34878D82A}">
                        <a16:rowId xmlns:a16="http://schemas.microsoft.com/office/drawing/2014/main" val="2442538974"/>
                      </a:ext>
                    </a:extLst>
                  </a:tr>
                  <a:tr h="554546">
                    <a:tc>
                      <a:txBody>
                        <a:bodyPr/>
                        <a:lstStyle/>
                        <a:p>
                          <a:endParaRPr lang="en-US"/>
                        </a:p>
                      </a:txBody>
                      <a:tcPr anchor="ctr">
                        <a:blipFill>
                          <a:blip r:embed="rId4"/>
                          <a:stretch>
                            <a:fillRect t="-65934" r="-20028"/>
                          </a:stretch>
                        </a:blipFill>
                      </a:tcPr>
                    </a:tc>
                    <a:tc>
                      <a:txBody>
                        <a:bodyPr/>
                        <a:lstStyle/>
                        <a:p>
                          <a:pPr algn="ctr"/>
                          <a:r>
                            <a:rPr lang="en-GB" sz="1600" b="1" dirty="0">
                              <a:solidFill>
                                <a:schemeClr val="bg2">
                                  <a:lumMod val="50000"/>
                                </a:schemeClr>
                              </a:solidFill>
                              <a:latin typeface="Nexa-Light" panose="01000000000000000000" pitchFamily="2" charset="0"/>
                            </a:rPr>
                            <a:t>(26)</a:t>
                          </a:r>
                        </a:p>
                      </a:txBody>
                      <a:tcPr anchor="ctr"/>
                    </a:tc>
                    <a:extLst>
                      <a:ext uri="{0D108BD9-81ED-4DB2-BD59-A6C34878D82A}">
                        <a16:rowId xmlns:a16="http://schemas.microsoft.com/office/drawing/2014/main" val="1650299230"/>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7" name="Table 7">
                <a:extLst>
                  <a:ext uri="{FF2B5EF4-FFF2-40B4-BE49-F238E27FC236}">
                    <a16:creationId xmlns:a16="http://schemas.microsoft.com/office/drawing/2014/main" id="{D1E9FEFD-089E-3C9E-6671-A871144D3ECF}"/>
                  </a:ext>
                </a:extLst>
              </p:cNvPr>
              <p:cNvGraphicFramePr>
                <a:graphicFrameLocks noGrp="1"/>
              </p:cNvGraphicFramePr>
              <p:nvPr>
                <p:extLst>
                  <p:ext uri="{D42A27DB-BD31-4B8C-83A1-F6EECF244321}">
                    <p14:modId xmlns:p14="http://schemas.microsoft.com/office/powerpoint/2010/main" val="4244946436"/>
                  </p:ext>
                </p:extLst>
              </p:nvPr>
            </p:nvGraphicFramePr>
            <p:xfrm>
              <a:off x="838200" y="4264733"/>
              <a:ext cx="5257800" cy="75800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𝒙</m:t>
                                    </m:r>
                                  </m:e>
                                </m:acc>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m>
                                      <m:mPr>
                                        <m:mcs>
                                          <m:mc>
                                            <m:mcPr>
                                              <m:count m:val="2"/>
                                              <m:mcJc m:val="center"/>
                                            </m:mcPr>
                                          </m:mc>
                                        </m:mcs>
                                        <m:ctrlPr>
                                          <a:rPr lang="en-US" sz="1600" b="0" i="1" smtClean="0">
                                            <a:latin typeface="Cambria Math" panose="02040503050406030204" pitchFamily="18" charset="0"/>
                                          </a:rPr>
                                        </m:ctrlPr>
                                      </m:mPr>
                                      <m:mr>
                                        <m:e>
                                          <m:r>
                                            <a:rPr lang="en-US" sz="1600" b="0" i="1" smtClean="0">
                                              <a:latin typeface="Cambria Math" panose="02040503050406030204" pitchFamily="18" charset="0"/>
                                            </a:rPr>
                                            <m:t>0</m:t>
                                          </m:r>
                                        </m:e>
                                        <m:e>
                                          <m:r>
                                            <a:rPr lang="en-US" sz="1600" b="0" i="1" smtClean="0">
                                              <a:latin typeface="Cambria Math" panose="02040503050406030204" pitchFamily="18" charset="0"/>
                                            </a:rPr>
                                            <m:t>1</m:t>
                                          </m:r>
                                        </m:e>
                                      </m:mr>
                                      <m:mr>
                                        <m:e>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𝑘</m:t>
                                              </m:r>
                                            </m:num>
                                            <m:den>
                                              <m:r>
                                                <a:rPr lang="en-US" sz="1600" b="0" i="1" smtClean="0">
                                                  <a:latin typeface="Cambria Math" panose="02040503050406030204" pitchFamily="18" charset="0"/>
                                                </a:rPr>
                                                <m:t>𝑚</m:t>
                                              </m:r>
                                            </m:den>
                                          </m:f>
                                        </m:e>
                                        <m:e>
                                          <m:r>
                                            <m:rPr>
                                              <m:brk m:alnAt="7"/>
                                            </m:rP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𝛽</m:t>
                                              </m:r>
                                            </m:num>
                                            <m:den>
                                              <m:r>
                                                <a:rPr lang="en-US" sz="1600" b="0" i="1" smtClean="0">
                                                  <a:latin typeface="Cambria Math" panose="02040503050406030204" pitchFamily="18" charset="0"/>
                                                </a:rPr>
                                                <m:t>𝑚</m:t>
                                              </m:r>
                                            </m:den>
                                          </m:f>
                                        </m:e>
                                      </m:mr>
                                    </m:m>
                                  </m:e>
                                </m:d>
                                <m:r>
                                  <a:rPr lang="en-US" sz="1600" b="1" i="1" smtClean="0">
                                    <a:latin typeface="Cambria Math" panose="02040503050406030204" pitchFamily="18" charset="0"/>
                                  </a:rPr>
                                  <m:t>𝒙</m:t>
                                </m:r>
                                <m:r>
                                  <a:rPr lang="en-US" sz="1600" b="1" i="1" smtClean="0">
                                    <a:latin typeface="Cambria Math" panose="02040503050406030204" pitchFamily="18" charset="0"/>
                                  </a:rPr>
                                  <m:t>+ </m:t>
                                </m:r>
                                <m:d>
                                  <m:dPr>
                                    <m:begChr m:val="["/>
                                    <m:endChr m:val="]"/>
                                    <m:ctrlPr>
                                      <a:rPr lang="en-US" sz="1600" b="1" i="1" smtClean="0">
                                        <a:latin typeface="Cambria Math" panose="02040503050406030204" pitchFamily="18" charset="0"/>
                                      </a:rPr>
                                    </m:ctrlPr>
                                  </m:dPr>
                                  <m:e>
                                    <m:m>
                                      <m:mPr>
                                        <m:mcs>
                                          <m:mc>
                                            <m:mcPr>
                                              <m:count m:val="1"/>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0</m:t>
                                          </m:r>
                                        </m:e>
                                      </m:mr>
                                      <m:mr>
                                        <m:e>
                                          <m:f>
                                            <m:fPr>
                                              <m:type m:val="skw"/>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𝑚</m:t>
                                              </m:r>
                                            </m:den>
                                          </m:f>
                                        </m:e>
                                      </m:mr>
                                    </m:m>
                                  </m:e>
                                </m:d>
                                <m:r>
                                  <a:rPr lang="en-US" sz="1600" b="0" i="1" smtClean="0">
                                    <a:latin typeface="Cambria Math" panose="02040503050406030204" pitchFamily="18" charset="0"/>
                                  </a:rPr>
                                  <m:t>𝐹</m:t>
                                </m:r>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(27)</a:t>
                          </a:r>
                        </a:p>
                      </a:txBody>
                      <a:tcPr anchor="ctr"/>
                    </a:tc>
                    <a:extLst>
                      <a:ext uri="{0D108BD9-81ED-4DB2-BD59-A6C34878D82A}">
                        <a16:rowId xmlns:a16="http://schemas.microsoft.com/office/drawing/2014/main" val="2442538974"/>
                      </a:ext>
                    </a:extLst>
                  </a:tr>
                </a:tbl>
              </a:graphicData>
            </a:graphic>
          </p:graphicFrame>
        </mc:Choice>
        <mc:Fallback>
          <p:graphicFrame>
            <p:nvGraphicFramePr>
              <p:cNvPr id="7" name="Table 7">
                <a:extLst>
                  <a:ext uri="{FF2B5EF4-FFF2-40B4-BE49-F238E27FC236}">
                    <a16:creationId xmlns:a16="http://schemas.microsoft.com/office/drawing/2014/main" id="{D1E9FEFD-089E-3C9E-6671-A871144D3ECF}"/>
                  </a:ext>
                </a:extLst>
              </p:cNvPr>
              <p:cNvGraphicFramePr>
                <a:graphicFrameLocks noGrp="1"/>
              </p:cNvGraphicFramePr>
              <p:nvPr>
                <p:extLst>
                  <p:ext uri="{D42A27DB-BD31-4B8C-83A1-F6EECF244321}">
                    <p14:modId xmlns:p14="http://schemas.microsoft.com/office/powerpoint/2010/main" val="4244946436"/>
                  </p:ext>
                </p:extLst>
              </p:nvPr>
            </p:nvGraphicFramePr>
            <p:xfrm>
              <a:off x="838200" y="4264733"/>
              <a:ext cx="5257800" cy="758000"/>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758000">
                    <a:tc>
                      <a:txBody>
                        <a:bodyPr/>
                        <a:lstStyle/>
                        <a:p>
                          <a:endParaRPr lang="en-US"/>
                        </a:p>
                      </a:txBody>
                      <a:tcPr anchor="ctr">
                        <a:blipFill>
                          <a:blip r:embed="rId5"/>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(27)</a:t>
                          </a:r>
                        </a:p>
                      </a:txBody>
                      <a:tcPr anchor="ctr"/>
                    </a:tc>
                    <a:extLst>
                      <a:ext uri="{0D108BD9-81ED-4DB2-BD59-A6C34878D82A}">
                        <a16:rowId xmlns:a16="http://schemas.microsoft.com/office/drawing/2014/main" val="2442538974"/>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8" name="Table 7">
                <a:extLst>
                  <a:ext uri="{FF2B5EF4-FFF2-40B4-BE49-F238E27FC236}">
                    <a16:creationId xmlns:a16="http://schemas.microsoft.com/office/drawing/2014/main" id="{ED9BB6AB-58D5-A71C-6068-02531BF0C844}"/>
                  </a:ext>
                </a:extLst>
              </p:cNvPr>
              <p:cNvGraphicFramePr>
                <a:graphicFrameLocks noGrp="1"/>
              </p:cNvGraphicFramePr>
              <p:nvPr>
                <p:extLst>
                  <p:ext uri="{D42A27DB-BD31-4B8C-83A1-F6EECF244321}">
                    <p14:modId xmlns:p14="http://schemas.microsoft.com/office/powerpoint/2010/main" val="2934912394"/>
                  </p:ext>
                </p:extLst>
              </p:nvPr>
            </p:nvGraphicFramePr>
            <p:xfrm>
              <a:off x="838200" y="5591394"/>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+0</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+0</m:t>
                                </m:r>
                                <m:r>
                                  <a:rPr lang="en-US" sz="1600" b="0" i="1" smtClean="0">
                                    <a:latin typeface="Cambria Math" panose="02040503050406030204" pitchFamily="18" charset="0"/>
                                  </a:rPr>
                                  <m:t>𝐹</m:t>
                                </m:r>
                                <m:r>
                                  <a:rPr lang="en-US" sz="1600" b="0" i="1" smtClean="0">
                                    <a:latin typeface="Cambria Math" panose="02040503050406030204" pitchFamily="18" charset="0"/>
                                  </a:rPr>
                                  <m:t>= </m:t>
                                </m:r>
                                <m:d>
                                  <m:dPr>
                                    <m:begChr m:val="["/>
                                    <m:endChr m:val="]"/>
                                    <m:ctrlPr>
                                      <a:rPr lang="en-US" sz="1600" b="0" i="1" smtClean="0">
                                        <a:latin typeface="Cambria Math" panose="02040503050406030204" pitchFamily="18" charset="0"/>
                                      </a:rPr>
                                    </m:ctrlPr>
                                  </m:dPr>
                                  <m:e>
                                    <m:m>
                                      <m:mPr>
                                        <m:mcs>
                                          <m:mc>
                                            <m:mcPr>
                                              <m:count m:val="2"/>
                                              <m:mcJc m:val="center"/>
                                            </m:mcPr>
                                          </m:mc>
                                        </m:mcs>
                                        <m:ctrlPr>
                                          <a:rPr lang="en-US" sz="1600" b="0" i="1" smtClean="0">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0</m:t>
                                          </m:r>
                                        </m:e>
                                      </m:mr>
                                    </m:m>
                                  </m:e>
                                </m:d>
                                <m:r>
                                  <a:rPr lang="en-US" sz="1600" b="1" i="1" smtClean="0">
                                    <a:latin typeface="Cambria Math" panose="02040503050406030204" pitchFamily="18" charset="0"/>
                                  </a:rPr>
                                  <m:t>𝒙</m:t>
                                </m:r>
                                <m:r>
                                  <a:rPr lang="en-US" sz="1600" b="1" i="1" smtClean="0">
                                    <a:latin typeface="Cambria Math" panose="02040503050406030204" pitchFamily="18" charset="0"/>
                                  </a:rPr>
                                  <m:t>+</m:t>
                                </m:r>
                                <m:r>
                                  <a:rPr lang="en-US" sz="1600" b="0" i="1" smtClean="0">
                                    <a:latin typeface="Cambria Math" panose="02040503050406030204" pitchFamily="18" charset="0"/>
                                  </a:rPr>
                                  <m:t>0</m:t>
                                </m:r>
                                <m:r>
                                  <a:rPr lang="en-US" sz="1600" b="0" i="1" smtClean="0">
                                    <a:latin typeface="Cambria Math" panose="02040503050406030204" pitchFamily="18" charset="0"/>
                                  </a:rPr>
                                  <m:t>𝐹</m:t>
                                </m:r>
                              </m:oMath>
                            </m:oMathPara>
                          </a14:m>
                          <a:br>
                            <a:rPr lang="en-US" sz="1600" b="0" dirty="0"/>
                          </a:br>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(28)</a:t>
                          </a:r>
                        </a:p>
                      </a:txBody>
                      <a:tcPr anchor="ctr"/>
                    </a:tc>
                    <a:extLst>
                      <a:ext uri="{0D108BD9-81ED-4DB2-BD59-A6C34878D82A}">
                        <a16:rowId xmlns:a16="http://schemas.microsoft.com/office/drawing/2014/main" val="2442538974"/>
                      </a:ext>
                    </a:extLst>
                  </a:tr>
                </a:tbl>
              </a:graphicData>
            </a:graphic>
          </p:graphicFrame>
        </mc:Choice>
        <mc:Fallback>
          <p:graphicFrame>
            <p:nvGraphicFramePr>
              <p:cNvPr id="8" name="Table 7">
                <a:extLst>
                  <a:ext uri="{FF2B5EF4-FFF2-40B4-BE49-F238E27FC236}">
                    <a16:creationId xmlns:a16="http://schemas.microsoft.com/office/drawing/2014/main" id="{ED9BB6AB-58D5-A71C-6068-02531BF0C844}"/>
                  </a:ext>
                </a:extLst>
              </p:cNvPr>
              <p:cNvGraphicFramePr>
                <a:graphicFrameLocks noGrp="1"/>
              </p:cNvGraphicFramePr>
              <p:nvPr>
                <p:extLst>
                  <p:ext uri="{D42A27DB-BD31-4B8C-83A1-F6EECF244321}">
                    <p14:modId xmlns:p14="http://schemas.microsoft.com/office/powerpoint/2010/main" val="2934912394"/>
                  </p:ext>
                </p:extLst>
              </p:nvPr>
            </p:nvGraphicFramePr>
            <p:xfrm>
              <a:off x="838200" y="5591394"/>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6"/>
                          <a:stretch>
                            <a:fillRect t="-3448" r="-20028" b="-18966"/>
                          </a:stretch>
                        </a:blipFill>
                      </a:tcPr>
                    </a:tc>
                    <a:tc>
                      <a:txBody>
                        <a:bodyPr/>
                        <a:lstStyle/>
                        <a:p>
                          <a:pPr algn="ctr"/>
                          <a:r>
                            <a:rPr lang="en-GB" sz="1600" b="1" dirty="0">
                              <a:solidFill>
                                <a:schemeClr val="bg2">
                                  <a:lumMod val="50000"/>
                                </a:schemeClr>
                              </a:solidFill>
                              <a:latin typeface="Nexa-Light" panose="01000000000000000000" pitchFamily="2" charset="0"/>
                            </a:rPr>
                            <a:t>(28)</a:t>
                          </a:r>
                        </a:p>
                      </a:txBody>
                      <a:tcPr anchor="ctr"/>
                    </a:tc>
                    <a:extLst>
                      <a:ext uri="{0D108BD9-81ED-4DB2-BD59-A6C34878D82A}">
                        <a16:rowId xmlns:a16="http://schemas.microsoft.com/office/drawing/2014/main" val="2442538974"/>
                      </a:ext>
                    </a:extLst>
                  </a:tr>
                </a:tbl>
              </a:graphicData>
            </a:graphic>
          </p:graphicFrame>
        </mc:Fallback>
      </mc:AlternateContent>
    </p:spTree>
    <p:extLst>
      <p:ext uri="{BB962C8B-B14F-4D97-AF65-F5344CB8AC3E}">
        <p14:creationId xmlns:p14="http://schemas.microsoft.com/office/powerpoint/2010/main" val="1854692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State-space representation of a linear system</a:t>
            </a:r>
            <a:endParaRPr lang="en-GB" dirty="0"/>
          </a:p>
        </p:txBody>
      </p:sp>
      <p:sp>
        <p:nvSpPr>
          <p:cNvPr id="3" name="Content Placeholder 2"/>
          <p:cNvSpPr>
            <a:spLocks noGrp="1"/>
          </p:cNvSpPr>
          <p:nvPr>
            <p:ph idx="1"/>
          </p:nvPr>
        </p:nvSpPr>
        <p:spPr>
          <a:xfrm>
            <a:off x="509954" y="1568778"/>
            <a:ext cx="5855678" cy="1255104"/>
          </a:xfrm>
        </p:spPr>
        <p:txBody>
          <a:bodyPr>
            <a:normAutofit lnSpcReduction="10000"/>
          </a:bodyPr>
          <a:lstStyle/>
          <a:p>
            <a:pPr marL="0" indent="0">
              <a:lnSpc>
                <a:spcPct val="150000"/>
              </a:lnSpc>
              <a:buNone/>
            </a:pPr>
            <a:r>
              <a:rPr lang="en-US" sz="1600" b="1" dirty="0">
                <a:latin typeface="Nexa-Bold" panose="01000000000000000000" pitchFamily="2" charset="0"/>
                <a:ea typeface="Calibri" panose="020F0502020204030204" pitchFamily="34" charset="0"/>
                <a:cs typeface="Times New Roman" panose="02020603050405020304" pitchFamily="18" charset="0"/>
              </a:rPr>
              <a:t>Worked example</a:t>
            </a:r>
            <a:endParaRPr lang="en-GB" sz="1600" b="1" dirty="0">
              <a:latin typeface="Nexa-Bold" panose="01000000000000000000" pitchFamily="2" charset="0"/>
              <a:ea typeface="Calibri" panose="020F0502020204030204" pitchFamily="34" charset="0"/>
              <a:cs typeface="Times New Roman" panose="02020603050405020304" pitchFamily="18" charset="0"/>
            </a:endParaRPr>
          </a:p>
          <a:p>
            <a:pPr marL="0" indent="0">
              <a:lnSpc>
                <a:spcPct val="150000"/>
              </a:lnSpc>
              <a:buNone/>
            </a:pPr>
            <a:r>
              <a:rPr lang="en-US" sz="1600" dirty="0"/>
              <a:t>In summary, the state-space representation of an ideal mass-spring-damper is given by:</a:t>
            </a:r>
            <a:endParaRPr lang="en-GB" sz="1600" dirty="0"/>
          </a:p>
        </p:txBody>
      </p:sp>
      <p:pic>
        <p:nvPicPr>
          <p:cNvPr id="45" name="Picture 44"/>
          <p:cNvPicPr>
            <a:picLocks noChangeAspect="1"/>
          </p:cNvPicPr>
          <p:nvPr/>
        </p:nvPicPr>
        <p:blipFill>
          <a:blip r:embed="rId2"/>
          <a:stretch>
            <a:fillRect/>
          </a:stretch>
        </p:blipFill>
        <p:spPr>
          <a:xfrm>
            <a:off x="7837097" y="2499133"/>
            <a:ext cx="4005419" cy="2627604"/>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4E2F845-496E-E447-CBA3-E91C07D80B0C}"/>
                  </a:ext>
                </a:extLst>
              </p:cNvPr>
              <p:cNvSpPr txBox="1"/>
              <p:nvPr/>
            </p:nvSpPr>
            <p:spPr>
              <a:xfrm>
                <a:off x="669257" y="2947925"/>
                <a:ext cx="238506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0</m:t>
                                </m:r>
                              </m:e>
                              <m:e>
                                <m:r>
                                  <a:rPr lang="en-US" b="0" i="1" smtClean="0">
                                    <a:latin typeface="Cambria Math" panose="02040503050406030204" pitchFamily="18" charset="0"/>
                                  </a:rPr>
                                  <m:t>1</m:t>
                                </m:r>
                              </m:e>
                            </m:mr>
                            <m:m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𝑘</m:t>
                                    </m:r>
                                  </m:num>
                                  <m:den>
                                    <m:r>
                                      <a:rPr lang="en-US" b="0" i="1" smtClean="0">
                                        <a:latin typeface="Cambria Math" panose="02040503050406030204" pitchFamily="18" charset="0"/>
                                      </a:rPr>
                                      <m:t>𝑚</m:t>
                                    </m:r>
                                  </m:den>
                                </m:f>
                              </m:e>
                              <m:e>
                                <m:r>
                                  <m:rPr>
                                    <m:brk m:alnAt="7"/>
                                  </m:rP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𝛽</m:t>
                                    </m:r>
                                  </m:num>
                                  <m:den>
                                    <m:r>
                                      <a:rPr lang="en-US" b="0" i="1" smtClean="0">
                                        <a:latin typeface="Cambria Math" panose="02040503050406030204" pitchFamily="18" charset="0"/>
                                      </a:rPr>
                                      <m:t>𝑚</m:t>
                                    </m:r>
                                  </m:den>
                                </m:f>
                              </m:e>
                            </m:mr>
                          </m:m>
                        </m:e>
                      </m:d>
                    </m:oMath>
                  </m:oMathPara>
                </a14:m>
                <a:endParaRPr lang="en-GB" dirty="0"/>
              </a:p>
            </p:txBody>
          </p:sp>
        </mc:Choice>
        <mc:Fallback xmlns="">
          <p:sp>
            <p:nvSpPr>
              <p:cNvPr id="13" name="TextBox 12">
                <a:extLst>
                  <a:ext uri="{FF2B5EF4-FFF2-40B4-BE49-F238E27FC236}">
                    <a16:creationId xmlns:a16="http://schemas.microsoft.com/office/drawing/2014/main" id="{E4E2F845-496E-E447-CBA3-E91C07D80B0C}"/>
                  </a:ext>
                </a:extLst>
              </p:cNvPr>
              <p:cNvSpPr txBox="1">
                <a:spLocks noRot="1" noChangeAspect="1" noMove="1" noResize="1" noEditPoints="1" noAdjustHandles="1" noChangeArrowheads="1" noChangeShapeType="1" noTextEdit="1"/>
              </p:cNvSpPr>
              <p:nvPr/>
            </p:nvSpPr>
            <p:spPr>
              <a:xfrm>
                <a:off x="669257" y="2947925"/>
                <a:ext cx="2385060" cy="97270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3F8D0E2-9DFF-E243-5E45-25575BD8E447}"/>
                  </a:ext>
                </a:extLst>
              </p:cNvPr>
              <p:cNvSpPr txBox="1"/>
              <p:nvPr/>
            </p:nvSpPr>
            <p:spPr>
              <a:xfrm>
                <a:off x="3495060" y="3079916"/>
                <a:ext cx="1341120"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1" i="1" smtClean="0">
                          <a:latin typeface="Cambria Math" panose="02040503050406030204" pitchFamily="18" charset="0"/>
                        </a:rPr>
                        <m:t>= </m:t>
                      </m:r>
                      <m:d>
                        <m:dPr>
                          <m:begChr m:val="["/>
                          <m:endChr m:val="]"/>
                          <m:ctrlPr>
                            <a:rPr lang="en-US" b="1"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den>
                                </m:f>
                              </m:e>
                            </m:mr>
                          </m:m>
                        </m:e>
                      </m:d>
                    </m:oMath>
                  </m:oMathPara>
                </a14:m>
                <a:endParaRPr lang="en-GB" dirty="0"/>
              </a:p>
            </p:txBody>
          </p:sp>
        </mc:Choice>
        <mc:Fallback xmlns="">
          <p:sp>
            <p:nvSpPr>
              <p:cNvPr id="15" name="TextBox 14">
                <a:extLst>
                  <a:ext uri="{FF2B5EF4-FFF2-40B4-BE49-F238E27FC236}">
                    <a16:creationId xmlns:a16="http://schemas.microsoft.com/office/drawing/2014/main" id="{43F8D0E2-9DFF-E243-5E45-25575BD8E447}"/>
                  </a:ext>
                </a:extLst>
              </p:cNvPr>
              <p:cNvSpPr txBox="1">
                <a:spLocks noRot="1" noChangeAspect="1" noMove="1" noResize="1" noEditPoints="1" noAdjustHandles="1" noChangeArrowheads="1" noChangeShapeType="1" noTextEdit="1"/>
              </p:cNvSpPr>
              <p:nvPr/>
            </p:nvSpPr>
            <p:spPr>
              <a:xfrm>
                <a:off x="3495060" y="3079916"/>
                <a:ext cx="1341120" cy="70872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622515A-6B4E-CB4B-3B58-E76ED7A2BADF}"/>
                  </a:ext>
                </a:extLst>
              </p:cNvPr>
              <p:cNvSpPr txBox="1"/>
              <p:nvPr/>
            </p:nvSpPr>
            <p:spPr>
              <a:xfrm>
                <a:off x="720199" y="4270424"/>
                <a:ext cx="17298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1" i="1" smtClean="0">
                          <a:latin typeface="Cambria Math" panose="02040503050406030204" pitchFamily="18" charset="0"/>
                        </a:rPr>
                        <m:t>= </m:t>
                      </m:r>
                      <m:d>
                        <m:dPr>
                          <m:begChr m:val="["/>
                          <m:endChr m:val="]"/>
                          <m:ctrlPr>
                            <a:rPr lang="en-US" b="1"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mr>
                          </m:m>
                        </m:e>
                      </m:d>
                    </m:oMath>
                  </m:oMathPara>
                </a14:m>
                <a:endParaRPr lang="en-GB" dirty="0"/>
              </a:p>
            </p:txBody>
          </p:sp>
        </mc:Choice>
        <mc:Fallback xmlns="">
          <p:sp>
            <p:nvSpPr>
              <p:cNvPr id="16" name="TextBox 15">
                <a:extLst>
                  <a:ext uri="{FF2B5EF4-FFF2-40B4-BE49-F238E27FC236}">
                    <a16:creationId xmlns:a16="http://schemas.microsoft.com/office/drawing/2014/main" id="{4622515A-6B4E-CB4B-3B58-E76ED7A2BADF}"/>
                  </a:ext>
                </a:extLst>
              </p:cNvPr>
              <p:cNvSpPr txBox="1">
                <a:spLocks noRot="1" noChangeAspect="1" noMove="1" noResize="1" noEditPoints="1" noAdjustHandles="1" noChangeArrowheads="1" noChangeShapeType="1" noTextEdit="1"/>
              </p:cNvSpPr>
              <p:nvPr/>
            </p:nvSpPr>
            <p:spPr>
              <a:xfrm>
                <a:off x="720199" y="4270424"/>
                <a:ext cx="1729878" cy="3693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3C102F2-5DF0-4475-B17D-008462E5CA5F}"/>
                  </a:ext>
                </a:extLst>
              </p:cNvPr>
              <p:cNvSpPr txBox="1"/>
              <p:nvPr/>
            </p:nvSpPr>
            <p:spPr>
              <a:xfrm>
                <a:off x="3153323" y="4261453"/>
                <a:ext cx="17298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=0</m:t>
                      </m:r>
                    </m:oMath>
                  </m:oMathPara>
                </a14:m>
                <a:endParaRPr lang="en-GB" dirty="0"/>
              </a:p>
            </p:txBody>
          </p:sp>
        </mc:Choice>
        <mc:Fallback xmlns="">
          <p:sp>
            <p:nvSpPr>
              <p:cNvPr id="18" name="TextBox 17">
                <a:extLst>
                  <a:ext uri="{FF2B5EF4-FFF2-40B4-BE49-F238E27FC236}">
                    <a16:creationId xmlns:a16="http://schemas.microsoft.com/office/drawing/2014/main" id="{73C102F2-5DF0-4475-B17D-008462E5CA5F}"/>
                  </a:ext>
                </a:extLst>
              </p:cNvPr>
              <p:cNvSpPr txBox="1">
                <a:spLocks noRot="1" noChangeAspect="1" noMove="1" noResize="1" noEditPoints="1" noAdjustHandles="1" noChangeArrowheads="1" noChangeShapeType="1" noTextEdit="1"/>
              </p:cNvSpPr>
              <p:nvPr/>
            </p:nvSpPr>
            <p:spPr>
              <a:xfrm>
                <a:off x="3153323" y="4261453"/>
                <a:ext cx="1729878" cy="369332"/>
              </a:xfrm>
              <a:prstGeom prst="rect">
                <a:avLst/>
              </a:prstGeom>
              <a:blipFill>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90850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04A079A-AD9E-C6DC-C0FD-F9401046D9D6}"/>
              </a:ext>
            </a:extLst>
          </p:cNvPr>
          <p:cNvSpPr>
            <a:spLocks noGrp="1"/>
          </p:cNvSpPr>
          <p:nvPr>
            <p:ph sz="half" idx="1"/>
          </p:nvPr>
        </p:nvSpPr>
        <p:spPr/>
        <p:txBody>
          <a:bodyPr>
            <a:normAutofit fontScale="92500" lnSpcReduction="20000"/>
          </a:bodyPr>
          <a:lstStyle/>
          <a:p>
            <a:pPr>
              <a:lnSpc>
                <a:spcPct val="170000"/>
              </a:lnSpc>
              <a:spcAft>
                <a:spcPts val="0"/>
              </a:spcAft>
            </a:pPr>
            <a:r>
              <a:rPr lang="en-GB" sz="1500" dirty="0"/>
              <a:t>Observation: The state-space is a mathematical description of the system that could be different to the real space where the system performs is trajectory.</a:t>
            </a:r>
          </a:p>
          <a:p>
            <a:pPr>
              <a:lnSpc>
                <a:spcPct val="170000"/>
              </a:lnSpc>
              <a:spcAft>
                <a:spcPts val="0"/>
              </a:spcAft>
            </a:pPr>
            <a:r>
              <a:rPr lang="en-GB" sz="1500" dirty="0"/>
              <a:t>In the example of the mechanical systems mass-spring-damper, the system moves along the y-axis, which is an one-dimensional space. However, the state of the system, as a mathematical concept, evolves on a two-dimensional space. </a:t>
            </a:r>
          </a:p>
          <a:p>
            <a:pPr>
              <a:lnSpc>
                <a:spcPct val="170000"/>
              </a:lnSpc>
            </a:pPr>
            <a:r>
              <a:rPr lang="en-GB" sz="1600" dirty="0"/>
              <a:t>As we have stated, there is a state-space representation of all ODEs. Usually, we prefer to express differential equations in the Laplace domain, and we speak about transfer functions. </a:t>
            </a:r>
          </a:p>
          <a:p>
            <a:pPr>
              <a:lnSpc>
                <a:spcPct val="170000"/>
              </a:lnSpc>
              <a:spcAft>
                <a:spcPts val="0"/>
              </a:spcAft>
            </a:pPr>
            <a:endParaRPr lang="en-GB" sz="1500" dirty="0"/>
          </a:p>
          <a:p>
            <a:endParaRPr lang="en-GB" dirty="0"/>
          </a:p>
        </p:txBody>
      </p:sp>
      <p:sp>
        <p:nvSpPr>
          <p:cNvPr id="5" name="Content Placeholder 4">
            <a:extLst>
              <a:ext uri="{FF2B5EF4-FFF2-40B4-BE49-F238E27FC236}">
                <a16:creationId xmlns:a16="http://schemas.microsoft.com/office/drawing/2014/main" id="{E622FCC9-D5E2-014C-0D99-8B78D038C5F3}"/>
              </a:ext>
            </a:extLst>
          </p:cNvPr>
          <p:cNvSpPr>
            <a:spLocks noGrp="1"/>
          </p:cNvSpPr>
          <p:nvPr>
            <p:ph sz="half" idx="2"/>
          </p:nvPr>
        </p:nvSpPr>
        <p:spPr/>
        <p:txBody>
          <a:bodyPr>
            <a:normAutofit/>
          </a:bodyPr>
          <a:lstStyle/>
          <a:p>
            <a:pPr>
              <a:lnSpc>
                <a:spcPct val="170000"/>
              </a:lnSpc>
              <a:spcAft>
                <a:spcPts val="0"/>
              </a:spcAft>
            </a:pPr>
            <a:r>
              <a:rPr lang="en-GB" sz="1400" dirty="0"/>
              <a:t>Any transfer function can be represented by infinite state-space representations. Three representations are very important: controller canonical form, observer canonical form, and modal form.  </a:t>
            </a:r>
          </a:p>
          <a:p>
            <a:endParaRPr lang="en-GB" dirty="0"/>
          </a:p>
        </p:txBody>
      </p:sp>
      <p:sp>
        <p:nvSpPr>
          <p:cNvPr id="2" name="Title 1"/>
          <p:cNvSpPr>
            <a:spLocks noGrp="1"/>
          </p:cNvSpPr>
          <p:nvPr>
            <p:ph type="title"/>
          </p:nvPr>
        </p:nvSpPr>
        <p:spPr/>
        <p:txBody>
          <a:bodyPr>
            <a:normAutofit/>
          </a:bodyPr>
          <a:lstStyle/>
          <a:p>
            <a:r>
              <a:rPr lang="en-US" dirty="0"/>
              <a:t>State-space representation of a linear system</a:t>
            </a:r>
            <a:endParaRPr lang="en-GB" dirty="0"/>
          </a:p>
        </p:txBody>
      </p:sp>
      <p:pic>
        <p:nvPicPr>
          <p:cNvPr id="7" name="Picture 6">
            <a:extLst>
              <a:ext uri="{FF2B5EF4-FFF2-40B4-BE49-F238E27FC236}">
                <a16:creationId xmlns:a16="http://schemas.microsoft.com/office/drawing/2014/main" id="{A9549FD0-3A28-8D38-493D-F0EECB77DF25}"/>
              </a:ext>
            </a:extLst>
          </p:cNvPr>
          <p:cNvPicPr>
            <a:picLocks noChangeAspect="1"/>
          </p:cNvPicPr>
          <p:nvPr/>
        </p:nvPicPr>
        <p:blipFill rotWithShape="1">
          <a:blip r:embed="rId2"/>
          <a:srcRect t="7581"/>
          <a:stretch/>
        </p:blipFill>
        <p:spPr>
          <a:xfrm>
            <a:off x="6705599" y="3639671"/>
            <a:ext cx="4468905" cy="3097590"/>
          </a:xfrm>
          <a:prstGeom prst="rect">
            <a:avLst/>
          </a:prstGeom>
        </p:spPr>
      </p:pic>
    </p:spTree>
    <p:extLst>
      <p:ext uri="{BB962C8B-B14F-4D97-AF65-F5344CB8AC3E}">
        <p14:creationId xmlns:p14="http://schemas.microsoft.com/office/powerpoint/2010/main" val="1848486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37B91-3287-1ACD-1074-A96044E2D7BC}"/>
              </a:ext>
            </a:extLst>
          </p:cNvPr>
          <p:cNvSpPr>
            <a:spLocks noGrp="1"/>
          </p:cNvSpPr>
          <p:nvPr>
            <p:ph type="ctrTitle"/>
          </p:nvPr>
        </p:nvSpPr>
        <p:spPr/>
        <p:txBody>
          <a:bodyPr/>
          <a:lstStyle/>
          <a:p>
            <a:r>
              <a:rPr lang="en-GB" dirty="0"/>
              <a:t>Nonlinear systems</a:t>
            </a:r>
          </a:p>
        </p:txBody>
      </p:sp>
      <p:sp>
        <p:nvSpPr>
          <p:cNvPr id="3" name="Subtitle 2">
            <a:extLst>
              <a:ext uri="{FF2B5EF4-FFF2-40B4-BE49-F238E27FC236}">
                <a16:creationId xmlns:a16="http://schemas.microsoft.com/office/drawing/2014/main" id="{89171806-0AC8-1AD6-67A6-5C31383729F9}"/>
              </a:ext>
            </a:extLst>
          </p:cNvPr>
          <p:cNvSpPr>
            <a:spLocks noGrp="1"/>
          </p:cNvSpPr>
          <p:nvPr>
            <p:ph type="subTitle" idx="1"/>
          </p:nvPr>
        </p:nvSpPr>
        <p:spPr/>
        <p:txBody>
          <a:bodyPr/>
          <a:lstStyle/>
          <a:p>
            <a:r>
              <a:rPr lang="en-GB" dirty="0"/>
              <a:t>Introduction</a:t>
            </a:r>
          </a:p>
        </p:txBody>
      </p:sp>
    </p:spTree>
    <p:extLst>
      <p:ext uri="{BB962C8B-B14F-4D97-AF65-F5344CB8AC3E}">
        <p14:creationId xmlns:p14="http://schemas.microsoft.com/office/powerpoint/2010/main" val="2569021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F47909-C31D-4726-AD62-C5DAD98BDF9F}"/>
              </a:ext>
            </a:extLst>
          </p:cNvPr>
          <p:cNvSpPr>
            <a:spLocks noGrp="1"/>
          </p:cNvSpPr>
          <p:nvPr>
            <p:ph sz="half" idx="1"/>
          </p:nvPr>
        </p:nvSpPr>
        <p:spPr/>
        <p:txBody>
          <a:bodyPr>
            <a:normAutofit/>
          </a:bodyPr>
          <a:lstStyle/>
          <a:p>
            <a:pPr>
              <a:lnSpc>
                <a:spcPct val="170000"/>
              </a:lnSpc>
            </a:pPr>
            <a:r>
              <a:rPr lang="en-GB" sz="1600" dirty="0"/>
              <a:t>Compared to linear systems, nonlinear systems have a much rich behaviour.</a:t>
            </a:r>
          </a:p>
          <a:p>
            <a:pPr>
              <a:lnSpc>
                <a:spcPct val="170000"/>
              </a:lnSpc>
            </a:pPr>
            <a:r>
              <a:rPr lang="en-GB" sz="1600" dirty="0"/>
              <a:t>A nonlinear system can have a particular behaviour for a specific region of the space, but a completely different behaviour for other regions. </a:t>
            </a:r>
          </a:p>
          <a:p>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F2A8F0F-8333-2FA3-4E56-7F09B624B84E}"/>
                  </a:ext>
                </a:extLst>
              </p:cNvPr>
              <p:cNvSpPr>
                <a:spLocks noGrp="1"/>
              </p:cNvSpPr>
              <p:nvPr>
                <p:ph sz="half" idx="2"/>
              </p:nvPr>
            </p:nvSpPr>
            <p:spPr/>
            <p:txBody>
              <a:bodyPr/>
              <a:lstStyle/>
              <a:p>
                <a:pPr>
                  <a:lnSpc>
                    <a:spcPct val="150000"/>
                  </a:lnSpc>
                </a:pPr>
                <a:r>
                  <a:rPr lang="en-GB" sz="1600" dirty="0"/>
                  <a:t>The fundamental reason is that for linear systems (linear ODEs) the superposition principle holds. There are several formulations for the superposition principle.</a:t>
                </a:r>
              </a:p>
              <a:p>
                <a:pPr>
                  <a:lnSpc>
                    <a:spcPct val="150000"/>
                  </a:lnSpc>
                </a:pPr>
                <a:r>
                  <a:rPr lang="en-GB" sz="1600" dirty="0"/>
                  <a:t>If input </a:t>
                </a:r>
                <a14:m>
                  <m:oMath xmlns:m="http://schemas.openxmlformats.org/officeDocument/2006/math">
                    <m:sSub>
                      <m:sSubPr>
                        <m:ctrlPr>
                          <a:rPr lang="en-US" sz="1600"/>
                        </m:ctrlPr>
                      </m:sSubPr>
                      <m:e>
                        <m:r>
                          <a:rPr lang="en-US" sz="1600"/>
                          <m:t>𝑢</m:t>
                        </m:r>
                      </m:e>
                      <m:sub>
                        <m:r>
                          <a:rPr lang="en-US" sz="1600"/>
                          <m:t>1</m:t>
                        </m:r>
                      </m:sub>
                    </m:sSub>
                  </m:oMath>
                </a14:m>
                <a:r>
                  <a:rPr lang="en-GB" sz="1600" dirty="0"/>
                  <a:t> produces output </a:t>
                </a:r>
                <a14:m>
                  <m:oMath xmlns:m="http://schemas.openxmlformats.org/officeDocument/2006/math">
                    <m:sSub>
                      <m:sSubPr>
                        <m:ctrlPr>
                          <a:rPr lang="en-US" sz="1600"/>
                        </m:ctrlPr>
                      </m:sSubPr>
                      <m:e>
                        <m:r>
                          <a:rPr lang="en-US" sz="1600"/>
                          <m:t>𝑦</m:t>
                        </m:r>
                      </m:e>
                      <m:sub>
                        <m:r>
                          <a:rPr lang="en-US" sz="1600"/>
                          <m:t>1</m:t>
                        </m:r>
                      </m:sub>
                    </m:sSub>
                  </m:oMath>
                </a14:m>
                <a:r>
                  <a:rPr lang="en-GB" sz="1600" dirty="0"/>
                  <a:t>, and input </a:t>
                </a:r>
                <a14:m>
                  <m:oMath xmlns:m="http://schemas.openxmlformats.org/officeDocument/2006/math">
                    <m:sSub>
                      <m:sSubPr>
                        <m:ctrlPr>
                          <a:rPr lang="en-US" sz="1600"/>
                        </m:ctrlPr>
                      </m:sSubPr>
                      <m:e>
                        <m:r>
                          <a:rPr lang="en-US" sz="1600"/>
                          <m:t>𝑢</m:t>
                        </m:r>
                      </m:e>
                      <m:sub>
                        <m:r>
                          <a:rPr lang="en-US" sz="1600"/>
                          <m:t>2</m:t>
                        </m:r>
                      </m:sub>
                    </m:sSub>
                  </m:oMath>
                </a14:m>
                <a:r>
                  <a:rPr lang="en-GB" sz="1600" dirty="0"/>
                  <a:t> produces output </a:t>
                </a:r>
                <a14:m>
                  <m:oMath xmlns:m="http://schemas.openxmlformats.org/officeDocument/2006/math">
                    <m:sSub>
                      <m:sSubPr>
                        <m:ctrlPr>
                          <a:rPr lang="en-US" sz="1600"/>
                        </m:ctrlPr>
                      </m:sSubPr>
                      <m:e>
                        <m:r>
                          <a:rPr lang="en-US" sz="1600"/>
                          <m:t>𝑦</m:t>
                        </m:r>
                      </m:e>
                      <m:sub>
                        <m:r>
                          <a:rPr lang="en-US" sz="1600"/>
                          <m:t>2</m:t>
                        </m:r>
                      </m:sub>
                    </m:sSub>
                  </m:oMath>
                </a14:m>
                <a:r>
                  <a:rPr lang="en-GB" sz="1600" dirty="0"/>
                  <a:t>, then input </a:t>
                </a:r>
                <a14:m>
                  <m:oMath xmlns:m="http://schemas.openxmlformats.org/officeDocument/2006/math">
                    <m:r>
                      <m:rPr>
                        <m:sty m:val="p"/>
                      </m:rPr>
                      <a:rPr lang="en-US" sz="1600"/>
                      <m:t>u</m:t>
                    </m:r>
                    <m:r>
                      <a:rPr lang="en-US" sz="1600"/>
                      <m:t>=</m:t>
                    </m:r>
                    <m:sSub>
                      <m:sSubPr>
                        <m:ctrlPr>
                          <a:rPr lang="en-US" sz="1600"/>
                        </m:ctrlPr>
                      </m:sSubPr>
                      <m:e>
                        <m:r>
                          <a:rPr lang="en-US" sz="1600"/>
                          <m:t>𝑢</m:t>
                        </m:r>
                      </m:e>
                      <m:sub>
                        <m:r>
                          <a:rPr lang="en-US" sz="1600"/>
                          <m:t>1</m:t>
                        </m:r>
                      </m:sub>
                    </m:sSub>
                    <m:r>
                      <a:rPr lang="en-US" sz="1600"/>
                      <m:t>+</m:t>
                    </m:r>
                    <m:sSub>
                      <m:sSubPr>
                        <m:ctrlPr>
                          <a:rPr lang="en-US" sz="1600"/>
                        </m:ctrlPr>
                      </m:sSubPr>
                      <m:e>
                        <m:r>
                          <a:rPr lang="en-US" sz="1600"/>
                          <m:t>𝑢</m:t>
                        </m:r>
                      </m:e>
                      <m:sub>
                        <m:r>
                          <a:rPr lang="en-US" sz="1600"/>
                          <m:t>2</m:t>
                        </m:r>
                      </m:sub>
                    </m:sSub>
                  </m:oMath>
                </a14:m>
                <a:r>
                  <a:rPr lang="en-GB" sz="1600" dirty="0"/>
                  <a:t> produces output </a:t>
                </a:r>
                <a14:m>
                  <m:oMath xmlns:m="http://schemas.openxmlformats.org/officeDocument/2006/math">
                    <m:r>
                      <m:rPr>
                        <m:sty m:val="p"/>
                      </m:rPr>
                      <a:rPr lang="en-US" sz="1600"/>
                      <m:t>y</m:t>
                    </m:r>
                    <m:r>
                      <a:rPr lang="en-US" sz="1600"/>
                      <m:t>=</m:t>
                    </m:r>
                    <m:sSub>
                      <m:sSubPr>
                        <m:ctrlPr>
                          <a:rPr lang="en-US" sz="1600"/>
                        </m:ctrlPr>
                      </m:sSubPr>
                      <m:e>
                        <m:r>
                          <a:rPr lang="en-US" sz="1600"/>
                          <m:t>𝑦</m:t>
                        </m:r>
                      </m:e>
                      <m:sub>
                        <m:r>
                          <a:rPr lang="en-US" sz="1600"/>
                          <m:t>1</m:t>
                        </m:r>
                      </m:sub>
                    </m:sSub>
                    <m:r>
                      <a:rPr lang="en-US" sz="1600"/>
                      <m:t>+</m:t>
                    </m:r>
                    <m:sSub>
                      <m:sSubPr>
                        <m:ctrlPr>
                          <a:rPr lang="en-US" sz="1600"/>
                        </m:ctrlPr>
                      </m:sSubPr>
                      <m:e>
                        <m:r>
                          <a:rPr lang="en-US" sz="1600"/>
                          <m:t>𝑦</m:t>
                        </m:r>
                      </m:e>
                      <m:sub>
                        <m:r>
                          <a:rPr lang="en-US" sz="1600"/>
                          <m:t>2</m:t>
                        </m:r>
                      </m:sub>
                    </m:sSub>
                  </m:oMath>
                </a14:m>
                <a:r>
                  <a:rPr lang="en-GB" sz="1600" dirty="0"/>
                  <a:t>. </a:t>
                </a:r>
              </a:p>
              <a:p>
                <a:endParaRPr lang="en-GB" dirty="0"/>
              </a:p>
            </p:txBody>
          </p:sp>
        </mc:Choice>
        <mc:Fallback>
          <p:sp>
            <p:nvSpPr>
              <p:cNvPr id="3" name="Content Placeholder 2">
                <a:extLst>
                  <a:ext uri="{FF2B5EF4-FFF2-40B4-BE49-F238E27FC236}">
                    <a16:creationId xmlns:a16="http://schemas.microsoft.com/office/drawing/2014/main" id="{6F2A8F0F-8333-2FA3-4E56-7F09B624B84E}"/>
                  </a:ext>
                </a:extLst>
              </p:cNvPr>
              <p:cNvSpPr>
                <a:spLocks noGrp="1" noRot="1" noChangeAspect="1" noMove="1" noResize="1" noEditPoints="1" noAdjustHandles="1" noChangeArrowheads="1" noChangeShapeType="1" noTextEdit="1"/>
              </p:cNvSpPr>
              <p:nvPr>
                <p:ph sz="half" idx="2"/>
              </p:nvPr>
            </p:nvSpPr>
            <p:spPr>
              <a:blipFill>
                <a:blip r:embed="rId2"/>
                <a:stretch>
                  <a:fillRect l="-471" r="-1529"/>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7F5432DA-08CF-61A2-612C-62F9F9E845D4}"/>
              </a:ext>
            </a:extLst>
          </p:cNvPr>
          <p:cNvSpPr>
            <a:spLocks noGrp="1"/>
          </p:cNvSpPr>
          <p:nvPr>
            <p:ph type="title"/>
          </p:nvPr>
        </p:nvSpPr>
        <p:spPr/>
        <p:txBody>
          <a:bodyPr/>
          <a:lstStyle/>
          <a:p>
            <a:r>
              <a:rPr lang="en-US" dirty="0"/>
              <a:t>Nonlinear systems</a:t>
            </a:r>
            <a:endParaRPr lang="en-GB" dirty="0"/>
          </a:p>
        </p:txBody>
      </p:sp>
      <p:pic>
        <p:nvPicPr>
          <p:cNvPr id="22" name="Picture 21">
            <a:extLst>
              <a:ext uri="{FF2B5EF4-FFF2-40B4-BE49-F238E27FC236}">
                <a16:creationId xmlns:a16="http://schemas.microsoft.com/office/drawing/2014/main" id="{97C051D0-F4CF-280F-7A22-12C6508C4AC3}"/>
              </a:ext>
            </a:extLst>
          </p:cNvPr>
          <p:cNvPicPr>
            <a:picLocks noChangeAspect="1"/>
          </p:cNvPicPr>
          <p:nvPr/>
        </p:nvPicPr>
        <p:blipFill>
          <a:blip r:embed="rId3"/>
          <a:stretch>
            <a:fillRect/>
          </a:stretch>
        </p:blipFill>
        <p:spPr>
          <a:xfrm>
            <a:off x="2673515" y="4861954"/>
            <a:ext cx="6997370" cy="1694332"/>
          </a:xfrm>
          <a:prstGeom prst="rect">
            <a:avLst/>
          </a:prstGeom>
        </p:spPr>
      </p:pic>
    </p:spTree>
    <p:extLst>
      <p:ext uri="{BB962C8B-B14F-4D97-AF65-F5344CB8AC3E}">
        <p14:creationId xmlns:p14="http://schemas.microsoft.com/office/powerpoint/2010/main" val="3010640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BAF47909-C31D-4726-AD62-C5DAD98BDF9F}"/>
                  </a:ext>
                </a:extLst>
              </p:cNvPr>
              <p:cNvSpPr>
                <a:spLocks noGrp="1"/>
              </p:cNvSpPr>
              <p:nvPr>
                <p:ph sz="half" idx="1"/>
              </p:nvPr>
            </p:nvSpPr>
            <p:spPr/>
            <p:txBody>
              <a:bodyPr>
                <a:normAutofit/>
              </a:bodyPr>
              <a:lstStyle/>
              <a:p>
                <a:pPr>
                  <a:lnSpc>
                    <a:spcPct val="170000"/>
                  </a:lnSpc>
                </a:pPr>
                <a:r>
                  <a:rPr lang="en-GB" sz="1600" b="1" dirty="0"/>
                  <a:t>Definition: </a:t>
                </a:r>
                <a:r>
                  <a:rPr lang="en-GB" sz="1600" dirty="0"/>
                  <a:t>A system is said to be linear if it satisfies the superposition principle. </a:t>
                </a:r>
              </a:p>
              <a:p>
                <a:pPr>
                  <a:lnSpc>
                    <a:spcPct val="170000"/>
                  </a:lnSpc>
                </a:pPr>
                <a:r>
                  <a:rPr lang="en-GB" sz="1600" dirty="0"/>
                  <a:t>Consider a system with inputs </a:t>
                </a:r>
                <a14:m>
                  <m:oMath xmlns:m="http://schemas.openxmlformats.org/officeDocument/2006/math">
                    <m:sSub>
                      <m:sSubPr>
                        <m:ctrlPr>
                          <a:rPr lang="en-GB" sz="1600" i="1" dirty="0" smtClean="0">
                            <a:latin typeface="Cambria Math" panose="02040503050406030204" pitchFamily="18" charset="0"/>
                          </a:rPr>
                        </m:ctrlPr>
                      </m:sSubPr>
                      <m:e>
                        <m:r>
                          <a:rPr lang="en-GB" sz="1600" i="1" dirty="0" smtClean="0">
                            <a:latin typeface="Cambria Math" panose="02040503050406030204" pitchFamily="18" charset="0"/>
                          </a:rPr>
                          <m:t>𝑢</m:t>
                        </m:r>
                      </m:e>
                      <m:sub>
                        <m:r>
                          <a:rPr lang="en-GB" sz="1600" i="1" dirty="0" smtClean="0">
                            <a:latin typeface="Cambria Math" panose="02040503050406030204" pitchFamily="18" charset="0"/>
                          </a:rPr>
                          <m:t>1</m:t>
                        </m:r>
                      </m:sub>
                    </m:sSub>
                  </m:oMath>
                </a14:m>
                <a:r>
                  <a:rPr lang="en-GB" sz="1600" dirty="0"/>
                  <a:t> and </a:t>
                </a:r>
                <a14:m>
                  <m:oMath xmlns:m="http://schemas.openxmlformats.org/officeDocument/2006/math">
                    <m:sSub>
                      <m:sSubPr>
                        <m:ctrlPr>
                          <a:rPr lang="en-GB" sz="1600" i="1" dirty="0" smtClean="0">
                            <a:latin typeface="Cambria Math" panose="02040503050406030204" pitchFamily="18" charset="0"/>
                          </a:rPr>
                        </m:ctrlPr>
                      </m:sSubPr>
                      <m:e>
                        <m:r>
                          <a:rPr lang="en-GB" sz="1600" i="1" dirty="0" smtClean="0">
                            <a:latin typeface="Cambria Math" panose="02040503050406030204" pitchFamily="18" charset="0"/>
                          </a:rPr>
                          <m:t>𝑢</m:t>
                        </m:r>
                      </m:e>
                      <m:sub>
                        <m:r>
                          <a:rPr lang="en-GB" sz="1600" i="1" dirty="0" smtClean="0">
                            <a:latin typeface="Cambria Math" panose="02040503050406030204" pitchFamily="18" charset="0"/>
                          </a:rPr>
                          <m:t>2</m:t>
                        </m:r>
                      </m:sub>
                    </m:sSub>
                  </m:oMath>
                </a14:m>
                <a:r>
                  <a:rPr lang="en-GB" sz="1600" dirty="0"/>
                  <a:t> and outputs </a:t>
                </a:r>
                <a14:m>
                  <m:oMath xmlns:m="http://schemas.openxmlformats.org/officeDocument/2006/math">
                    <m:sSub>
                      <m:sSubPr>
                        <m:ctrlPr>
                          <a:rPr lang="en-GB" sz="1600" i="1" dirty="0" smtClean="0">
                            <a:latin typeface="Cambria Math" panose="02040503050406030204" pitchFamily="18" charset="0"/>
                          </a:rPr>
                        </m:ctrlPr>
                      </m:sSubPr>
                      <m:e>
                        <m:r>
                          <a:rPr lang="en-GB" sz="1600" i="1" dirty="0" smtClean="0">
                            <a:latin typeface="Cambria Math" panose="02040503050406030204" pitchFamily="18" charset="0"/>
                          </a:rPr>
                          <m:t>𝑦</m:t>
                        </m:r>
                      </m:e>
                      <m:sub>
                        <m:r>
                          <a:rPr lang="en-GB" sz="1600" i="1" dirty="0" smtClean="0">
                            <a:latin typeface="Cambria Math" panose="02040503050406030204" pitchFamily="18" charset="0"/>
                          </a:rPr>
                          <m:t>1</m:t>
                        </m:r>
                      </m:sub>
                    </m:sSub>
                    <m:r>
                      <a:rPr lang="en-GB" sz="1600" i="1" dirty="0" smtClean="0">
                        <a:latin typeface="Cambria Math" panose="02040503050406030204" pitchFamily="18" charset="0"/>
                      </a:rPr>
                      <m:t>=</m:t>
                    </m:r>
                    <m:r>
                      <a:rPr lang="en-GB" sz="1600" i="1" dirty="0" smtClean="0">
                        <a:latin typeface="Cambria Math" panose="02040503050406030204" pitchFamily="18" charset="0"/>
                      </a:rPr>
                      <m:t>𝑓</m:t>
                    </m:r>
                    <m:r>
                      <a:rPr lang="en-GB" sz="1600" i="1" dirty="0" smtClean="0">
                        <a:latin typeface="Cambria Math" panose="02040503050406030204" pitchFamily="18" charset="0"/>
                      </a:rPr>
                      <m:t>(</m:t>
                    </m:r>
                    <m:sSub>
                      <m:sSubPr>
                        <m:ctrlPr>
                          <a:rPr lang="en-GB" sz="1600" i="1" dirty="0" smtClean="0">
                            <a:latin typeface="Cambria Math" panose="02040503050406030204" pitchFamily="18" charset="0"/>
                          </a:rPr>
                        </m:ctrlPr>
                      </m:sSubPr>
                      <m:e>
                        <m:r>
                          <a:rPr lang="en-GB" sz="1600" i="1" dirty="0" smtClean="0">
                            <a:latin typeface="Cambria Math" panose="02040503050406030204" pitchFamily="18" charset="0"/>
                          </a:rPr>
                          <m:t>𝑢</m:t>
                        </m:r>
                      </m:e>
                      <m:sub>
                        <m:r>
                          <a:rPr lang="en-GB" sz="1600" i="1" dirty="0" smtClean="0">
                            <a:latin typeface="Cambria Math" panose="02040503050406030204" pitchFamily="18" charset="0"/>
                          </a:rPr>
                          <m:t>1</m:t>
                        </m:r>
                      </m:sub>
                    </m:sSub>
                    <m:r>
                      <a:rPr lang="en-GB" sz="1600" i="1" dirty="0" smtClean="0">
                        <a:latin typeface="Cambria Math" panose="02040503050406030204" pitchFamily="18" charset="0"/>
                      </a:rPr>
                      <m:t> ) </m:t>
                    </m:r>
                    <m:r>
                      <a:rPr lang="en-GB" sz="1600" i="1" dirty="0" smtClean="0">
                        <a:latin typeface="Cambria Math" panose="02040503050406030204" pitchFamily="18" charset="0"/>
                      </a:rPr>
                      <m:t>𝑎𝑛𝑑</m:t>
                    </m:r>
                    <m:r>
                      <a:rPr lang="en-GB" sz="1600" i="1" dirty="0" smtClean="0">
                        <a:latin typeface="Cambria Math" panose="02040503050406030204" pitchFamily="18" charset="0"/>
                      </a:rPr>
                      <m:t> </m:t>
                    </m:r>
                    <m:sSub>
                      <m:sSubPr>
                        <m:ctrlPr>
                          <a:rPr lang="en-GB" sz="1600" i="1" dirty="0" smtClean="0">
                            <a:latin typeface="Cambria Math" panose="02040503050406030204" pitchFamily="18" charset="0"/>
                          </a:rPr>
                        </m:ctrlPr>
                      </m:sSubPr>
                      <m:e>
                        <m:r>
                          <a:rPr lang="en-GB" sz="1600" i="1" dirty="0" smtClean="0">
                            <a:latin typeface="Cambria Math" panose="02040503050406030204" pitchFamily="18" charset="0"/>
                          </a:rPr>
                          <m:t>𝑦</m:t>
                        </m:r>
                      </m:e>
                      <m:sub>
                        <m:r>
                          <a:rPr lang="en-GB" sz="1600" i="1" dirty="0" smtClean="0">
                            <a:latin typeface="Cambria Math" panose="02040503050406030204" pitchFamily="18" charset="0"/>
                          </a:rPr>
                          <m:t>2</m:t>
                        </m:r>
                      </m:sub>
                    </m:sSub>
                    <m:r>
                      <a:rPr lang="en-GB" sz="1600" i="1" dirty="0" smtClean="0">
                        <a:latin typeface="Cambria Math" panose="02040503050406030204" pitchFamily="18" charset="0"/>
                      </a:rPr>
                      <m:t>=</m:t>
                    </m:r>
                    <m:r>
                      <a:rPr lang="en-GB" sz="1600" i="1" dirty="0" smtClean="0">
                        <a:latin typeface="Cambria Math" panose="02040503050406030204" pitchFamily="18" charset="0"/>
                      </a:rPr>
                      <m:t>𝑓</m:t>
                    </m:r>
                    <m:r>
                      <a:rPr lang="en-GB" sz="1600" i="1" dirty="0" smtClean="0">
                        <a:latin typeface="Cambria Math" panose="02040503050406030204" pitchFamily="18" charset="0"/>
                      </a:rPr>
                      <m:t>(</m:t>
                    </m:r>
                    <m:sSub>
                      <m:sSubPr>
                        <m:ctrlPr>
                          <a:rPr lang="en-GB" sz="1600" i="1" dirty="0" smtClean="0">
                            <a:latin typeface="Cambria Math" panose="02040503050406030204" pitchFamily="18" charset="0"/>
                          </a:rPr>
                        </m:ctrlPr>
                      </m:sSubPr>
                      <m:e>
                        <m:r>
                          <a:rPr lang="en-GB" sz="1600" i="1" dirty="0" smtClean="0">
                            <a:latin typeface="Cambria Math" panose="02040503050406030204" pitchFamily="18" charset="0"/>
                          </a:rPr>
                          <m:t>𝑢</m:t>
                        </m:r>
                      </m:e>
                      <m:sub>
                        <m:r>
                          <a:rPr lang="en-GB" sz="1600" i="1" dirty="0" smtClean="0">
                            <a:latin typeface="Cambria Math" panose="02040503050406030204" pitchFamily="18" charset="0"/>
                          </a:rPr>
                          <m:t>2</m:t>
                        </m:r>
                      </m:sub>
                    </m:sSub>
                    <m:r>
                      <a:rPr lang="en-GB" sz="1600" i="1" dirty="0" smtClean="0">
                        <a:latin typeface="Cambria Math" panose="02040503050406030204" pitchFamily="18" charset="0"/>
                      </a:rPr>
                      <m:t>)</m:t>
                    </m:r>
                  </m:oMath>
                </a14:m>
                <a:r>
                  <a:rPr lang="en-GB" sz="1600" dirty="0"/>
                  <a:t>.</a:t>
                </a:r>
              </a:p>
              <a:p>
                <a:pPr>
                  <a:lnSpc>
                    <a:spcPct val="170000"/>
                  </a:lnSpc>
                </a:pPr>
                <a:endParaRPr lang="en-GB" dirty="0"/>
              </a:p>
            </p:txBody>
          </p:sp>
        </mc:Choice>
        <mc:Fallback>
          <p:sp>
            <p:nvSpPr>
              <p:cNvPr id="2" name="Content Placeholder 1">
                <a:extLst>
                  <a:ext uri="{FF2B5EF4-FFF2-40B4-BE49-F238E27FC236}">
                    <a16:creationId xmlns:a16="http://schemas.microsoft.com/office/drawing/2014/main" id="{BAF47909-C31D-4726-AD62-C5DAD98BDF9F}"/>
                  </a:ext>
                </a:extLst>
              </p:cNvPr>
              <p:cNvSpPr>
                <a:spLocks noGrp="1" noRot="1" noChangeAspect="1" noMove="1" noResize="1" noEditPoints="1" noAdjustHandles="1" noChangeArrowheads="1" noChangeShapeType="1" noTextEdit="1"/>
              </p:cNvSpPr>
              <p:nvPr>
                <p:ph sz="half" idx="1"/>
              </p:nvPr>
            </p:nvSpPr>
            <p:spPr>
              <a:blipFill>
                <a:blip r:embed="rId2"/>
                <a:stretch>
                  <a:fillRect l="-471"/>
                </a:stretch>
              </a:blipFill>
            </p:spPr>
            <p:txBody>
              <a:bodyPr/>
              <a:lstStyle/>
              <a:p>
                <a:r>
                  <a:rPr lang="en-GB">
                    <a:noFill/>
                  </a:rPr>
                  <a:t> </a:t>
                </a:r>
              </a:p>
            </p:txBody>
          </p:sp>
        </mc:Fallback>
      </mc:AlternateContent>
      <p:pic>
        <p:nvPicPr>
          <p:cNvPr id="6" name="Content Placeholder 5">
            <a:extLst>
              <a:ext uri="{FF2B5EF4-FFF2-40B4-BE49-F238E27FC236}">
                <a16:creationId xmlns:a16="http://schemas.microsoft.com/office/drawing/2014/main" id="{EC67C831-F2A2-899D-4B98-D0D898203CCF}"/>
              </a:ext>
            </a:extLst>
          </p:cNvPr>
          <p:cNvPicPr>
            <a:picLocks noGrp="1" noChangeAspect="1"/>
          </p:cNvPicPr>
          <p:nvPr>
            <p:ph sz="half" idx="2"/>
          </p:nvPr>
        </p:nvPicPr>
        <p:blipFill>
          <a:blip r:embed="rId3"/>
          <a:stretch>
            <a:fillRect/>
          </a:stretch>
        </p:blipFill>
        <p:spPr>
          <a:xfrm>
            <a:off x="6172202" y="2076231"/>
            <a:ext cx="5824051" cy="1410353"/>
          </a:xfrm>
          <a:prstGeom prst="rect">
            <a:avLst/>
          </a:prstGeom>
        </p:spPr>
      </p:pic>
      <p:sp>
        <p:nvSpPr>
          <p:cNvPr id="4" name="Title 3">
            <a:extLst>
              <a:ext uri="{FF2B5EF4-FFF2-40B4-BE49-F238E27FC236}">
                <a16:creationId xmlns:a16="http://schemas.microsoft.com/office/drawing/2014/main" id="{7F5432DA-08CF-61A2-612C-62F9F9E845D4}"/>
              </a:ext>
            </a:extLst>
          </p:cNvPr>
          <p:cNvSpPr>
            <a:spLocks noGrp="1"/>
          </p:cNvSpPr>
          <p:nvPr>
            <p:ph type="title"/>
          </p:nvPr>
        </p:nvSpPr>
        <p:spPr/>
        <p:txBody>
          <a:bodyPr/>
          <a:lstStyle/>
          <a:p>
            <a:r>
              <a:rPr lang="en-US" dirty="0"/>
              <a:t>Nonlinear systems</a:t>
            </a:r>
            <a:endParaRPr lang="en-GB" dirty="0"/>
          </a:p>
        </p:txBody>
      </p:sp>
      <mc:AlternateContent xmlns:mc="http://schemas.openxmlformats.org/markup-compatibility/2006">
        <mc:Choice xmlns:a14="http://schemas.microsoft.com/office/drawing/2010/main" Requires="a14">
          <p:graphicFrame>
            <p:nvGraphicFramePr>
              <p:cNvPr id="5" name="Table 7">
                <a:extLst>
                  <a:ext uri="{FF2B5EF4-FFF2-40B4-BE49-F238E27FC236}">
                    <a16:creationId xmlns:a16="http://schemas.microsoft.com/office/drawing/2014/main" id="{CC3F0309-98A4-9581-9B06-1A95181FE707}"/>
                  </a:ext>
                </a:extLst>
              </p:cNvPr>
              <p:cNvGraphicFramePr>
                <a:graphicFrameLocks noGrp="1"/>
              </p:cNvGraphicFramePr>
              <p:nvPr>
                <p:extLst>
                  <p:ext uri="{D42A27DB-BD31-4B8C-83A1-F6EECF244321}">
                    <p14:modId xmlns:p14="http://schemas.microsoft.com/office/powerpoint/2010/main" val="3040496709"/>
                  </p:ext>
                </p:extLst>
              </p:nvPr>
            </p:nvGraphicFramePr>
            <p:xfrm>
              <a:off x="838200" y="4288215"/>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2</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𝑢</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2</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𝑢</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𝑢</m:t>
                                        </m:r>
                                      </m:e>
                                      <m:sub>
                                        <m:r>
                                          <a:rPr lang="en-US" sz="1600" b="0" i="1" smtClean="0">
                                            <a:latin typeface="Cambria Math" panose="02040503050406030204" pitchFamily="18" charset="0"/>
                                          </a:rPr>
                                          <m:t>1</m:t>
                                        </m:r>
                                      </m:sub>
                                    </m:sSub>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𝑎</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𝑓</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𝑢</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(29)</a:t>
                          </a:r>
                        </a:p>
                      </a:txBody>
                      <a:tcPr anchor="ctr"/>
                    </a:tc>
                    <a:extLst>
                      <a:ext uri="{0D108BD9-81ED-4DB2-BD59-A6C34878D82A}">
                        <a16:rowId xmlns:a16="http://schemas.microsoft.com/office/drawing/2014/main" val="2442538974"/>
                      </a:ext>
                    </a:extLst>
                  </a:tr>
                </a:tbl>
              </a:graphicData>
            </a:graphic>
          </p:graphicFrame>
        </mc:Choice>
        <mc:Fallback>
          <p:graphicFrame>
            <p:nvGraphicFramePr>
              <p:cNvPr id="5" name="Table 7">
                <a:extLst>
                  <a:ext uri="{FF2B5EF4-FFF2-40B4-BE49-F238E27FC236}">
                    <a16:creationId xmlns:a16="http://schemas.microsoft.com/office/drawing/2014/main" id="{CC3F0309-98A4-9581-9B06-1A95181FE707}"/>
                  </a:ext>
                </a:extLst>
              </p:cNvPr>
              <p:cNvGraphicFramePr>
                <a:graphicFrameLocks noGrp="1"/>
              </p:cNvGraphicFramePr>
              <p:nvPr>
                <p:extLst>
                  <p:ext uri="{D42A27DB-BD31-4B8C-83A1-F6EECF244321}">
                    <p14:modId xmlns:p14="http://schemas.microsoft.com/office/powerpoint/2010/main" val="3040496709"/>
                  </p:ext>
                </p:extLst>
              </p:nvPr>
            </p:nvGraphicFramePr>
            <p:xfrm>
              <a:off x="838200" y="4288215"/>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4"/>
                          <a:stretch>
                            <a:fillRect t="-1724" r="-20028" b="-20690"/>
                          </a:stretch>
                        </a:blipFill>
                      </a:tcPr>
                    </a:tc>
                    <a:tc>
                      <a:txBody>
                        <a:bodyPr/>
                        <a:lstStyle/>
                        <a:p>
                          <a:pPr algn="ctr"/>
                          <a:r>
                            <a:rPr lang="en-GB" sz="1600" b="1" dirty="0">
                              <a:solidFill>
                                <a:schemeClr val="bg2">
                                  <a:lumMod val="50000"/>
                                </a:schemeClr>
                              </a:solidFill>
                              <a:latin typeface="Nexa-Light" panose="01000000000000000000" pitchFamily="2" charset="0"/>
                            </a:rPr>
                            <a:t>(29)</a:t>
                          </a:r>
                        </a:p>
                      </a:txBody>
                      <a:tcPr anchor="ctr"/>
                    </a:tc>
                    <a:extLst>
                      <a:ext uri="{0D108BD9-81ED-4DB2-BD59-A6C34878D82A}">
                        <a16:rowId xmlns:a16="http://schemas.microsoft.com/office/drawing/2014/main" val="2442538974"/>
                      </a:ext>
                    </a:extLst>
                  </a:tr>
                </a:tbl>
              </a:graphicData>
            </a:graphic>
          </p:graphicFrame>
        </mc:Fallback>
      </mc:AlternateContent>
      <p:pic>
        <p:nvPicPr>
          <p:cNvPr id="7" name="Picture 6">
            <a:extLst>
              <a:ext uri="{FF2B5EF4-FFF2-40B4-BE49-F238E27FC236}">
                <a16:creationId xmlns:a16="http://schemas.microsoft.com/office/drawing/2014/main" id="{B9E80749-E5FE-1CDF-842B-5DAE55B19A50}"/>
              </a:ext>
            </a:extLst>
          </p:cNvPr>
          <p:cNvPicPr>
            <a:picLocks noChangeAspect="1"/>
          </p:cNvPicPr>
          <p:nvPr/>
        </p:nvPicPr>
        <p:blipFill>
          <a:blip r:embed="rId5"/>
          <a:stretch>
            <a:fillRect/>
          </a:stretch>
        </p:blipFill>
        <p:spPr>
          <a:xfrm>
            <a:off x="7035793" y="3871893"/>
            <a:ext cx="4096867" cy="2865368"/>
          </a:xfrm>
          <a:prstGeom prst="rect">
            <a:avLst/>
          </a:prstGeom>
        </p:spPr>
      </p:pic>
    </p:spTree>
    <p:extLst>
      <p:ext uri="{BB962C8B-B14F-4D97-AF65-F5344CB8AC3E}">
        <p14:creationId xmlns:p14="http://schemas.microsoft.com/office/powerpoint/2010/main" val="4190787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37B91-3287-1ACD-1074-A96044E2D7BC}"/>
              </a:ext>
            </a:extLst>
          </p:cNvPr>
          <p:cNvSpPr>
            <a:spLocks noGrp="1"/>
          </p:cNvSpPr>
          <p:nvPr>
            <p:ph type="ctrTitle"/>
          </p:nvPr>
        </p:nvSpPr>
        <p:spPr/>
        <p:txBody>
          <a:bodyPr>
            <a:normAutofit fontScale="90000"/>
          </a:bodyPr>
          <a:lstStyle/>
          <a:p>
            <a:r>
              <a:rPr lang="en-GB" dirty="0"/>
              <a:t>Discrete-time dynamic models</a:t>
            </a:r>
          </a:p>
        </p:txBody>
      </p:sp>
      <p:sp>
        <p:nvSpPr>
          <p:cNvPr id="3" name="Subtitle 2">
            <a:extLst>
              <a:ext uri="{FF2B5EF4-FFF2-40B4-BE49-F238E27FC236}">
                <a16:creationId xmlns:a16="http://schemas.microsoft.com/office/drawing/2014/main" id="{89171806-0AC8-1AD6-67A6-5C31383729F9}"/>
              </a:ext>
            </a:extLst>
          </p:cNvPr>
          <p:cNvSpPr>
            <a:spLocks noGrp="1"/>
          </p:cNvSpPr>
          <p:nvPr>
            <p:ph type="subTitle" idx="1"/>
          </p:nvPr>
        </p:nvSpPr>
        <p:spPr/>
        <p:txBody>
          <a:bodyPr/>
          <a:lstStyle/>
          <a:p>
            <a:r>
              <a:rPr lang="en-GB" dirty="0"/>
              <a:t>Introduction</a:t>
            </a:r>
          </a:p>
        </p:txBody>
      </p:sp>
    </p:spTree>
    <p:extLst>
      <p:ext uri="{BB962C8B-B14F-4D97-AF65-F5344CB8AC3E}">
        <p14:creationId xmlns:p14="http://schemas.microsoft.com/office/powerpoint/2010/main" val="579197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145456-01A3-E632-3340-1F2FE9DE61DB}"/>
              </a:ext>
            </a:extLst>
          </p:cNvPr>
          <p:cNvSpPr>
            <a:spLocks noGrp="1"/>
          </p:cNvSpPr>
          <p:nvPr>
            <p:ph sz="half" idx="1"/>
          </p:nvPr>
        </p:nvSpPr>
        <p:spPr/>
        <p:txBody>
          <a:bodyPr>
            <a:normAutofit fontScale="55000" lnSpcReduction="20000"/>
          </a:bodyPr>
          <a:lstStyle/>
          <a:p>
            <a:pPr>
              <a:lnSpc>
                <a:spcPct val="170000"/>
              </a:lnSpc>
            </a:pPr>
            <a:r>
              <a:rPr lang="en-GB" dirty="0"/>
              <a:t>A digital computer by its very nature, deals internally with discrete-time data or numerical values of functions at equally spaced intervals determined by the sampling period. </a:t>
            </a:r>
          </a:p>
          <a:p>
            <a:pPr>
              <a:lnSpc>
                <a:spcPct val="170000"/>
              </a:lnSpc>
            </a:pPr>
            <a:r>
              <a:rPr lang="en-GB" dirty="0"/>
              <a:t>Thus, discrete-time models such as difference equations are widely used in computer control applications. </a:t>
            </a:r>
          </a:p>
          <a:p>
            <a:pPr>
              <a:lnSpc>
                <a:spcPct val="170000"/>
              </a:lnSpc>
            </a:pPr>
            <a:r>
              <a:rPr lang="en-GB" dirty="0"/>
              <a:t>One way a continuous-time dynamic model can be converted to discrete-time form is by employing a finite difference approximation. </a:t>
            </a:r>
          </a:p>
          <a:p>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908AE8-D5E3-2A02-556B-F8AF80FCAF47}"/>
                  </a:ext>
                </a:extLst>
              </p:cNvPr>
              <p:cNvSpPr>
                <a:spLocks noGrp="1"/>
              </p:cNvSpPr>
              <p:nvPr>
                <p:ph sz="half" idx="2"/>
              </p:nvPr>
            </p:nvSpPr>
            <p:spPr/>
            <p:txBody>
              <a:bodyPr/>
              <a:lstStyle/>
              <a:p>
                <a:r>
                  <a:rPr lang="en-US" sz="1500" dirty="0"/>
                  <a:t>Consider a nonlinear differential equation </a:t>
                </a:r>
              </a:p>
              <a:p>
                <a:endParaRPr lang="en-US" sz="1500" dirty="0"/>
              </a:p>
              <a:p>
                <a:endParaRPr lang="en-US" sz="1500" dirty="0"/>
              </a:p>
              <a:p>
                <a:endParaRPr lang="en-US" sz="1500" dirty="0"/>
              </a:p>
              <a:p>
                <a:pPr marL="0" indent="0">
                  <a:buNone/>
                </a:pPr>
                <a:r>
                  <a:rPr lang="en-US" sz="1500" dirty="0"/>
                  <a:t>where </a:t>
                </a:r>
                <a14:m>
                  <m:oMath xmlns:m="http://schemas.openxmlformats.org/officeDocument/2006/math">
                    <m:r>
                      <a:rPr lang="en-US" sz="1500">
                        <a:latin typeface="Cambria Math" panose="02040503050406030204" pitchFamily="18" charset="0"/>
                      </a:rPr>
                      <m:t>𝑦</m:t>
                    </m:r>
                  </m:oMath>
                </a14:m>
                <a:r>
                  <a:rPr lang="en-US" sz="1500" dirty="0"/>
                  <a:t> is the output variable and </a:t>
                </a:r>
                <a14:m>
                  <m:oMath xmlns:m="http://schemas.openxmlformats.org/officeDocument/2006/math">
                    <m:r>
                      <a:rPr lang="en-US" sz="1500">
                        <a:latin typeface="Cambria Math" panose="02040503050406030204" pitchFamily="18" charset="0"/>
                      </a:rPr>
                      <m:t>𝑢</m:t>
                    </m:r>
                  </m:oMath>
                </a14:m>
                <a:r>
                  <a:rPr lang="en-US" sz="1500" dirty="0"/>
                  <a:t> is the input variable.  </a:t>
                </a:r>
                <a:endParaRPr lang="en-GB" sz="1500" dirty="0"/>
              </a:p>
              <a:p>
                <a:endParaRPr lang="en-US" sz="1500" dirty="0"/>
              </a:p>
              <a:p>
                <a:endParaRPr lang="en-GB" sz="1500" dirty="0"/>
              </a:p>
              <a:p>
                <a:endParaRPr lang="en-GB" dirty="0"/>
              </a:p>
            </p:txBody>
          </p:sp>
        </mc:Choice>
        <mc:Fallback>
          <p:sp>
            <p:nvSpPr>
              <p:cNvPr id="3" name="Content Placeholder 2">
                <a:extLst>
                  <a:ext uri="{FF2B5EF4-FFF2-40B4-BE49-F238E27FC236}">
                    <a16:creationId xmlns:a16="http://schemas.microsoft.com/office/drawing/2014/main" id="{13908AE8-D5E3-2A02-556B-F8AF80FCAF47}"/>
                  </a:ext>
                </a:extLst>
              </p:cNvPr>
              <p:cNvSpPr>
                <a:spLocks noGrp="1" noRot="1" noChangeAspect="1" noMove="1" noResize="1" noEditPoints="1" noAdjustHandles="1" noChangeArrowheads="1" noChangeShapeType="1" noTextEdit="1"/>
              </p:cNvSpPr>
              <p:nvPr>
                <p:ph sz="half" idx="2"/>
              </p:nvPr>
            </p:nvSpPr>
            <p:spPr>
              <a:blipFill>
                <a:blip r:embed="rId2"/>
                <a:stretch>
                  <a:fillRect l="-471" t="-840"/>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F1850A8B-3791-A5BD-5A67-010C6D3BFEE5}"/>
              </a:ext>
            </a:extLst>
          </p:cNvPr>
          <p:cNvSpPr>
            <a:spLocks noGrp="1"/>
          </p:cNvSpPr>
          <p:nvPr>
            <p:ph type="title"/>
          </p:nvPr>
        </p:nvSpPr>
        <p:spPr/>
        <p:txBody>
          <a:bodyPr/>
          <a:lstStyle/>
          <a:p>
            <a:r>
              <a:rPr lang="en-US" dirty="0"/>
              <a:t>Discrete-time dynamic models</a:t>
            </a:r>
            <a:endParaRPr lang="en-GB" dirty="0"/>
          </a:p>
        </p:txBody>
      </p:sp>
      <mc:AlternateContent xmlns:mc="http://schemas.openxmlformats.org/markup-compatibility/2006">
        <mc:Choice xmlns:a14="http://schemas.microsoft.com/office/drawing/2010/main" Requires="a14">
          <p:graphicFrame>
            <p:nvGraphicFramePr>
              <p:cNvPr id="5" name="Table 7">
                <a:extLst>
                  <a:ext uri="{FF2B5EF4-FFF2-40B4-BE49-F238E27FC236}">
                    <a16:creationId xmlns:a16="http://schemas.microsoft.com/office/drawing/2014/main" id="{E1ACC6DA-FD3F-1CC6-B9D3-4F1F8F99B9CB}"/>
                  </a:ext>
                </a:extLst>
              </p:cNvPr>
              <p:cNvGraphicFramePr>
                <a:graphicFrameLocks noGrp="1"/>
              </p:cNvGraphicFramePr>
              <p:nvPr>
                <p:extLst>
                  <p:ext uri="{D42A27DB-BD31-4B8C-83A1-F6EECF244321}">
                    <p14:modId xmlns:p14="http://schemas.microsoft.com/office/powerpoint/2010/main" val="3422470780"/>
                  </p:ext>
                </p:extLst>
              </p:nvPr>
            </p:nvGraphicFramePr>
            <p:xfrm>
              <a:off x="6096000" y="2324944"/>
              <a:ext cx="5257800" cy="564706"/>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𝑑𝑦</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num>
                                  <m:den>
                                    <m:r>
                                      <a:rPr lang="en-US" sz="1600" b="0" i="1" smtClean="0">
                                        <a:latin typeface="Cambria Math" panose="02040503050406030204" pitchFamily="18" charset="0"/>
                                      </a:rPr>
                                      <m:t>𝑑𝑡</m:t>
                                    </m:r>
                                  </m:den>
                                </m:f>
                                <m:r>
                                  <a:rPr lang="en-US" sz="1600" b="0" i="1" smtClean="0">
                                    <a:latin typeface="Cambria Math" panose="02040503050406030204" pitchFamily="18" charset="0"/>
                                  </a:rPr>
                                  <m:t>=</m:t>
                                </m:r>
                                <m:r>
                                  <a:rPr lang="en-US" sz="1600" i="1">
                                    <a:latin typeface="Cambria Math" panose="02040503050406030204" pitchFamily="18" charset="0"/>
                                  </a:rPr>
                                  <m:t>𝑓</m:t>
                                </m:r>
                                <m:d>
                                  <m:dPr>
                                    <m:ctrlPr>
                                      <a:rPr lang="en-US" sz="1600" i="1">
                                        <a:latin typeface="Cambria Math" panose="02040503050406030204" pitchFamily="18" charset="0"/>
                                      </a:rPr>
                                    </m:ctrlPr>
                                  </m:dPr>
                                  <m:e>
                                    <m:r>
                                      <a:rPr lang="en-US" sz="1600" b="0" i="1" smtClean="0">
                                        <a:latin typeface="Cambria Math" panose="02040503050406030204" pitchFamily="18" charset="0"/>
                                      </a:rPr>
                                      <m:t>𝑦</m:t>
                                    </m:r>
                                    <m:r>
                                      <a:rPr lang="en-US" sz="1600" i="1">
                                        <a:latin typeface="Cambria Math" panose="02040503050406030204" pitchFamily="18" charset="0"/>
                                      </a:rPr>
                                      <m:t>,</m:t>
                                    </m:r>
                                    <m:r>
                                      <a:rPr lang="en-US" sz="1600" b="0" i="1" smtClean="0">
                                        <a:latin typeface="Cambria Math" panose="02040503050406030204" pitchFamily="18" charset="0"/>
                                      </a:rPr>
                                      <m:t>𝑢</m:t>
                                    </m:r>
                                  </m:e>
                                </m:d>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(30)</a:t>
                          </a:r>
                        </a:p>
                      </a:txBody>
                      <a:tcPr anchor="ctr"/>
                    </a:tc>
                    <a:extLst>
                      <a:ext uri="{0D108BD9-81ED-4DB2-BD59-A6C34878D82A}">
                        <a16:rowId xmlns:a16="http://schemas.microsoft.com/office/drawing/2014/main" val="2442538974"/>
                      </a:ext>
                    </a:extLst>
                  </a:tr>
                </a:tbl>
              </a:graphicData>
            </a:graphic>
          </p:graphicFrame>
        </mc:Choice>
        <mc:Fallback>
          <p:graphicFrame>
            <p:nvGraphicFramePr>
              <p:cNvPr id="5" name="Table 7">
                <a:extLst>
                  <a:ext uri="{FF2B5EF4-FFF2-40B4-BE49-F238E27FC236}">
                    <a16:creationId xmlns:a16="http://schemas.microsoft.com/office/drawing/2014/main" id="{E1ACC6DA-FD3F-1CC6-B9D3-4F1F8F99B9CB}"/>
                  </a:ext>
                </a:extLst>
              </p:cNvPr>
              <p:cNvGraphicFramePr>
                <a:graphicFrameLocks noGrp="1"/>
              </p:cNvGraphicFramePr>
              <p:nvPr>
                <p:extLst>
                  <p:ext uri="{D42A27DB-BD31-4B8C-83A1-F6EECF244321}">
                    <p14:modId xmlns:p14="http://schemas.microsoft.com/office/powerpoint/2010/main" val="3422470780"/>
                  </p:ext>
                </p:extLst>
              </p:nvPr>
            </p:nvGraphicFramePr>
            <p:xfrm>
              <a:off x="6096000" y="2324944"/>
              <a:ext cx="5257800" cy="564706"/>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564706">
                    <a:tc>
                      <a:txBody>
                        <a:bodyPr/>
                        <a:lstStyle/>
                        <a:p>
                          <a:endParaRPr lang="en-US"/>
                        </a:p>
                      </a:txBody>
                      <a:tcPr anchor="ctr">
                        <a:blipFill>
                          <a:blip r:embed="rId3"/>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(30)</a:t>
                          </a:r>
                        </a:p>
                      </a:txBody>
                      <a:tcPr anchor="ctr"/>
                    </a:tc>
                    <a:extLst>
                      <a:ext uri="{0D108BD9-81ED-4DB2-BD59-A6C34878D82A}">
                        <a16:rowId xmlns:a16="http://schemas.microsoft.com/office/drawing/2014/main" val="2442538974"/>
                      </a:ext>
                    </a:extLst>
                  </a:tr>
                </a:tbl>
              </a:graphicData>
            </a:graphic>
          </p:graphicFrame>
        </mc:Fallback>
      </mc:AlternateContent>
    </p:spTree>
    <p:extLst>
      <p:ext uri="{BB962C8B-B14F-4D97-AF65-F5344CB8AC3E}">
        <p14:creationId xmlns:p14="http://schemas.microsoft.com/office/powerpoint/2010/main" val="1149925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AF145456-01A3-E632-3340-1F2FE9DE61DB}"/>
                  </a:ext>
                </a:extLst>
              </p:cNvPr>
              <p:cNvSpPr>
                <a:spLocks noGrp="1"/>
              </p:cNvSpPr>
              <p:nvPr>
                <p:ph sz="half" idx="1"/>
              </p:nvPr>
            </p:nvSpPr>
            <p:spPr/>
            <p:txBody>
              <a:bodyPr>
                <a:normAutofit fontScale="92500" lnSpcReduction="10000"/>
              </a:bodyPr>
              <a:lstStyle/>
              <a:p>
                <a:pPr>
                  <a:lnSpc>
                    <a:spcPct val="170000"/>
                  </a:lnSpc>
                </a:pPr>
                <a:r>
                  <a:rPr lang="en-GB" sz="1600" dirty="0"/>
                  <a:t>A This equation can be numerically integrated (for instance using Euler method) by introducing a finite difference approximation for the derivative.</a:t>
                </a:r>
              </a:p>
              <a:p>
                <a:pPr>
                  <a:lnSpc>
                    <a:spcPct val="170000"/>
                  </a:lnSpc>
                </a:pPr>
                <a:r>
                  <a:rPr lang="en-US" sz="1600" dirty="0"/>
                  <a:t>For example, the </a:t>
                </a:r>
                <a:r>
                  <a:rPr lang="en-US" sz="1600" dirty="0" err="1"/>
                  <a:t>frst</a:t>
                </a:r>
                <a:r>
                  <a:rPr lang="en-US" sz="1600" dirty="0"/>
                  <a:t>-order, backward difference approximation to the derivative at </a:t>
                </a:r>
                <a14:m>
                  <m:oMath xmlns:m="http://schemas.openxmlformats.org/officeDocument/2006/math">
                    <m:r>
                      <a:rPr lang="en-US" sz="1600"/>
                      <m:t>𝑡</m:t>
                    </m:r>
                    <m:r>
                      <a:rPr lang="en-US" sz="1600"/>
                      <m:t>=</m:t>
                    </m:r>
                    <m:r>
                      <a:rPr lang="en-US" sz="1600"/>
                      <m:t>𝑘</m:t>
                    </m:r>
                    <m:r>
                      <m:rPr>
                        <m:sty m:val="p"/>
                      </m:rPr>
                      <a:rPr lang="en-US" sz="1600"/>
                      <m:t>Δ</m:t>
                    </m:r>
                    <m:r>
                      <a:rPr lang="en-US" sz="1600"/>
                      <m:t>𝑡</m:t>
                    </m:r>
                  </m:oMath>
                </a14:m>
                <a:r>
                  <a:rPr lang="en-GB" sz="1600" dirty="0"/>
                  <a:t> is:</a:t>
                </a:r>
              </a:p>
              <a:p>
                <a:pPr>
                  <a:lnSpc>
                    <a:spcPct val="170000"/>
                  </a:lnSpc>
                </a:pPr>
                <a:endParaRPr lang="en-GB" sz="1600" dirty="0"/>
              </a:p>
              <a:p>
                <a:pPr>
                  <a:lnSpc>
                    <a:spcPct val="170000"/>
                  </a:lnSpc>
                </a:pPr>
                <a:endParaRPr lang="en-GB" sz="1600" dirty="0"/>
              </a:p>
              <a:p>
                <a:pPr marL="0" indent="0">
                  <a:lnSpc>
                    <a:spcPct val="170000"/>
                  </a:lnSpc>
                  <a:buNone/>
                </a:pPr>
                <a:r>
                  <a:rPr lang="en-US" sz="1600" dirty="0"/>
                  <a:t>where </a:t>
                </a:r>
                <a14:m>
                  <m:oMath xmlns:m="http://schemas.openxmlformats.org/officeDocument/2006/math">
                    <m:r>
                      <m:rPr>
                        <m:sty m:val="p"/>
                      </m:rPr>
                      <a:rPr lang="en-US" sz="1600"/>
                      <m:t>Δ</m:t>
                    </m:r>
                    <m:r>
                      <a:rPr lang="en-US" sz="1600"/>
                      <m:t>𝑡</m:t>
                    </m:r>
                  </m:oMath>
                </a14:m>
                <a:r>
                  <a:rPr lang="en-US" sz="1600" dirty="0"/>
                  <a:t> is the integration interval (the control engineers name it sampling time) specified by the user and </a:t>
                </a:r>
                <a14:m>
                  <m:oMath xmlns:m="http://schemas.openxmlformats.org/officeDocument/2006/math">
                    <m:r>
                      <a:rPr lang="en-US" sz="1600"/>
                      <m:t>𝑦</m:t>
                    </m:r>
                    <m:d>
                      <m:dPr>
                        <m:ctrlPr>
                          <a:rPr lang="en-US" sz="1600"/>
                        </m:ctrlPr>
                      </m:dPr>
                      <m:e>
                        <m:r>
                          <a:rPr lang="en-US" sz="1600"/>
                          <m:t>𝑘</m:t>
                        </m:r>
                      </m:e>
                    </m:d>
                  </m:oMath>
                </a14:m>
                <a:r>
                  <a:rPr lang="en-US" sz="1600" dirty="0"/>
                  <a:t> denotes the values of </a:t>
                </a:r>
                <a14:m>
                  <m:oMath xmlns:m="http://schemas.openxmlformats.org/officeDocument/2006/math">
                    <m:r>
                      <a:rPr lang="en-US" sz="1600"/>
                      <m:t>𝑦</m:t>
                    </m:r>
                    <m:d>
                      <m:dPr>
                        <m:ctrlPr>
                          <a:rPr lang="en-US" sz="1600"/>
                        </m:ctrlPr>
                      </m:dPr>
                      <m:e>
                        <m:r>
                          <a:rPr lang="en-US" sz="1600"/>
                          <m:t>𝑘</m:t>
                        </m:r>
                      </m:e>
                    </m:d>
                  </m:oMath>
                </a14:m>
                <a:r>
                  <a:rPr lang="en-US" sz="1600" dirty="0"/>
                  <a:t> at </a:t>
                </a:r>
                <a14:m>
                  <m:oMath xmlns:m="http://schemas.openxmlformats.org/officeDocument/2006/math">
                    <m:r>
                      <a:rPr lang="en-US" sz="1600"/>
                      <m:t>𝑡</m:t>
                    </m:r>
                    <m:r>
                      <a:rPr lang="en-US" sz="1600"/>
                      <m:t>=</m:t>
                    </m:r>
                    <m:r>
                      <a:rPr lang="en-US" sz="1600"/>
                      <m:t>𝑘</m:t>
                    </m:r>
                    <m:r>
                      <m:rPr>
                        <m:sty m:val="p"/>
                      </m:rPr>
                      <a:rPr lang="en-US" sz="1600"/>
                      <m:t>Δ</m:t>
                    </m:r>
                    <m:r>
                      <a:rPr lang="en-US" sz="1600"/>
                      <m:t>𝑡</m:t>
                    </m:r>
                  </m:oMath>
                </a14:m>
                <a:r>
                  <a:rPr lang="en-US" sz="1600" dirty="0"/>
                  <a:t>. </a:t>
                </a:r>
                <a:endParaRPr lang="en-GB" sz="1600" dirty="0"/>
              </a:p>
              <a:p>
                <a:pPr marL="0" indent="0">
                  <a:lnSpc>
                    <a:spcPct val="170000"/>
                  </a:lnSpc>
                  <a:buNone/>
                </a:pPr>
                <a:endParaRPr lang="en-GB" sz="1600" dirty="0"/>
              </a:p>
              <a:p>
                <a:pPr>
                  <a:lnSpc>
                    <a:spcPct val="170000"/>
                  </a:lnSpc>
                </a:pPr>
                <a:endParaRPr lang="en-GB" dirty="0"/>
              </a:p>
              <a:p>
                <a:endParaRPr lang="en-GB" dirty="0"/>
              </a:p>
            </p:txBody>
          </p:sp>
        </mc:Choice>
        <mc:Fallback>
          <p:sp>
            <p:nvSpPr>
              <p:cNvPr id="2" name="Content Placeholder 1">
                <a:extLst>
                  <a:ext uri="{FF2B5EF4-FFF2-40B4-BE49-F238E27FC236}">
                    <a16:creationId xmlns:a16="http://schemas.microsoft.com/office/drawing/2014/main" id="{AF145456-01A3-E632-3340-1F2FE9DE61DB}"/>
                  </a:ext>
                </a:extLst>
              </p:cNvPr>
              <p:cNvSpPr>
                <a:spLocks noGrp="1" noRot="1" noChangeAspect="1" noMove="1" noResize="1" noEditPoints="1" noAdjustHandles="1" noChangeArrowheads="1" noChangeShapeType="1" noTextEdit="1"/>
              </p:cNvSpPr>
              <p:nvPr>
                <p:ph sz="half" idx="1"/>
              </p:nvPr>
            </p:nvSpPr>
            <p:spPr>
              <a:blipFill>
                <a:blip r:embed="rId2"/>
                <a:stretch>
                  <a:fillRect l="-471" r="-706"/>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908AE8-D5E3-2A02-556B-F8AF80FCAF47}"/>
                  </a:ext>
                </a:extLst>
              </p:cNvPr>
              <p:cNvSpPr>
                <a:spLocks noGrp="1"/>
              </p:cNvSpPr>
              <p:nvPr>
                <p:ph sz="half" idx="2"/>
              </p:nvPr>
            </p:nvSpPr>
            <p:spPr/>
            <p:txBody>
              <a:bodyPr/>
              <a:lstStyle/>
              <a:p>
                <a:r>
                  <a:rPr lang="en-US" sz="1500" dirty="0"/>
                  <a:t>So,</a:t>
                </a:r>
              </a:p>
              <a:p>
                <a:endParaRPr lang="en-US" sz="1500" dirty="0"/>
              </a:p>
              <a:p>
                <a:endParaRPr lang="en-US" sz="1500" dirty="0"/>
              </a:p>
              <a:p>
                <a:endParaRPr lang="en-US" sz="1500" dirty="0"/>
              </a:p>
              <a:p>
                <a:r>
                  <a:rPr lang="en-US" sz="1500" dirty="0"/>
                  <a:t>or:</a:t>
                </a:r>
              </a:p>
              <a:p>
                <a:endParaRPr lang="en-US" sz="1500" dirty="0"/>
              </a:p>
              <a:p>
                <a:endParaRPr lang="en-US" sz="1500" dirty="0"/>
              </a:p>
              <a:p>
                <a:pPr>
                  <a:lnSpc>
                    <a:spcPct val="150000"/>
                  </a:lnSpc>
                </a:pPr>
                <a:r>
                  <a:rPr lang="en-US" sz="1500" dirty="0"/>
                  <a:t>This is a first-order difference equation that can be used to predict </a:t>
                </a:r>
                <a14:m>
                  <m:oMath xmlns:m="http://schemas.openxmlformats.org/officeDocument/2006/math">
                    <m:r>
                      <a:rPr lang="en-US" sz="1500"/>
                      <m:t>𝑦</m:t>
                    </m:r>
                    <m:d>
                      <m:dPr>
                        <m:ctrlPr>
                          <a:rPr lang="en-US" sz="1500"/>
                        </m:ctrlPr>
                      </m:dPr>
                      <m:e>
                        <m:r>
                          <a:rPr lang="en-US" sz="1500"/>
                          <m:t>𝑘</m:t>
                        </m:r>
                      </m:e>
                    </m:d>
                  </m:oMath>
                </a14:m>
                <a:r>
                  <a:rPr lang="en-US" sz="1500" dirty="0"/>
                  <a:t> based on information at the previous time step </a:t>
                </a:r>
                <a14:m>
                  <m:oMath xmlns:m="http://schemas.openxmlformats.org/officeDocument/2006/math">
                    <m:d>
                      <m:dPr>
                        <m:ctrlPr>
                          <a:rPr lang="en-US" sz="1500"/>
                        </m:ctrlPr>
                      </m:dPr>
                      <m:e>
                        <m:r>
                          <a:rPr lang="en-US" sz="1500"/>
                          <m:t>𝑘</m:t>
                        </m:r>
                        <m:r>
                          <a:rPr lang="en-US" sz="1500"/>
                          <m:t>−1</m:t>
                        </m:r>
                      </m:e>
                    </m:d>
                  </m:oMath>
                </a14:m>
                <a:r>
                  <a:rPr lang="en-GB" sz="1500" dirty="0"/>
                  <a:t>. This type of expression is called a recurrence relation.</a:t>
                </a:r>
              </a:p>
              <a:p>
                <a:endParaRPr lang="en-US" sz="1500" dirty="0"/>
              </a:p>
              <a:p>
                <a:endParaRPr lang="en-GB" sz="1500" dirty="0"/>
              </a:p>
              <a:p>
                <a:endParaRPr lang="en-GB" dirty="0"/>
              </a:p>
            </p:txBody>
          </p:sp>
        </mc:Choice>
        <mc:Fallback>
          <p:sp>
            <p:nvSpPr>
              <p:cNvPr id="3" name="Content Placeholder 2">
                <a:extLst>
                  <a:ext uri="{FF2B5EF4-FFF2-40B4-BE49-F238E27FC236}">
                    <a16:creationId xmlns:a16="http://schemas.microsoft.com/office/drawing/2014/main" id="{13908AE8-D5E3-2A02-556B-F8AF80FCAF47}"/>
                  </a:ext>
                </a:extLst>
              </p:cNvPr>
              <p:cNvSpPr>
                <a:spLocks noGrp="1" noRot="1" noChangeAspect="1" noMove="1" noResize="1" noEditPoints="1" noAdjustHandles="1" noChangeArrowheads="1" noChangeShapeType="1" noTextEdit="1"/>
              </p:cNvSpPr>
              <p:nvPr>
                <p:ph sz="half" idx="2"/>
              </p:nvPr>
            </p:nvSpPr>
            <p:spPr>
              <a:blipFill>
                <a:blip r:embed="rId3"/>
                <a:stretch>
                  <a:fillRect l="-353" t="-840" r="-235"/>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F1850A8B-3791-A5BD-5A67-010C6D3BFEE5}"/>
              </a:ext>
            </a:extLst>
          </p:cNvPr>
          <p:cNvSpPr>
            <a:spLocks noGrp="1"/>
          </p:cNvSpPr>
          <p:nvPr>
            <p:ph type="title"/>
          </p:nvPr>
        </p:nvSpPr>
        <p:spPr/>
        <p:txBody>
          <a:bodyPr/>
          <a:lstStyle/>
          <a:p>
            <a:r>
              <a:rPr lang="en-US" dirty="0"/>
              <a:t>Discrete-time dynamic models</a:t>
            </a:r>
            <a:endParaRPr lang="en-GB" dirty="0"/>
          </a:p>
        </p:txBody>
      </p:sp>
      <mc:AlternateContent xmlns:mc="http://schemas.openxmlformats.org/markup-compatibility/2006">
        <mc:Choice xmlns:a14="http://schemas.microsoft.com/office/drawing/2010/main" Requires="a14">
          <p:graphicFrame>
            <p:nvGraphicFramePr>
              <p:cNvPr id="5" name="Table 7">
                <a:extLst>
                  <a:ext uri="{FF2B5EF4-FFF2-40B4-BE49-F238E27FC236}">
                    <a16:creationId xmlns:a16="http://schemas.microsoft.com/office/drawing/2014/main" id="{E1ACC6DA-FD3F-1CC6-B9D3-4F1F8F99B9CB}"/>
                  </a:ext>
                </a:extLst>
              </p:cNvPr>
              <p:cNvGraphicFramePr>
                <a:graphicFrameLocks noGrp="1"/>
              </p:cNvGraphicFramePr>
              <p:nvPr>
                <p:extLst>
                  <p:ext uri="{D42A27DB-BD31-4B8C-83A1-F6EECF244321}">
                    <p14:modId xmlns:p14="http://schemas.microsoft.com/office/powerpoint/2010/main" val="3375199709"/>
                  </p:ext>
                </p:extLst>
              </p:nvPr>
            </p:nvGraphicFramePr>
            <p:xfrm>
              <a:off x="838200" y="4153744"/>
              <a:ext cx="5257800" cy="564706"/>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𝑑𝑦</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num>
                                  <m:den>
                                    <m:r>
                                      <a:rPr lang="en-US" sz="1600" b="0" i="1" smtClean="0">
                                        <a:latin typeface="Cambria Math" panose="02040503050406030204" pitchFamily="18" charset="0"/>
                                      </a:rPr>
                                      <m:t>𝑑𝑡</m:t>
                                    </m:r>
                                  </m:den>
                                </m:f>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𝑦</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d>
                                  </m:num>
                                  <m:den>
                                    <m:r>
                                      <m:rPr>
                                        <m:sty m:val="p"/>
                                      </m:rPr>
                                      <a:rPr lang="en-US" sz="1600" b="0" i="0" smtClean="0">
                                        <a:latin typeface="Cambria Math" panose="02040503050406030204" pitchFamily="18" charset="0"/>
                                        <a:ea typeface="Cambria Math" panose="02040503050406030204" pitchFamily="18" charset="0"/>
                                      </a:rPr>
                                      <m:t>Δ</m:t>
                                    </m:r>
                                    <m:r>
                                      <a:rPr lang="en-US" sz="1600" b="0" i="1" smtClean="0">
                                        <a:latin typeface="Cambria Math" panose="02040503050406030204" pitchFamily="18" charset="0"/>
                                        <a:ea typeface="Cambria Math" panose="02040503050406030204" pitchFamily="18" charset="0"/>
                                      </a:rPr>
                                      <m:t>𝑡</m:t>
                                    </m:r>
                                  </m:den>
                                </m:f>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(31)</a:t>
                          </a:r>
                        </a:p>
                      </a:txBody>
                      <a:tcPr anchor="ctr"/>
                    </a:tc>
                    <a:extLst>
                      <a:ext uri="{0D108BD9-81ED-4DB2-BD59-A6C34878D82A}">
                        <a16:rowId xmlns:a16="http://schemas.microsoft.com/office/drawing/2014/main" val="2442538974"/>
                      </a:ext>
                    </a:extLst>
                  </a:tr>
                </a:tbl>
              </a:graphicData>
            </a:graphic>
          </p:graphicFrame>
        </mc:Choice>
        <mc:Fallback>
          <p:graphicFrame>
            <p:nvGraphicFramePr>
              <p:cNvPr id="5" name="Table 7">
                <a:extLst>
                  <a:ext uri="{FF2B5EF4-FFF2-40B4-BE49-F238E27FC236}">
                    <a16:creationId xmlns:a16="http://schemas.microsoft.com/office/drawing/2014/main" id="{E1ACC6DA-FD3F-1CC6-B9D3-4F1F8F99B9CB}"/>
                  </a:ext>
                </a:extLst>
              </p:cNvPr>
              <p:cNvGraphicFramePr>
                <a:graphicFrameLocks noGrp="1"/>
              </p:cNvGraphicFramePr>
              <p:nvPr>
                <p:extLst>
                  <p:ext uri="{D42A27DB-BD31-4B8C-83A1-F6EECF244321}">
                    <p14:modId xmlns:p14="http://schemas.microsoft.com/office/powerpoint/2010/main" val="3375199709"/>
                  </p:ext>
                </p:extLst>
              </p:nvPr>
            </p:nvGraphicFramePr>
            <p:xfrm>
              <a:off x="838200" y="4153744"/>
              <a:ext cx="5257800" cy="564706"/>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564706">
                    <a:tc>
                      <a:txBody>
                        <a:bodyPr/>
                        <a:lstStyle/>
                        <a:p>
                          <a:endParaRPr lang="en-US"/>
                        </a:p>
                      </a:txBody>
                      <a:tcPr anchor="ctr">
                        <a:blipFill>
                          <a:blip r:embed="rId4"/>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(31)</a:t>
                          </a:r>
                        </a:p>
                      </a:txBody>
                      <a:tcPr anchor="ctr"/>
                    </a:tc>
                    <a:extLst>
                      <a:ext uri="{0D108BD9-81ED-4DB2-BD59-A6C34878D82A}">
                        <a16:rowId xmlns:a16="http://schemas.microsoft.com/office/drawing/2014/main" val="2442538974"/>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8" name="Table 7">
                <a:extLst>
                  <a:ext uri="{FF2B5EF4-FFF2-40B4-BE49-F238E27FC236}">
                    <a16:creationId xmlns:a16="http://schemas.microsoft.com/office/drawing/2014/main" id="{43F399FF-9E69-99B7-E76D-0F198BAA7AED}"/>
                  </a:ext>
                </a:extLst>
              </p:cNvPr>
              <p:cNvGraphicFramePr>
                <a:graphicFrameLocks noGrp="1"/>
              </p:cNvGraphicFramePr>
              <p:nvPr>
                <p:extLst>
                  <p:ext uri="{D42A27DB-BD31-4B8C-83A1-F6EECF244321}">
                    <p14:modId xmlns:p14="http://schemas.microsoft.com/office/powerpoint/2010/main" val="3331171087"/>
                  </p:ext>
                </p:extLst>
              </p:nvPr>
            </p:nvGraphicFramePr>
            <p:xfrm>
              <a:off x="6096000" y="2517670"/>
              <a:ext cx="5257800" cy="564706"/>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𝑦</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d>
                                  </m:num>
                                  <m:den>
                                    <m:r>
                                      <m:rPr>
                                        <m:sty m:val="p"/>
                                      </m:rPr>
                                      <a:rPr lang="en-US" sz="1600" b="0" i="0" smtClean="0">
                                        <a:latin typeface="Cambria Math" panose="02040503050406030204" pitchFamily="18" charset="0"/>
                                        <a:ea typeface="Cambria Math" panose="02040503050406030204" pitchFamily="18" charset="0"/>
                                      </a:rPr>
                                      <m:t>Δ</m:t>
                                    </m:r>
                                    <m:r>
                                      <a:rPr lang="en-US" sz="1600" b="0" i="1" smtClean="0">
                                        <a:latin typeface="Cambria Math" panose="02040503050406030204" pitchFamily="18" charset="0"/>
                                        <a:ea typeface="Cambria Math" panose="02040503050406030204" pitchFamily="18" charset="0"/>
                                      </a:rPr>
                                      <m:t>𝑡</m:t>
                                    </m:r>
                                  </m:den>
                                </m:f>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𝑢</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(32)</a:t>
                          </a:r>
                        </a:p>
                      </a:txBody>
                      <a:tcPr anchor="ctr"/>
                    </a:tc>
                    <a:extLst>
                      <a:ext uri="{0D108BD9-81ED-4DB2-BD59-A6C34878D82A}">
                        <a16:rowId xmlns:a16="http://schemas.microsoft.com/office/drawing/2014/main" val="2442538974"/>
                      </a:ext>
                    </a:extLst>
                  </a:tr>
                </a:tbl>
              </a:graphicData>
            </a:graphic>
          </p:graphicFrame>
        </mc:Choice>
        <mc:Fallback>
          <p:graphicFrame>
            <p:nvGraphicFramePr>
              <p:cNvPr id="8" name="Table 7">
                <a:extLst>
                  <a:ext uri="{FF2B5EF4-FFF2-40B4-BE49-F238E27FC236}">
                    <a16:creationId xmlns:a16="http://schemas.microsoft.com/office/drawing/2014/main" id="{43F399FF-9E69-99B7-E76D-0F198BAA7AED}"/>
                  </a:ext>
                </a:extLst>
              </p:cNvPr>
              <p:cNvGraphicFramePr>
                <a:graphicFrameLocks noGrp="1"/>
              </p:cNvGraphicFramePr>
              <p:nvPr>
                <p:extLst>
                  <p:ext uri="{D42A27DB-BD31-4B8C-83A1-F6EECF244321}">
                    <p14:modId xmlns:p14="http://schemas.microsoft.com/office/powerpoint/2010/main" val="3331171087"/>
                  </p:ext>
                </p:extLst>
              </p:nvPr>
            </p:nvGraphicFramePr>
            <p:xfrm>
              <a:off x="6096000" y="2517670"/>
              <a:ext cx="5257800" cy="564706"/>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564706">
                    <a:tc>
                      <a:txBody>
                        <a:bodyPr/>
                        <a:lstStyle/>
                        <a:p>
                          <a:endParaRPr lang="en-US"/>
                        </a:p>
                      </a:txBody>
                      <a:tcPr anchor="ctr">
                        <a:blipFill>
                          <a:blip r:embed="rId5"/>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(32)</a:t>
                          </a:r>
                        </a:p>
                      </a:txBody>
                      <a:tcPr anchor="ctr"/>
                    </a:tc>
                    <a:extLst>
                      <a:ext uri="{0D108BD9-81ED-4DB2-BD59-A6C34878D82A}">
                        <a16:rowId xmlns:a16="http://schemas.microsoft.com/office/drawing/2014/main" val="2442538974"/>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9" name="Table 8">
                <a:extLst>
                  <a:ext uri="{FF2B5EF4-FFF2-40B4-BE49-F238E27FC236}">
                    <a16:creationId xmlns:a16="http://schemas.microsoft.com/office/drawing/2014/main" id="{1D0F228E-9F25-9F26-B927-1D40903EBB39}"/>
                  </a:ext>
                </a:extLst>
              </p:cNvPr>
              <p:cNvGraphicFramePr>
                <a:graphicFrameLocks noGrp="1"/>
              </p:cNvGraphicFramePr>
              <p:nvPr>
                <p:extLst>
                  <p:ext uri="{D42A27DB-BD31-4B8C-83A1-F6EECF244321}">
                    <p14:modId xmlns:p14="http://schemas.microsoft.com/office/powerpoint/2010/main" val="241252724"/>
                  </p:ext>
                </p:extLst>
              </p:nvPr>
            </p:nvGraphicFramePr>
            <p:xfrm>
              <a:off x="6096000" y="3564837"/>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𝑦</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d>
                                <m:r>
                                  <a:rPr lang="en-US" sz="1600" b="0" i="1" smtClean="0">
                                    <a:latin typeface="Cambria Math" panose="02040503050406030204" pitchFamily="18" charset="0"/>
                                    <a:ea typeface="Cambria Math" panose="02040503050406030204" pitchFamily="18" charset="0"/>
                                  </a:rPr>
                                  <m:t>+</m:t>
                                </m:r>
                                <m:r>
                                  <m:rPr>
                                    <m:sty m:val="p"/>
                                  </m:rPr>
                                  <a:rPr lang="en-US" sz="1600" b="0" i="0" smtClean="0">
                                    <a:latin typeface="Cambria Math" panose="02040503050406030204" pitchFamily="18" charset="0"/>
                                    <a:ea typeface="Cambria Math" panose="02040503050406030204" pitchFamily="18" charset="0"/>
                                  </a:rPr>
                                  <m:t>Δ</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𝑓</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𝑢</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(33)</a:t>
                          </a:r>
                        </a:p>
                      </a:txBody>
                      <a:tcPr anchor="ctr"/>
                    </a:tc>
                    <a:extLst>
                      <a:ext uri="{0D108BD9-81ED-4DB2-BD59-A6C34878D82A}">
                        <a16:rowId xmlns:a16="http://schemas.microsoft.com/office/drawing/2014/main" val="2442538974"/>
                      </a:ext>
                    </a:extLst>
                  </a:tr>
                </a:tbl>
              </a:graphicData>
            </a:graphic>
          </p:graphicFrame>
        </mc:Choice>
        <mc:Fallback>
          <p:graphicFrame>
            <p:nvGraphicFramePr>
              <p:cNvPr id="9" name="Table 8">
                <a:extLst>
                  <a:ext uri="{FF2B5EF4-FFF2-40B4-BE49-F238E27FC236}">
                    <a16:creationId xmlns:a16="http://schemas.microsoft.com/office/drawing/2014/main" id="{1D0F228E-9F25-9F26-B927-1D40903EBB39}"/>
                  </a:ext>
                </a:extLst>
              </p:cNvPr>
              <p:cNvGraphicFramePr>
                <a:graphicFrameLocks noGrp="1"/>
              </p:cNvGraphicFramePr>
              <p:nvPr>
                <p:extLst>
                  <p:ext uri="{D42A27DB-BD31-4B8C-83A1-F6EECF244321}">
                    <p14:modId xmlns:p14="http://schemas.microsoft.com/office/powerpoint/2010/main" val="241252724"/>
                  </p:ext>
                </p:extLst>
              </p:nvPr>
            </p:nvGraphicFramePr>
            <p:xfrm>
              <a:off x="6096000" y="3564837"/>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6"/>
                          <a:stretch>
                            <a:fillRect t="-1695" r="-20028" b="-18644"/>
                          </a:stretch>
                        </a:blipFill>
                      </a:tcPr>
                    </a:tc>
                    <a:tc>
                      <a:txBody>
                        <a:bodyPr/>
                        <a:lstStyle/>
                        <a:p>
                          <a:pPr algn="ctr"/>
                          <a:r>
                            <a:rPr lang="en-GB" sz="1600" b="1" dirty="0">
                              <a:solidFill>
                                <a:schemeClr val="bg2">
                                  <a:lumMod val="50000"/>
                                </a:schemeClr>
                              </a:solidFill>
                              <a:latin typeface="Nexa-Light" panose="01000000000000000000" pitchFamily="2" charset="0"/>
                            </a:rPr>
                            <a:t>(33)</a:t>
                          </a:r>
                        </a:p>
                      </a:txBody>
                      <a:tcPr anchor="ctr"/>
                    </a:tc>
                    <a:extLst>
                      <a:ext uri="{0D108BD9-81ED-4DB2-BD59-A6C34878D82A}">
                        <a16:rowId xmlns:a16="http://schemas.microsoft.com/office/drawing/2014/main" val="2442538974"/>
                      </a:ext>
                    </a:extLst>
                  </a:tr>
                </a:tbl>
              </a:graphicData>
            </a:graphic>
          </p:graphicFrame>
        </mc:Fallback>
      </mc:AlternateContent>
    </p:spTree>
    <p:extLst>
      <p:ext uri="{BB962C8B-B14F-4D97-AF65-F5344CB8AC3E}">
        <p14:creationId xmlns:p14="http://schemas.microsoft.com/office/powerpoint/2010/main" val="2897526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A9076E-24F4-46BA-D1EA-90018F435B3F}"/>
              </a:ext>
            </a:extLst>
          </p:cNvPr>
          <p:cNvSpPr>
            <a:spLocks noGrp="1"/>
          </p:cNvSpPr>
          <p:nvPr>
            <p:ph sz="half" idx="1"/>
          </p:nvPr>
        </p:nvSpPr>
        <p:spPr/>
        <p:txBody>
          <a:bodyPr>
            <a:normAutofit fontScale="92500" lnSpcReduction="20000"/>
          </a:bodyPr>
          <a:lstStyle/>
          <a:p>
            <a:pPr>
              <a:lnSpc>
                <a:spcPct val="160000"/>
              </a:lnSpc>
            </a:pPr>
            <a:r>
              <a:rPr lang="en-GB" sz="2100" dirty="0">
                <a:ea typeface="Calibri" panose="020F0502020204030204" pitchFamily="34" charset="0"/>
                <a:cs typeface="Times New Roman" panose="02020603050405020304" pitchFamily="18" charset="0"/>
              </a:rPr>
              <a:t>The notion of system helps us, in a first instance, to delimitate, for example: </a:t>
            </a:r>
          </a:p>
          <a:p>
            <a:pPr lvl="1">
              <a:lnSpc>
                <a:spcPct val="160000"/>
              </a:lnSpc>
            </a:pPr>
            <a:r>
              <a:rPr lang="en-GB" sz="1700" dirty="0">
                <a:ea typeface="Calibri" panose="020F0502020204030204" pitchFamily="34" charset="0"/>
                <a:cs typeface="Times New Roman" panose="02020603050405020304" pitchFamily="18" charset="0"/>
              </a:rPr>
              <a:t>A state management mechanism</a:t>
            </a:r>
          </a:p>
          <a:p>
            <a:pPr lvl="1">
              <a:lnSpc>
                <a:spcPct val="160000"/>
              </a:lnSpc>
            </a:pPr>
            <a:r>
              <a:rPr lang="en-GB" sz="1700" dirty="0">
                <a:ea typeface="Calibri" panose="020F0502020204030204" pitchFamily="34" charset="0"/>
                <a:cs typeface="Times New Roman" panose="02020603050405020304" pitchFamily="18" charset="0"/>
              </a:rPr>
              <a:t>A way of education at the national level</a:t>
            </a:r>
          </a:p>
          <a:p>
            <a:pPr lvl="1">
              <a:lnSpc>
                <a:spcPct val="160000"/>
              </a:lnSpc>
            </a:pPr>
            <a:r>
              <a:rPr lang="en-GB" sz="1700" dirty="0">
                <a:ea typeface="Calibri" panose="020F0502020204030204" pitchFamily="34" charset="0"/>
                <a:cs typeface="Times New Roman" panose="02020603050405020304" pitchFamily="18" charset="0"/>
              </a:rPr>
              <a:t>Part of the components that contribute to the integration of the human body into the environment</a:t>
            </a:r>
          </a:p>
          <a:p>
            <a:pPr lvl="1">
              <a:lnSpc>
                <a:spcPct val="160000"/>
              </a:lnSpc>
            </a:pPr>
            <a:r>
              <a:rPr lang="en-GB" sz="1700" dirty="0">
                <a:ea typeface="Calibri" panose="020F0502020204030204" pitchFamily="34" charset="0"/>
                <a:cs typeface="Times New Roman" panose="02020603050405020304" pitchFamily="18" charset="0"/>
              </a:rPr>
              <a:t>The elements necessary to obtain a constant temperature in an enclosure</a:t>
            </a:r>
          </a:p>
          <a:p>
            <a:pPr lvl="1">
              <a:lnSpc>
                <a:spcPct val="160000"/>
              </a:lnSpc>
            </a:pPr>
            <a:r>
              <a:rPr lang="en-GB" sz="1700" dirty="0">
                <a:ea typeface="Calibri" panose="020F0502020204030204" pitchFamily="34" charset="0"/>
                <a:cs typeface="Times New Roman" panose="02020603050405020304" pitchFamily="18" charset="0"/>
              </a:rPr>
              <a:t>The elements of a mobile robot, the elements of a robotic manipulator, etc</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3">
            <a:extLst>
              <a:ext uri="{FF2B5EF4-FFF2-40B4-BE49-F238E27FC236}">
                <a16:creationId xmlns:a16="http://schemas.microsoft.com/office/drawing/2014/main" id="{E007D088-2081-9806-F504-D1596FFB5814}"/>
              </a:ext>
            </a:extLst>
          </p:cNvPr>
          <p:cNvSpPr>
            <a:spLocks noGrp="1"/>
          </p:cNvSpPr>
          <p:nvPr>
            <p:ph type="title"/>
          </p:nvPr>
        </p:nvSpPr>
        <p:spPr/>
        <p:txBody>
          <a:bodyPr/>
          <a:lstStyle/>
          <a:p>
            <a:r>
              <a:rPr lang="en-US" dirty="0"/>
              <a:t>Systems:</a:t>
            </a:r>
            <a:br>
              <a:rPr lang="en-US" dirty="0"/>
            </a:br>
            <a:r>
              <a:rPr lang="en-US" dirty="0"/>
              <a:t>general aspects</a:t>
            </a:r>
            <a:endParaRPr lang="en-GB" dirty="0"/>
          </a:p>
        </p:txBody>
      </p:sp>
      <p:pic>
        <p:nvPicPr>
          <p:cNvPr id="33" name="Graphic 32" descr="Network outline">
            <a:extLst>
              <a:ext uri="{FF2B5EF4-FFF2-40B4-BE49-F238E27FC236}">
                <a16:creationId xmlns:a16="http://schemas.microsoft.com/office/drawing/2014/main" id="{F4622DC6-FA55-AE0F-835F-5B50DE7D30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33348" y="2916300"/>
            <a:ext cx="2069334" cy="2069334"/>
          </a:xfrm>
          <a:prstGeom prst="rect">
            <a:avLst/>
          </a:prstGeom>
        </p:spPr>
      </p:pic>
      <p:pic>
        <p:nvPicPr>
          <p:cNvPr id="41" name="Graphic 40" descr="Thought outline">
            <a:extLst>
              <a:ext uri="{FF2B5EF4-FFF2-40B4-BE49-F238E27FC236}">
                <a16:creationId xmlns:a16="http://schemas.microsoft.com/office/drawing/2014/main" id="{ECC82BA2-D868-1830-5015-32AC908600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97053" y="1825625"/>
            <a:ext cx="1724878" cy="1724878"/>
          </a:xfrm>
          <a:prstGeom prst="rect">
            <a:avLst/>
          </a:prstGeom>
        </p:spPr>
      </p:pic>
      <p:pic>
        <p:nvPicPr>
          <p:cNvPr id="43" name="Graphic 42" descr="Workflow outline">
            <a:extLst>
              <a:ext uri="{FF2B5EF4-FFF2-40B4-BE49-F238E27FC236}">
                <a16:creationId xmlns:a16="http://schemas.microsoft.com/office/drawing/2014/main" id="{50C158F9-55F5-2CD9-B752-3892253C61D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96901" y="5114628"/>
            <a:ext cx="1549979" cy="1549979"/>
          </a:xfrm>
          <a:prstGeom prst="rect">
            <a:avLst/>
          </a:prstGeom>
        </p:spPr>
      </p:pic>
    </p:spTree>
    <p:extLst>
      <p:ext uri="{BB962C8B-B14F-4D97-AF65-F5344CB8AC3E}">
        <p14:creationId xmlns:p14="http://schemas.microsoft.com/office/powerpoint/2010/main" val="1551129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145456-01A3-E632-3340-1F2FE9DE61DB}"/>
              </a:ext>
            </a:extLst>
          </p:cNvPr>
          <p:cNvSpPr>
            <a:spLocks noGrp="1"/>
          </p:cNvSpPr>
          <p:nvPr>
            <p:ph sz="half" idx="1"/>
          </p:nvPr>
        </p:nvSpPr>
        <p:spPr/>
        <p:txBody>
          <a:bodyPr>
            <a:normAutofit/>
          </a:bodyPr>
          <a:lstStyle/>
          <a:p>
            <a:pPr>
              <a:lnSpc>
                <a:spcPct val="150000"/>
              </a:lnSpc>
            </a:pPr>
            <a:r>
              <a:rPr lang="en-US" sz="1600" dirty="0"/>
              <a:t>For higher-order ODEs, we can use a </a:t>
            </a:r>
            <a:r>
              <a:rPr lang="en-US" sz="1600" dirty="0" err="1"/>
              <a:t>generalisation</a:t>
            </a:r>
            <a:r>
              <a:rPr lang="en-US" sz="1600" dirty="0"/>
              <a:t> of the Euler method that we used for solving first-order ODEs. To illustrate the method, let us consider a 2nd order ODE:</a:t>
            </a:r>
            <a:endParaRPr lang="en-GB" sz="1600" dirty="0"/>
          </a:p>
          <a:p>
            <a:pPr>
              <a:lnSpc>
                <a:spcPct val="170000"/>
              </a:lnSpc>
            </a:pPr>
            <a:endParaRPr lang="en-GB" sz="1600" dirty="0"/>
          </a:p>
          <a:p>
            <a:pPr>
              <a:lnSpc>
                <a:spcPct val="170000"/>
              </a:lnSpc>
            </a:pPr>
            <a:endParaRPr lang="en-GB" sz="1600" dirty="0"/>
          </a:p>
          <a:p>
            <a:pPr>
              <a:lnSpc>
                <a:spcPct val="170000"/>
              </a:lnSpc>
            </a:pPr>
            <a:r>
              <a:rPr lang="en-GB" sz="1600" dirty="0"/>
              <a:t>Or:</a:t>
            </a:r>
          </a:p>
          <a:p>
            <a:pPr>
              <a:lnSpc>
                <a:spcPct val="170000"/>
              </a:lnSpc>
            </a:pPr>
            <a:endParaRPr lang="en-GB" dirty="0"/>
          </a:p>
          <a:p>
            <a:endParaRPr lang="en-GB" dirty="0"/>
          </a:p>
        </p:txBody>
      </p:sp>
      <p:sp>
        <p:nvSpPr>
          <p:cNvPr id="3" name="Content Placeholder 2">
            <a:extLst>
              <a:ext uri="{FF2B5EF4-FFF2-40B4-BE49-F238E27FC236}">
                <a16:creationId xmlns:a16="http://schemas.microsoft.com/office/drawing/2014/main" id="{13908AE8-D5E3-2A02-556B-F8AF80FCAF47}"/>
              </a:ext>
            </a:extLst>
          </p:cNvPr>
          <p:cNvSpPr>
            <a:spLocks noGrp="1"/>
          </p:cNvSpPr>
          <p:nvPr>
            <p:ph sz="half" idx="2"/>
          </p:nvPr>
        </p:nvSpPr>
        <p:spPr/>
        <p:txBody>
          <a:bodyPr>
            <a:normAutofit lnSpcReduction="10000"/>
          </a:bodyPr>
          <a:lstStyle/>
          <a:p>
            <a:pPr>
              <a:lnSpc>
                <a:spcPct val="150000"/>
              </a:lnSpc>
            </a:pPr>
            <a:r>
              <a:rPr lang="en-US" sz="1600" dirty="0"/>
              <a:t>For discretization, the idea is to write the second order system (ODE) as a system of two first order systems (ODEs) and then apply Euler’s method to the first order equations.</a:t>
            </a:r>
          </a:p>
          <a:p>
            <a:pPr>
              <a:lnSpc>
                <a:spcPct val="150000"/>
              </a:lnSpc>
            </a:pPr>
            <a:r>
              <a:rPr lang="en-US" sz="1600" dirty="0"/>
              <a:t>So, as we did before, we’ll define a new variable:</a:t>
            </a:r>
          </a:p>
          <a:p>
            <a:pPr>
              <a:lnSpc>
                <a:spcPct val="150000"/>
              </a:lnSpc>
            </a:pPr>
            <a:endParaRPr lang="en-US" sz="1600" dirty="0"/>
          </a:p>
          <a:p>
            <a:pPr>
              <a:lnSpc>
                <a:spcPct val="150000"/>
              </a:lnSpc>
            </a:pPr>
            <a:endParaRPr lang="en-US" sz="1600" dirty="0"/>
          </a:p>
          <a:p>
            <a:pPr>
              <a:lnSpc>
                <a:spcPct val="150000"/>
              </a:lnSpc>
            </a:pPr>
            <a:endParaRPr lang="en-US" sz="1600" dirty="0"/>
          </a:p>
          <a:p>
            <a:pPr>
              <a:lnSpc>
                <a:spcPct val="150000"/>
              </a:lnSpc>
            </a:pPr>
            <a:endParaRPr lang="en-GB" sz="1600" dirty="0"/>
          </a:p>
          <a:p>
            <a:r>
              <a:rPr lang="en-US" sz="1600" dirty="0"/>
              <a:t>We need initial conditions:</a:t>
            </a:r>
            <a:endParaRPr lang="en-GB" sz="1600" dirty="0"/>
          </a:p>
          <a:p>
            <a:endParaRPr lang="en-GB" sz="1500" dirty="0"/>
          </a:p>
          <a:p>
            <a:endParaRPr lang="en-GB" dirty="0"/>
          </a:p>
        </p:txBody>
      </p:sp>
      <p:sp>
        <p:nvSpPr>
          <p:cNvPr id="4" name="Title 3">
            <a:extLst>
              <a:ext uri="{FF2B5EF4-FFF2-40B4-BE49-F238E27FC236}">
                <a16:creationId xmlns:a16="http://schemas.microsoft.com/office/drawing/2014/main" id="{F1850A8B-3791-A5BD-5A67-010C6D3BFEE5}"/>
              </a:ext>
            </a:extLst>
          </p:cNvPr>
          <p:cNvSpPr>
            <a:spLocks noGrp="1"/>
          </p:cNvSpPr>
          <p:nvPr>
            <p:ph type="title"/>
          </p:nvPr>
        </p:nvSpPr>
        <p:spPr/>
        <p:txBody>
          <a:bodyPr/>
          <a:lstStyle/>
          <a:p>
            <a:r>
              <a:rPr lang="en-US" dirty="0"/>
              <a:t>Discrete-time dynamic models</a:t>
            </a:r>
            <a:endParaRPr lang="en-GB" dirty="0"/>
          </a:p>
        </p:txBody>
      </p:sp>
      <mc:AlternateContent xmlns:mc="http://schemas.openxmlformats.org/markup-compatibility/2006">
        <mc:Choice xmlns:a14="http://schemas.microsoft.com/office/drawing/2010/main" Requires="a14">
          <p:graphicFrame>
            <p:nvGraphicFramePr>
              <p:cNvPr id="5" name="Table 7">
                <a:extLst>
                  <a:ext uri="{FF2B5EF4-FFF2-40B4-BE49-F238E27FC236}">
                    <a16:creationId xmlns:a16="http://schemas.microsoft.com/office/drawing/2014/main" id="{E1ACC6DA-FD3F-1CC6-B9D3-4F1F8F99B9CB}"/>
                  </a:ext>
                </a:extLst>
              </p:cNvPr>
              <p:cNvGraphicFramePr>
                <a:graphicFrameLocks noGrp="1"/>
              </p:cNvGraphicFramePr>
              <p:nvPr>
                <p:extLst>
                  <p:ext uri="{D42A27DB-BD31-4B8C-83A1-F6EECF244321}">
                    <p14:modId xmlns:p14="http://schemas.microsoft.com/office/powerpoint/2010/main" val="3622307092"/>
                  </p:ext>
                </p:extLst>
              </p:nvPr>
            </p:nvGraphicFramePr>
            <p:xfrm>
              <a:off x="762000" y="3632108"/>
              <a:ext cx="5257800" cy="580771"/>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ea typeface="Cambria Math" panose="02040503050406030204" pitchFamily="18" charset="0"/>
                                      </a:rPr>
                                    </m:ctrlPr>
                                  </m:fPr>
                                  <m:num>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𝑑</m:t>
                                        </m:r>
                                      </m:e>
                                      <m:sup>
                                        <m:r>
                                          <a:rPr lang="en-US" sz="1600" b="0" i="1" smtClean="0">
                                            <a:latin typeface="Cambria Math" panose="02040503050406030204" pitchFamily="18" charset="0"/>
                                            <a:ea typeface="Cambria Math" panose="02040503050406030204" pitchFamily="18" charset="0"/>
                                          </a:rPr>
                                          <m:t>2</m:t>
                                        </m:r>
                                      </m:sup>
                                    </m:sSup>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𝑦</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num>
                                  <m:den>
                                    <m:r>
                                      <a:rPr lang="en-US" sz="1600" b="0" i="1" smtClean="0">
                                        <a:latin typeface="Cambria Math" panose="02040503050406030204" pitchFamily="18" charset="0"/>
                                        <a:ea typeface="Cambria Math" panose="02040503050406030204" pitchFamily="18" charset="0"/>
                                      </a:rPr>
                                      <m:t>𝑑</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𝑡</m:t>
                                        </m:r>
                                      </m:e>
                                      <m:sup>
                                        <m:r>
                                          <a:rPr lang="en-US" sz="1600" b="0" i="1" smtClean="0">
                                            <a:latin typeface="Cambria Math" panose="02040503050406030204" pitchFamily="18" charset="0"/>
                                            <a:ea typeface="Cambria Math" panose="02040503050406030204" pitchFamily="18" charset="0"/>
                                          </a:rPr>
                                          <m:t>2</m:t>
                                        </m:r>
                                      </m:sup>
                                    </m:sSup>
                                  </m:den>
                                </m:f>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𝑑𝑦</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num>
                                  <m:den>
                                    <m:r>
                                      <a:rPr lang="en-US" sz="1600" b="0" i="1" smtClean="0">
                                        <a:latin typeface="Cambria Math" panose="02040503050406030204" pitchFamily="18" charset="0"/>
                                        <a:ea typeface="Cambria Math" panose="02040503050406030204" pitchFamily="18" charset="0"/>
                                      </a:rPr>
                                      <m:t>𝑑𝑡</m:t>
                                    </m:r>
                                  </m:den>
                                </m:f>
                                <m:r>
                                  <a:rPr lang="en-US" sz="1600" b="0" i="1" smtClean="0">
                                    <a:latin typeface="Cambria Math" panose="02040503050406030204" pitchFamily="18" charset="0"/>
                                    <a:ea typeface="Cambria Math" panose="02040503050406030204" pitchFamily="18" charset="0"/>
                                  </a:rPr>
                                  <m:t>)</m:t>
                                </m:r>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(34)</a:t>
                          </a:r>
                        </a:p>
                      </a:txBody>
                      <a:tcPr anchor="ctr"/>
                    </a:tc>
                    <a:extLst>
                      <a:ext uri="{0D108BD9-81ED-4DB2-BD59-A6C34878D82A}">
                        <a16:rowId xmlns:a16="http://schemas.microsoft.com/office/drawing/2014/main" val="2442538974"/>
                      </a:ext>
                    </a:extLst>
                  </a:tr>
                </a:tbl>
              </a:graphicData>
            </a:graphic>
          </p:graphicFrame>
        </mc:Choice>
        <mc:Fallback>
          <p:graphicFrame>
            <p:nvGraphicFramePr>
              <p:cNvPr id="5" name="Table 7">
                <a:extLst>
                  <a:ext uri="{FF2B5EF4-FFF2-40B4-BE49-F238E27FC236}">
                    <a16:creationId xmlns:a16="http://schemas.microsoft.com/office/drawing/2014/main" id="{E1ACC6DA-FD3F-1CC6-B9D3-4F1F8F99B9CB}"/>
                  </a:ext>
                </a:extLst>
              </p:cNvPr>
              <p:cNvGraphicFramePr>
                <a:graphicFrameLocks noGrp="1"/>
              </p:cNvGraphicFramePr>
              <p:nvPr>
                <p:extLst>
                  <p:ext uri="{D42A27DB-BD31-4B8C-83A1-F6EECF244321}">
                    <p14:modId xmlns:p14="http://schemas.microsoft.com/office/powerpoint/2010/main" val="3622307092"/>
                  </p:ext>
                </p:extLst>
              </p:nvPr>
            </p:nvGraphicFramePr>
            <p:xfrm>
              <a:off x="762000" y="3632108"/>
              <a:ext cx="5257800" cy="580771"/>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580771">
                    <a:tc>
                      <a:txBody>
                        <a:bodyPr/>
                        <a:lstStyle/>
                        <a:p>
                          <a:endParaRPr lang="en-US"/>
                        </a:p>
                      </a:txBody>
                      <a:tcPr anchor="ctr">
                        <a:blipFill>
                          <a:blip r:embed="rId2"/>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(34)</a:t>
                          </a:r>
                        </a:p>
                      </a:txBody>
                      <a:tcPr anchor="ctr"/>
                    </a:tc>
                    <a:extLst>
                      <a:ext uri="{0D108BD9-81ED-4DB2-BD59-A6C34878D82A}">
                        <a16:rowId xmlns:a16="http://schemas.microsoft.com/office/drawing/2014/main" val="2442538974"/>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6" name="Table 7">
                <a:extLst>
                  <a:ext uri="{FF2B5EF4-FFF2-40B4-BE49-F238E27FC236}">
                    <a16:creationId xmlns:a16="http://schemas.microsoft.com/office/drawing/2014/main" id="{3221E0AC-5CDB-BF46-D8E7-168A57C8A8EE}"/>
                  </a:ext>
                </a:extLst>
              </p:cNvPr>
              <p:cNvGraphicFramePr>
                <a:graphicFrameLocks noGrp="1"/>
              </p:cNvGraphicFramePr>
              <p:nvPr>
                <p:extLst>
                  <p:ext uri="{D42A27DB-BD31-4B8C-83A1-F6EECF244321}">
                    <p14:modId xmlns:p14="http://schemas.microsoft.com/office/powerpoint/2010/main" val="1912833805"/>
                  </p:ext>
                </p:extLst>
              </p:nvPr>
            </p:nvGraphicFramePr>
            <p:xfrm>
              <a:off x="762000" y="5111285"/>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𝑦</m:t>
                                    </m:r>
                                  </m:e>
                                </m:acc>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r>
                                  <a:rPr lang="en-US" sz="1600" b="0" i="1" smtClean="0">
                                    <a:latin typeface="Cambria Math" panose="02040503050406030204" pitchFamily="18" charset="0"/>
                                    <a:ea typeface="Cambria Math" panose="02040503050406030204" pitchFamily="18" charset="0"/>
                                  </a:rPr>
                                  <m:t>,</m:t>
                                </m:r>
                                <m:acc>
                                  <m:accPr>
                                    <m:chr m:val="̇"/>
                                    <m:ctrlPr>
                                      <a:rPr lang="en-US" sz="1600" b="0" i="1" smtClean="0">
                                        <a:latin typeface="Cambria Math" panose="02040503050406030204" pitchFamily="18" charset="0"/>
                                        <a:ea typeface="Cambria Math" panose="02040503050406030204" pitchFamily="18" charset="0"/>
                                      </a:rPr>
                                    </m:ctrlPr>
                                  </m:accPr>
                                  <m:e>
                                    <m:r>
                                      <a:rPr lang="en-US" sz="1600" b="0" i="1" smtClean="0">
                                        <a:latin typeface="Cambria Math" panose="02040503050406030204" pitchFamily="18" charset="0"/>
                                        <a:ea typeface="Cambria Math" panose="02040503050406030204" pitchFamily="18" charset="0"/>
                                      </a:rPr>
                                      <m:t>𝑦</m:t>
                                    </m:r>
                                  </m:e>
                                </m:acc>
                                <m:r>
                                  <a:rPr lang="en-US" sz="1600" b="0" i="1" smtClean="0">
                                    <a:latin typeface="Cambria Math" panose="02040503050406030204" pitchFamily="18" charset="0"/>
                                    <a:ea typeface="Cambria Math" panose="02040503050406030204" pitchFamily="18" charset="0"/>
                                  </a:rPr>
                                  <m:t>)</m:t>
                                </m:r>
                              </m:oMath>
                            </m:oMathPara>
                          </a14:m>
                          <a:endParaRPr lang="en-US" sz="2400" dirty="0"/>
                        </a:p>
                      </a:txBody>
                      <a:tcPr anchor="ctr"/>
                    </a:tc>
                    <a:tc>
                      <a:txBody>
                        <a:bodyPr/>
                        <a:lstStyle/>
                        <a:p>
                          <a:pPr algn="ctr"/>
                          <a:r>
                            <a:rPr lang="en-GB" sz="1600" b="1" dirty="0">
                              <a:solidFill>
                                <a:schemeClr val="bg2">
                                  <a:lumMod val="50000"/>
                                </a:schemeClr>
                              </a:solidFill>
                              <a:latin typeface="Nexa-Light" panose="01000000000000000000" pitchFamily="2" charset="0"/>
                            </a:rPr>
                            <a:t>(35)</a:t>
                          </a:r>
                        </a:p>
                      </a:txBody>
                      <a:tcPr anchor="ctr"/>
                    </a:tc>
                    <a:extLst>
                      <a:ext uri="{0D108BD9-81ED-4DB2-BD59-A6C34878D82A}">
                        <a16:rowId xmlns:a16="http://schemas.microsoft.com/office/drawing/2014/main" val="2442538974"/>
                      </a:ext>
                    </a:extLst>
                  </a:tr>
                </a:tbl>
              </a:graphicData>
            </a:graphic>
          </p:graphicFrame>
        </mc:Choice>
        <mc:Fallback>
          <p:graphicFrame>
            <p:nvGraphicFramePr>
              <p:cNvPr id="6" name="Table 7">
                <a:extLst>
                  <a:ext uri="{FF2B5EF4-FFF2-40B4-BE49-F238E27FC236}">
                    <a16:creationId xmlns:a16="http://schemas.microsoft.com/office/drawing/2014/main" id="{3221E0AC-5CDB-BF46-D8E7-168A57C8A8EE}"/>
                  </a:ext>
                </a:extLst>
              </p:cNvPr>
              <p:cNvGraphicFramePr>
                <a:graphicFrameLocks noGrp="1"/>
              </p:cNvGraphicFramePr>
              <p:nvPr>
                <p:extLst>
                  <p:ext uri="{D42A27DB-BD31-4B8C-83A1-F6EECF244321}">
                    <p14:modId xmlns:p14="http://schemas.microsoft.com/office/powerpoint/2010/main" val="1912833805"/>
                  </p:ext>
                </p:extLst>
              </p:nvPr>
            </p:nvGraphicFramePr>
            <p:xfrm>
              <a:off x="762000" y="5111285"/>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3"/>
                          <a:stretch>
                            <a:fillRect t="-1724" r="-20028" b="-20690"/>
                          </a:stretch>
                        </a:blipFill>
                      </a:tcPr>
                    </a:tc>
                    <a:tc>
                      <a:txBody>
                        <a:bodyPr/>
                        <a:lstStyle/>
                        <a:p>
                          <a:pPr algn="ctr"/>
                          <a:r>
                            <a:rPr lang="en-GB" sz="1600" b="1" dirty="0">
                              <a:solidFill>
                                <a:schemeClr val="bg2">
                                  <a:lumMod val="50000"/>
                                </a:schemeClr>
                              </a:solidFill>
                              <a:latin typeface="Nexa-Light" panose="01000000000000000000" pitchFamily="2" charset="0"/>
                            </a:rPr>
                            <a:t>(35)</a:t>
                          </a:r>
                        </a:p>
                      </a:txBody>
                      <a:tcPr anchor="ctr"/>
                    </a:tc>
                    <a:extLst>
                      <a:ext uri="{0D108BD9-81ED-4DB2-BD59-A6C34878D82A}">
                        <a16:rowId xmlns:a16="http://schemas.microsoft.com/office/drawing/2014/main" val="2442538974"/>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7" name="Table 7">
                <a:extLst>
                  <a:ext uri="{FF2B5EF4-FFF2-40B4-BE49-F238E27FC236}">
                    <a16:creationId xmlns:a16="http://schemas.microsoft.com/office/drawing/2014/main" id="{49AB8146-F1FC-7E27-D3B9-430F6A2EABE3}"/>
                  </a:ext>
                </a:extLst>
              </p:cNvPr>
              <p:cNvGraphicFramePr>
                <a:graphicFrameLocks noGrp="1"/>
              </p:cNvGraphicFramePr>
              <p:nvPr>
                <p:extLst>
                  <p:ext uri="{D42A27DB-BD31-4B8C-83A1-F6EECF244321}">
                    <p14:modId xmlns:p14="http://schemas.microsoft.com/office/powerpoint/2010/main" val="371504479"/>
                  </p:ext>
                </p:extLst>
              </p:nvPr>
            </p:nvGraphicFramePr>
            <p:xfrm>
              <a:off x="6096000" y="4001294"/>
              <a:ext cx="5257800" cy="127076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r>
                                          <a:rPr lang="en-US" sz="1600" b="0" i="1" smtClean="0">
                                            <a:latin typeface="Cambria Math" panose="02040503050406030204" pitchFamily="18" charset="0"/>
                                          </a:rPr>
                                          <m:t>𝑦</m:t>
                                        </m:r>
                                        <m:r>
                                          <a:rPr lang="en-GB" sz="1600" b="0" i="1" smtClean="0">
                                            <a:latin typeface="Cambria Math" panose="02040503050406030204" pitchFamily="18" charset="0"/>
                                          </a:rPr>
                                          <m:t>&amp;</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e>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r>
                                          <a:rPr lang="en-GB" sz="1600" b="0" i="1" smtClean="0">
                                            <a:latin typeface="Cambria Math" panose="02040503050406030204" pitchFamily="18" charset="0"/>
                                          </a:rPr>
                                          <m:t>&amp;</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e>
                                          <m:sub>
                                            <m:r>
                                              <a:rPr lang="en-US" sz="1600" b="0" i="1" smtClean="0">
                                                <a:latin typeface="Cambria Math" panose="02040503050406030204" pitchFamily="18" charset="0"/>
                                              </a:rPr>
                                              <m:t>1</m:t>
                                            </m:r>
                                          </m:sub>
                                        </m:sSub>
                                      </m:e>
                                    </m:eqArr>
                                  </m:e>
                                </m:d>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(36)</a:t>
                          </a:r>
                        </a:p>
                      </a:txBody>
                      <a:tcPr anchor="ctr"/>
                    </a:tc>
                    <a:extLst>
                      <a:ext uri="{0D108BD9-81ED-4DB2-BD59-A6C34878D82A}">
                        <a16:rowId xmlns:a16="http://schemas.microsoft.com/office/drawing/2014/main" val="2442538974"/>
                      </a:ext>
                    </a:extLst>
                  </a:tr>
                  <a:tr h="349624">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sSub>
                                          <m:sSubPr>
                                            <m:ctrlPr>
                                              <a:rPr lang="en-US" sz="1600" b="0" i="1"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e>
                                          <m:sub>
                                            <m:r>
                                              <a:rPr lang="en-US" sz="1600" b="0" i="1" smtClean="0">
                                                <a:latin typeface="Cambria Math" panose="02040503050406030204" pitchFamily="18" charset="0"/>
                                              </a:rPr>
                                              <m:t>1</m:t>
                                            </m:r>
                                          </m:sub>
                                        </m:sSub>
                                        <m:r>
                                          <a:rPr lang="en-GB" sz="1600" b="0" i="1" smtClean="0">
                                            <a:latin typeface="Cambria Math" panose="02040503050406030204" pitchFamily="18" charset="0"/>
                                          </a:rPr>
                                          <m:t>&amp;</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e>
                                      <m:e>
                                        <m:sSub>
                                          <m:sSubPr>
                                            <m:ctrlPr>
                                              <a:rPr lang="en-US" sz="1600" b="0" i="1"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e>
                                          <m:sub>
                                            <m:r>
                                              <a:rPr lang="en-US" sz="1600" b="0" i="1" smtClean="0">
                                                <a:latin typeface="Cambria Math" panose="02040503050406030204" pitchFamily="18" charset="0"/>
                                              </a:rPr>
                                              <m:t>2</m:t>
                                            </m:r>
                                          </m:sub>
                                        </m:sSub>
                                        <m:r>
                                          <a:rPr lang="en-GB" sz="1600" b="0" i="1" smtClean="0">
                                            <a:latin typeface="Cambria Math" panose="02040503050406030204" pitchFamily="18" charset="0"/>
                                          </a:rPr>
                                          <m:t>&amp;</m:t>
                                        </m:r>
                                        <m:r>
                                          <a:rPr lang="en-US" sz="1600" b="0" i="1" smtClean="0">
                                            <a:latin typeface="Cambria Math" panose="02040503050406030204" pitchFamily="18" charset="0"/>
                                          </a:rPr>
                                          <m:t>=</m:t>
                                        </m:r>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e>
                                    </m:eqArr>
                                  </m:e>
                                </m:d>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(37)</a:t>
                          </a:r>
                        </a:p>
                      </a:txBody>
                      <a:tcPr anchor="ctr"/>
                    </a:tc>
                    <a:extLst>
                      <a:ext uri="{0D108BD9-81ED-4DB2-BD59-A6C34878D82A}">
                        <a16:rowId xmlns:a16="http://schemas.microsoft.com/office/drawing/2014/main" val="1650299230"/>
                      </a:ext>
                    </a:extLst>
                  </a:tr>
                </a:tbl>
              </a:graphicData>
            </a:graphic>
          </p:graphicFrame>
        </mc:Choice>
        <mc:Fallback>
          <p:graphicFrame>
            <p:nvGraphicFramePr>
              <p:cNvPr id="7" name="Table 7">
                <a:extLst>
                  <a:ext uri="{FF2B5EF4-FFF2-40B4-BE49-F238E27FC236}">
                    <a16:creationId xmlns:a16="http://schemas.microsoft.com/office/drawing/2014/main" id="{49AB8146-F1FC-7E27-D3B9-430F6A2EABE3}"/>
                  </a:ext>
                </a:extLst>
              </p:cNvPr>
              <p:cNvGraphicFramePr>
                <a:graphicFrameLocks noGrp="1"/>
              </p:cNvGraphicFramePr>
              <p:nvPr>
                <p:extLst>
                  <p:ext uri="{D42A27DB-BD31-4B8C-83A1-F6EECF244321}">
                    <p14:modId xmlns:p14="http://schemas.microsoft.com/office/powerpoint/2010/main" val="371504479"/>
                  </p:ext>
                </p:extLst>
              </p:nvPr>
            </p:nvGraphicFramePr>
            <p:xfrm>
              <a:off x="6096000" y="4001294"/>
              <a:ext cx="5257800" cy="127076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635381">
                    <a:tc>
                      <a:txBody>
                        <a:bodyPr/>
                        <a:lstStyle/>
                        <a:p>
                          <a:endParaRPr lang="en-US"/>
                        </a:p>
                      </a:txBody>
                      <a:tcPr anchor="ctr">
                        <a:blipFill>
                          <a:blip r:embed="rId4"/>
                          <a:stretch>
                            <a:fillRect r="-20028" b="-99048"/>
                          </a:stretch>
                        </a:blipFill>
                      </a:tcPr>
                    </a:tc>
                    <a:tc>
                      <a:txBody>
                        <a:bodyPr/>
                        <a:lstStyle/>
                        <a:p>
                          <a:pPr algn="ctr"/>
                          <a:r>
                            <a:rPr lang="en-GB" sz="1600" b="1" dirty="0">
                              <a:solidFill>
                                <a:schemeClr val="bg2">
                                  <a:lumMod val="50000"/>
                                </a:schemeClr>
                              </a:solidFill>
                              <a:latin typeface="Nexa-Light" panose="01000000000000000000" pitchFamily="2" charset="0"/>
                            </a:rPr>
                            <a:t>(36)</a:t>
                          </a:r>
                        </a:p>
                      </a:txBody>
                      <a:tcPr anchor="ctr"/>
                    </a:tc>
                    <a:extLst>
                      <a:ext uri="{0D108BD9-81ED-4DB2-BD59-A6C34878D82A}">
                        <a16:rowId xmlns:a16="http://schemas.microsoft.com/office/drawing/2014/main" val="2442538974"/>
                      </a:ext>
                    </a:extLst>
                  </a:tr>
                  <a:tr h="635381">
                    <a:tc>
                      <a:txBody>
                        <a:bodyPr/>
                        <a:lstStyle/>
                        <a:p>
                          <a:endParaRPr lang="en-US"/>
                        </a:p>
                      </a:txBody>
                      <a:tcPr anchor="ctr">
                        <a:blipFill>
                          <a:blip r:embed="rId4"/>
                          <a:stretch>
                            <a:fillRect t="-100962" r="-20028"/>
                          </a:stretch>
                        </a:blipFill>
                      </a:tcPr>
                    </a:tc>
                    <a:tc>
                      <a:txBody>
                        <a:bodyPr/>
                        <a:lstStyle/>
                        <a:p>
                          <a:pPr algn="ctr"/>
                          <a:r>
                            <a:rPr lang="en-GB" sz="1600" b="1" dirty="0">
                              <a:solidFill>
                                <a:schemeClr val="bg2">
                                  <a:lumMod val="50000"/>
                                </a:schemeClr>
                              </a:solidFill>
                              <a:latin typeface="Nexa-Light" panose="01000000000000000000" pitchFamily="2" charset="0"/>
                            </a:rPr>
                            <a:t>(37)</a:t>
                          </a:r>
                        </a:p>
                      </a:txBody>
                      <a:tcPr anchor="ctr"/>
                    </a:tc>
                    <a:extLst>
                      <a:ext uri="{0D108BD9-81ED-4DB2-BD59-A6C34878D82A}">
                        <a16:rowId xmlns:a16="http://schemas.microsoft.com/office/drawing/2014/main" val="1650299230"/>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0" name="Table 7">
                <a:extLst>
                  <a:ext uri="{FF2B5EF4-FFF2-40B4-BE49-F238E27FC236}">
                    <a16:creationId xmlns:a16="http://schemas.microsoft.com/office/drawing/2014/main" id="{BDA6B3E7-935C-25AB-3D42-D9DAAF1BCBE6}"/>
                  </a:ext>
                </a:extLst>
              </p:cNvPr>
              <p:cNvGraphicFramePr>
                <a:graphicFrameLocks noGrp="1"/>
              </p:cNvGraphicFramePr>
              <p:nvPr>
                <p:extLst>
                  <p:ext uri="{D42A27DB-BD31-4B8C-83A1-F6EECF244321}">
                    <p14:modId xmlns:p14="http://schemas.microsoft.com/office/powerpoint/2010/main" val="2616630731"/>
                  </p:ext>
                </p:extLst>
              </p:nvPr>
            </p:nvGraphicFramePr>
            <p:xfrm>
              <a:off x="6096000" y="6048645"/>
              <a:ext cx="5257800" cy="635381"/>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)=0</m:t>
                                        </m:r>
                                      </m:e>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0</m:t>
                                                </m:r>
                                              </m:sub>
                                            </m:sSub>
                                          </m:e>
                                        </m:d>
                                        <m:r>
                                          <a:rPr lang="en-US" sz="1600" b="0" i="1" smtClean="0">
                                            <a:latin typeface="Cambria Math" panose="02040503050406030204" pitchFamily="18" charset="0"/>
                                          </a:rPr>
                                          <m:t>=0</m:t>
                                        </m:r>
                                      </m:e>
                                    </m:eqArr>
                                  </m:e>
                                </m:d>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(38)</a:t>
                          </a:r>
                        </a:p>
                      </a:txBody>
                      <a:tcPr anchor="ctr"/>
                    </a:tc>
                    <a:extLst>
                      <a:ext uri="{0D108BD9-81ED-4DB2-BD59-A6C34878D82A}">
                        <a16:rowId xmlns:a16="http://schemas.microsoft.com/office/drawing/2014/main" val="2442538974"/>
                      </a:ext>
                    </a:extLst>
                  </a:tr>
                </a:tbl>
              </a:graphicData>
            </a:graphic>
          </p:graphicFrame>
        </mc:Choice>
        <mc:Fallback>
          <p:graphicFrame>
            <p:nvGraphicFramePr>
              <p:cNvPr id="10" name="Table 7">
                <a:extLst>
                  <a:ext uri="{FF2B5EF4-FFF2-40B4-BE49-F238E27FC236}">
                    <a16:creationId xmlns:a16="http://schemas.microsoft.com/office/drawing/2014/main" id="{BDA6B3E7-935C-25AB-3D42-D9DAAF1BCBE6}"/>
                  </a:ext>
                </a:extLst>
              </p:cNvPr>
              <p:cNvGraphicFramePr>
                <a:graphicFrameLocks noGrp="1"/>
              </p:cNvGraphicFramePr>
              <p:nvPr>
                <p:extLst>
                  <p:ext uri="{D42A27DB-BD31-4B8C-83A1-F6EECF244321}">
                    <p14:modId xmlns:p14="http://schemas.microsoft.com/office/powerpoint/2010/main" val="2616630731"/>
                  </p:ext>
                </p:extLst>
              </p:nvPr>
            </p:nvGraphicFramePr>
            <p:xfrm>
              <a:off x="6096000" y="6048645"/>
              <a:ext cx="5257800" cy="635381"/>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635381">
                    <a:tc>
                      <a:txBody>
                        <a:bodyPr/>
                        <a:lstStyle/>
                        <a:p>
                          <a:endParaRPr lang="en-US"/>
                        </a:p>
                      </a:txBody>
                      <a:tcPr anchor="ctr">
                        <a:blipFill>
                          <a:blip r:embed="rId5"/>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(38)</a:t>
                          </a:r>
                        </a:p>
                      </a:txBody>
                      <a:tcPr anchor="ctr"/>
                    </a:tc>
                    <a:extLst>
                      <a:ext uri="{0D108BD9-81ED-4DB2-BD59-A6C34878D82A}">
                        <a16:rowId xmlns:a16="http://schemas.microsoft.com/office/drawing/2014/main" val="2442538974"/>
                      </a:ext>
                    </a:extLst>
                  </a:tr>
                </a:tbl>
              </a:graphicData>
            </a:graphic>
          </p:graphicFrame>
        </mc:Fallback>
      </mc:AlternateContent>
      <p:sp>
        <p:nvSpPr>
          <p:cNvPr id="12" name="TextBox 11">
            <a:extLst>
              <a:ext uri="{FF2B5EF4-FFF2-40B4-BE49-F238E27FC236}">
                <a16:creationId xmlns:a16="http://schemas.microsoft.com/office/drawing/2014/main" id="{932883D2-7134-F559-34D3-A126FBF0D2C1}"/>
              </a:ext>
            </a:extLst>
          </p:cNvPr>
          <p:cNvSpPr txBox="1"/>
          <p:nvPr/>
        </p:nvSpPr>
        <p:spPr>
          <a:xfrm>
            <a:off x="5644325" y="6048645"/>
            <a:ext cx="2205317" cy="623761"/>
          </a:xfrm>
          <a:prstGeom prst="rect">
            <a:avLst/>
          </a:prstGeom>
          <a:noFill/>
        </p:spPr>
        <p:txBody>
          <a:bodyPr wrap="square">
            <a:spAutoFit/>
          </a:bodyPr>
          <a:lstStyle/>
          <a:p>
            <a:pPr>
              <a:lnSpc>
                <a:spcPct val="107000"/>
              </a:lnSpc>
            </a:pPr>
            <a:r>
              <a:rPr lang="en-US" sz="1100" dirty="0">
                <a:solidFill>
                  <a:schemeClr val="bg2">
                    <a:lumMod val="50000"/>
                  </a:schemeClr>
                </a:solidFill>
                <a:latin typeface="Nexa-Light" panose="01000000000000000000" pitchFamily="2" charset="0"/>
              </a:rPr>
              <a:t>For Newton the initial conditions are the initial position and initial velocity.</a:t>
            </a:r>
            <a:endParaRPr lang="en-GB" sz="1100" dirty="0">
              <a:solidFill>
                <a:schemeClr val="bg2">
                  <a:lumMod val="50000"/>
                </a:schemeClr>
              </a:solidFill>
              <a:latin typeface="Nexa-Light" panose="01000000000000000000" pitchFamily="2" charset="0"/>
            </a:endParaRPr>
          </a:p>
        </p:txBody>
      </p:sp>
    </p:spTree>
    <p:extLst>
      <p:ext uri="{BB962C8B-B14F-4D97-AF65-F5344CB8AC3E}">
        <p14:creationId xmlns:p14="http://schemas.microsoft.com/office/powerpoint/2010/main" val="544437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AF145456-01A3-E632-3340-1F2FE9DE61DB}"/>
                  </a:ext>
                </a:extLst>
              </p:cNvPr>
              <p:cNvSpPr>
                <a:spLocks noGrp="1"/>
              </p:cNvSpPr>
              <p:nvPr>
                <p:ph sz="half" idx="1"/>
              </p:nvPr>
            </p:nvSpPr>
            <p:spPr/>
            <p:txBody>
              <a:bodyPr>
                <a:normAutofit lnSpcReduction="10000"/>
              </a:bodyPr>
              <a:lstStyle/>
              <a:p>
                <a:pPr>
                  <a:lnSpc>
                    <a:spcPct val="150000"/>
                  </a:lnSpc>
                </a:pPr>
                <a:r>
                  <a:rPr lang="en-US" sz="1600" dirty="0"/>
                  <a:t>Now, the idea is to solve both </a:t>
                </a:r>
                <a14:m>
                  <m:oMath xmlns:m="http://schemas.openxmlformats.org/officeDocument/2006/math">
                    <m:sSub>
                      <m:sSubPr>
                        <m:ctrlPr>
                          <a:rPr lang="en-US" sz="1600"/>
                        </m:ctrlPr>
                      </m:sSubPr>
                      <m:e>
                        <m:r>
                          <a:rPr lang="en-US" sz="1600"/>
                          <m:t>𝑥</m:t>
                        </m:r>
                      </m:e>
                      <m:sub>
                        <m:r>
                          <a:rPr lang="en-US" sz="1600"/>
                          <m:t>1</m:t>
                        </m:r>
                      </m:sub>
                    </m:sSub>
                  </m:oMath>
                </a14:m>
                <a:r>
                  <a:rPr lang="en-US" sz="1600" dirty="0"/>
                  <a:t> and </a:t>
                </a:r>
                <a14:m>
                  <m:oMath xmlns:m="http://schemas.openxmlformats.org/officeDocument/2006/math">
                    <m:sSub>
                      <m:sSubPr>
                        <m:ctrlPr>
                          <a:rPr lang="en-US" sz="1600"/>
                        </m:ctrlPr>
                      </m:sSubPr>
                      <m:e>
                        <m:r>
                          <a:rPr lang="en-US" sz="1600"/>
                          <m:t>𝑥</m:t>
                        </m:r>
                      </m:e>
                      <m:sub>
                        <m:r>
                          <a:rPr lang="en-US" sz="1600"/>
                          <m:t>2</m:t>
                        </m:r>
                      </m:sub>
                    </m:sSub>
                  </m:oMath>
                </a14:m>
                <a:r>
                  <a:rPr lang="en-US" sz="1600" dirty="0"/>
                  <a:t> simultaneously using Euler’s method for both first order ODEs:  </a:t>
                </a:r>
              </a:p>
              <a:p>
                <a:pPr>
                  <a:lnSpc>
                    <a:spcPct val="150000"/>
                  </a:lnSpc>
                </a:pPr>
                <a:endParaRPr lang="en-US" sz="1600" dirty="0"/>
              </a:p>
              <a:p>
                <a:pPr>
                  <a:lnSpc>
                    <a:spcPct val="150000"/>
                  </a:lnSpc>
                </a:pPr>
                <a:endParaRPr lang="en-US" sz="1600" dirty="0"/>
              </a:p>
              <a:p>
                <a:pPr>
                  <a:lnSpc>
                    <a:spcPct val="150000"/>
                  </a:lnSpc>
                </a:pPr>
                <a:endParaRPr lang="en-US" sz="1600" dirty="0"/>
              </a:p>
              <a:p>
                <a:pPr>
                  <a:lnSpc>
                    <a:spcPct val="150000"/>
                  </a:lnSpc>
                </a:pPr>
                <a:endParaRPr lang="en-US" sz="1600" dirty="0"/>
              </a:p>
              <a:p>
                <a:pPr>
                  <a:lnSpc>
                    <a:spcPct val="150000"/>
                  </a:lnSpc>
                </a:pPr>
                <a:endParaRPr lang="en-US" sz="1600" dirty="0"/>
              </a:p>
              <a:p>
                <a:pPr>
                  <a:lnSpc>
                    <a:spcPct val="150000"/>
                  </a:lnSpc>
                </a:pPr>
                <a:r>
                  <a:rPr lang="en-US" sz="1600" dirty="0"/>
                  <a:t>This can be generalized to third order ODEs, or fourth order ODEs, as well as n order ODEs.</a:t>
                </a:r>
                <a:endParaRPr lang="en-GB" sz="1600" dirty="0"/>
              </a:p>
              <a:p>
                <a:pPr>
                  <a:lnSpc>
                    <a:spcPct val="150000"/>
                  </a:lnSpc>
                </a:pPr>
                <a:endParaRPr lang="en-GB" sz="1600" dirty="0"/>
              </a:p>
              <a:p>
                <a:pPr>
                  <a:lnSpc>
                    <a:spcPct val="170000"/>
                  </a:lnSpc>
                </a:pPr>
                <a:endParaRPr lang="en-GB" dirty="0"/>
              </a:p>
              <a:p>
                <a:endParaRPr lang="en-GB" dirty="0"/>
              </a:p>
            </p:txBody>
          </p:sp>
        </mc:Choice>
        <mc:Fallback>
          <p:sp>
            <p:nvSpPr>
              <p:cNvPr id="2" name="Content Placeholder 1">
                <a:extLst>
                  <a:ext uri="{FF2B5EF4-FFF2-40B4-BE49-F238E27FC236}">
                    <a16:creationId xmlns:a16="http://schemas.microsoft.com/office/drawing/2014/main" id="{AF145456-01A3-E632-3340-1F2FE9DE61DB}"/>
                  </a:ext>
                </a:extLst>
              </p:cNvPr>
              <p:cNvSpPr>
                <a:spLocks noGrp="1" noRot="1" noChangeAspect="1" noMove="1" noResize="1" noEditPoints="1" noAdjustHandles="1" noChangeArrowheads="1" noChangeShapeType="1" noTextEdit="1"/>
              </p:cNvSpPr>
              <p:nvPr>
                <p:ph sz="half" idx="1"/>
              </p:nvPr>
            </p:nvSpPr>
            <p:spPr>
              <a:blipFill>
                <a:blip r:embed="rId2"/>
                <a:stretch>
                  <a:fillRect l="-471"/>
                </a:stretch>
              </a:blipFill>
            </p:spPr>
            <p:txBody>
              <a:bodyPr/>
              <a:lstStyle/>
              <a:p>
                <a:r>
                  <a:rPr lang="en-GB">
                    <a:noFill/>
                  </a:rPr>
                  <a:t> </a:t>
                </a:r>
              </a:p>
            </p:txBody>
          </p:sp>
        </mc:Fallback>
      </mc:AlternateContent>
      <p:sp>
        <p:nvSpPr>
          <p:cNvPr id="3" name="Content Placeholder 2">
            <a:extLst>
              <a:ext uri="{FF2B5EF4-FFF2-40B4-BE49-F238E27FC236}">
                <a16:creationId xmlns:a16="http://schemas.microsoft.com/office/drawing/2014/main" id="{13908AE8-D5E3-2A02-556B-F8AF80FCAF47}"/>
              </a:ext>
            </a:extLst>
          </p:cNvPr>
          <p:cNvSpPr>
            <a:spLocks noGrp="1"/>
          </p:cNvSpPr>
          <p:nvPr>
            <p:ph sz="half" idx="2"/>
          </p:nvPr>
        </p:nvSpPr>
        <p:spPr/>
        <p:txBody>
          <a:bodyPr>
            <a:normAutofit/>
          </a:bodyPr>
          <a:lstStyle/>
          <a:p>
            <a:endParaRPr lang="en-GB" sz="1500" dirty="0"/>
          </a:p>
          <a:p>
            <a:endParaRPr lang="en-GB" dirty="0"/>
          </a:p>
        </p:txBody>
      </p:sp>
      <p:sp>
        <p:nvSpPr>
          <p:cNvPr id="4" name="Title 3">
            <a:extLst>
              <a:ext uri="{FF2B5EF4-FFF2-40B4-BE49-F238E27FC236}">
                <a16:creationId xmlns:a16="http://schemas.microsoft.com/office/drawing/2014/main" id="{F1850A8B-3791-A5BD-5A67-010C6D3BFEE5}"/>
              </a:ext>
            </a:extLst>
          </p:cNvPr>
          <p:cNvSpPr>
            <a:spLocks noGrp="1"/>
          </p:cNvSpPr>
          <p:nvPr>
            <p:ph type="title"/>
          </p:nvPr>
        </p:nvSpPr>
        <p:spPr/>
        <p:txBody>
          <a:bodyPr/>
          <a:lstStyle/>
          <a:p>
            <a:r>
              <a:rPr lang="en-US" dirty="0"/>
              <a:t>Discrete-time dynamic models</a:t>
            </a:r>
            <a:endParaRPr lang="en-GB" dirty="0"/>
          </a:p>
        </p:txBody>
      </p:sp>
      <mc:AlternateContent xmlns:mc="http://schemas.openxmlformats.org/markup-compatibility/2006">
        <mc:Choice xmlns:a14="http://schemas.microsoft.com/office/drawing/2010/main" Requires="a14">
          <p:graphicFrame>
            <p:nvGraphicFramePr>
              <p:cNvPr id="5" name="Table 7">
                <a:extLst>
                  <a:ext uri="{FF2B5EF4-FFF2-40B4-BE49-F238E27FC236}">
                    <a16:creationId xmlns:a16="http://schemas.microsoft.com/office/drawing/2014/main" id="{E1ACC6DA-FD3F-1CC6-B9D3-4F1F8F99B9CB}"/>
                  </a:ext>
                </a:extLst>
              </p:cNvPr>
              <p:cNvGraphicFramePr>
                <a:graphicFrameLocks noGrp="1"/>
              </p:cNvGraphicFramePr>
              <p:nvPr>
                <p:extLst>
                  <p:ext uri="{D42A27DB-BD31-4B8C-83A1-F6EECF244321}">
                    <p14:modId xmlns:p14="http://schemas.microsoft.com/office/powerpoint/2010/main" val="1077850238"/>
                  </p:ext>
                </p:extLst>
              </p:nvPr>
            </p:nvGraphicFramePr>
            <p:xfrm>
              <a:off x="762000" y="3138614"/>
              <a:ext cx="5257800" cy="119056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f>
                                          <m:fPr>
                                            <m:ctrlPr>
                                              <a:rPr lang="en-US" sz="1600" b="0" i="1" smtClean="0">
                                                <a:latin typeface="Cambria Math" panose="02040503050406030204" pitchFamily="18" charset="0"/>
                                                <a:ea typeface="Cambria Math" panose="02040503050406030204" pitchFamily="18" charset="0"/>
                                              </a:rPr>
                                            </m:ctrlPr>
                                          </m:fPr>
                                          <m:num>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1</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e>
                                            </m:d>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1</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d>
                                          </m:num>
                                          <m:den>
                                            <m:r>
                                              <m:rPr>
                                                <m:sty m:val="p"/>
                                              </m:rPr>
                                              <a:rPr lang="en-US" sz="1600" b="0" i="0" smtClean="0">
                                                <a:latin typeface="Cambria Math" panose="02040503050406030204" pitchFamily="18" charset="0"/>
                                                <a:ea typeface="Cambria Math" panose="02040503050406030204" pitchFamily="18" charset="0"/>
                                              </a:rPr>
                                              <m:t>Δ</m:t>
                                            </m:r>
                                            <m:r>
                                              <a:rPr lang="en-US" sz="1600" b="0" i="1" smtClean="0">
                                                <a:latin typeface="Cambria Math" panose="02040503050406030204" pitchFamily="18" charset="0"/>
                                                <a:ea typeface="Cambria Math" panose="02040503050406030204" pitchFamily="18" charset="0"/>
                                              </a:rPr>
                                              <m:t>𝑡</m:t>
                                            </m:r>
                                          </m:den>
                                        </m:f>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2</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e>
                                        <m:f>
                                          <m:fPr>
                                            <m:ctrlPr>
                                              <a:rPr lang="en-US" sz="1600" b="0" i="1" smtClean="0">
                                                <a:latin typeface="Cambria Math" panose="02040503050406030204" pitchFamily="18" charset="0"/>
                                                <a:ea typeface="Cambria Math" panose="02040503050406030204" pitchFamily="18" charset="0"/>
                                              </a:rPr>
                                            </m:ctrlPr>
                                          </m:fPr>
                                          <m:num>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2</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e>
                                            </m:d>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2</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d>
                                          </m:num>
                                          <m:den>
                                            <m:r>
                                              <m:rPr>
                                                <m:sty m:val="p"/>
                                              </m:rPr>
                                              <a:rPr lang="en-US" sz="1600" b="0" i="0" smtClean="0">
                                                <a:latin typeface="Cambria Math" panose="02040503050406030204" pitchFamily="18" charset="0"/>
                                                <a:ea typeface="Cambria Math" panose="02040503050406030204" pitchFamily="18" charset="0"/>
                                              </a:rPr>
                                              <m:t>Δ</m:t>
                                            </m:r>
                                            <m:r>
                                              <a:rPr lang="en-US" sz="1600" b="0" i="1" smtClean="0">
                                                <a:latin typeface="Cambria Math" panose="02040503050406030204" pitchFamily="18" charset="0"/>
                                                <a:ea typeface="Cambria Math" panose="02040503050406030204" pitchFamily="18" charset="0"/>
                                              </a:rPr>
                                              <m:t>𝑡</m:t>
                                            </m:r>
                                          </m:den>
                                        </m:f>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e>
                                    </m:eqArr>
                                  </m:e>
                                </m:d>
                              </m:oMath>
                            </m:oMathPara>
                          </a14:m>
                          <a:endParaRPr lang="en-GB" sz="1600" dirty="0"/>
                        </a:p>
                      </a:txBody>
                      <a:tcPr anchor="ctr"/>
                    </a:tc>
                    <a:tc>
                      <a:txBody>
                        <a:bodyPr/>
                        <a:lstStyle/>
                        <a:p>
                          <a:pPr algn="ctr"/>
                          <a:r>
                            <a:rPr lang="en-GB" sz="1600" b="1" dirty="0">
                              <a:solidFill>
                                <a:schemeClr val="bg2">
                                  <a:lumMod val="50000"/>
                                </a:schemeClr>
                              </a:solidFill>
                              <a:latin typeface="Nexa-Light" panose="01000000000000000000" pitchFamily="2" charset="0"/>
                            </a:rPr>
                            <a:t>(39)</a:t>
                          </a:r>
                        </a:p>
                      </a:txBody>
                      <a:tcPr anchor="ctr"/>
                    </a:tc>
                    <a:extLst>
                      <a:ext uri="{0D108BD9-81ED-4DB2-BD59-A6C34878D82A}">
                        <a16:rowId xmlns:a16="http://schemas.microsoft.com/office/drawing/2014/main" val="2442538974"/>
                      </a:ext>
                    </a:extLst>
                  </a:tr>
                </a:tbl>
              </a:graphicData>
            </a:graphic>
          </p:graphicFrame>
        </mc:Choice>
        <mc:Fallback>
          <p:graphicFrame>
            <p:nvGraphicFramePr>
              <p:cNvPr id="5" name="Table 7">
                <a:extLst>
                  <a:ext uri="{FF2B5EF4-FFF2-40B4-BE49-F238E27FC236}">
                    <a16:creationId xmlns:a16="http://schemas.microsoft.com/office/drawing/2014/main" id="{E1ACC6DA-FD3F-1CC6-B9D3-4F1F8F99B9CB}"/>
                  </a:ext>
                </a:extLst>
              </p:cNvPr>
              <p:cNvGraphicFramePr>
                <a:graphicFrameLocks noGrp="1"/>
              </p:cNvGraphicFramePr>
              <p:nvPr>
                <p:extLst>
                  <p:ext uri="{D42A27DB-BD31-4B8C-83A1-F6EECF244321}">
                    <p14:modId xmlns:p14="http://schemas.microsoft.com/office/powerpoint/2010/main" val="1077850238"/>
                  </p:ext>
                </p:extLst>
              </p:nvPr>
            </p:nvGraphicFramePr>
            <p:xfrm>
              <a:off x="762000" y="3138614"/>
              <a:ext cx="5257800" cy="1190562"/>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1190562">
                    <a:tc>
                      <a:txBody>
                        <a:bodyPr/>
                        <a:lstStyle/>
                        <a:p>
                          <a:endParaRPr lang="en-US"/>
                        </a:p>
                      </a:txBody>
                      <a:tcPr anchor="ctr">
                        <a:blipFill>
                          <a:blip r:embed="rId3"/>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(39)</a:t>
                          </a:r>
                        </a:p>
                      </a:txBody>
                      <a:tcPr anchor="ctr"/>
                    </a:tc>
                    <a:extLst>
                      <a:ext uri="{0D108BD9-81ED-4DB2-BD59-A6C34878D82A}">
                        <a16:rowId xmlns:a16="http://schemas.microsoft.com/office/drawing/2014/main" val="2442538974"/>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6" name="Table 7">
                <a:extLst>
                  <a:ext uri="{FF2B5EF4-FFF2-40B4-BE49-F238E27FC236}">
                    <a16:creationId xmlns:a16="http://schemas.microsoft.com/office/drawing/2014/main" id="{3221E0AC-5CDB-BF46-D8E7-168A57C8A8EE}"/>
                  </a:ext>
                </a:extLst>
              </p:cNvPr>
              <p:cNvGraphicFramePr>
                <a:graphicFrameLocks noGrp="1"/>
              </p:cNvGraphicFramePr>
              <p:nvPr>
                <p:extLst>
                  <p:ext uri="{D42A27DB-BD31-4B8C-83A1-F6EECF244321}">
                    <p14:modId xmlns:p14="http://schemas.microsoft.com/office/powerpoint/2010/main" val="1839273722"/>
                  </p:ext>
                </p:extLst>
              </p:nvPr>
            </p:nvGraphicFramePr>
            <p:xfrm>
              <a:off x="762000" y="4508470"/>
              <a:ext cx="5257800" cy="635381"/>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1600" b="0" i="1" smtClean="0">
                                        <a:latin typeface="Cambria Math" panose="02040503050406030204" pitchFamily="18" charset="0"/>
                                      </a:rPr>
                                    </m:ctrlPr>
                                  </m:dPr>
                                  <m:e>
                                    <m:eqArr>
                                      <m:eqArrPr>
                                        <m:ctrlPr>
                                          <a:rPr lang="en-US" sz="1600" b="0" i="1" smtClean="0">
                                            <a:latin typeface="Cambria Math" panose="02040503050406030204" pitchFamily="18" charset="0"/>
                                          </a:rPr>
                                        </m:ctrlPr>
                                      </m:eqArrPr>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1</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e>
                                        </m:d>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1</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d>
                                        <m:r>
                                          <a:rPr lang="en-US" sz="1600" b="0" i="1" smtClean="0">
                                            <a:latin typeface="Cambria Math" panose="02040503050406030204" pitchFamily="18" charset="0"/>
                                            <a:ea typeface="Cambria Math" panose="02040503050406030204" pitchFamily="18" charset="0"/>
                                          </a:rPr>
                                          <m:t>+</m:t>
                                        </m:r>
                                        <m:r>
                                          <m:rPr>
                                            <m:sty m:val="p"/>
                                          </m:rPr>
                                          <a:rPr lang="en-US" sz="1600" b="0" i="0" smtClean="0">
                                            <a:latin typeface="Cambria Math" panose="02040503050406030204" pitchFamily="18" charset="0"/>
                                            <a:ea typeface="Cambria Math" panose="02040503050406030204" pitchFamily="18" charset="0"/>
                                          </a:rPr>
                                          <m:t>Δ</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2</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2</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e>
                                        </m:d>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𝑥</m:t>
                                            </m:r>
                                          </m:e>
                                          <m:sub>
                                            <m:r>
                                              <a:rPr lang="en-US" sz="1600" b="0" i="1" smtClean="0">
                                                <a:latin typeface="Cambria Math" panose="02040503050406030204" pitchFamily="18" charset="0"/>
                                                <a:ea typeface="Cambria Math" panose="02040503050406030204" pitchFamily="18" charset="0"/>
                                              </a:rPr>
                                              <m:t>2</m:t>
                                            </m:r>
                                          </m:sub>
                                        </m:sSub>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e>
                                        </m:d>
                                        <m:r>
                                          <a:rPr lang="en-US" sz="1600" b="0" i="1" smtClean="0">
                                            <a:latin typeface="Cambria Math" panose="02040503050406030204" pitchFamily="18" charset="0"/>
                                            <a:ea typeface="Cambria Math" panose="02040503050406030204" pitchFamily="18" charset="0"/>
                                          </a:rPr>
                                          <m:t>+</m:t>
                                        </m:r>
                                        <m:r>
                                          <m:rPr>
                                            <m:sty m:val="p"/>
                                          </m:rPr>
                                          <a:rPr lang="en-US" sz="1600" b="0" i="0" smtClean="0">
                                            <a:latin typeface="Cambria Math" panose="02040503050406030204" pitchFamily="18" charset="0"/>
                                            <a:ea typeface="Cambria Math" panose="02040503050406030204" pitchFamily="18" charset="0"/>
                                          </a:rPr>
                                          <m:t>Δ</m:t>
                                        </m:r>
                                        <m:r>
                                          <a:rPr lang="en-US" sz="1600" b="0" i="1" smtClean="0">
                                            <a:latin typeface="Cambria Math" panose="02040503050406030204" pitchFamily="18" charset="0"/>
                                            <a:ea typeface="Cambria Math" panose="02040503050406030204" pitchFamily="18" charset="0"/>
                                          </a:rPr>
                                          <m:t>𝑡</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𝑘</m:t>
                                        </m:r>
                                        <m:r>
                                          <a:rPr lang="en-US" sz="1600" b="0" i="1" smtClean="0">
                                            <a:latin typeface="Cambria Math" panose="02040503050406030204" pitchFamily="18" charset="0"/>
                                          </a:rPr>
                                          <m:t>−1),</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e>
                                    </m:eqArr>
                                  </m:e>
                                </m:d>
                              </m:oMath>
                            </m:oMathPara>
                          </a14:m>
                          <a:endParaRPr lang="en-US" sz="2400" dirty="0"/>
                        </a:p>
                      </a:txBody>
                      <a:tcPr anchor="ctr"/>
                    </a:tc>
                    <a:tc>
                      <a:txBody>
                        <a:bodyPr/>
                        <a:lstStyle/>
                        <a:p>
                          <a:pPr algn="ctr"/>
                          <a:r>
                            <a:rPr lang="en-GB" sz="1600" b="1" dirty="0">
                              <a:solidFill>
                                <a:schemeClr val="bg2">
                                  <a:lumMod val="50000"/>
                                </a:schemeClr>
                              </a:solidFill>
                              <a:latin typeface="Nexa-Light" panose="01000000000000000000" pitchFamily="2" charset="0"/>
                            </a:rPr>
                            <a:t>(40)</a:t>
                          </a:r>
                        </a:p>
                      </a:txBody>
                      <a:tcPr anchor="ctr"/>
                    </a:tc>
                    <a:extLst>
                      <a:ext uri="{0D108BD9-81ED-4DB2-BD59-A6C34878D82A}">
                        <a16:rowId xmlns:a16="http://schemas.microsoft.com/office/drawing/2014/main" val="2442538974"/>
                      </a:ext>
                    </a:extLst>
                  </a:tr>
                </a:tbl>
              </a:graphicData>
            </a:graphic>
          </p:graphicFrame>
        </mc:Choice>
        <mc:Fallback>
          <p:graphicFrame>
            <p:nvGraphicFramePr>
              <p:cNvPr id="6" name="Table 7">
                <a:extLst>
                  <a:ext uri="{FF2B5EF4-FFF2-40B4-BE49-F238E27FC236}">
                    <a16:creationId xmlns:a16="http://schemas.microsoft.com/office/drawing/2014/main" id="{3221E0AC-5CDB-BF46-D8E7-168A57C8A8EE}"/>
                  </a:ext>
                </a:extLst>
              </p:cNvPr>
              <p:cNvGraphicFramePr>
                <a:graphicFrameLocks noGrp="1"/>
              </p:cNvGraphicFramePr>
              <p:nvPr>
                <p:extLst>
                  <p:ext uri="{D42A27DB-BD31-4B8C-83A1-F6EECF244321}">
                    <p14:modId xmlns:p14="http://schemas.microsoft.com/office/powerpoint/2010/main" val="1839273722"/>
                  </p:ext>
                </p:extLst>
              </p:nvPr>
            </p:nvGraphicFramePr>
            <p:xfrm>
              <a:off x="762000" y="4508470"/>
              <a:ext cx="5257800" cy="635381"/>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635381">
                    <a:tc>
                      <a:txBody>
                        <a:bodyPr/>
                        <a:lstStyle/>
                        <a:p>
                          <a:endParaRPr lang="en-US"/>
                        </a:p>
                      </a:txBody>
                      <a:tcPr anchor="ctr">
                        <a:blipFill>
                          <a:blip r:embed="rId4"/>
                          <a:stretch>
                            <a:fillRect r="-20028"/>
                          </a:stretch>
                        </a:blipFill>
                      </a:tcPr>
                    </a:tc>
                    <a:tc>
                      <a:txBody>
                        <a:bodyPr/>
                        <a:lstStyle/>
                        <a:p>
                          <a:pPr algn="ctr"/>
                          <a:r>
                            <a:rPr lang="en-GB" sz="1600" b="1" dirty="0">
                              <a:solidFill>
                                <a:schemeClr val="bg2">
                                  <a:lumMod val="50000"/>
                                </a:schemeClr>
                              </a:solidFill>
                              <a:latin typeface="Nexa-Light" panose="01000000000000000000" pitchFamily="2" charset="0"/>
                            </a:rPr>
                            <a:t>(40)</a:t>
                          </a:r>
                        </a:p>
                      </a:txBody>
                      <a:tcPr anchor="ctr"/>
                    </a:tc>
                    <a:extLst>
                      <a:ext uri="{0D108BD9-81ED-4DB2-BD59-A6C34878D82A}">
                        <a16:rowId xmlns:a16="http://schemas.microsoft.com/office/drawing/2014/main" val="2442538974"/>
                      </a:ext>
                    </a:extLst>
                  </a:tr>
                </a:tbl>
              </a:graphicData>
            </a:graphic>
          </p:graphicFrame>
        </mc:Fallback>
      </mc:AlternateContent>
      <p:pic>
        <p:nvPicPr>
          <p:cNvPr id="9" name="Picture 8">
            <a:extLst>
              <a:ext uri="{FF2B5EF4-FFF2-40B4-BE49-F238E27FC236}">
                <a16:creationId xmlns:a16="http://schemas.microsoft.com/office/drawing/2014/main" id="{84C2C9AF-5A27-E6CA-E2C8-E3C585B16B07}"/>
              </a:ext>
            </a:extLst>
          </p:cNvPr>
          <p:cNvPicPr>
            <a:picLocks noChangeAspect="1"/>
          </p:cNvPicPr>
          <p:nvPr/>
        </p:nvPicPr>
        <p:blipFill rotWithShape="1">
          <a:blip r:embed="rId5"/>
          <a:srcRect t="-1141"/>
          <a:stretch/>
        </p:blipFill>
        <p:spPr>
          <a:xfrm>
            <a:off x="6172200" y="1446302"/>
            <a:ext cx="5916705" cy="4506357"/>
          </a:xfrm>
          <a:prstGeom prst="rect">
            <a:avLst/>
          </a:prstGeom>
        </p:spPr>
      </p:pic>
    </p:spTree>
    <p:extLst>
      <p:ext uri="{BB962C8B-B14F-4D97-AF65-F5344CB8AC3E}">
        <p14:creationId xmlns:p14="http://schemas.microsoft.com/office/powerpoint/2010/main" val="2630594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8D1C-B2D9-3BC0-72D7-AD9191700AE7}"/>
              </a:ext>
            </a:extLst>
          </p:cNvPr>
          <p:cNvSpPr>
            <a:spLocks noGrp="1"/>
          </p:cNvSpPr>
          <p:nvPr>
            <p:ph type="ctrTitle"/>
          </p:nvPr>
        </p:nvSpPr>
        <p:spPr/>
        <p:txBody>
          <a:bodyPr/>
          <a:lstStyle/>
          <a:p>
            <a:r>
              <a:rPr lang="en-GB" dirty="0"/>
              <a:t>Thank you</a:t>
            </a:r>
          </a:p>
        </p:txBody>
      </p:sp>
    </p:spTree>
    <p:extLst>
      <p:ext uri="{BB962C8B-B14F-4D97-AF65-F5344CB8AC3E}">
        <p14:creationId xmlns:p14="http://schemas.microsoft.com/office/powerpoint/2010/main" val="1774667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8D1C-B2D9-3BC0-72D7-AD9191700AE7}"/>
              </a:ext>
            </a:extLst>
          </p:cNvPr>
          <p:cNvSpPr>
            <a:spLocks noGrp="1"/>
          </p:cNvSpPr>
          <p:nvPr>
            <p:ph type="ctrTitle"/>
          </p:nvPr>
        </p:nvSpPr>
        <p:spPr/>
        <p:txBody>
          <a:bodyPr/>
          <a:lstStyle/>
          <a:p>
            <a:r>
              <a:rPr lang="en-GB" dirty="0"/>
              <a:t>T&amp;C</a:t>
            </a:r>
          </a:p>
        </p:txBody>
      </p:sp>
      <p:sp>
        <p:nvSpPr>
          <p:cNvPr id="3" name="Subtitle 2">
            <a:extLst>
              <a:ext uri="{FF2B5EF4-FFF2-40B4-BE49-F238E27FC236}">
                <a16:creationId xmlns:a16="http://schemas.microsoft.com/office/drawing/2014/main" id="{0DF30728-853D-CB16-E6B8-3F0812CE4D97}"/>
              </a:ext>
            </a:extLst>
          </p:cNvPr>
          <p:cNvSpPr>
            <a:spLocks noGrp="1"/>
          </p:cNvSpPr>
          <p:nvPr>
            <p:ph type="subTitle" idx="1"/>
          </p:nvPr>
        </p:nvSpPr>
        <p:spPr/>
        <p:txBody>
          <a:bodyPr/>
          <a:lstStyle/>
          <a:p>
            <a:r>
              <a:rPr lang="en-GB" dirty="0"/>
              <a:t>Terms and conditions</a:t>
            </a:r>
          </a:p>
        </p:txBody>
      </p:sp>
    </p:spTree>
    <p:extLst>
      <p:ext uri="{BB962C8B-B14F-4D97-AF65-F5344CB8AC3E}">
        <p14:creationId xmlns:p14="http://schemas.microsoft.com/office/powerpoint/2010/main" val="402835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6A80-AE02-89F9-C377-0834733824BA}"/>
              </a:ext>
            </a:extLst>
          </p:cNvPr>
          <p:cNvSpPr>
            <a:spLocks noGrp="1"/>
          </p:cNvSpPr>
          <p:nvPr>
            <p:ph type="title"/>
          </p:nvPr>
        </p:nvSpPr>
        <p:spPr/>
        <p:txBody>
          <a:bodyPr/>
          <a:lstStyle/>
          <a:p>
            <a:r>
              <a:rPr lang="en-GB" dirty="0"/>
              <a:t>Terms and conditions</a:t>
            </a:r>
          </a:p>
        </p:txBody>
      </p:sp>
      <p:sp>
        <p:nvSpPr>
          <p:cNvPr id="3" name="Content Placeholder 2">
            <a:extLst>
              <a:ext uri="{FF2B5EF4-FFF2-40B4-BE49-F238E27FC236}">
                <a16:creationId xmlns:a16="http://schemas.microsoft.com/office/drawing/2014/main" id="{F5AD3413-1B06-B2E0-59AA-F6B78AB70A94}"/>
              </a:ext>
            </a:extLst>
          </p:cNvPr>
          <p:cNvSpPr>
            <a:spLocks noGrp="1"/>
          </p:cNvSpPr>
          <p:nvPr>
            <p:ph idx="1"/>
          </p:nvPr>
        </p:nvSpPr>
        <p:spPr/>
        <p:txBody>
          <a:bodyPr>
            <a:normAutofit/>
          </a:bodyPr>
          <a:lstStyle/>
          <a:p>
            <a:pPr algn="l">
              <a:lnSpc>
                <a:spcPct val="150000"/>
              </a:lnSpc>
            </a:pPr>
            <a:r>
              <a:rPr lang="en-GB" sz="1400" b="0" i="1" dirty="0">
                <a:solidFill>
                  <a:srgbClr val="1F2328"/>
                </a:solidFill>
                <a:effectLst/>
                <a:latin typeface="Nexa ExtraLight" panose="01000000000000000000" pitchFamily="2" charset="0"/>
              </a:rPr>
              <a:t>THE PIECES, IMAGES, VIDEOS, DOCUMENTATION, ETC. SHOWN HERE ARE FOR INFORMATIVE PURPOSES ONLY. THE DESIGN IS PROPRIETARY AND CONFIDENTIAL TO MANCHESTER ROBOTICS LTD. (MCR2). THE INFORMATION, CODE, SIMULATORS, DRAWINGS, VIDEOS PRESENTATIONS ETC. CONTAINED IN THIS PRESENTATION IS THE SOLE PROPERTY OF MANCHESTER ROBOTICS LTD. ANY REPRODUCTION, RESELL, REDISTRIBUTION OR USAGE IN PART OR AS A WHOLE WITHOUT THE WRITTEN PERMISSION OF MANCHESTER ROBOTICS LTD. IS STRICTLY PROHIBITED.</a:t>
            </a:r>
            <a:endParaRPr lang="en-GB" sz="1400" b="0" i="0" dirty="0">
              <a:solidFill>
                <a:srgbClr val="1F2328"/>
              </a:solidFill>
              <a:effectLst/>
              <a:latin typeface="Nexa ExtraLight" panose="01000000000000000000" pitchFamily="2" charset="0"/>
            </a:endParaRPr>
          </a:p>
          <a:p>
            <a:pPr algn="l">
              <a:lnSpc>
                <a:spcPct val="150000"/>
              </a:lnSpc>
            </a:pPr>
            <a:r>
              <a:rPr lang="en-GB" sz="1400" b="0" i="1" dirty="0">
                <a:solidFill>
                  <a:srgbClr val="1F2328"/>
                </a:solidFill>
                <a:effectLst/>
                <a:latin typeface="Nexa ExtraLight" panose="01000000000000000000" pitchFamily="2" charset="0"/>
              </a:rPr>
              <a:t>THIS PRESENTATION MAY CONTAIN LINKS TO OTHER WEBSITES OR CONTENT BELONGING TO OR ORIGINATING FROM THIRD PARTIES OR LINKS TO WEBSITES AND FEATURES IN BANNERS OR OTHER ADVERTISING. SUCH EXTERNAL LINKS ARE NOT INVESTIGATED, MONITORED, OR CHECKED FOR ACCURACY, ADEQUACY, VALIDITY, RELIABILITY, AVAILABILITY OR COMPLETENESS BY US.</a:t>
            </a:r>
            <a:endParaRPr lang="en-GB" sz="1400" b="0" i="0" dirty="0">
              <a:solidFill>
                <a:srgbClr val="1F2328"/>
              </a:solidFill>
              <a:effectLst/>
              <a:latin typeface="Nexa ExtraLight" panose="01000000000000000000" pitchFamily="2" charset="0"/>
            </a:endParaRPr>
          </a:p>
          <a:p>
            <a:pPr algn="l">
              <a:lnSpc>
                <a:spcPct val="150000"/>
              </a:lnSpc>
            </a:pPr>
            <a:r>
              <a:rPr lang="en-GB" sz="1400" b="0" i="1" dirty="0">
                <a:solidFill>
                  <a:srgbClr val="1F2328"/>
                </a:solidFill>
                <a:effectLst/>
                <a:latin typeface="Nexa ExtraLight" panose="01000000000000000000" pitchFamily="2" charset="0"/>
              </a:rPr>
              <a:t>WE DO NOT WARRANT, ENDORSE, GUARANTEE, OR ASSUME RESPONSIBILITY FOR THE ACCURACY OR RELIABILITY OF ANY INFORMATION OFFERED BY THIRD-PARTY WEBSITES LINKED THROUGH THE SITE OR ANY WEBSITE OR FEATURE LINKED IN ANY BANNER OR OTHER ADVERTISING.</a:t>
            </a:r>
            <a:endParaRPr lang="en-GB" sz="1400" b="0" i="0" dirty="0">
              <a:solidFill>
                <a:srgbClr val="1F2328"/>
              </a:solidFill>
              <a:effectLst/>
              <a:latin typeface="Nexa ExtraLight" panose="01000000000000000000" pitchFamily="2" charset="0"/>
            </a:endParaRPr>
          </a:p>
          <a:p>
            <a:endParaRPr lang="en-GB" dirty="0"/>
          </a:p>
        </p:txBody>
      </p:sp>
    </p:spTree>
    <p:extLst>
      <p:ext uri="{BB962C8B-B14F-4D97-AF65-F5344CB8AC3E}">
        <p14:creationId xmlns:p14="http://schemas.microsoft.com/office/powerpoint/2010/main" val="2483843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A9076E-24F4-46BA-D1EA-90018F435B3F}"/>
              </a:ext>
            </a:extLst>
          </p:cNvPr>
          <p:cNvSpPr>
            <a:spLocks noGrp="1"/>
          </p:cNvSpPr>
          <p:nvPr>
            <p:ph sz="half" idx="1"/>
          </p:nvPr>
        </p:nvSpPr>
        <p:spPr/>
        <p:txBody>
          <a:bodyPr>
            <a:normAutofit fontScale="85000" lnSpcReduction="10000"/>
          </a:bodyPr>
          <a:lstStyle/>
          <a:p>
            <a:pPr>
              <a:lnSpc>
                <a:spcPct val="160000"/>
              </a:lnSpc>
            </a:pPr>
            <a:r>
              <a:rPr lang="en-GB" sz="2100" dirty="0">
                <a:ea typeface="Calibri" panose="020F0502020204030204" pitchFamily="34" charset="0"/>
                <a:cs typeface="Times New Roman" panose="02020603050405020304" pitchFamily="18" charset="0"/>
              </a:rPr>
              <a:t>Generally speaking, a dynamic system is a structure that has multiple connections between its component parts. </a:t>
            </a:r>
          </a:p>
          <a:p>
            <a:pPr>
              <a:lnSpc>
                <a:spcPct val="160000"/>
              </a:lnSpc>
            </a:pPr>
            <a:r>
              <a:rPr lang="en-GB" sz="2100" dirty="0">
                <a:ea typeface="Calibri" panose="020F0502020204030204" pitchFamily="34" charset="0"/>
                <a:cs typeface="Times New Roman" panose="02020603050405020304" pitchFamily="18" charset="0"/>
              </a:rPr>
              <a:t>Another characteristic is that its elements are structured according to the same criteria or to achieve the same goal.</a:t>
            </a:r>
          </a:p>
          <a:p>
            <a:pPr>
              <a:lnSpc>
                <a:spcPct val="160000"/>
              </a:lnSpc>
            </a:pPr>
            <a:r>
              <a:rPr lang="en-GB" sz="2100" dirty="0">
                <a:ea typeface="Calibri" panose="020F0502020204030204" pitchFamily="34" charset="0"/>
                <a:cs typeface="Times New Roman" panose="02020603050405020304" pitchFamily="18" charset="0"/>
              </a:rPr>
              <a:t>In many situations a system can contain subsystems that can be regarded as independent systems.</a:t>
            </a:r>
          </a:p>
        </p:txBody>
      </p:sp>
      <p:pic>
        <p:nvPicPr>
          <p:cNvPr id="5" name="Content Placeholder 4">
            <a:extLst>
              <a:ext uri="{FF2B5EF4-FFF2-40B4-BE49-F238E27FC236}">
                <a16:creationId xmlns:a16="http://schemas.microsoft.com/office/drawing/2014/main" id="{52A35910-C53D-97C2-9F0A-B8776EE47D41}"/>
              </a:ext>
            </a:extLst>
          </p:cNvPr>
          <p:cNvPicPr>
            <a:picLocks noGrp="1" noChangeAspect="1"/>
          </p:cNvPicPr>
          <p:nvPr>
            <p:ph sz="half" idx="2"/>
          </p:nvPr>
        </p:nvPicPr>
        <p:blipFill>
          <a:blip r:embed="rId2"/>
          <a:stretch>
            <a:fillRect/>
          </a:stretch>
        </p:blipFill>
        <p:spPr>
          <a:xfrm>
            <a:off x="6836638" y="2397907"/>
            <a:ext cx="4749196" cy="3206774"/>
          </a:xfrm>
          <a:prstGeom prst="rect">
            <a:avLst/>
          </a:prstGeom>
        </p:spPr>
      </p:pic>
      <p:sp>
        <p:nvSpPr>
          <p:cNvPr id="4" name="Title 3">
            <a:extLst>
              <a:ext uri="{FF2B5EF4-FFF2-40B4-BE49-F238E27FC236}">
                <a16:creationId xmlns:a16="http://schemas.microsoft.com/office/drawing/2014/main" id="{E007D088-2081-9806-F504-D1596FFB5814}"/>
              </a:ext>
            </a:extLst>
          </p:cNvPr>
          <p:cNvSpPr>
            <a:spLocks noGrp="1"/>
          </p:cNvSpPr>
          <p:nvPr>
            <p:ph type="title"/>
          </p:nvPr>
        </p:nvSpPr>
        <p:spPr/>
        <p:txBody>
          <a:bodyPr/>
          <a:lstStyle/>
          <a:p>
            <a:r>
              <a:rPr lang="en-US" dirty="0"/>
              <a:t>Systems:</a:t>
            </a:r>
            <a:br>
              <a:rPr lang="en-US" dirty="0"/>
            </a:br>
            <a:r>
              <a:rPr lang="en-US" dirty="0"/>
              <a:t>general aspects</a:t>
            </a:r>
            <a:endParaRPr lang="en-GB" dirty="0"/>
          </a:p>
        </p:txBody>
      </p:sp>
    </p:spTree>
    <p:extLst>
      <p:ext uri="{BB962C8B-B14F-4D97-AF65-F5344CB8AC3E}">
        <p14:creationId xmlns:p14="http://schemas.microsoft.com/office/powerpoint/2010/main" val="2542979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Systems</a:t>
            </a:r>
            <a:br>
              <a:rPr lang="en-US" dirty="0"/>
            </a:br>
            <a:r>
              <a:rPr lang="en-US" dirty="0"/>
              <a:t>general aspects</a:t>
            </a:r>
            <a:endParaRPr lang="en-GB" dirty="0"/>
          </a:p>
        </p:txBody>
      </p:sp>
      <p:sp>
        <p:nvSpPr>
          <p:cNvPr id="3" name="Rectangle 2"/>
          <p:cNvSpPr/>
          <p:nvPr/>
        </p:nvSpPr>
        <p:spPr>
          <a:xfrm>
            <a:off x="515322" y="1446302"/>
            <a:ext cx="11327423" cy="787075"/>
          </a:xfrm>
          <a:prstGeom prst="rect">
            <a:avLst/>
          </a:prstGeom>
        </p:spPr>
        <p:txBody>
          <a:bodyPr wrap="square">
            <a:spAutoFit/>
          </a:bodyPr>
          <a:lstStyle/>
          <a:p>
            <a:pPr>
              <a:lnSpc>
                <a:spcPct val="150000"/>
              </a:lnSpc>
            </a:pPr>
            <a:r>
              <a:rPr lang="en-US" sz="1600" dirty="0">
                <a:solidFill>
                  <a:schemeClr val="bg2">
                    <a:lumMod val="50000"/>
                  </a:schemeClr>
                </a:solidFill>
                <a:latin typeface="Nexa-Light" panose="01000000000000000000" pitchFamily="2" charset="0"/>
                <a:ea typeface="Calibri" panose="020F0502020204030204" pitchFamily="34" charset="0"/>
                <a:cs typeface="Times New Roman" panose="02020603050405020304" pitchFamily="18" charset="0"/>
              </a:rPr>
              <a:t>For a better understanding, consider one of the examples stated above, namely the education system. The block diagram of the mentioned system is represented in the following figure:</a:t>
            </a:r>
            <a:endParaRPr lang="en-GB" sz="1600" dirty="0">
              <a:solidFill>
                <a:schemeClr val="bg2">
                  <a:lumMod val="50000"/>
                </a:schemeClr>
              </a:solidFill>
              <a:latin typeface="Nexa-Light" panose="01000000000000000000" pitchFamily="2"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387779" y="2475318"/>
            <a:ext cx="8743630" cy="3228346"/>
          </a:xfrm>
          <a:prstGeom prst="rect">
            <a:avLst/>
          </a:prstGeom>
        </p:spPr>
      </p:pic>
      <p:sp>
        <p:nvSpPr>
          <p:cNvPr id="5" name="Rectangle 4"/>
          <p:cNvSpPr/>
          <p:nvPr/>
        </p:nvSpPr>
        <p:spPr>
          <a:xfrm>
            <a:off x="98612" y="5569890"/>
            <a:ext cx="4222378" cy="1167371"/>
          </a:xfrm>
          <a:prstGeom prst="rect">
            <a:avLst/>
          </a:prstGeom>
        </p:spPr>
        <p:txBody>
          <a:bodyPr wrap="square">
            <a:spAutoFit/>
          </a:bodyPr>
          <a:lstStyle/>
          <a:p>
            <a:pPr>
              <a:lnSpc>
                <a:spcPct val="150000"/>
              </a:lnSpc>
              <a:spcAft>
                <a:spcPts val="0"/>
              </a:spcAft>
            </a:pPr>
            <a:r>
              <a:rPr lang="en-GB" sz="1200" dirty="0">
                <a:solidFill>
                  <a:schemeClr val="bg2">
                    <a:lumMod val="50000"/>
                  </a:schemeClr>
                </a:solidFill>
                <a:latin typeface="Nexa-Light" panose="01000000000000000000" pitchFamily="2" charset="0"/>
                <a:ea typeface="Calibri" panose="020F0502020204030204" pitchFamily="34" charset="0"/>
                <a:cs typeface="Times New Roman" panose="02020603050405020304" pitchFamily="18" charset="0"/>
              </a:rPr>
              <a:t>This is just a representation of a fictitious education system any similarity with reality is purely coincidental. In reality, the education system is more complex and presents other inputs, outputs and disturbances. </a:t>
            </a:r>
          </a:p>
        </p:txBody>
      </p:sp>
    </p:spTree>
    <p:extLst>
      <p:ext uri="{BB962C8B-B14F-4D97-AF65-F5344CB8AC3E}">
        <p14:creationId xmlns:p14="http://schemas.microsoft.com/office/powerpoint/2010/main" val="4004816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60896D-08E0-510F-65ED-4658649A1456}"/>
              </a:ext>
            </a:extLst>
          </p:cNvPr>
          <p:cNvSpPr>
            <a:spLocks noGrp="1"/>
          </p:cNvSpPr>
          <p:nvPr>
            <p:ph sz="half" idx="1"/>
          </p:nvPr>
        </p:nvSpPr>
        <p:spPr>
          <a:xfrm>
            <a:off x="51065" y="1711617"/>
            <a:ext cx="6251123" cy="4814046"/>
          </a:xfrm>
        </p:spPr>
        <p:txBody>
          <a:bodyPr>
            <a:noAutofit/>
          </a:bodyPr>
          <a:lstStyle/>
          <a:p>
            <a:pPr marL="0" indent="0">
              <a:lnSpc>
                <a:spcPct val="100000"/>
              </a:lnSpc>
              <a:spcBef>
                <a:spcPts val="1500"/>
              </a:spcBef>
              <a:spcAft>
                <a:spcPts val="0"/>
              </a:spcAft>
              <a:buNone/>
            </a:pPr>
            <a:r>
              <a:rPr lang="en-GB" sz="1400" dirty="0">
                <a:ea typeface="Calibri" panose="020F0502020204030204" pitchFamily="34" charset="0"/>
                <a:cs typeface="Times New Roman" panose="02020603050405020304" pitchFamily="18" charset="0"/>
              </a:rPr>
              <a:t>Aspects regarding the dynamic nature of the education system:</a:t>
            </a:r>
          </a:p>
          <a:p>
            <a:pPr>
              <a:lnSpc>
                <a:spcPct val="100000"/>
              </a:lnSpc>
              <a:spcBef>
                <a:spcPts val="1500"/>
              </a:spcBef>
            </a:pPr>
            <a:r>
              <a:rPr lang="en-GB" sz="1400" dirty="0">
                <a:ea typeface="Calibri" panose="020F0502020204030204" pitchFamily="34" charset="0"/>
                <a:cs typeface="Times New Roman" panose="02020603050405020304" pitchFamily="18" charset="0"/>
              </a:rPr>
              <a:t>The output performance depends on the structure of the teaching specifications over a period of time that includes the current year and also a number of previous years</a:t>
            </a:r>
          </a:p>
          <a:p>
            <a:pPr>
              <a:lnSpc>
                <a:spcPct val="100000"/>
              </a:lnSpc>
              <a:spcBef>
                <a:spcPts val="1500"/>
              </a:spcBef>
            </a:pPr>
            <a:r>
              <a:rPr lang="en-GB" sz="1400" dirty="0">
                <a:ea typeface="Calibri" panose="020F0502020204030204" pitchFamily="34" charset="0"/>
                <a:cs typeface="Times New Roman" panose="02020603050405020304" pitchFamily="18" charset="0"/>
              </a:rPr>
              <a:t>The salary has an important contribution to the quality of the teaching. Good salary attracts good teachers</a:t>
            </a:r>
          </a:p>
          <a:p>
            <a:pPr>
              <a:lnSpc>
                <a:spcPct val="100000"/>
              </a:lnSpc>
              <a:spcBef>
                <a:spcPts val="1500"/>
              </a:spcBef>
            </a:pPr>
            <a:r>
              <a:rPr lang="en-GB" sz="1400" dirty="0">
                <a:ea typeface="Calibri" panose="020F0502020204030204" pitchFamily="34" charset="0"/>
                <a:cs typeface="Times New Roman" panose="02020603050405020304" pitchFamily="18" charset="0"/>
              </a:rPr>
              <a:t>The relations between schools and universities have a decisive role in terms of the quality and continuity of the educational process</a:t>
            </a:r>
          </a:p>
          <a:p>
            <a:pPr>
              <a:lnSpc>
                <a:spcPct val="100000"/>
              </a:lnSpc>
              <a:spcBef>
                <a:spcPts val="1500"/>
              </a:spcBef>
            </a:pPr>
            <a:r>
              <a:rPr lang="en-GB" sz="1400" dirty="0">
                <a:ea typeface="Calibri" panose="020F0502020204030204" pitchFamily="34" charset="0"/>
                <a:cs typeface="Times New Roman" panose="02020603050405020304" pitchFamily="18" charset="0"/>
              </a:rPr>
              <a:t>The professionalism of the academics </a:t>
            </a:r>
          </a:p>
          <a:p>
            <a:pPr>
              <a:lnSpc>
                <a:spcPct val="100000"/>
              </a:lnSpc>
              <a:spcBef>
                <a:spcPts val="1500"/>
              </a:spcBef>
            </a:pPr>
            <a:r>
              <a:rPr lang="en-GB" sz="1400" dirty="0">
                <a:ea typeface="Calibri" panose="020F0502020204030204" pitchFamily="34" charset="0"/>
                <a:cs typeface="Times New Roman" panose="02020603050405020304" pitchFamily="18" charset="0"/>
              </a:rPr>
              <a:t>The facilities and the labs of each education institution contribute to student formation  </a:t>
            </a:r>
          </a:p>
          <a:p>
            <a:pPr>
              <a:lnSpc>
                <a:spcPct val="100000"/>
              </a:lnSpc>
              <a:spcBef>
                <a:spcPts val="1500"/>
              </a:spcBef>
            </a:pPr>
            <a:r>
              <a:rPr lang="en-GB" sz="1400" dirty="0">
                <a:ea typeface="Calibri" panose="020F0502020204030204" pitchFamily="34" charset="0"/>
                <a:cs typeface="Times New Roman" panose="02020603050405020304" pitchFamily="18" charset="0"/>
              </a:rPr>
              <a:t>Another aspect regarding the output performance is related to the presence of disturbances, which can have negative consequences if a rejection mechanism is not applied.</a:t>
            </a:r>
          </a:p>
        </p:txBody>
      </p:sp>
      <p:pic>
        <p:nvPicPr>
          <p:cNvPr id="5" name="Content Placeholder 4">
            <a:extLst>
              <a:ext uri="{FF2B5EF4-FFF2-40B4-BE49-F238E27FC236}">
                <a16:creationId xmlns:a16="http://schemas.microsoft.com/office/drawing/2014/main" id="{8BF332C6-AB7E-E0F0-435F-81730A255545}"/>
              </a:ext>
            </a:extLst>
          </p:cNvPr>
          <p:cNvPicPr>
            <a:picLocks noGrp="1" noChangeAspect="1"/>
          </p:cNvPicPr>
          <p:nvPr>
            <p:ph sz="half" idx="2"/>
          </p:nvPr>
        </p:nvPicPr>
        <p:blipFill>
          <a:blip r:embed="rId2"/>
          <a:stretch>
            <a:fillRect/>
          </a:stretch>
        </p:blipFill>
        <p:spPr>
          <a:xfrm>
            <a:off x="6226386" y="2829683"/>
            <a:ext cx="6048173" cy="2235376"/>
          </a:xfrm>
          <a:prstGeom prst="rect">
            <a:avLst/>
          </a:prstGeom>
        </p:spPr>
      </p:pic>
      <p:sp>
        <p:nvSpPr>
          <p:cNvPr id="4" name="Title 3">
            <a:extLst>
              <a:ext uri="{FF2B5EF4-FFF2-40B4-BE49-F238E27FC236}">
                <a16:creationId xmlns:a16="http://schemas.microsoft.com/office/drawing/2014/main" id="{3129ABED-21AF-BA33-ECBF-AE968663FC74}"/>
              </a:ext>
            </a:extLst>
          </p:cNvPr>
          <p:cNvSpPr>
            <a:spLocks noGrp="1"/>
          </p:cNvSpPr>
          <p:nvPr>
            <p:ph type="title"/>
          </p:nvPr>
        </p:nvSpPr>
        <p:spPr/>
        <p:txBody>
          <a:bodyPr/>
          <a:lstStyle/>
          <a:p>
            <a:r>
              <a:rPr lang="en-US" dirty="0"/>
              <a:t>Systems</a:t>
            </a:r>
            <a:br>
              <a:rPr lang="en-US" dirty="0"/>
            </a:br>
            <a:r>
              <a:rPr lang="en-US" dirty="0"/>
              <a:t>general aspects</a:t>
            </a:r>
            <a:endParaRPr lang="en-GB" dirty="0"/>
          </a:p>
        </p:txBody>
      </p:sp>
    </p:spTree>
    <p:extLst>
      <p:ext uri="{BB962C8B-B14F-4D97-AF65-F5344CB8AC3E}">
        <p14:creationId xmlns:p14="http://schemas.microsoft.com/office/powerpoint/2010/main" val="3656001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61D45DBA-5DB8-3EE7-BED1-2E9872AA3A97}"/>
                  </a:ext>
                </a:extLst>
              </p:cNvPr>
              <p:cNvSpPr>
                <a:spLocks noGrp="1"/>
              </p:cNvSpPr>
              <p:nvPr>
                <p:ph sz="half" idx="1"/>
              </p:nvPr>
            </p:nvSpPr>
            <p:spPr>
              <a:xfrm>
                <a:off x="838200" y="1825625"/>
                <a:ext cx="5181600" cy="4718610"/>
              </a:xfrm>
            </p:spPr>
            <p:txBody>
              <a:bodyPr>
                <a:normAutofit/>
              </a:bodyPr>
              <a:lstStyle/>
              <a:p>
                <a:pPr marL="0" indent="0">
                  <a:lnSpc>
                    <a:spcPct val="107000"/>
                  </a:lnSpc>
                  <a:spcAft>
                    <a:spcPts val="0"/>
                  </a:spcAft>
                  <a:buNone/>
                </a:pPr>
                <a:r>
                  <a:rPr lang="en-GB" sz="1500" dirty="0">
                    <a:ea typeface="Calibri" panose="020F0502020204030204" pitchFamily="34" charset="0"/>
                    <a:cs typeface="Times New Roman" panose="02020603050405020304" pitchFamily="18" charset="0"/>
                  </a:rPr>
                  <a:t>A dynamical system consists of two elements:</a:t>
                </a:r>
                <a:endParaRPr lang="en-GB" sz="1500" dirty="0">
                  <a:effectLst/>
                  <a:ea typeface="Calibri" panose="020F0502020204030204" pitchFamily="34" charset="0"/>
                  <a:cs typeface="Times New Roman" panose="02020603050405020304" pitchFamily="18" charset="0"/>
                </a:endParaRPr>
              </a:p>
              <a:p>
                <a:pPr marL="268288" indent="-268288">
                  <a:lnSpc>
                    <a:spcPct val="107000"/>
                  </a:lnSpc>
                  <a:spcAft>
                    <a:spcPts val="0"/>
                  </a:spcAft>
                  <a:buFont typeface="+mj-lt"/>
                  <a:buAutoNum type="arabicPeriod"/>
                </a:pPr>
                <a:r>
                  <a:rPr lang="en-GB" sz="1500" dirty="0">
                    <a:ea typeface="Calibri" panose="020F0502020204030204" pitchFamily="34" charset="0"/>
                    <a:cs typeface="Times New Roman" panose="02020603050405020304" pitchFamily="18" charset="0"/>
                  </a:rPr>
                  <a:t>A non-empty space </a:t>
                </a:r>
                <a14:m>
                  <m:oMath xmlns:m="http://schemas.openxmlformats.org/officeDocument/2006/math">
                    <m:r>
                      <a:rPr lang="en-GB" sz="1500" i="1">
                        <a:latin typeface="Cambria Math" panose="02040503050406030204" pitchFamily="18" charset="0"/>
                        <a:ea typeface="Calibri" panose="020F0502020204030204" pitchFamily="34" charset="0"/>
                        <a:cs typeface="Tahoma" panose="020B0604030504040204" pitchFamily="34" charset="0"/>
                      </a:rPr>
                      <m:t>𝒟</m:t>
                    </m:r>
                  </m:oMath>
                </a14:m>
                <a:r>
                  <a:rPr lang="en-GB" sz="1500" dirty="0">
                    <a:ea typeface="Times New Roman" panose="02020603050405020304" pitchFamily="18" charset="0"/>
                    <a:cs typeface="Times New Roman" panose="02020603050405020304" pitchFamily="18" charset="0"/>
                  </a:rPr>
                  <a:t> (for instance </a:t>
                </a:r>
                <a14:m>
                  <m:oMath xmlns:m="http://schemas.openxmlformats.org/officeDocument/2006/math">
                    <m:sSup>
                      <m:sSupPr>
                        <m:ctrlPr>
                          <a:rPr lang="en-GB" sz="1500" i="1">
                            <a:latin typeface="Cambria Math" panose="02040503050406030204" pitchFamily="18" charset="0"/>
                            <a:ea typeface="Times New Roman" panose="02020603050405020304" pitchFamily="18" charset="0"/>
                            <a:cs typeface="Tahoma" panose="020B0604030504040204" pitchFamily="34" charset="0"/>
                          </a:rPr>
                        </m:ctrlPr>
                      </m:sSupPr>
                      <m:e>
                        <m:r>
                          <a:rPr lang="en-GB" sz="1500" i="1">
                            <a:latin typeface="Cambria Math" panose="02040503050406030204" pitchFamily="18" charset="0"/>
                            <a:ea typeface="Times New Roman" panose="02020603050405020304" pitchFamily="18" charset="0"/>
                            <a:cs typeface="Tahoma" panose="020B0604030504040204" pitchFamily="34" charset="0"/>
                          </a:rPr>
                          <m:t>ℝ</m:t>
                        </m:r>
                      </m:e>
                      <m:sup>
                        <m:r>
                          <a:rPr lang="en-GB" sz="1500" i="1">
                            <a:latin typeface="Cambria Math" panose="02040503050406030204" pitchFamily="18" charset="0"/>
                            <a:ea typeface="Times New Roman" panose="02020603050405020304" pitchFamily="18" charset="0"/>
                            <a:cs typeface="Tahoma" panose="020B0604030504040204" pitchFamily="34" charset="0"/>
                          </a:rPr>
                          <m:t>2</m:t>
                        </m:r>
                      </m:sup>
                    </m:sSup>
                  </m:oMath>
                </a14:m>
                <a:r>
                  <a:rPr lang="en-GB" sz="1500" dirty="0">
                    <a:ea typeface="Times New Roman" panose="02020603050405020304" pitchFamily="18" charset="0"/>
                    <a:cs typeface="Times New Roman" panose="02020603050405020304" pitchFamily="18" charset="0"/>
                  </a:rPr>
                  <a:t>)</a:t>
                </a:r>
                <a:endParaRPr lang="en-GB" sz="1500" dirty="0">
                  <a:effectLst/>
                  <a:ea typeface="Calibri" panose="020F0502020204030204" pitchFamily="34" charset="0"/>
                  <a:cs typeface="Times New Roman" panose="02020603050405020304" pitchFamily="18" charset="0"/>
                </a:endParaRPr>
              </a:p>
              <a:p>
                <a:pPr marL="268288" indent="-268288">
                  <a:lnSpc>
                    <a:spcPct val="107000"/>
                  </a:lnSpc>
                  <a:spcAft>
                    <a:spcPts val="0"/>
                  </a:spcAft>
                  <a:buFont typeface="+mj-lt"/>
                  <a:buAutoNum type="arabicPeriod"/>
                </a:pPr>
                <a:r>
                  <a:rPr lang="en-GB" sz="1500" dirty="0">
                    <a:ea typeface="Calibri" panose="020F0502020204030204" pitchFamily="34" charset="0"/>
                    <a:cs typeface="Times New Roman" panose="02020603050405020304" pitchFamily="18" charset="0"/>
                  </a:rPr>
                  <a:t>A map from this space and the time into the same space  </a:t>
                </a:r>
                <a14:m>
                  <m:oMath xmlns:m="http://schemas.openxmlformats.org/officeDocument/2006/math">
                    <m:r>
                      <a:rPr lang="en-GB" sz="1500" i="1">
                        <a:latin typeface="Cambria Math" panose="02040503050406030204" pitchFamily="18" charset="0"/>
                        <a:ea typeface="Calibri" panose="020F0502020204030204" pitchFamily="34" charset="0"/>
                        <a:cs typeface="Tahoma" panose="020B0604030504040204" pitchFamily="34" charset="0"/>
                      </a:rPr>
                      <m:t>𝑓</m:t>
                    </m:r>
                    <m:r>
                      <a:rPr lang="en-GB" sz="1500" i="1">
                        <a:latin typeface="Cambria Math" panose="02040503050406030204" pitchFamily="18" charset="0"/>
                        <a:ea typeface="Calibri" panose="020F0502020204030204" pitchFamily="34" charset="0"/>
                        <a:cs typeface="Tahoma" panose="020B0604030504040204" pitchFamily="34" charset="0"/>
                      </a:rPr>
                      <m:t> : </m:t>
                    </m:r>
                    <m:r>
                      <a:rPr lang="en-GB" sz="1500" i="1">
                        <a:latin typeface="Cambria Math" panose="02040503050406030204" pitchFamily="18" charset="0"/>
                        <a:ea typeface="Calibri" panose="020F0502020204030204" pitchFamily="34" charset="0"/>
                        <a:cs typeface="Tahoma" panose="020B0604030504040204" pitchFamily="34" charset="0"/>
                      </a:rPr>
                      <m:t>𝒟</m:t>
                    </m:r>
                    <m:r>
                      <a:rPr lang="en-GB" sz="1500" i="1">
                        <a:latin typeface="Cambria Math" panose="02040503050406030204" pitchFamily="18" charset="0"/>
                        <a:ea typeface="Calibri" panose="020F0502020204030204" pitchFamily="34" charset="0"/>
                        <a:cs typeface="Tahoma" panose="020B0604030504040204" pitchFamily="34" charset="0"/>
                      </a:rPr>
                      <m:t> </m:t>
                    </m:r>
                    <m:r>
                      <m:rPr>
                        <m:sty m:val="p"/>
                      </m:rPr>
                      <a:rPr lang="en-GB" sz="1500">
                        <a:latin typeface="Cambria Math" panose="02040503050406030204" pitchFamily="18" charset="0"/>
                        <a:ea typeface="Calibri" panose="020F0502020204030204" pitchFamily="34" charset="0"/>
                        <a:cs typeface="Tahoma" panose="020B0604030504040204" pitchFamily="34" charset="0"/>
                      </a:rPr>
                      <m:t>x</m:t>
                    </m:r>
                    <m:r>
                      <a:rPr lang="en-GB" sz="1500" i="1">
                        <a:latin typeface="Cambria Math" panose="02040503050406030204" pitchFamily="18" charset="0"/>
                        <a:ea typeface="Calibri" panose="020F0502020204030204" pitchFamily="34" charset="0"/>
                        <a:cs typeface="Tahoma" panose="020B0604030504040204" pitchFamily="34" charset="0"/>
                      </a:rPr>
                      <m:t> </m:t>
                    </m:r>
                    <m:r>
                      <a:rPr lang="en-GB" sz="1500" i="1">
                        <a:latin typeface="Cambria Math" panose="02040503050406030204" pitchFamily="18" charset="0"/>
                        <a:ea typeface="Calibri" panose="020F0502020204030204" pitchFamily="34" charset="0"/>
                        <a:cs typeface="Tahoma" panose="020B0604030504040204" pitchFamily="34" charset="0"/>
                      </a:rPr>
                      <m:t>ℝ</m:t>
                    </m:r>
                    <m:r>
                      <a:rPr lang="en-GB" sz="1500" i="1">
                        <a:latin typeface="Cambria Math" panose="02040503050406030204" pitchFamily="18" charset="0"/>
                        <a:ea typeface="Calibri" panose="020F0502020204030204" pitchFamily="34" charset="0"/>
                        <a:cs typeface="Tahoma" panose="020B0604030504040204" pitchFamily="34" charset="0"/>
                      </a:rPr>
                      <m:t>→</m:t>
                    </m:r>
                    <m:r>
                      <a:rPr lang="en-GB" sz="1500" i="1">
                        <a:latin typeface="Cambria Math" panose="02040503050406030204" pitchFamily="18" charset="0"/>
                        <a:ea typeface="Calibri" panose="020F0502020204030204" pitchFamily="34" charset="0"/>
                        <a:cs typeface="Tahoma" panose="020B0604030504040204" pitchFamily="34" charset="0"/>
                      </a:rPr>
                      <m:t>𝒟</m:t>
                    </m:r>
                  </m:oMath>
                </a14:m>
                <a:endParaRPr lang="en-GB" sz="1500" dirty="0">
                  <a:effectLst/>
                  <a:ea typeface="Calibri" panose="020F0502020204030204" pitchFamily="34" charset="0"/>
                  <a:cs typeface="Times New Roman" panose="02020603050405020304" pitchFamily="18" charset="0"/>
                </a:endParaRPr>
              </a:p>
              <a:p>
                <a:pPr marL="0" indent="0">
                  <a:lnSpc>
                    <a:spcPct val="107000"/>
                  </a:lnSpc>
                  <a:spcAft>
                    <a:spcPts val="0"/>
                  </a:spcAft>
                  <a:buNone/>
                </a:pPr>
                <a:r>
                  <a:rPr lang="en-GB" sz="1500" dirty="0">
                    <a:ea typeface="Times New Roman" panose="02020603050405020304" pitchFamily="18" charset="0"/>
                    <a:cs typeface="Times New Roman" panose="02020603050405020304" pitchFamily="18" charset="0"/>
                  </a:rPr>
                  <a:t>A dynamical system is described by the following differential equation (ODE – ordinary differential equation): </a:t>
                </a:r>
              </a:p>
              <a:p>
                <a:pPr marL="0" indent="0">
                  <a:buNone/>
                </a:pPr>
                <a:endParaRPr lang="en-GB" sz="1600" dirty="0"/>
              </a:p>
              <a:p>
                <a:pPr marL="0" indent="0">
                  <a:lnSpc>
                    <a:spcPct val="150000"/>
                  </a:lnSpc>
                  <a:buNone/>
                </a:pPr>
                <a:endParaRPr lang="en-GB" sz="1500" dirty="0">
                  <a:ea typeface="Times New Roman" panose="02020603050405020304" pitchFamily="18" charset="0"/>
                  <a:cs typeface="Times New Roman" panose="02020603050405020304" pitchFamily="18" charset="0"/>
                </a:endParaRPr>
              </a:p>
              <a:p>
                <a:pPr marL="0" indent="0">
                  <a:lnSpc>
                    <a:spcPct val="150000"/>
                  </a:lnSpc>
                  <a:buNone/>
                </a:pPr>
                <a:r>
                  <a:rPr lang="en-GB" sz="1500" dirty="0">
                    <a:ea typeface="Times New Roman" panose="02020603050405020304" pitchFamily="18" charset="0"/>
                    <a:cs typeface="Times New Roman" panose="02020603050405020304" pitchFamily="18" charset="0"/>
                  </a:rPr>
                  <a:t>This can be seen as a geometrical concept. In other words, for every point of the space </a:t>
                </a:r>
                <a14:m>
                  <m:oMath xmlns:m="http://schemas.openxmlformats.org/officeDocument/2006/math">
                    <m:r>
                      <a:rPr lang="en-GB" sz="1500">
                        <a:ea typeface="Times New Roman" panose="02020603050405020304" pitchFamily="18" charset="0"/>
                        <a:cs typeface="Times New Roman" panose="02020603050405020304" pitchFamily="18" charset="0"/>
                      </a:rPr>
                      <m:t>𝑥</m:t>
                    </m:r>
                    <m:r>
                      <a:rPr lang="en-GB" sz="1500">
                        <a:ea typeface="Times New Roman" panose="02020603050405020304" pitchFamily="18" charset="0"/>
                        <a:cs typeface="Times New Roman" panose="02020603050405020304" pitchFamily="18" charset="0"/>
                      </a:rPr>
                      <m:t>∈</m:t>
                    </m:r>
                    <m:r>
                      <a:rPr lang="en-GB" sz="1500">
                        <a:ea typeface="Times New Roman" panose="02020603050405020304" pitchFamily="18" charset="0"/>
                        <a:cs typeface="Times New Roman" panose="02020603050405020304" pitchFamily="18" charset="0"/>
                      </a:rPr>
                      <m:t>𝒟</m:t>
                    </m:r>
                  </m:oMath>
                </a14:m>
                <a:r>
                  <a:rPr lang="en-GB" sz="1500" dirty="0">
                    <a:ea typeface="Times New Roman" panose="02020603050405020304" pitchFamily="18" charset="0"/>
                    <a:cs typeface="Times New Roman" panose="02020603050405020304" pitchFamily="18" charset="0"/>
                  </a:rPr>
                  <a:t>, the function </a:t>
                </a:r>
                <a14:m>
                  <m:oMath xmlns:m="http://schemas.openxmlformats.org/officeDocument/2006/math">
                    <m:r>
                      <a:rPr lang="en-GB" sz="1500">
                        <a:ea typeface="Times New Roman" panose="02020603050405020304" pitchFamily="18" charset="0"/>
                        <a:cs typeface="Times New Roman" panose="02020603050405020304" pitchFamily="18" charset="0"/>
                      </a:rPr>
                      <m:t>𝑓</m:t>
                    </m:r>
                    <m:d>
                      <m:dPr>
                        <m:ctrlPr>
                          <a:rPr lang="en-GB" sz="1500">
                            <a:ea typeface="Times New Roman" panose="02020603050405020304" pitchFamily="18" charset="0"/>
                            <a:cs typeface="Times New Roman" panose="02020603050405020304" pitchFamily="18" charset="0"/>
                          </a:rPr>
                        </m:ctrlPr>
                      </m:dPr>
                      <m:e>
                        <m:r>
                          <a:rPr lang="en-GB" sz="1500">
                            <a:ea typeface="Times New Roman" panose="02020603050405020304" pitchFamily="18" charset="0"/>
                            <a:cs typeface="Times New Roman" panose="02020603050405020304" pitchFamily="18" charset="0"/>
                          </a:rPr>
                          <m:t>𝑥</m:t>
                        </m:r>
                        <m:r>
                          <a:rPr lang="en-GB" sz="1500">
                            <a:ea typeface="Times New Roman" panose="02020603050405020304" pitchFamily="18" charset="0"/>
                            <a:cs typeface="Times New Roman" panose="02020603050405020304" pitchFamily="18" charset="0"/>
                          </a:rPr>
                          <m:t>,</m:t>
                        </m:r>
                        <m:r>
                          <a:rPr lang="en-GB" sz="1500">
                            <a:ea typeface="Times New Roman" panose="02020603050405020304" pitchFamily="18" charset="0"/>
                            <a:cs typeface="Times New Roman" panose="02020603050405020304" pitchFamily="18" charset="0"/>
                          </a:rPr>
                          <m:t>𝑡</m:t>
                        </m:r>
                      </m:e>
                    </m:d>
                  </m:oMath>
                </a14:m>
                <a:r>
                  <a:rPr lang="en-GB" sz="1500" dirty="0">
                    <a:ea typeface="Times New Roman" panose="02020603050405020304" pitchFamily="18" charset="0"/>
                    <a:cs typeface="Times New Roman" panose="02020603050405020304" pitchFamily="18" charset="0"/>
                  </a:rPr>
                  <a:t> provides the information about the evolution of the system at the instant </a:t>
                </a:r>
                <a14:m>
                  <m:oMath xmlns:m="http://schemas.openxmlformats.org/officeDocument/2006/math">
                    <m:r>
                      <a:rPr lang="en-GB" sz="1500" i="1" dirty="0" smtClean="0">
                        <a:latin typeface="Cambria Math" panose="02040503050406030204" pitchFamily="18" charset="0"/>
                        <a:ea typeface="Times New Roman" panose="02020603050405020304" pitchFamily="18" charset="0"/>
                        <a:cs typeface="Times New Roman" panose="02020603050405020304" pitchFamily="18" charset="0"/>
                      </a:rPr>
                      <m:t>𝑡</m:t>
                    </m:r>
                  </m:oMath>
                </a14:m>
                <a:r>
                  <a:rPr lang="en-GB" sz="1500" dirty="0">
                    <a:ea typeface="Times New Roman" panose="02020603050405020304" pitchFamily="18" charset="0"/>
                    <a:cs typeface="Times New Roman" panose="02020603050405020304" pitchFamily="18" charset="0"/>
                  </a:rPr>
                  <a:t>. </a:t>
                </a:r>
                <a:endParaRPr lang="en-GB" sz="1600" dirty="0"/>
              </a:p>
            </p:txBody>
          </p:sp>
        </mc:Choice>
        <mc:Fallback>
          <p:sp>
            <p:nvSpPr>
              <p:cNvPr id="2" name="Content Placeholder 1">
                <a:extLst>
                  <a:ext uri="{FF2B5EF4-FFF2-40B4-BE49-F238E27FC236}">
                    <a16:creationId xmlns:a16="http://schemas.microsoft.com/office/drawing/2014/main" id="{61D45DBA-5DB8-3EE7-BED1-2E9872AA3A97}"/>
                  </a:ext>
                </a:extLst>
              </p:cNvPr>
              <p:cNvSpPr>
                <a:spLocks noGrp="1" noRot="1" noChangeAspect="1" noMove="1" noResize="1" noEditPoints="1" noAdjustHandles="1" noChangeArrowheads="1" noChangeShapeType="1" noTextEdit="1"/>
              </p:cNvSpPr>
              <p:nvPr>
                <p:ph sz="half" idx="1"/>
              </p:nvPr>
            </p:nvSpPr>
            <p:spPr>
              <a:xfrm>
                <a:off x="838200" y="1825625"/>
                <a:ext cx="5181600" cy="4718610"/>
              </a:xfrm>
              <a:blipFill>
                <a:blip r:embed="rId2"/>
                <a:stretch>
                  <a:fillRect l="-1059" t="-258"/>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E904983-2C85-63D1-F476-EC8B5A331FF5}"/>
                  </a:ext>
                </a:extLst>
              </p:cNvPr>
              <p:cNvSpPr>
                <a:spLocks noGrp="1"/>
              </p:cNvSpPr>
              <p:nvPr>
                <p:ph sz="half" idx="2"/>
              </p:nvPr>
            </p:nvSpPr>
            <p:spPr/>
            <p:txBody>
              <a:bodyPr/>
              <a:lstStyle/>
              <a:p>
                <a:pPr marL="0" indent="0">
                  <a:lnSpc>
                    <a:spcPct val="150000"/>
                  </a:lnSpc>
                  <a:buNone/>
                </a:pPr>
                <a:r>
                  <a:rPr lang="en-GB" sz="1500" dirty="0">
                    <a:ea typeface="Times New Roman" panose="02020603050405020304" pitchFamily="18" charset="0"/>
                    <a:cs typeface="Times New Roman" panose="02020603050405020304" pitchFamily="18" charset="0"/>
                  </a:rPr>
                  <a:t>Given an initial condition, the trajectory of the state follows the field of velocities </a:t>
                </a:r>
                <a14:m>
                  <m:oMath xmlns:m="http://schemas.openxmlformats.org/officeDocument/2006/math">
                    <m:r>
                      <a:rPr lang="en-GB" sz="1500">
                        <a:ea typeface="Times New Roman" panose="02020603050405020304" pitchFamily="18" charset="0"/>
                        <a:cs typeface="Times New Roman" panose="02020603050405020304" pitchFamily="18" charset="0"/>
                      </a:rPr>
                      <m:t>𝑓</m:t>
                    </m:r>
                    <m:r>
                      <a:rPr lang="en-GB" sz="1500">
                        <a:ea typeface="Times New Roman" panose="02020603050405020304" pitchFamily="18" charset="0"/>
                        <a:cs typeface="Times New Roman" panose="02020603050405020304" pitchFamily="18" charset="0"/>
                      </a:rPr>
                      <m:t>=</m:t>
                    </m:r>
                    <m:r>
                      <a:rPr lang="en-GB" sz="1500">
                        <a:ea typeface="Times New Roman" panose="02020603050405020304" pitchFamily="18" charset="0"/>
                        <a:cs typeface="Times New Roman" panose="02020603050405020304" pitchFamily="18" charset="0"/>
                      </a:rPr>
                      <m:t>𝑓</m:t>
                    </m:r>
                    <m:d>
                      <m:dPr>
                        <m:ctrlPr>
                          <a:rPr lang="en-GB" sz="1500">
                            <a:ea typeface="Times New Roman" panose="02020603050405020304" pitchFamily="18" charset="0"/>
                            <a:cs typeface="Times New Roman" panose="02020603050405020304" pitchFamily="18" charset="0"/>
                          </a:rPr>
                        </m:ctrlPr>
                      </m:dPr>
                      <m:e>
                        <m:r>
                          <a:rPr lang="en-GB" sz="1500">
                            <a:ea typeface="Times New Roman" panose="02020603050405020304" pitchFamily="18" charset="0"/>
                            <a:cs typeface="Times New Roman" panose="02020603050405020304" pitchFamily="18" charset="0"/>
                          </a:rPr>
                          <m:t>𝑥</m:t>
                        </m:r>
                        <m:r>
                          <a:rPr lang="en-GB" sz="1500">
                            <a:ea typeface="Times New Roman" panose="02020603050405020304" pitchFamily="18" charset="0"/>
                            <a:cs typeface="Times New Roman" panose="02020603050405020304" pitchFamily="18" charset="0"/>
                          </a:rPr>
                          <m:t>,</m:t>
                        </m:r>
                        <m:r>
                          <a:rPr lang="en-GB" sz="1500">
                            <a:ea typeface="Times New Roman" panose="02020603050405020304" pitchFamily="18" charset="0"/>
                            <a:cs typeface="Times New Roman" panose="02020603050405020304" pitchFamily="18" charset="0"/>
                          </a:rPr>
                          <m:t>𝑡</m:t>
                        </m:r>
                      </m:e>
                    </m:d>
                  </m:oMath>
                </a14:m>
                <a:r>
                  <a:rPr lang="en-GB" sz="1500" dirty="0">
                    <a:ea typeface="Times New Roman" panose="02020603050405020304" pitchFamily="18" charset="0"/>
                    <a:cs typeface="Times New Roman" panose="02020603050405020304" pitchFamily="18" charset="0"/>
                  </a:rPr>
                  <a:t>. When the function f does not depend on time, i.e., </a:t>
                </a:r>
                <a14:m>
                  <m:oMath xmlns:m="http://schemas.openxmlformats.org/officeDocument/2006/math">
                    <m:r>
                      <a:rPr lang="en-GB" sz="1500">
                        <a:ea typeface="Times New Roman" panose="02020603050405020304" pitchFamily="18" charset="0"/>
                        <a:cs typeface="Times New Roman" panose="02020603050405020304" pitchFamily="18" charset="0"/>
                      </a:rPr>
                      <m:t>𝑓</m:t>
                    </m:r>
                    <m:r>
                      <a:rPr lang="en-GB" sz="1500">
                        <a:ea typeface="Times New Roman" panose="02020603050405020304" pitchFamily="18" charset="0"/>
                        <a:cs typeface="Times New Roman" panose="02020603050405020304" pitchFamily="18" charset="0"/>
                      </a:rPr>
                      <m:t>=</m:t>
                    </m:r>
                    <m:r>
                      <a:rPr lang="en-GB" sz="1500">
                        <a:ea typeface="Times New Roman" panose="02020603050405020304" pitchFamily="18" charset="0"/>
                        <a:cs typeface="Times New Roman" panose="02020603050405020304" pitchFamily="18" charset="0"/>
                      </a:rPr>
                      <m:t>𝑓</m:t>
                    </m:r>
                    <m:d>
                      <m:dPr>
                        <m:ctrlPr>
                          <a:rPr lang="en-GB" sz="1500">
                            <a:ea typeface="Times New Roman" panose="02020603050405020304" pitchFamily="18" charset="0"/>
                            <a:cs typeface="Times New Roman" panose="02020603050405020304" pitchFamily="18" charset="0"/>
                          </a:rPr>
                        </m:ctrlPr>
                      </m:dPr>
                      <m:e>
                        <m:r>
                          <a:rPr lang="en-GB" sz="1500">
                            <a:ea typeface="Times New Roman" panose="02020603050405020304" pitchFamily="18" charset="0"/>
                            <a:cs typeface="Times New Roman" panose="02020603050405020304" pitchFamily="18" charset="0"/>
                          </a:rPr>
                          <m:t>𝑥</m:t>
                        </m:r>
                      </m:e>
                    </m:d>
                  </m:oMath>
                </a14:m>
                <a:r>
                  <a:rPr lang="en-GB" sz="1500" dirty="0">
                    <a:ea typeface="Times New Roman" panose="02020603050405020304" pitchFamily="18" charset="0"/>
                    <a:cs typeface="Times New Roman" panose="02020603050405020304" pitchFamily="18" charset="0"/>
                  </a:rPr>
                  <a:t>, then the system is said to be a time-invariant system.</a:t>
                </a:r>
              </a:p>
              <a:p>
                <a:endParaRPr lang="en-GB" dirty="0"/>
              </a:p>
            </p:txBody>
          </p:sp>
        </mc:Choice>
        <mc:Fallback>
          <p:sp>
            <p:nvSpPr>
              <p:cNvPr id="3" name="Content Placeholder 2">
                <a:extLst>
                  <a:ext uri="{FF2B5EF4-FFF2-40B4-BE49-F238E27FC236}">
                    <a16:creationId xmlns:a16="http://schemas.microsoft.com/office/drawing/2014/main" id="{AE904983-2C85-63D1-F476-EC8B5A331FF5}"/>
                  </a:ext>
                </a:extLst>
              </p:cNvPr>
              <p:cNvSpPr>
                <a:spLocks noGrp="1" noRot="1" noChangeAspect="1" noMove="1" noResize="1" noEditPoints="1" noAdjustHandles="1" noChangeArrowheads="1" noChangeShapeType="1" noTextEdit="1"/>
              </p:cNvSpPr>
              <p:nvPr>
                <p:ph sz="half" idx="2"/>
              </p:nvPr>
            </p:nvSpPr>
            <p:spPr>
              <a:blipFill>
                <a:blip r:embed="rId3"/>
                <a:stretch>
                  <a:fillRect l="-471"/>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BEAB56AC-F90F-55F1-0CD5-3B26D4726732}"/>
              </a:ext>
            </a:extLst>
          </p:cNvPr>
          <p:cNvSpPr>
            <a:spLocks noGrp="1"/>
          </p:cNvSpPr>
          <p:nvPr>
            <p:ph type="title"/>
          </p:nvPr>
        </p:nvSpPr>
        <p:spPr/>
        <p:txBody>
          <a:bodyPr/>
          <a:lstStyle/>
          <a:p>
            <a:r>
              <a:rPr lang="en-US" dirty="0"/>
              <a:t>Dynamical systems</a:t>
            </a:r>
            <a:endParaRPr lang="en-GB" dirty="0"/>
          </a:p>
        </p:txBody>
      </p:sp>
      <p:pic>
        <p:nvPicPr>
          <p:cNvPr id="6" name="Picture 5">
            <a:extLst>
              <a:ext uri="{FF2B5EF4-FFF2-40B4-BE49-F238E27FC236}">
                <a16:creationId xmlns:a16="http://schemas.microsoft.com/office/drawing/2014/main" id="{8B1E20B9-B884-1F8F-DC20-88654BFA0D89}"/>
              </a:ext>
            </a:extLst>
          </p:cNvPr>
          <p:cNvPicPr>
            <a:picLocks noChangeAspect="1"/>
          </p:cNvPicPr>
          <p:nvPr/>
        </p:nvPicPr>
        <p:blipFill>
          <a:blip r:embed="rId4"/>
          <a:stretch>
            <a:fillRect/>
          </a:stretch>
        </p:blipFill>
        <p:spPr>
          <a:xfrm>
            <a:off x="6453474" y="3393426"/>
            <a:ext cx="4619432" cy="3464574"/>
          </a:xfrm>
          <a:prstGeom prst="rect">
            <a:avLst/>
          </a:prstGeom>
        </p:spPr>
      </p:pic>
      <mc:AlternateContent xmlns:mc="http://schemas.openxmlformats.org/markup-compatibility/2006">
        <mc:Choice xmlns:a14="http://schemas.microsoft.com/office/drawing/2010/main" Requires="a14">
          <p:graphicFrame>
            <p:nvGraphicFramePr>
              <p:cNvPr id="7" name="Table 7">
                <a:extLst>
                  <a:ext uri="{FF2B5EF4-FFF2-40B4-BE49-F238E27FC236}">
                    <a16:creationId xmlns:a16="http://schemas.microsoft.com/office/drawing/2014/main" id="{D3DF5183-AB76-0008-C1B1-B5845B6096BF}"/>
                  </a:ext>
                </a:extLst>
              </p:cNvPr>
              <p:cNvGraphicFramePr>
                <a:graphicFrameLocks noGrp="1"/>
              </p:cNvGraphicFramePr>
              <p:nvPr>
                <p:extLst>
                  <p:ext uri="{D42A27DB-BD31-4B8C-83A1-F6EECF244321}">
                    <p14:modId xmlns:p14="http://schemas.microsoft.com/office/powerpoint/2010/main" val="3685564335"/>
                  </p:ext>
                </p:extLst>
              </p:nvPr>
            </p:nvGraphicFramePr>
            <p:xfrm>
              <a:off x="838200" y="4294094"/>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pPr algn="ctr"/>
                          <a14:m>
                            <m:oMathPara xmlns:m="http://schemas.openxmlformats.org/officeDocument/2006/math">
                              <m:oMathParaPr>
                                <m:jc m:val="centerGroup"/>
                              </m:oMathParaPr>
                              <m:oMath xmlns:m="http://schemas.openxmlformats.org/officeDocument/2006/math">
                                <m:acc>
                                  <m:accPr>
                                    <m:chr m:val="̇"/>
                                    <m:ctrlPr>
                                      <a:rPr lang="en-US" sz="1600" b="0" smtClean="0">
                                        <a:solidFill>
                                          <a:schemeClr val="bg2">
                                            <a:lumMod val="50000"/>
                                          </a:schemeClr>
                                        </a:solidFill>
                                      </a:rPr>
                                    </m:ctrlPr>
                                  </m:accPr>
                                  <m:e>
                                    <m:r>
                                      <a:rPr lang="en-US" sz="1600" b="0" smtClean="0">
                                        <a:solidFill>
                                          <a:schemeClr val="bg2">
                                            <a:lumMod val="50000"/>
                                          </a:schemeClr>
                                        </a:solidFill>
                                      </a:rPr>
                                      <m:t>𝑥</m:t>
                                    </m:r>
                                  </m:e>
                                </m:acc>
                                <m:d>
                                  <m:dPr>
                                    <m:ctrlPr>
                                      <a:rPr lang="en-US" sz="1600" b="0" smtClean="0">
                                        <a:solidFill>
                                          <a:schemeClr val="bg2">
                                            <a:lumMod val="50000"/>
                                          </a:schemeClr>
                                        </a:solidFill>
                                      </a:rPr>
                                    </m:ctrlPr>
                                  </m:dPr>
                                  <m:e>
                                    <m:r>
                                      <a:rPr lang="en-US" sz="1600" b="0" smtClean="0">
                                        <a:solidFill>
                                          <a:schemeClr val="bg2">
                                            <a:lumMod val="50000"/>
                                          </a:schemeClr>
                                        </a:solidFill>
                                      </a:rPr>
                                      <m:t>𝑡</m:t>
                                    </m:r>
                                  </m:e>
                                </m:d>
                                <m:r>
                                  <a:rPr lang="en-US" sz="1600" b="0" smtClean="0">
                                    <a:solidFill>
                                      <a:schemeClr val="bg2">
                                        <a:lumMod val="50000"/>
                                      </a:schemeClr>
                                    </a:solidFill>
                                  </a:rPr>
                                  <m:t>=</m:t>
                                </m:r>
                                <m:r>
                                  <a:rPr lang="en-US" sz="1600" b="0" smtClean="0">
                                    <a:solidFill>
                                      <a:schemeClr val="bg2">
                                        <a:lumMod val="50000"/>
                                      </a:schemeClr>
                                    </a:solidFill>
                                  </a:rPr>
                                  <m:t>𝑓</m:t>
                                </m:r>
                                <m:d>
                                  <m:dPr>
                                    <m:ctrlPr>
                                      <a:rPr lang="en-US" sz="1600" b="0" smtClean="0">
                                        <a:solidFill>
                                          <a:schemeClr val="bg2">
                                            <a:lumMod val="50000"/>
                                          </a:schemeClr>
                                        </a:solidFill>
                                      </a:rPr>
                                    </m:ctrlPr>
                                  </m:dPr>
                                  <m:e>
                                    <m:r>
                                      <a:rPr lang="en-US" sz="1600" b="0" smtClean="0">
                                        <a:solidFill>
                                          <a:schemeClr val="bg2">
                                            <a:lumMod val="50000"/>
                                          </a:schemeClr>
                                        </a:solidFill>
                                      </a:rPr>
                                      <m:t>𝑥</m:t>
                                    </m:r>
                                    <m:d>
                                      <m:dPr>
                                        <m:ctrlPr>
                                          <a:rPr lang="en-US" sz="1600" b="0" smtClean="0">
                                            <a:solidFill>
                                              <a:schemeClr val="bg2">
                                                <a:lumMod val="50000"/>
                                              </a:schemeClr>
                                            </a:solidFill>
                                          </a:rPr>
                                        </m:ctrlPr>
                                      </m:dPr>
                                      <m:e>
                                        <m:r>
                                          <a:rPr lang="en-US" sz="1600" b="0" smtClean="0">
                                            <a:solidFill>
                                              <a:schemeClr val="bg2">
                                                <a:lumMod val="50000"/>
                                              </a:schemeClr>
                                            </a:solidFill>
                                          </a:rPr>
                                          <m:t>𝑡</m:t>
                                        </m:r>
                                      </m:e>
                                    </m:d>
                                    <m:r>
                                      <a:rPr lang="en-US" sz="1600" b="0" smtClean="0">
                                        <a:solidFill>
                                          <a:schemeClr val="bg2">
                                            <a:lumMod val="50000"/>
                                          </a:schemeClr>
                                        </a:solidFill>
                                      </a:rPr>
                                      <m:t>,</m:t>
                                    </m:r>
                                    <m:r>
                                      <a:rPr lang="en-US" sz="1600" b="0" smtClean="0">
                                        <a:solidFill>
                                          <a:schemeClr val="bg2">
                                            <a:lumMod val="50000"/>
                                          </a:schemeClr>
                                        </a:solidFill>
                                      </a:rPr>
                                      <m:t>𝑡</m:t>
                                    </m:r>
                                  </m:e>
                                </m:d>
                              </m:oMath>
                            </m:oMathPara>
                          </a14:m>
                          <a:endParaRPr lang="en-GB" sz="1600" dirty="0">
                            <a:solidFill>
                              <a:schemeClr val="bg2">
                                <a:lumMod val="50000"/>
                              </a:schemeClr>
                            </a:solidFill>
                          </a:endParaRPr>
                        </a:p>
                      </a:txBody>
                      <a:tcPr anchor="ctr"/>
                    </a:tc>
                    <a:tc>
                      <a:txBody>
                        <a:bodyPr/>
                        <a:lstStyle/>
                        <a:p>
                          <a:pPr algn="ctr"/>
                          <a:r>
                            <a:rPr lang="en-GB" sz="1600" b="1" dirty="0">
                              <a:solidFill>
                                <a:schemeClr val="bg2">
                                  <a:lumMod val="50000"/>
                                </a:schemeClr>
                              </a:solidFill>
                              <a:latin typeface="Nexa-Light" panose="01000000000000000000" pitchFamily="2" charset="0"/>
                            </a:rPr>
                            <a:t>(1)</a:t>
                          </a:r>
                        </a:p>
                      </a:txBody>
                      <a:tcPr anchor="ctr"/>
                    </a:tc>
                    <a:extLst>
                      <a:ext uri="{0D108BD9-81ED-4DB2-BD59-A6C34878D82A}">
                        <a16:rowId xmlns:a16="http://schemas.microsoft.com/office/drawing/2014/main" val="2442538974"/>
                      </a:ext>
                    </a:extLst>
                  </a:tr>
                </a:tbl>
              </a:graphicData>
            </a:graphic>
          </p:graphicFrame>
        </mc:Choice>
        <mc:Fallback>
          <p:graphicFrame>
            <p:nvGraphicFramePr>
              <p:cNvPr id="7" name="Table 7">
                <a:extLst>
                  <a:ext uri="{FF2B5EF4-FFF2-40B4-BE49-F238E27FC236}">
                    <a16:creationId xmlns:a16="http://schemas.microsoft.com/office/drawing/2014/main" id="{D3DF5183-AB76-0008-C1B1-B5845B6096BF}"/>
                  </a:ext>
                </a:extLst>
              </p:cNvPr>
              <p:cNvGraphicFramePr>
                <a:graphicFrameLocks noGrp="1"/>
              </p:cNvGraphicFramePr>
              <p:nvPr>
                <p:extLst>
                  <p:ext uri="{D42A27DB-BD31-4B8C-83A1-F6EECF244321}">
                    <p14:modId xmlns:p14="http://schemas.microsoft.com/office/powerpoint/2010/main" val="3685564335"/>
                  </p:ext>
                </p:extLst>
              </p:nvPr>
            </p:nvGraphicFramePr>
            <p:xfrm>
              <a:off x="838200" y="4294094"/>
              <a:ext cx="5257800" cy="349624"/>
            </p:xfrm>
            <a:graphic>
              <a:graphicData uri="http://schemas.openxmlformats.org/drawingml/2006/table">
                <a:tbl>
                  <a:tblPr firstRow="1" bandRow="1">
                    <a:tableStyleId>{2D5ABB26-0587-4C30-8999-92F81FD0307C}</a:tableStyleId>
                  </a:tblPr>
                  <a:tblGrid>
                    <a:gridCol w="4377631">
                      <a:extLst>
                        <a:ext uri="{9D8B030D-6E8A-4147-A177-3AD203B41FA5}">
                          <a16:colId xmlns:a16="http://schemas.microsoft.com/office/drawing/2014/main" val="2467649552"/>
                        </a:ext>
                      </a:extLst>
                    </a:gridCol>
                    <a:gridCol w="880169">
                      <a:extLst>
                        <a:ext uri="{9D8B030D-6E8A-4147-A177-3AD203B41FA5}">
                          <a16:colId xmlns:a16="http://schemas.microsoft.com/office/drawing/2014/main" val="330184962"/>
                        </a:ext>
                      </a:extLst>
                    </a:gridCol>
                  </a:tblGrid>
                  <a:tr h="349624">
                    <a:tc>
                      <a:txBody>
                        <a:bodyPr/>
                        <a:lstStyle/>
                        <a:p>
                          <a:endParaRPr lang="en-US"/>
                        </a:p>
                      </a:txBody>
                      <a:tcPr anchor="ctr">
                        <a:blipFill>
                          <a:blip r:embed="rId5"/>
                          <a:stretch>
                            <a:fillRect t="-1724" r="-20028" b="-20690"/>
                          </a:stretch>
                        </a:blipFill>
                      </a:tcPr>
                    </a:tc>
                    <a:tc>
                      <a:txBody>
                        <a:bodyPr/>
                        <a:lstStyle/>
                        <a:p>
                          <a:pPr algn="ctr"/>
                          <a:r>
                            <a:rPr lang="en-GB" sz="1600" b="1" dirty="0">
                              <a:solidFill>
                                <a:schemeClr val="bg2">
                                  <a:lumMod val="50000"/>
                                </a:schemeClr>
                              </a:solidFill>
                              <a:latin typeface="Nexa-Light" panose="01000000000000000000" pitchFamily="2" charset="0"/>
                            </a:rPr>
                            <a:t>(1)</a:t>
                          </a:r>
                        </a:p>
                      </a:txBody>
                      <a:tcPr anchor="ctr"/>
                    </a:tc>
                    <a:extLst>
                      <a:ext uri="{0D108BD9-81ED-4DB2-BD59-A6C34878D82A}">
                        <a16:rowId xmlns:a16="http://schemas.microsoft.com/office/drawing/2014/main" val="2442538974"/>
                      </a:ext>
                    </a:extLst>
                  </a:tr>
                </a:tbl>
              </a:graphicData>
            </a:graphic>
          </p:graphicFrame>
        </mc:Fallback>
      </mc:AlternateContent>
    </p:spTree>
    <p:extLst>
      <p:ext uri="{BB962C8B-B14F-4D97-AF65-F5344CB8AC3E}">
        <p14:creationId xmlns:p14="http://schemas.microsoft.com/office/powerpoint/2010/main" val="4098399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D20C65-8005-B37B-7849-6AEEB90525EB}"/>
              </a:ext>
            </a:extLst>
          </p:cNvPr>
          <p:cNvSpPr>
            <a:spLocks noGrp="1"/>
          </p:cNvSpPr>
          <p:nvPr>
            <p:ph sz="half" idx="1"/>
          </p:nvPr>
        </p:nvSpPr>
        <p:spPr/>
        <p:txBody>
          <a:bodyPr/>
          <a:lstStyle/>
          <a:p>
            <a:pPr>
              <a:lnSpc>
                <a:spcPct val="150000"/>
              </a:lnSpc>
            </a:pPr>
            <a:r>
              <a:rPr lang="en-GB" sz="1500" dirty="0">
                <a:cs typeface="Times New Roman" panose="02020603050405020304" pitchFamily="18" charset="0"/>
              </a:rPr>
              <a:t> A fundamental concept in dynamical systems is the </a:t>
            </a:r>
            <a:r>
              <a:rPr lang="en-GB" sz="1500" b="1" dirty="0">
                <a:cs typeface="Times New Roman" panose="02020603050405020304" pitchFamily="18" charset="0"/>
              </a:rPr>
              <a:t>state</a:t>
            </a:r>
            <a:r>
              <a:rPr lang="en-GB" sz="1500" dirty="0">
                <a:cs typeface="Times New Roman" panose="02020603050405020304" pitchFamily="18" charset="0"/>
              </a:rPr>
              <a:t> of the system.</a:t>
            </a:r>
          </a:p>
          <a:p>
            <a:pPr>
              <a:lnSpc>
                <a:spcPct val="150000"/>
              </a:lnSpc>
            </a:pPr>
            <a:r>
              <a:rPr lang="en-GB" sz="1500" dirty="0">
                <a:cs typeface="Times New Roman" panose="02020603050405020304" pitchFamily="18" charset="0"/>
              </a:rPr>
              <a:t>The </a:t>
            </a:r>
            <a:r>
              <a:rPr lang="en-GB" sz="1500" b="1" dirty="0">
                <a:cs typeface="Times New Roman" panose="02020603050405020304" pitchFamily="18" charset="0"/>
              </a:rPr>
              <a:t>state</a:t>
            </a:r>
            <a:r>
              <a:rPr lang="en-GB" sz="1500" dirty="0">
                <a:cs typeface="Times New Roman" panose="02020603050405020304" pitchFamily="18" charset="0"/>
              </a:rPr>
              <a:t> can be defined as the minimal information determining the system’s future. In other words, the variables that describe the behaviour of the system. </a:t>
            </a:r>
          </a:p>
          <a:p>
            <a:pPr marL="0" indent="0">
              <a:lnSpc>
                <a:spcPct val="150000"/>
              </a:lnSpc>
              <a:buNone/>
            </a:pPr>
            <a:r>
              <a:rPr lang="en-GB" sz="1500" dirty="0">
                <a:latin typeface="Nexa-Bold" panose="01000000000000000000" pitchFamily="2" charset="0"/>
                <a:cs typeface="Times New Roman" panose="02020603050405020304" pitchFamily="18" charset="0"/>
              </a:rPr>
              <a:t>Q:</a:t>
            </a:r>
            <a:r>
              <a:rPr lang="en-GB" sz="1500" dirty="0">
                <a:cs typeface="Times New Roman" panose="02020603050405020304" pitchFamily="18" charset="0"/>
              </a:rPr>
              <a:t> Which are the states for Educational systems illustrated previously?</a:t>
            </a:r>
          </a:p>
          <a:p>
            <a:endParaRPr lang="en-GB" dirty="0"/>
          </a:p>
        </p:txBody>
      </p:sp>
      <p:sp>
        <p:nvSpPr>
          <p:cNvPr id="3" name="Content Placeholder 2">
            <a:extLst>
              <a:ext uri="{FF2B5EF4-FFF2-40B4-BE49-F238E27FC236}">
                <a16:creationId xmlns:a16="http://schemas.microsoft.com/office/drawing/2014/main" id="{16354D52-02D8-6519-3C30-4FC1870384CC}"/>
              </a:ext>
            </a:extLst>
          </p:cNvPr>
          <p:cNvSpPr>
            <a:spLocks noGrp="1"/>
          </p:cNvSpPr>
          <p:nvPr>
            <p:ph sz="half" idx="2"/>
          </p:nvPr>
        </p:nvSpPr>
        <p:spPr>
          <a:xfrm>
            <a:off x="6521823" y="1825625"/>
            <a:ext cx="5181600" cy="4351338"/>
          </a:xfrm>
        </p:spPr>
        <p:txBody>
          <a:bodyPr>
            <a:normAutofit fontScale="92500"/>
          </a:bodyPr>
          <a:lstStyle/>
          <a:p>
            <a:pPr>
              <a:lnSpc>
                <a:spcPct val="150000"/>
              </a:lnSpc>
            </a:pPr>
            <a:r>
              <a:rPr lang="en-GB" sz="1600" dirty="0">
                <a:cs typeface="Times New Roman" panose="02020603050405020304" pitchFamily="18" charset="0"/>
              </a:rPr>
              <a:t>The dynamical systems can be classified in autonomous systems and non-autonomous systems. </a:t>
            </a:r>
          </a:p>
          <a:p>
            <a:pPr>
              <a:lnSpc>
                <a:spcPct val="150000"/>
              </a:lnSpc>
            </a:pPr>
            <a:r>
              <a:rPr lang="en-GB" sz="1600" dirty="0">
                <a:cs typeface="Times New Roman" panose="02020603050405020304" pitchFamily="18" charset="0"/>
              </a:rPr>
              <a:t>This classification is given by the source of energy which determine the future evolution of the system.</a:t>
            </a:r>
          </a:p>
          <a:p>
            <a:pPr>
              <a:lnSpc>
                <a:spcPct val="150000"/>
              </a:lnSpc>
            </a:pPr>
            <a:r>
              <a:rPr lang="en-GB" sz="1600" dirty="0">
                <a:cs typeface="Times New Roman" panose="02020603050405020304" pitchFamily="18" charset="0"/>
              </a:rPr>
              <a:t>For instance, the system (1) is isolated from the rest of the Universe, its evolution only depends on itself, and we say that the system (1) is an autonomous system.  </a:t>
            </a:r>
          </a:p>
          <a:p>
            <a:pPr marL="0" indent="0">
              <a:lnSpc>
                <a:spcPct val="150000"/>
              </a:lnSpc>
              <a:buNone/>
            </a:pPr>
            <a:r>
              <a:rPr lang="en-GB" sz="1600" dirty="0">
                <a:latin typeface="Nexa-Bold" panose="01000000000000000000" pitchFamily="2" charset="0"/>
                <a:cs typeface="Times New Roman" panose="02020603050405020304" pitchFamily="18" charset="0"/>
              </a:rPr>
              <a:t>Q: </a:t>
            </a:r>
            <a:r>
              <a:rPr lang="en-GB" sz="1600" dirty="0">
                <a:cs typeface="Times New Roman" panose="02020603050405020304" pitchFamily="18" charset="0"/>
              </a:rPr>
              <a:t>The Educational systems illustrated previously is autonomous or non-autonomous?</a:t>
            </a:r>
          </a:p>
          <a:p>
            <a:pPr>
              <a:lnSpc>
                <a:spcPct val="150000"/>
              </a:lnSpc>
            </a:pPr>
            <a:endParaRPr lang="en-GB" sz="1600" dirty="0">
              <a:cs typeface="Times New Roman" panose="02020603050405020304" pitchFamily="18" charset="0"/>
            </a:endParaRPr>
          </a:p>
          <a:p>
            <a:endParaRPr lang="en-GB" dirty="0"/>
          </a:p>
        </p:txBody>
      </p:sp>
      <p:sp>
        <p:nvSpPr>
          <p:cNvPr id="4" name="Title 3">
            <a:extLst>
              <a:ext uri="{FF2B5EF4-FFF2-40B4-BE49-F238E27FC236}">
                <a16:creationId xmlns:a16="http://schemas.microsoft.com/office/drawing/2014/main" id="{3AB9FF6C-98AD-4F01-007F-CFC05765089D}"/>
              </a:ext>
            </a:extLst>
          </p:cNvPr>
          <p:cNvSpPr>
            <a:spLocks noGrp="1"/>
          </p:cNvSpPr>
          <p:nvPr>
            <p:ph type="title"/>
          </p:nvPr>
        </p:nvSpPr>
        <p:spPr/>
        <p:txBody>
          <a:bodyPr/>
          <a:lstStyle/>
          <a:p>
            <a:r>
              <a:rPr lang="en-US" dirty="0"/>
              <a:t>Dynamical systems</a:t>
            </a:r>
            <a:endParaRPr lang="en-GB" dirty="0"/>
          </a:p>
        </p:txBody>
      </p:sp>
      <p:pic>
        <p:nvPicPr>
          <p:cNvPr id="5" name="Content Placeholder 4">
            <a:extLst>
              <a:ext uri="{FF2B5EF4-FFF2-40B4-BE49-F238E27FC236}">
                <a16:creationId xmlns:a16="http://schemas.microsoft.com/office/drawing/2014/main" id="{5D7A97D5-AE63-BA58-0794-2D8D3B4DFDAC}"/>
              </a:ext>
            </a:extLst>
          </p:cNvPr>
          <p:cNvPicPr>
            <a:picLocks noChangeAspect="1"/>
          </p:cNvPicPr>
          <p:nvPr/>
        </p:nvPicPr>
        <p:blipFill>
          <a:blip r:embed="rId2"/>
          <a:stretch>
            <a:fillRect/>
          </a:stretch>
        </p:blipFill>
        <p:spPr>
          <a:xfrm>
            <a:off x="47827" y="4622624"/>
            <a:ext cx="6048173" cy="2235376"/>
          </a:xfrm>
          <a:prstGeom prst="rect">
            <a:avLst/>
          </a:prstGeom>
        </p:spPr>
      </p:pic>
    </p:spTree>
    <p:extLst>
      <p:ext uri="{BB962C8B-B14F-4D97-AF65-F5344CB8AC3E}">
        <p14:creationId xmlns:p14="http://schemas.microsoft.com/office/powerpoint/2010/main" val="4053396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4C7D78FA-ED8D-DC86-4785-265AE67F3C25}"/>
                  </a:ext>
                </a:extLst>
              </p:cNvPr>
              <p:cNvSpPr>
                <a:spLocks noGrp="1"/>
              </p:cNvSpPr>
              <p:nvPr>
                <p:ph sz="half" idx="1"/>
              </p:nvPr>
            </p:nvSpPr>
            <p:spPr>
              <a:xfrm>
                <a:off x="838200" y="1613646"/>
                <a:ext cx="5181600" cy="4993342"/>
              </a:xfrm>
            </p:spPr>
            <p:txBody>
              <a:bodyPr>
                <a:normAutofit fontScale="92500" lnSpcReduction="20000"/>
              </a:bodyPr>
              <a:lstStyle/>
              <a:p>
                <a:pPr marL="0" indent="0">
                  <a:lnSpc>
                    <a:spcPct val="150000"/>
                  </a:lnSpc>
                  <a:buNone/>
                </a:pPr>
                <a:r>
                  <a:rPr lang="en-US" sz="2000" b="1" dirty="0">
                    <a:latin typeface="Nexa-Bold" panose="01000000000000000000" pitchFamily="2" charset="0"/>
                    <a:ea typeface="Calibri" panose="020F0502020204030204" pitchFamily="34" charset="0"/>
                    <a:cs typeface="Times New Roman" panose="02020603050405020304" pitchFamily="18" charset="0"/>
                  </a:rPr>
                  <a:t>Worked example</a:t>
                </a:r>
                <a:endParaRPr lang="en-GB" sz="2000" dirty="0">
                  <a:latin typeface="Nexa-Bold" panose="01000000000000000000" pitchFamily="2" charset="0"/>
                  <a:ea typeface="Times New Roman" panose="02020603050405020304" pitchFamily="18" charset="0"/>
                  <a:cs typeface="Times New Roman" panose="02020603050405020304" pitchFamily="18" charset="0"/>
                </a:endParaRPr>
              </a:p>
              <a:p>
                <a:pPr>
                  <a:lnSpc>
                    <a:spcPct val="150000"/>
                  </a:lnSpc>
                </a:pPr>
                <a:r>
                  <a:rPr lang="en-GB" sz="1700" dirty="0">
                    <a:ea typeface="Times New Roman" panose="02020603050405020304" pitchFamily="18" charset="0"/>
                    <a:cs typeface="Times New Roman" panose="02020603050405020304" pitchFamily="18" charset="0"/>
                  </a:rPr>
                  <a:t>Let us consider the electrical circuit in Figure 1.</a:t>
                </a:r>
              </a:p>
              <a:p>
                <a:pPr marL="0" indent="0">
                  <a:lnSpc>
                    <a:spcPct val="150000"/>
                  </a:lnSpc>
                  <a:buNone/>
                </a:pPr>
                <a:r>
                  <a:rPr lang="en-GB" sz="1700" b="1" dirty="0">
                    <a:latin typeface="Nexa-Bold" panose="01000000000000000000" pitchFamily="2" charset="0"/>
                    <a:cs typeface="Times New Roman" panose="02020603050405020304" pitchFamily="18" charset="0"/>
                  </a:rPr>
                  <a:t>Q:</a:t>
                </a:r>
                <a:r>
                  <a:rPr lang="en-GB" sz="1700" dirty="0">
                    <a:latin typeface="Nexa-Bold" panose="01000000000000000000" pitchFamily="2" charset="0"/>
                    <a:cs typeface="Times New Roman" panose="02020603050405020304" pitchFamily="18" charset="0"/>
                  </a:rPr>
                  <a:t> </a:t>
                </a:r>
                <a:r>
                  <a:rPr lang="en-GB" sz="1700" dirty="0">
                    <a:cs typeface="Times New Roman" panose="02020603050405020304" pitchFamily="18" charset="0"/>
                  </a:rPr>
                  <a:t>Which are the states (the set of coordinates) which can describe the dynamics of this electrical circuit? </a:t>
                </a:r>
              </a:p>
              <a:p>
                <a:pPr marL="0" indent="0">
                  <a:lnSpc>
                    <a:spcPct val="150000"/>
                  </a:lnSpc>
                  <a:buNone/>
                </a:pPr>
                <a:r>
                  <a:rPr lang="en-GB" sz="1700" dirty="0">
                    <a:cs typeface="Times New Roman" panose="02020603050405020304" pitchFamily="18" charset="0"/>
                  </a:rPr>
                  <a:t> </a:t>
                </a:r>
                <a:r>
                  <a:rPr lang="en-GB" sz="1700" b="1" dirty="0">
                    <a:latin typeface="Nexa-Bold" panose="01000000000000000000" pitchFamily="2" charset="0"/>
                    <a:cs typeface="Times New Roman" panose="02020603050405020304" pitchFamily="18" charset="0"/>
                  </a:rPr>
                  <a:t>A: </a:t>
                </a:r>
                <a:r>
                  <a:rPr lang="en-GB" sz="1700" dirty="0">
                    <a:cs typeface="Times New Roman" panose="02020603050405020304" pitchFamily="18" charset="0"/>
                  </a:rPr>
                  <a:t>The dynamics of the circuit can be described using infinite set of coordinates, but two sets are straightforward:</a:t>
                </a:r>
              </a:p>
              <a:p>
                <a:pPr>
                  <a:lnSpc>
                    <a:spcPct val="150000"/>
                  </a:lnSpc>
                </a:pPr>
                <a:r>
                  <a:rPr lang="en-GB" sz="1700" dirty="0">
                    <a:cs typeface="Times New Roman" panose="02020603050405020304" pitchFamily="18" charset="0"/>
                  </a:rPr>
                  <a:t>The changes at the capacitors </a:t>
                </a:r>
                <a14:m>
                  <m:oMath xmlns:m="http://schemas.openxmlformats.org/officeDocument/2006/math">
                    <m:r>
                      <a:rPr lang="en-GB" sz="1700" smtClean="0">
                        <a:cs typeface="Times New Roman" panose="02020603050405020304" pitchFamily="18" charset="0"/>
                      </a:rPr>
                      <m:t>𝑞</m:t>
                    </m:r>
                    <m:r>
                      <a:rPr lang="en-GB" sz="1700">
                        <a:cs typeface="Times New Roman" panose="02020603050405020304" pitchFamily="18" charset="0"/>
                      </a:rPr>
                      <m:t>=</m:t>
                    </m:r>
                    <m:d>
                      <m:dPr>
                        <m:ctrlPr>
                          <a:rPr lang="en-GB" sz="1700">
                            <a:cs typeface="Times New Roman" panose="02020603050405020304" pitchFamily="18" charset="0"/>
                          </a:rPr>
                        </m:ctrlPr>
                      </m:dPr>
                      <m:e>
                        <m:sSub>
                          <m:sSubPr>
                            <m:ctrlPr>
                              <a:rPr lang="en-GB" sz="1700">
                                <a:cs typeface="Times New Roman" panose="02020603050405020304" pitchFamily="18" charset="0"/>
                              </a:rPr>
                            </m:ctrlPr>
                          </m:sSubPr>
                          <m:e>
                            <m:r>
                              <a:rPr lang="en-GB" sz="1700">
                                <a:cs typeface="Times New Roman" panose="02020603050405020304" pitchFamily="18" charset="0"/>
                              </a:rPr>
                              <m:t>𝑞</m:t>
                            </m:r>
                          </m:e>
                          <m:sub>
                            <m:r>
                              <a:rPr lang="en-GB" sz="1700">
                                <a:cs typeface="Times New Roman" panose="02020603050405020304" pitchFamily="18" charset="0"/>
                              </a:rPr>
                              <m:t>1</m:t>
                            </m:r>
                          </m:sub>
                        </m:sSub>
                        <m:r>
                          <a:rPr lang="en-GB" sz="1700">
                            <a:cs typeface="Times New Roman" panose="02020603050405020304" pitchFamily="18" charset="0"/>
                          </a:rPr>
                          <m:t>,</m:t>
                        </m:r>
                        <m:sSub>
                          <m:sSubPr>
                            <m:ctrlPr>
                              <a:rPr lang="en-GB" sz="1700">
                                <a:cs typeface="Times New Roman" panose="02020603050405020304" pitchFamily="18" charset="0"/>
                              </a:rPr>
                            </m:ctrlPr>
                          </m:sSubPr>
                          <m:e>
                            <m:r>
                              <a:rPr lang="en-GB" sz="1700">
                                <a:cs typeface="Times New Roman" panose="02020603050405020304" pitchFamily="18" charset="0"/>
                              </a:rPr>
                              <m:t>𝑞</m:t>
                            </m:r>
                          </m:e>
                          <m:sub>
                            <m:r>
                              <a:rPr lang="en-GB" sz="1700">
                                <a:cs typeface="Times New Roman" panose="02020603050405020304" pitchFamily="18" charset="0"/>
                              </a:rPr>
                              <m:t>2</m:t>
                            </m:r>
                          </m:sub>
                        </m:sSub>
                      </m:e>
                    </m:d>
                  </m:oMath>
                </a14:m>
                <a:endParaRPr lang="en-GB" sz="1700" dirty="0">
                  <a:cs typeface="Times New Roman" panose="02020603050405020304" pitchFamily="18" charset="0"/>
                </a:endParaRPr>
              </a:p>
              <a:p>
                <a:pPr>
                  <a:lnSpc>
                    <a:spcPct val="150000"/>
                  </a:lnSpc>
                </a:pPr>
                <a:r>
                  <a:rPr lang="en-GB" sz="1700" dirty="0">
                    <a:cs typeface="Times New Roman" panose="02020603050405020304" pitchFamily="18" charset="0"/>
                  </a:rPr>
                  <a:t>The current </a:t>
                </a:r>
                <a14:m>
                  <m:oMath xmlns:m="http://schemas.openxmlformats.org/officeDocument/2006/math">
                    <m:r>
                      <a:rPr lang="en-GB" sz="1700">
                        <a:cs typeface="Times New Roman" panose="02020603050405020304" pitchFamily="18" charset="0"/>
                      </a:rPr>
                      <m:t>𝑖</m:t>
                    </m:r>
                    <m:r>
                      <a:rPr lang="en-GB" sz="1700">
                        <a:cs typeface="Times New Roman" panose="02020603050405020304" pitchFamily="18" charset="0"/>
                      </a:rPr>
                      <m:t>=</m:t>
                    </m:r>
                    <m:d>
                      <m:dPr>
                        <m:ctrlPr>
                          <a:rPr lang="en-GB" sz="1700">
                            <a:cs typeface="Times New Roman" panose="02020603050405020304" pitchFamily="18" charset="0"/>
                          </a:rPr>
                        </m:ctrlPr>
                      </m:dPr>
                      <m:e>
                        <m:sSub>
                          <m:sSubPr>
                            <m:ctrlPr>
                              <a:rPr lang="en-GB" sz="1700">
                                <a:cs typeface="Times New Roman" panose="02020603050405020304" pitchFamily="18" charset="0"/>
                              </a:rPr>
                            </m:ctrlPr>
                          </m:sSubPr>
                          <m:e>
                            <m:r>
                              <a:rPr lang="en-GB" sz="1700">
                                <a:cs typeface="Times New Roman" panose="02020603050405020304" pitchFamily="18" charset="0"/>
                              </a:rPr>
                              <m:t>𝑖</m:t>
                            </m:r>
                          </m:e>
                          <m:sub>
                            <m:r>
                              <a:rPr lang="en-GB" sz="1700">
                                <a:cs typeface="Times New Roman" panose="02020603050405020304" pitchFamily="18" charset="0"/>
                              </a:rPr>
                              <m:t>1</m:t>
                            </m:r>
                          </m:sub>
                        </m:sSub>
                        <m:r>
                          <a:rPr lang="en-GB" sz="1700">
                            <a:cs typeface="Times New Roman" panose="02020603050405020304" pitchFamily="18" charset="0"/>
                          </a:rPr>
                          <m:t>,</m:t>
                        </m:r>
                        <m:sSub>
                          <m:sSubPr>
                            <m:ctrlPr>
                              <a:rPr lang="en-GB" sz="1700">
                                <a:cs typeface="Times New Roman" panose="02020603050405020304" pitchFamily="18" charset="0"/>
                              </a:rPr>
                            </m:ctrlPr>
                          </m:sSubPr>
                          <m:e>
                            <m:r>
                              <a:rPr lang="en-GB" sz="1700">
                                <a:cs typeface="Times New Roman" panose="02020603050405020304" pitchFamily="18" charset="0"/>
                              </a:rPr>
                              <m:t>𝑖</m:t>
                            </m:r>
                          </m:e>
                          <m:sub>
                            <m:r>
                              <a:rPr lang="en-GB" sz="1700">
                                <a:cs typeface="Times New Roman" panose="02020603050405020304" pitchFamily="18" charset="0"/>
                              </a:rPr>
                              <m:t>2</m:t>
                            </m:r>
                          </m:sub>
                        </m:sSub>
                      </m:e>
                    </m:d>
                  </m:oMath>
                </a14:m>
                <a:r>
                  <a:rPr lang="en-GB" sz="1700" dirty="0">
                    <a:cs typeface="Times New Roman" panose="02020603050405020304" pitchFamily="18" charset="0"/>
                  </a:rPr>
                  <a:t>.</a:t>
                </a:r>
              </a:p>
              <a:p>
                <a:pPr marL="0" indent="0">
                  <a:lnSpc>
                    <a:spcPct val="150000"/>
                  </a:lnSpc>
                  <a:buNone/>
                </a:pPr>
                <a:r>
                  <a:rPr lang="en-GB" sz="1700" dirty="0">
                    <a:cs typeface="Times New Roman" panose="02020603050405020304" pitchFamily="18" charset="0"/>
                  </a:rPr>
                  <a:t>In this example, we are going to model the same circuit using both sets of coordinates. </a:t>
                </a:r>
              </a:p>
              <a:p>
                <a:pPr marL="0" indent="0">
                  <a:lnSpc>
                    <a:spcPct val="150000"/>
                  </a:lnSpc>
                  <a:buNone/>
                </a:pPr>
                <a:endParaRPr lang="en-GB" sz="1600" dirty="0">
                  <a:effectLst/>
                  <a:ea typeface="Calibri" panose="020F0502020204030204" pitchFamily="34" charset="0"/>
                  <a:cs typeface="Times New Roman" panose="02020603050405020304" pitchFamily="18" charset="0"/>
                </a:endParaRPr>
              </a:p>
              <a:p>
                <a:endParaRPr lang="en-GB" dirty="0"/>
              </a:p>
            </p:txBody>
          </p:sp>
        </mc:Choice>
        <mc:Fallback>
          <p:sp>
            <p:nvSpPr>
              <p:cNvPr id="2" name="Content Placeholder 1">
                <a:extLst>
                  <a:ext uri="{FF2B5EF4-FFF2-40B4-BE49-F238E27FC236}">
                    <a16:creationId xmlns:a16="http://schemas.microsoft.com/office/drawing/2014/main" id="{4C7D78FA-ED8D-DC86-4785-265AE67F3C25}"/>
                  </a:ext>
                </a:extLst>
              </p:cNvPr>
              <p:cNvSpPr>
                <a:spLocks noGrp="1" noRot="1" noChangeAspect="1" noMove="1" noResize="1" noEditPoints="1" noAdjustHandles="1" noChangeArrowheads="1" noChangeShapeType="1" noTextEdit="1"/>
              </p:cNvSpPr>
              <p:nvPr>
                <p:ph sz="half" idx="1"/>
              </p:nvPr>
            </p:nvSpPr>
            <p:spPr>
              <a:xfrm>
                <a:off x="838200" y="1613646"/>
                <a:ext cx="5181600" cy="4993342"/>
              </a:xfrm>
              <a:blipFill>
                <a:blip r:embed="rId2"/>
                <a:stretch>
                  <a:fillRect l="-1176"/>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532DCE02-957F-1B8B-0A83-BE75091F870F}"/>
              </a:ext>
            </a:extLst>
          </p:cNvPr>
          <p:cNvPicPr>
            <a:picLocks noGrp="1" noChangeAspect="1"/>
          </p:cNvPicPr>
          <p:nvPr>
            <p:ph sz="half" idx="2"/>
          </p:nvPr>
        </p:nvPicPr>
        <p:blipFill>
          <a:blip r:embed="rId3"/>
          <a:stretch>
            <a:fillRect/>
          </a:stretch>
        </p:blipFill>
        <p:spPr>
          <a:xfrm>
            <a:off x="6172200" y="2941421"/>
            <a:ext cx="5181600" cy="2119745"/>
          </a:xfrm>
          <a:prstGeom prst="rect">
            <a:avLst/>
          </a:prstGeom>
        </p:spPr>
      </p:pic>
      <p:sp>
        <p:nvSpPr>
          <p:cNvPr id="4" name="Title 3">
            <a:extLst>
              <a:ext uri="{FF2B5EF4-FFF2-40B4-BE49-F238E27FC236}">
                <a16:creationId xmlns:a16="http://schemas.microsoft.com/office/drawing/2014/main" id="{B355F8F5-BA30-5A3D-F8B5-3B6F7DA380F9}"/>
              </a:ext>
            </a:extLst>
          </p:cNvPr>
          <p:cNvSpPr>
            <a:spLocks noGrp="1"/>
          </p:cNvSpPr>
          <p:nvPr>
            <p:ph type="title"/>
          </p:nvPr>
        </p:nvSpPr>
        <p:spPr/>
        <p:txBody>
          <a:bodyPr/>
          <a:lstStyle/>
          <a:p>
            <a:r>
              <a:rPr lang="en-US" dirty="0"/>
              <a:t>Dynamical systems</a:t>
            </a:r>
            <a:endParaRPr lang="en-GB" dirty="0"/>
          </a:p>
        </p:txBody>
      </p:sp>
      <p:sp>
        <p:nvSpPr>
          <p:cNvPr id="7" name="TextBox 6">
            <a:extLst>
              <a:ext uri="{FF2B5EF4-FFF2-40B4-BE49-F238E27FC236}">
                <a16:creationId xmlns:a16="http://schemas.microsoft.com/office/drawing/2014/main" id="{E306DEB8-6A59-F463-36AA-352E9232B35E}"/>
              </a:ext>
            </a:extLst>
          </p:cNvPr>
          <p:cNvSpPr txBox="1"/>
          <p:nvPr/>
        </p:nvSpPr>
        <p:spPr>
          <a:xfrm>
            <a:off x="7781364" y="5243464"/>
            <a:ext cx="2689412" cy="338554"/>
          </a:xfrm>
          <a:prstGeom prst="rect">
            <a:avLst/>
          </a:prstGeom>
          <a:noFill/>
        </p:spPr>
        <p:txBody>
          <a:bodyPr wrap="square">
            <a:spAutoFit/>
          </a:bodyPr>
          <a:lstStyle/>
          <a:p>
            <a:r>
              <a:rPr lang="en-GB" sz="1600" dirty="0">
                <a:solidFill>
                  <a:schemeClr val="bg2">
                    <a:lumMod val="50000"/>
                  </a:schemeClr>
                </a:solidFill>
                <a:latin typeface="Nexa-Regular" panose="01000000000000000000" pitchFamily="2" charset="0"/>
                <a:cs typeface="Times New Roman" panose="02020603050405020304" pitchFamily="18" charset="0"/>
              </a:rPr>
              <a:t>Figure 1: Electrical Circuit</a:t>
            </a:r>
            <a:endParaRPr lang="en-GB" sz="1600" dirty="0">
              <a:solidFill>
                <a:schemeClr val="bg2">
                  <a:lumMod val="50000"/>
                </a:schemeClr>
              </a:solidFill>
              <a:latin typeface="Nexa-Regular" panose="01000000000000000000" pitchFamily="2" charset="0"/>
            </a:endParaRPr>
          </a:p>
        </p:txBody>
      </p:sp>
    </p:spTree>
    <p:extLst>
      <p:ext uri="{BB962C8B-B14F-4D97-AF65-F5344CB8AC3E}">
        <p14:creationId xmlns:p14="http://schemas.microsoft.com/office/powerpoint/2010/main" val="1833003077"/>
      </p:ext>
    </p:extLst>
  </p:cSld>
  <p:clrMapOvr>
    <a:masterClrMapping/>
  </p:clrMapOvr>
</p:sld>
</file>

<file path=ppt/theme/theme1.xml><?xml version="1.0" encoding="utf-8"?>
<a:theme xmlns:a="http://schemas.openxmlformats.org/drawingml/2006/main" name="MCR2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1318</TotalTime>
  <Words>2893</Words>
  <Application>Microsoft Office PowerPoint</Application>
  <PresentationFormat>Widescreen</PresentationFormat>
  <Paragraphs>337</Paragraphs>
  <Slides>34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Arial</vt:lpstr>
      <vt:lpstr>Calibri</vt:lpstr>
      <vt:lpstr>Calibri Light</vt:lpstr>
      <vt:lpstr>Cambria Math</vt:lpstr>
      <vt:lpstr>Consolas</vt:lpstr>
      <vt:lpstr>Nexa Bold</vt:lpstr>
      <vt:lpstr>Nexa ExtraLight</vt:lpstr>
      <vt:lpstr>Nexa-Bold</vt:lpstr>
      <vt:lpstr>Nexa-Book</vt:lpstr>
      <vt:lpstr>Nexa-Light</vt:lpstr>
      <vt:lpstr>Nexa-Regular</vt:lpstr>
      <vt:lpstr>MCR2 Theme</vt:lpstr>
      <vt:lpstr>Dynamical Systems</vt:lpstr>
      <vt:lpstr>Systems: general aspects</vt:lpstr>
      <vt:lpstr>Systems: general aspects</vt:lpstr>
      <vt:lpstr>Systems: general aspects</vt:lpstr>
      <vt:lpstr>Systems general aspects</vt:lpstr>
      <vt:lpstr>Systems general aspects</vt:lpstr>
      <vt:lpstr>Dynamical systems</vt:lpstr>
      <vt:lpstr>Dynamical systems</vt:lpstr>
      <vt:lpstr>Dynamical systems</vt:lpstr>
      <vt:lpstr>Dynamical systems</vt:lpstr>
      <vt:lpstr>Dynamical systems</vt:lpstr>
      <vt:lpstr>Dynamical systems</vt:lpstr>
      <vt:lpstr>State-space representation of a linear system</vt:lpstr>
      <vt:lpstr>State-space representation of a linear system</vt:lpstr>
      <vt:lpstr>State-space representation of a linear system</vt:lpstr>
      <vt:lpstr>State-space representation of a linear system</vt:lpstr>
      <vt:lpstr>State-space representation of a linear system</vt:lpstr>
      <vt:lpstr>State-space representation of a linear system</vt:lpstr>
      <vt:lpstr>State-space representation of a linear system</vt:lpstr>
      <vt:lpstr>State-space representation of a linear system</vt:lpstr>
      <vt:lpstr>State-space representation of a linear system</vt:lpstr>
      <vt:lpstr>State-space representation of a linear system</vt:lpstr>
      <vt:lpstr>State-space representation of a linear system</vt:lpstr>
      <vt:lpstr>Nonlinear systems</vt:lpstr>
      <vt:lpstr>Nonlinear systems</vt:lpstr>
      <vt:lpstr>Nonlinear systems</vt:lpstr>
      <vt:lpstr>Discrete-time dynamic models</vt:lpstr>
      <vt:lpstr>Discrete-time dynamic models</vt:lpstr>
      <vt:lpstr>Discrete-time dynamic models</vt:lpstr>
      <vt:lpstr>Discrete-time dynamic models</vt:lpstr>
      <vt:lpstr>Discrete-time dynamic models</vt:lpstr>
      <vt:lpstr>Thank you</vt:lpstr>
      <vt:lpstr>T&amp;C</vt:lpstr>
      <vt:lpstr>Terms and conditions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Mario Martinez</dc:creator>
  <cp:lastModifiedBy>Mario Martinez</cp:lastModifiedBy>
  <cp:revision>76</cp:revision>
  <dcterms:created xsi:type="dcterms:W3CDTF">2022-11-10T18:38:46Z</dcterms:created>
  <dcterms:modified xsi:type="dcterms:W3CDTF">2023-09-20T20:49:52Z</dcterms:modified>
</cp:coreProperties>
</file>