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1" r:id="rId7"/>
    <p:sldId id="260"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27/08/2023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27/08/2023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gammon.com.au/interrupts"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MCU</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Interrupts and PWM</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6B3-C5B0-B715-CAF7-AFEC3FB91412}"/>
              </a:ext>
            </a:extLst>
          </p:cNvPr>
          <p:cNvSpPr>
            <a:spLocks noGrp="1"/>
          </p:cNvSpPr>
          <p:nvPr>
            <p:ph type="ctrTitle"/>
          </p:nvPr>
        </p:nvSpPr>
        <p:spPr/>
        <p:txBody>
          <a:bodyPr/>
          <a:lstStyle/>
          <a:p>
            <a:r>
              <a:rPr lang="en-GB" dirty="0"/>
              <a:t>PWM Signals</a:t>
            </a:r>
          </a:p>
        </p:txBody>
      </p:sp>
      <p:sp>
        <p:nvSpPr>
          <p:cNvPr id="3" name="Subtitle 2">
            <a:extLst>
              <a:ext uri="{FF2B5EF4-FFF2-40B4-BE49-F238E27FC236}">
                <a16:creationId xmlns:a16="http://schemas.microsoft.com/office/drawing/2014/main" id="{D77CD3D1-CCB7-7CFA-4F9F-AE7D683C79C9}"/>
              </a:ext>
            </a:extLst>
          </p:cNvPr>
          <p:cNvSpPr>
            <a:spLocks noGrp="1"/>
          </p:cNvSpPr>
          <p:nvPr>
            <p:ph type="subTitle" idx="1"/>
          </p:nvPr>
        </p:nvSpPr>
        <p:spPr/>
        <p:txBody>
          <a:bodyPr/>
          <a:lstStyle/>
          <a:p>
            <a:r>
              <a:rPr lang="en-GB" dirty="0"/>
              <a:t>Arduino</a:t>
            </a:r>
          </a:p>
        </p:txBody>
      </p:sp>
    </p:spTree>
    <p:extLst>
      <p:ext uri="{BB962C8B-B14F-4D97-AF65-F5344CB8AC3E}">
        <p14:creationId xmlns:p14="http://schemas.microsoft.com/office/powerpoint/2010/main" val="375920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3A004B-5FF4-DFA7-8971-68F1DE0F5E88}"/>
              </a:ext>
            </a:extLst>
          </p:cNvPr>
          <p:cNvSpPr>
            <a:spLocks noGrp="1"/>
          </p:cNvSpPr>
          <p:nvPr>
            <p:ph sz="half" idx="1"/>
          </p:nvPr>
        </p:nvSpPr>
        <p:spPr/>
        <p:txBody>
          <a:bodyPr>
            <a:normAutofit lnSpcReduction="10000"/>
          </a:bodyPr>
          <a:lstStyle/>
          <a:p>
            <a:pPr marL="0" indent="0">
              <a:lnSpc>
                <a:spcPct val="150000"/>
              </a:lnSpc>
              <a:buNone/>
            </a:pPr>
            <a:r>
              <a:rPr lang="en-GB" sz="1600" b="1" dirty="0">
                <a:solidFill>
                  <a:schemeClr val="bg1">
                    <a:lumMod val="50000"/>
                  </a:schemeClr>
                </a:solidFill>
                <a:latin typeface="Nexa-Bold" panose="01000000000000000000" pitchFamily="2" charset="0"/>
              </a:rPr>
              <a:t>What is PWM? </a:t>
            </a:r>
          </a:p>
          <a:p>
            <a:pPr>
              <a:lnSpc>
                <a:spcPct val="150000"/>
              </a:lnSpc>
            </a:pPr>
            <a:r>
              <a:rPr lang="en-GB" sz="1400" dirty="0">
                <a:solidFill>
                  <a:schemeClr val="bg1">
                    <a:lumMod val="50000"/>
                  </a:schemeClr>
                </a:solidFill>
                <a:latin typeface="Nexa Light" panose="02000000000000000000" pitchFamily="50" charset="0"/>
              </a:rPr>
              <a:t>PWM stands for Pulse Width Modulation. </a:t>
            </a:r>
          </a:p>
          <a:p>
            <a:pPr>
              <a:lnSpc>
                <a:spcPct val="150000"/>
              </a:lnSpc>
            </a:pPr>
            <a:r>
              <a:rPr lang="en-GB" sz="1400" dirty="0">
                <a:solidFill>
                  <a:schemeClr val="bg1">
                    <a:lumMod val="50000"/>
                  </a:schemeClr>
                </a:solidFill>
                <a:latin typeface="Nexa Light" panose="02000000000000000000" pitchFamily="50" charset="0"/>
              </a:rPr>
              <a:t>It's a technique used in electronics to control the average voltage or current delivered to a device by rapidly switching between full power and no power (On/Off) over a fixed period of time.</a:t>
            </a:r>
          </a:p>
          <a:p>
            <a:pPr>
              <a:lnSpc>
                <a:spcPct val="150000"/>
              </a:lnSpc>
            </a:pPr>
            <a:r>
              <a:rPr lang="en-GB" sz="1400" dirty="0">
                <a:solidFill>
                  <a:schemeClr val="bg1">
                    <a:lumMod val="50000"/>
                  </a:schemeClr>
                </a:solidFill>
                <a:latin typeface="Nexa Light" panose="02000000000000000000" pitchFamily="50" charset="0"/>
              </a:rPr>
              <a:t>This creates an average voltage or current somewhere in between, effectively controlling the output (power delivered to the system).</a:t>
            </a:r>
          </a:p>
          <a:p>
            <a:pPr>
              <a:lnSpc>
                <a:spcPct val="150000"/>
              </a:lnSpc>
            </a:pPr>
            <a:r>
              <a:rPr lang="en-GB" sz="1400" dirty="0">
                <a:solidFill>
                  <a:schemeClr val="bg1">
                    <a:lumMod val="50000"/>
                  </a:schemeClr>
                </a:solidFill>
                <a:latin typeface="Nexa Light" panose="02000000000000000000" pitchFamily="50" charset="0"/>
              </a:rPr>
              <a:t>The duration of "on time" is called the pulse width.</a:t>
            </a:r>
          </a:p>
          <a:p>
            <a:pPr>
              <a:lnSpc>
                <a:spcPct val="150000"/>
              </a:lnSpc>
            </a:pPr>
            <a:r>
              <a:rPr lang="en-GB" sz="1400" dirty="0">
                <a:solidFill>
                  <a:schemeClr val="bg1">
                    <a:lumMod val="50000"/>
                  </a:schemeClr>
                </a:solidFill>
                <a:latin typeface="Nexa Light" panose="02000000000000000000" pitchFamily="50" charset="0"/>
              </a:rPr>
              <a:t>To get varying </a:t>
            </a:r>
            <a:r>
              <a:rPr lang="en-GB" sz="1400" dirty="0" err="1">
                <a:solidFill>
                  <a:schemeClr val="bg1">
                    <a:lumMod val="50000"/>
                  </a:schemeClr>
                </a:solidFill>
                <a:latin typeface="Nexa Light" panose="02000000000000000000" pitchFamily="50" charset="0"/>
              </a:rPr>
              <a:t>analog</a:t>
            </a:r>
            <a:r>
              <a:rPr lang="en-GB" sz="1400" dirty="0">
                <a:solidFill>
                  <a:schemeClr val="bg1">
                    <a:lumMod val="50000"/>
                  </a:schemeClr>
                </a:solidFill>
                <a:latin typeface="Nexa Light" panose="02000000000000000000" pitchFamily="50" charset="0"/>
              </a:rPr>
              <a:t> voltage values, the pulse width can be changed “modulated”.</a:t>
            </a:r>
          </a:p>
        </p:txBody>
      </p:sp>
      <p:sp>
        <p:nvSpPr>
          <p:cNvPr id="4" name="Title 3">
            <a:extLst>
              <a:ext uri="{FF2B5EF4-FFF2-40B4-BE49-F238E27FC236}">
                <a16:creationId xmlns:a16="http://schemas.microsoft.com/office/drawing/2014/main" id="{AD7865E0-D857-6B18-6561-F6882CFE9347}"/>
              </a:ext>
            </a:extLst>
          </p:cNvPr>
          <p:cNvSpPr>
            <a:spLocks noGrp="1"/>
          </p:cNvSpPr>
          <p:nvPr>
            <p:ph type="title"/>
          </p:nvPr>
        </p:nvSpPr>
        <p:spPr/>
        <p:txBody>
          <a:bodyPr/>
          <a:lstStyle/>
          <a:p>
            <a:r>
              <a:rPr lang="en-GB" dirty="0"/>
              <a:t>PWM</a:t>
            </a:r>
          </a:p>
        </p:txBody>
      </p:sp>
      <p:pic>
        <p:nvPicPr>
          <p:cNvPr id="8" name="Content Placeholder 7">
            <a:extLst>
              <a:ext uri="{FF2B5EF4-FFF2-40B4-BE49-F238E27FC236}">
                <a16:creationId xmlns:a16="http://schemas.microsoft.com/office/drawing/2014/main" id="{1B0E6401-8E41-7773-A05A-0657BD483300}"/>
              </a:ext>
            </a:extLst>
          </p:cNvPr>
          <p:cNvPicPr>
            <a:picLocks noGrp="1" noChangeAspect="1"/>
          </p:cNvPicPr>
          <p:nvPr>
            <p:ph sz="half" idx="2"/>
          </p:nvPr>
        </p:nvPicPr>
        <p:blipFill>
          <a:blip r:embed="rId2"/>
          <a:stretch>
            <a:fillRect/>
          </a:stretch>
        </p:blipFill>
        <p:spPr>
          <a:xfrm>
            <a:off x="6172200" y="2554460"/>
            <a:ext cx="5181600" cy="2893668"/>
          </a:xfrm>
          <a:prstGeom prst="rect">
            <a:avLst/>
          </a:prstGeom>
        </p:spPr>
      </p:pic>
    </p:spTree>
    <p:extLst>
      <p:ext uri="{BB962C8B-B14F-4D97-AF65-F5344CB8AC3E}">
        <p14:creationId xmlns:p14="http://schemas.microsoft.com/office/powerpoint/2010/main" val="14339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FF5645-577D-D87B-A740-AD19128505BD}"/>
              </a:ext>
            </a:extLst>
          </p:cNvPr>
          <p:cNvSpPr>
            <a:spLocks noGrp="1"/>
          </p:cNvSpPr>
          <p:nvPr>
            <p:ph sz="half" idx="1"/>
          </p:nvPr>
        </p:nvSpPr>
        <p:spPr/>
        <p:txBody>
          <a:bodyPr>
            <a:normAutofit/>
          </a:bodyPr>
          <a:lstStyle/>
          <a:p>
            <a:pPr marL="0" indent="0">
              <a:lnSpc>
                <a:spcPct val="150000"/>
              </a:lnSpc>
              <a:buNone/>
            </a:pPr>
            <a:r>
              <a:rPr lang="en-GB" sz="1600" b="1" dirty="0">
                <a:solidFill>
                  <a:schemeClr val="bg1">
                    <a:lumMod val="50000"/>
                  </a:schemeClr>
                </a:solidFill>
                <a:latin typeface="Nexa-Bold" panose="01000000000000000000" pitchFamily="2" charset="0"/>
              </a:rPr>
              <a:t>Why Use PWM? </a:t>
            </a:r>
          </a:p>
          <a:p>
            <a:pPr>
              <a:lnSpc>
                <a:spcPct val="150000"/>
              </a:lnSpc>
            </a:pPr>
            <a:r>
              <a:rPr lang="en-GB" sz="1400" dirty="0">
                <a:solidFill>
                  <a:schemeClr val="bg1">
                    <a:lumMod val="50000"/>
                  </a:schemeClr>
                </a:solidFill>
                <a:latin typeface="Nexa Light" panose="02000000000000000000" pitchFamily="50" charset="0"/>
              </a:rPr>
              <a:t>PWM is commonly used to control things like motor speed, LED brightness, and even audio signals. </a:t>
            </a:r>
          </a:p>
          <a:p>
            <a:pPr>
              <a:lnSpc>
                <a:spcPct val="150000"/>
              </a:lnSpc>
            </a:pPr>
            <a:r>
              <a:rPr lang="en-GB" sz="1400" dirty="0">
                <a:solidFill>
                  <a:schemeClr val="bg1">
                    <a:lumMod val="50000"/>
                  </a:schemeClr>
                </a:solidFill>
                <a:latin typeface="Nexa Light" panose="02000000000000000000" pitchFamily="50" charset="0"/>
              </a:rPr>
              <a:t>It's an efficient way to simulate varying levels of output using digital control, like from a microcontroller such as the Arduino.</a:t>
            </a:r>
          </a:p>
          <a:p>
            <a:pPr marL="0" indent="0">
              <a:lnSpc>
                <a:spcPct val="150000"/>
              </a:lnSpc>
              <a:buNone/>
            </a:pPr>
            <a:r>
              <a:rPr lang="en-GB" sz="1600" b="1" dirty="0">
                <a:solidFill>
                  <a:schemeClr val="bg1">
                    <a:lumMod val="50000"/>
                  </a:schemeClr>
                </a:solidFill>
                <a:latin typeface="Nexa-Bold" panose="01000000000000000000" pitchFamily="2" charset="0"/>
              </a:rPr>
              <a:t>Arduino PWM</a:t>
            </a:r>
          </a:p>
          <a:p>
            <a:pPr>
              <a:lnSpc>
                <a:spcPct val="150000"/>
              </a:lnSpc>
            </a:pPr>
            <a:r>
              <a:rPr lang="en-GB" sz="1400" dirty="0">
                <a:solidFill>
                  <a:schemeClr val="bg1">
                    <a:lumMod val="50000"/>
                  </a:schemeClr>
                </a:solidFill>
                <a:latin typeface="Nexa Light" panose="02000000000000000000" pitchFamily="50" charset="0"/>
              </a:rPr>
              <a:t>Many Arduino boards have pins that are capable of generating PWM signals. These pins are usually marked with a tilde (~) symbol on the board (e.g., ~3, ~5, ~6, etc.).</a:t>
            </a:r>
          </a:p>
        </p:txBody>
      </p:sp>
      <p:pic>
        <p:nvPicPr>
          <p:cNvPr id="5" name="Content Placeholder 4">
            <a:extLst>
              <a:ext uri="{FF2B5EF4-FFF2-40B4-BE49-F238E27FC236}">
                <a16:creationId xmlns:a16="http://schemas.microsoft.com/office/drawing/2014/main" id="{9E3F1797-FDE5-1EFE-0FEE-69DB996BBB8C}"/>
              </a:ext>
            </a:extLst>
          </p:cNvPr>
          <p:cNvPicPr>
            <a:picLocks noGrp="1" noChangeAspect="1"/>
          </p:cNvPicPr>
          <p:nvPr>
            <p:ph sz="half" idx="2"/>
          </p:nvPr>
        </p:nvPicPr>
        <p:blipFill>
          <a:blip r:embed="rId2"/>
          <a:stretch>
            <a:fillRect/>
          </a:stretch>
        </p:blipFill>
        <p:spPr>
          <a:xfrm>
            <a:off x="6019800" y="1200435"/>
            <a:ext cx="5652535" cy="5657565"/>
          </a:xfrm>
          <a:prstGeom prst="rect">
            <a:avLst/>
          </a:prstGeom>
        </p:spPr>
      </p:pic>
      <p:sp>
        <p:nvSpPr>
          <p:cNvPr id="4" name="Title 3">
            <a:extLst>
              <a:ext uri="{FF2B5EF4-FFF2-40B4-BE49-F238E27FC236}">
                <a16:creationId xmlns:a16="http://schemas.microsoft.com/office/drawing/2014/main" id="{0CA0F671-65D9-C4BB-16FE-C1F6B50D6B44}"/>
              </a:ext>
            </a:extLst>
          </p:cNvPr>
          <p:cNvSpPr>
            <a:spLocks noGrp="1"/>
          </p:cNvSpPr>
          <p:nvPr>
            <p:ph type="title"/>
          </p:nvPr>
        </p:nvSpPr>
        <p:spPr/>
        <p:txBody>
          <a:bodyPr/>
          <a:lstStyle/>
          <a:p>
            <a:r>
              <a:rPr lang="en-GB" dirty="0"/>
              <a:t>PWM</a:t>
            </a:r>
          </a:p>
        </p:txBody>
      </p:sp>
    </p:spTree>
    <p:extLst>
      <p:ext uri="{BB962C8B-B14F-4D97-AF65-F5344CB8AC3E}">
        <p14:creationId xmlns:p14="http://schemas.microsoft.com/office/powerpoint/2010/main" val="369582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6623557-5B11-4BD6-6CF8-4FCC5A604177}"/>
                  </a:ext>
                </a:extLst>
              </p:cNvPr>
              <p:cNvSpPr>
                <a:spLocks noGrp="1"/>
              </p:cNvSpPr>
              <p:nvPr>
                <p:ph sz="half" idx="1"/>
              </p:nvPr>
            </p:nvSpPr>
            <p:spPr>
              <a:xfrm>
                <a:off x="242047" y="1613647"/>
                <a:ext cx="6024282" cy="4903694"/>
              </a:xfrm>
            </p:spPr>
            <p:txBody>
              <a:bodyPr>
                <a:normAutofit/>
              </a:bodyPr>
              <a:lstStyle/>
              <a:p>
                <a:pPr marL="0" indent="0">
                  <a:lnSpc>
                    <a:spcPct val="150000"/>
                  </a:lnSpc>
                  <a:buNone/>
                </a:pPr>
                <a:r>
                  <a:rPr lang="en-GB" sz="1600" b="1" dirty="0">
                    <a:solidFill>
                      <a:schemeClr val="bg1">
                        <a:lumMod val="50000"/>
                      </a:schemeClr>
                    </a:solidFill>
                    <a:latin typeface="Nexa-Bold" panose="01000000000000000000" pitchFamily="2" charset="0"/>
                  </a:rPr>
                  <a:t>Arduino PWM</a:t>
                </a:r>
              </a:p>
              <a:p>
                <a:pPr>
                  <a:lnSpc>
                    <a:spcPct val="150000"/>
                  </a:lnSpc>
                </a:pPr>
                <a:r>
                  <a:rPr lang="en-GB" sz="1400" dirty="0">
                    <a:solidFill>
                      <a:schemeClr val="bg1">
                        <a:lumMod val="50000"/>
                      </a:schemeClr>
                    </a:solidFill>
                    <a:latin typeface="Nexa Light" panose="02000000000000000000" pitchFamily="50" charset="0"/>
                  </a:rPr>
                  <a:t>For most Arduino boards, the default frequency is around 490 Hz. </a:t>
                </a:r>
              </a:p>
              <a:p>
                <a:pPr>
                  <a:lnSpc>
                    <a:spcPct val="150000"/>
                  </a:lnSpc>
                </a:pPr>
                <a:r>
                  <a:rPr lang="en-GB" sz="1400" b="1" dirty="0">
                    <a:solidFill>
                      <a:schemeClr val="bg1">
                        <a:lumMod val="50000"/>
                      </a:schemeClr>
                    </a:solidFill>
                    <a:latin typeface="Nexa Light" panose="02000000000000000000" pitchFamily="50" charset="0"/>
                  </a:rPr>
                  <a:t>PWM resolution</a:t>
                </a:r>
                <a:r>
                  <a:rPr lang="en-GB" sz="1400" dirty="0">
                    <a:solidFill>
                      <a:schemeClr val="bg1">
                        <a:lumMod val="50000"/>
                      </a:schemeClr>
                    </a:solidFill>
                    <a:latin typeface="Nexa Light" panose="02000000000000000000" pitchFamily="50" charset="0"/>
                  </a:rPr>
                  <a:t> is the number of distinct levels or steps that a PWM signal can have within its duty cycle range. In other words, is the granularity with which the duty cycle can be modulated.</a:t>
                </a:r>
              </a:p>
              <a:p>
                <a:pPr>
                  <a:lnSpc>
                    <a:spcPct val="150000"/>
                  </a:lnSpc>
                </a:pPr>
                <a:r>
                  <a:rPr lang="en-GB" sz="1400" dirty="0">
                    <a:solidFill>
                      <a:schemeClr val="bg1">
                        <a:lumMod val="50000"/>
                      </a:schemeClr>
                    </a:solidFill>
                    <a:latin typeface="Nexa Light" panose="02000000000000000000" pitchFamily="50" charset="0"/>
                  </a:rPr>
                  <a:t>The Arduino PWM, has a resolution of 8 bits that is </a:t>
                </a:r>
                <a14:m>
                  <m:oMath xmlns:m="http://schemas.openxmlformats.org/officeDocument/2006/math">
                    <m:sSup>
                      <m:sSupPr>
                        <m:ctrlPr>
                          <a:rPr lang="en-GB" sz="1400" b="0" i="1" smtClean="0">
                            <a:solidFill>
                              <a:schemeClr val="bg1">
                                <a:lumMod val="50000"/>
                              </a:schemeClr>
                            </a:solidFill>
                            <a:latin typeface="Cambria Math" panose="02040503050406030204" pitchFamily="18" charset="0"/>
                          </a:rPr>
                        </m:ctrlPr>
                      </m:sSupPr>
                      <m:e>
                        <m:r>
                          <a:rPr lang="en-GB" sz="1400" b="0" i="1" smtClean="0">
                            <a:solidFill>
                              <a:schemeClr val="bg1">
                                <a:lumMod val="50000"/>
                              </a:schemeClr>
                            </a:solidFill>
                            <a:latin typeface="Cambria Math" panose="02040503050406030204" pitchFamily="18" charset="0"/>
                          </a:rPr>
                          <m:t>2</m:t>
                        </m:r>
                      </m:e>
                      <m:sup>
                        <m:r>
                          <a:rPr lang="en-GB" sz="1400" b="0" i="1" smtClean="0">
                            <a:solidFill>
                              <a:schemeClr val="bg1">
                                <a:lumMod val="50000"/>
                              </a:schemeClr>
                            </a:solidFill>
                            <a:latin typeface="Cambria Math" panose="02040503050406030204" pitchFamily="18" charset="0"/>
                          </a:rPr>
                          <m:t>8</m:t>
                        </m:r>
                      </m:sup>
                    </m:sSup>
                    <m:r>
                      <a:rPr lang="en-GB" sz="1400" b="0" i="1" smtClean="0">
                        <a:solidFill>
                          <a:schemeClr val="bg1">
                            <a:lumMod val="50000"/>
                          </a:schemeClr>
                        </a:solidFill>
                        <a:latin typeface="Cambria Math" panose="02040503050406030204" pitchFamily="18" charset="0"/>
                      </a:rPr>
                      <m:t>=256</m:t>
                    </m:r>
                  </m:oMath>
                </a14:m>
                <a:r>
                  <a:rPr lang="en-GB" sz="1400" b="1" dirty="0">
                    <a:solidFill>
                      <a:schemeClr val="bg1">
                        <a:lumMod val="50000"/>
                      </a:schemeClr>
                    </a:solidFill>
                    <a:latin typeface="Nexa-Bold" panose="01000000000000000000" pitchFamily="2" charset="0"/>
                  </a:rPr>
                  <a:t> </a:t>
                </a:r>
                <a:r>
                  <a:rPr lang="en-GB" sz="1400" dirty="0">
                    <a:solidFill>
                      <a:schemeClr val="bg1">
                        <a:lumMod val="50000"/>
                      </a:schemeClr>
                    </a:solidFill>
                    <a:latin typeface="Nexa Light" panose="02000000000000000000" pitchFamily="50" charset="0"/>
                  </a:rPr>
                  <a:t>values. </a:t>
                </a:r>
              </a:p>
              <a:p>
                <a:pPr lvl="1">
                  <a:lnSpc>
                    <a:spcPct val="150000"/>
                  </a:lnSpc>
                </a:pPr>
                <a:r>
                  <a:rPr lang="en-GB" sz="1400" dirty="0">
                    <a:solidFill>
                      <a:schemeClr val="bg1">
                        <a:lumMod val="50000"/>
                      </a:schemeClr>
                    </a:solidFill>
                    <a:latin typeface="Nexa Light" panose="02000000000000000000" pitchFamily="50" charset="0"/>
                  </a:rPr>
                  <a:t>A call to </a:t>
                </a:r>
                <a:r>
                  <a:rPr lang="en-GB" sz="1400" dirty="0" err="1">
                    <a:solidFill>
                      <a:schemeClr val="bg1">
                        <a:lumMod val="50000"/>
                      </a:schemeClr>
                    </a:solidFill>
                    <a:latin typeface="Nexa Light" panose="02000000000000000000" pitchFamily="50" charset="0"/>
                  </a:rPr>
                  <a:t>analogWrite</a:t>
                </a:r>
                <a:r>
                  <a:rPr lang="en-GB" sz="1400" dirty="0">
                    <a:solidFill>
                      <a:schemeClr val="bg1">
                        <a:lumMod val="50000"/>
                      </a:schemeClr>
                    </a:solidFill>
                    <a:latin typeface="Nexa Light" panose="02000000000000000000" pitchFamily="50" charset="0"/>
                  </a:rPr>
                  <a:t>() is on a scale of 0 - 255, such that </a:t>
                </a:r>
                <a:r>
                  <a:rPr lang="en-GB" sz="1400" dirty="0" err="1">
                    <a:solidFill>
                      <a:schemeClr val="bg1">
                        <a:lumMod val="50000"/>
                      </a:schemeClr>
                    </a:solidFill>
                    <a:latin typeface="Nexa Light" panose="02000000000000000000" pitchFamily="50" charset="0"/>
                  </a:rPr>
                  <a:t>analogWrite</a:t>
                </a:r>
                <a:r>
                  <a:rPr lang="en-GB" sz="1400" dirty="0">
                    <a:solidFill>
                      <a:schemeClr val="bg1">
                        <a:lumMod val="50000"/>
                      </a:schemeClr>
                    </a:solidFill>
                    <a:latin typeface="Nexa Light" panose="02000000000000000000" pitchFamily="50" charset="0"/>
                  </a:rPr>
                  <a:t>(255) requests a 100% duty cycle (always on), and </a:t>
                </a:r>
                <a:r>
                  <a:rPr lang="en-GB" sz="1400" dirty="0" err="1">
                    <a:solidFill>
                      <a:schemeClr val="bg1">
                        <a:lumMod val="50000"/>
                      </a:schemeClr>
                    </a:solidFill>
                    <a:latin typeface="Nexa Light" panose="02000000000000000000" pitchFamily="50" charset="0"/>
                  </a:rPr>
                  <a:t>analogWrite</a:t>
                </a:r>
                <a:r>
                  <a:rPr lang="en-GB" sz="1400" dirty="0">
                    <a:solidFill>
                      <a:schemeClr val="bg1">
                        <a:lumMod val="50000"/>
                      </a:schemeClr>
                    </a:solidFill>
                    <a:latin typeface="Nexa Light" panose="02000000000000000000" pitchFamily="50" charset="0"/>
                  </a:rPr>
                  <a:t>(127) is a 50% duty cycle </a:t>
                </a:r>
              </a:p>
              <a:p>
                <a:pPr>
                  <a:lnSpc>
                    <a:spcPct val="150000"/>
                  </a:lnSpc>
                </a:pPr>
                <a:endParaRPr lang="en-GB" sz="1500" dirty="0">
                  <a:solidFill>
                    <a:schemeClr val="bg1">
                      <a:lumMod val="50000"/>
                    </a:schemeClr>
                  </a:solidFill>
                  <a:latin typeface="Nexa Light" panose="02000000000000000000" pitchFamily="50" charset="0"/>
                </a:endParaRPr>
              </a:p>
            </p:txBody>
          </p:sp>
        </mc:Choice>
        <mc:Fallback>
          <p:sp>
            <p:nvSpPr>
              <p:cNvPr id="2" name="Content Placeholder 1">
                <a:extLst>
                  <a:ext uri="{FF2B5EF4-FFF2-40B4-BE49-F238E27FC236}">
                    <a16:creationId xmlns:a16="http://schemas.microsoft.com/office/drawing/2014/main" id="{16623557-5B11-4BD6-6CF8-4FCC5A604177}"/>
                  </a:ext>
                </a:extLst>
              </p:cNvPr>
              <p:cNvSpPr>
                <a:spLocks noGrp="1" noRot="1" noChangeAspect="1" noMove="1" noResize="1" noEditPoints="1" noAdjustHandles="1" noChangeArrowheads="1" noChangeShapeType="1" noTextEdit="1"/>
              </p:cNvSpPr>
              <p:nvPr>
                <p:ph sz="half" idx="1"/>
              </p:nvPr>
            </p:nvSpPr>
            <p:spPr>
              <a:xfrm>
                <a:off x="242047" y="1613647"/>
                <a:ext cx="6024282" cy="4903694"/>
              </a:xfrm>
              <a:blipFill>
                <a:blip r:embed="rId2"/>
                <a:stretch>
                  <a:fillRect l="-607" r="-506"/>
                </a:stretch>
              </a:blipFill>
            </p:spPr>
            <p:txBody>
              <a:bodyPr/>
              <a:lstStyle/>
              <a:p>
                <a:r>
                  <a:rPr lang="en-GB">
                    <a:noFill/>
                  </a:rPr>
                  <a:t> </a:t>
                </a:r>
              </a:p>
            </p:txBody>
          </p:sp>
        </mc:Fallback>
      </mc:AlternateContent>
      <p:pic>
        <p:nvPicPr>
          <p:cNvPr id="9" name="Content Placeholder 8">
            <a:extLst>
              <a:ext uri="{FF2B5EF4-FFF2-40B4-BE49-F238E27FC236}">
                <a16:creationId xmlns:a16="http://schemas.microsoft.com/office/drawing/2014/main" id="{A53F2075-1B2B-4A1C-2287-8637EDACB27F}"/>
              </a:ext>
            </a:extLst>
          </p:cNvPr>
          <p:cNvPicPr>
            <a:picLocks noGrp="1" noChangeAspect="1"/>
          </p:cNvPicPr>
          <p:nvPr>
            <p:ph sz="half" idx="2"/>
          </p:nvPr>
        </p:nvPicPr>
        <p:blipFill>
          <a:blip r:embed="rId3"/>
          <a:stretch>
            <a:fillRect/>
          </a:stretch>
        </p:blipFill>
        <p:spPr>
          <a:xfrm>
            <a:off x="6867867" y="2610772"/>
            <a:ext cx="4560203" cy="2908044"/>
          </a:xfrm>
          <a:prstGeom prst="rect">
            <a:avLst/>
          </a:prstGeom>
        </p:spPr>
      </p:pic>
      <p:sp>
        <p:nvSpPr>
          <p:cNvPr id="4" name="Title 3">
            <a:extLst>
              <a:ext uri="{FF2B5EF4-FFF2-40B4-BE49-F238E27FC236}">
                <a16:creationId xmlns:a16="http://schemas.microsoft.com/office/drawing/2014/main" id="{5DFB6A60-B292-9AFA-67F4-BF9326F40FB7}"/>
              </a:ext>
            </a:extLst>
          </p:cNvPr>
          <p:cNvSpPr>
            <a:spLocks noGrp="1"/>
          </p:cNvSpPr>
          <p:nvPr>
            <p:ph type="title"/>
          </p:nvPr>
        </p:nvSpPr>
        <p:spPr/>
        <p:txBody>
          <a:bodyPr/>
          <a:lstStyle/>
          <a:p>
            <a:r>
              <a:rPr lang="en-GB" dirty="0"/>
              <a:t>Arduino PWM</a:t>
            </a:r>
          </a:p>
        </p:txBody>
      </p:sp>
    </p:spTree>
    <p:extLst>
      <p:ext uri="{BB962C8B-B14F-4D97-AF65-F5344CB8AC3E}">
        <p14:creationId xmlns:p14="http://schemas.microsoft.com/office/powerpoint/2010/main" val="298238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623557-5B11-4BD6-6CF8-4FCC5A604177}"/>
              </a:ext>
            </a:extLst>
          </p:cNvPr>
          <p:cNvSpPr>
            <a:spLocks noGrp="1"/>
          </p:cNvSpPr>
          <p:nvPr>
            <p:ph sz="half" idx="1"/>
          </p:nvPr>
        </p:nvSpPr>
        <p:spPr>
          <a:xfrm>
            <a:off x="242047" y="1613647"/>
            <a:ext cx="6024282" cy="4903694"/>
          </a:xfrm>
        </p:spPr>
        <p:txBody>
          <a:bodyPr>
            <a:normAutofit/>
          </a:bodyPr>
          <a:lstStyle/>
          <a:p>
            <a:pPr marL="0" indent="0">
              <a:lnSpc>
                <a:spcPct val="170000"/>
              </a:lnSpc>
              <a:buNone/>
            </a:pPr>
            <a:r>
              <a:rPr lang="en-GB" sz="1800" b="1" dirty="0">
                <a:solidFill>
                  <a:schemeClr val="bg1">
                    <a:lumMod val="50000"/>
                  </a:schemeClr>
                </a:solidFill>
                <a:latin typeface="Nexa-Bold" panose="01000000000000000000" pitchFamily="2" charset="0"/>
              </a:rPr>
              <a:t>Generating PWM with Arduino:</a:t>
            </a:r>
            <a:endParaRPr lang="en-GB" sz="1800" dirty="0"/>
          </a:p>
          <a:p>
            <a:pPr>
              <a:lnSpc>
                <a:spcPct val="170000"/>
              </a:lnSpc>
            </a:pPr>
            <a:r>
              <a:rPr lang="en-GB" sz="1600" dirty="0" err="1">
                <a:solidFill>
                  <a:schemeClr val="bg1">
                    <a:lumMod val="50000"/>
                  </a:schemeClr>
                </a:solidFill>
                <a:latin typeface="Nexa Light" panose="02000000000000000000" pitchFamily="50" charset="0"/>
              </a:rPr>
              <a:t>AnalogWrite</a:t>
            </a:r>
            <a:r>
              <a:rPr lang="en-GB" sz="1600" dirty="0">
                <a:solidFill>
                  <a:schemeClr val="bg1">
                    <a:lumMod val="50000"/>
                  </a:schemeClr>
                </a:solidFill>
                <a:latin typeface="Nexa Light" panose="02000000000000000000" pitchFamily="50" charset="0"/>
              </a:rPr>
              <a:t> Function: In Arduino, the </a:t>
            </a:r>
            <a:r>
              <a:rPr lang="en-GB" sz="1600" dirty="0" err="1">
                <a:solidFill>
                  <a:schemeClr val="bg1">
                    <a:lumMod val="50000"/>
                  </a:schemeClr>
                </a:solidFill>
                <a:latin typeface="Nexa Light" panose="02000000000000000000" pitchFamily="50" charset="0"/>
              </a:rPr>
              <a:t>analogWrite</a:t>
            </a:r>
            <a:r>
              <a:rPr lang="en-GB" sz="1600" dirty="0">
                <a:solidFill>
                  <a:schemeClr val="bg1">
                    <a:lumMod val="50000"/>
                  </a:schemeClr>
                </a:solidFill>
                <a:latin typeface="Nexa Light" panose="02000000000000000000" pitchFamily="50" charset="0"/>
              </a:rPr>
              <a:t>(pin, value) function is used to create a PWM signal. The pin parameter is the pin number capable of PWM, and the value parameter is a number between 0 (off) and 255 (full on), representing the duty cycle of the PWM signal. Duty cycle refers to the percentage of time the signal is on compared to the total period.</a:t>
            </a:r>
          </a:p>
          <a:p>
            <a:pPr>
              <a:lnSpc>
                <a:spcPct val="150000"/>
              </a:lnSpc>
            </a:pPr>
            <a:endParaRPr lang="en-GB" sz="1500" dirty="0">
              <a:solidFill>
                <a:schemeClr val="bg1">
                  <a:lumMod val="50000"/>
                </a:schemeClr>
              </a:solidFill>
              <a:latin typeface="Nexa Light" panose="02000000000000000000" pitchFamily="50" charset="0"/>
            </a:endParaRPr>
          </a:p>
        </p:txBody>
      </p:sp>
      <p:sp>
        <p:nvSpPr>
          <p:cNvPr id="3" name="Content Placeholder 2">
            <a:extLst>
              <a:ext uri="{FF2B5EF4-FFF2-40B4-BE49-F238E27FC236}">
                <a16:creationId xmlns:a16="http://schemas.microsoft.com/office/drawing/2014/main" id="{9ED3C70A-BB85-8FFA-84B9-A1C6BAA215EA}"/>
              </a:ext>
            </a:extLst>
          </p:cNvPr>
          <p:cNvSpPr>
            <a:spLocks noGrp="1"/>
          </p:cNvSpPr>
          <p:nvPr>
            <p:ph sz="half" idx="2"/>
          </p:nvPr>
        </p:nvSpPr>
        <p:spPr>
          <a:xfrm>
            <a:off x="6598023" y="1613647"/>
            <a:ext cx="5100917" cy="4903694"/>
          </a:xfrm>
        </p:spPr>
        <p:txBody>
          <a:bodyPr>
            <a:normAutofit fontScale="40000" lnSpcReduction="20000"/>
          </a:bodyPr>
          <a:lstStyle/>
          <a:p>
            <a:pPr marL="0" indent="0">
              <a:buNone/>
            </a:pPr>
            <a:r>
              <a:rPr lang="en-GB" b="0" dirty="0">
                <a:solidFill>
                  <a:srgbClr val="7F8C8D"/>
                </a:solidFill>
                <a:effectLst/>
                <a:latin typeface="Consolas" panose="020B0609020204030204" pitchFamily="49" charset="0"/>
              </a:rPr>
              <a:t>// Define the PWM output Pin.</a:t>
            </a:r>
            <a:endParaRPr lang="en-GB" b="0" dirty="0">
              <a:solidFill>
                <a:srgbClr val="DAE3E3"/>
              </a:solidFill>
              <a:effectLst/>
              <a:latin typeface="Consolas" panose="020B0609020204030204" pitchFamily="49" charset="0"/>
            </a:endParaRPr>
          </a:p>
          <a:p>
            <a:pPr marL="0" indent="0">
              <a:buNone/>
            </a:pPr>
            <a:r>
              <a:rPr lang="en-GB" b="0" dirty="0" err="1">
                <a:solidFill>
                  <a:srgbClr val="0CA1A6"/>
                </a:solidFill>
                <a:effectLst/>
                <a:latin typeface="Consolas" panose="020B0609020204030204" pitchFamily="49" charset="0"/>
              </a:rPr>
              <a:t>const</a:t>
            </a:r>
            <a:r>
              <a:rPr lang="en-GB" b="0" dirty="0">
                <a:solidFill>
                  <a:srgbClr val="DAE3E3"/>
                </a:solidFill>
                <a:effectLst/>
                <a:latin typeface="Consolas" panose="020B0609020204030204" pitchFamily="49" charset="0"/>
              </a:rPr>
              <a:t> </a:t>
            </a:r>
            <a:r>
              <a:rPr lang="en-GB" b="0" dirty="0">
                <a:solidFill>
                  <a:srgbClr val="0CA1A6"/>
                </a:solidFill>
                <a:effectLst/>
                <a:latin typeface="Consolas" panose="020B0609020204030204" pitchFamily="49" charset="0"/>
              </a:rPr>
              <a:t>int</a:t>
            </a:r>
            <a:r>
              <a:rPr lang="en-GB" b="0" dirty="0">
                <a:solidFill>
                  <a:srgbClr val="DAE3E3"/>
                </a:solidFill>
                <a:effectLst/>
                <a:latin typeface="Consolas" panose="020B0609020204030204" pitchFamily="49" charset="0"/>
              </a:rPr>
              <a:t> </a:t>
            </a:r>
            <a:r>
              <a:rPr lang="en-GB" dirty="0" err="1">
                <a:solidFill>
                  <a:schemeClr val="bg1">
                    <a:lumMod val="50000"/>
                  </a:schemeClr>
                </a:solidFill>
                <a:latin typeface="Consolas" panose="020B0609020204030204" pitchFamily="49" charset="0"/>
              </a:rPr>
              <a:t>PWMPin</a:t>
            </a:r>
            <a:r>
              <a:rPr lang="en-GB" dirty="0">
                <a:solidFill>
                  <a:schemeClr val="bg1">
                    <a:lumMod val="50000"/>
                  </a:schemeClr>
                </a:solidFill>
                <a:latin typeface="Consolas" panose="020B0609020204030204" pitchFamily="49" charset="0"/>
              </a:rPr>
              <a:t> =</a:t>
            </a:r>
            <a:r>
              <a:rPr lang="en-GB" b="0" dirty="0">
                <a:solidFill>
                  <a:srgbClr val="DAE3E3"/>
                </a:solidFill>
                <a:effectLst/>
                <a:latin typeface="Consolas" panose="020B0609020204030204" pitchFamily="49" charset="0"/>
              </a:rPr>
              <a:t> </a:t>
            </a:r>
            <a:r>
              <a:rPr lang="en-GB" b="0" dirty="0">
                <a:solidFill>
                  <a:srgbClr val="7FCBCD"/>
                </a:solidFill>
                <a:effectLst/>
                <a:latin typeface="Consolas" panose="020B0609020204030204" pitchFamily="49" charset="0"/>
              </a:rPr>
              <a:t>13</a:t>
            </a:r>
            <a:r>
              <a:rPr lang="en-GB" b="0" dirty="0">
                <a:solidFill>
                  <a:srgbClr val="DAE3E3"/>
                </a:solidFill>
                <a:effectLst/>
                <a:latin typeface="Consolas" panose="020B0609020204030204" pitchFamily="49" charset="0"/>
              </a:rPr>
              <a:t>;</a:t>
            </a:r>
          </a:p>
          <a:p>
            <a:pPr marL="0" indent="0">
              <a:buNone/>
            </a:pPr>
            <a:br>
              <a:rPr lang="en-GB" b="0" dirty="0">
                <a:solidFill>
                  <a:srgbClr val="DAE3E3"/>
                </a:solidFill>
                <a:effectLst/>
                <a:latin typeface="Consolas" panose="020B0609020204030204" pitchFamily="49" charset="0"/>
              </a:rPr>
            </a:br>
            <a:r>
              <a:rPr lang="en-GB" b="0" dirty="0">
                <a:solidFill>
                  <a:srgbClr val="0CA1A6"/>
                </a:solidFill>
                <a:effectLst/>
                <a:latin typeface="Consolas" panose="020B0609020204030204" pitchFamily="49" charset="0"/>
              </a:rPr>
              <a:t>void</a:t>
            </a:r>
            <a:r>
              <a:rPr lang="en-GB" b="0" dirty="0">
                <a:solidFill>
                  <a:srgbClr val="DAE3E3"/>
                </a:solidFill>
                <a:effectLst/>
                <a:latin typeface="Consolas" panose="020B0609020204030204" pitchFamily="49" charset="0"/>
              </a:rPr>
              <a:t> </a:t>
            </a:r>
            <a:r>
              <a:rPr lang="en-GB" b="0" dirty="0">
                <a:solidFill>
                  <a:srgbClr val="F39C12"/>
                </a:solidFill>
                <a:effectLst/>
                <a:latin typeface="Consolas" panose="020B0609020204030204" pitchFamily="49" charset="0"/>
              </a:rPr>
              <a:t>setup</a:t>
            </a:r>
            <a:r>
              <a:rPr lang="en-GB" dirty="0">
                <a:solidFill>
                  <a:schemeClr val="bg1">
                    <a:lumMod val="50000"/>
                  </a:schemeClr>
                </a:solidFill>
                <a:latin typeface="Consolas" panose="020B0609020204030204" pitchFamily="49" charset="0"/>
              </a:rPr>
              <a:t>() {</a:t>
            </a:r>
          </a:p>
          <a:p>
            <a:pPr marL="0" indent="0">
              <a:buNone/>
            </a:pPr>
            <a:r>
              <a:rPr lang="en-GB" b="0" dirty="0">
                <a:solidFill>
                  <a:srgbClr val="DAE3E3"/>
                </a:solidFill>
                <a:effectLst/>
                <a:latin typeface="Consolas" panose="020B0609020204030204" pitchFamily="49" charset="0"/>
              </a:rPr>
              <a:t>    </a:t>
            </a:r>
            <a:r>
              <a:rPr lang="en-GB" b="0" dirty="0" err="1">
                <a:solidFill>
                  <a:srgbClr val="F39C12"/>
                </a:solidFill>
                <a:effectLst/>
                <a:latin typeface="Consolas" panose="020B0609020204030204" pitchFamily="49" charset="0"/>
              </a:rPr>
              <a:t>pinMode</a:t>
            </a:r>
            <a:r>
              <a:rPr lang="en-GB" dirty="0">
                <a:solidFill>
                  <a:schemeClr val="bg1">
                    <a:lumMod val="50000"/>
                  </a:schemeClr>
                </a:solidFill>
                <a:latin typeface="Consolas" panose="020B0609020204030204" pitchFamily="49" charset="0"/>
              </a:rPr>
              <a:t>(</a:t>
            </a:r>
            <a:r>
              <a:rPr lang="en-GB" dirty="0" err="1">
                <a:solidFill>
                  <a:schemeClr val="bg1">
                    <a:lumMod val="50000"/>
                  </a:schemeClr>
                </a:solidFill>
                <a:latin typeface="Consolas" panose="020B0609020204030204" pitchFamily="49" charset="0"/>
              </a:rPr>
              <a:t>PWMPin</a:t>
            </a:r>
            <a:r>
              <a:rPr lang="en-GB" dirty="0">
                <a:solidFill>
                  <a:schemeClr val="bg1">
                    <a:lumMod val="50000"/>
                  </a:schemeClr>
                </a:solidFill>
                <a:latin typeface="Consolas" panose="020B0609020204030204" pitchFamily="49" charset="0"/>
              </a:rPr>
              <a:t>, OUTPUT);</a:t>
            </a:r>
            <a:r>
              <a:rPr lang="en-GB" b="0" dirty="0">
                <a:solidFill>
                  <a:srgbClr val="7F8C8D"/>
                </a:solidFill>
                <a:effectLst/>
                <a:latin typeface="Consolas" panose="020B0609020204030204" pitchFamily="49" charset="0"/>
              </a:rPr>
              <a:t>          // Setup pins as outputs.</a:t>
            </a:r>
            <a:endParaRPr lang="en-GB" b="0" dirty="0">
              <a:solidFill>
                <a:srgbClr val="DAE3E3"/>
              </a:solidFill>
              <a:effectLst/>
              <a:latin typeface="Consolas" panose="020B0609020204030204" pitchFamily="49" charset="0"/>
            </a:endParaRPr>
          </a:p>
          <a:p>
            <a:pPr marL="0" indent="0">
              <a:buNone/>
            </a:pPr>
            <a:r>
              <a:rPr lang="en-GB" dirty="0">
                <a:solidFill>
                  <a:schemeClr val="bg1">
                    <a:lumMod val="50000"/>
                  </a:schemeClr>
                </a:solidFill>
                <a:latin typeface="Consolas" panose="020B0609020204030204" pitchFamily="49" charset="0"/>
              </a:rPr>
              <a:t>}</a:t>
            </a:r>
          </a:p>
          <a:p>
            <a:pPr marL="0" indent="0">
              <a:buNone/>
            </a:pPr>
            <a:br>
              <a:rPr lang="en-GB" b="0" dirty="0">
                <a:solidFill>
                  <a:srgbClr val="DAE3E3"/>
                </a:solidFill>
                <a:effectLst/>
                <a:latin typeface="Consolas" panose="020B0609020204030204" pitchFamily="49" charset="0"/>
              </a:rPr>
            </a:br>
            <a:r>
              <a:rPr lang="en-GB" b="0" dirty="0">
                <a:solidFill>
                  <a:srgbClr val="0CA1A6"/>
                </a:solidFill>
                <a:effectLst/>
                <a:latin typeface="Consolas" panose="020B0609020204030204" pitchFamily="49" charset="0"/>
              </a:rPr>
              <a:t>void</a:t>
            </a:r>
            <a:r>
              <a:rPr lang="en-GB" b="0" dirty="0">
                <a:solidFill>
                  <a:srgbClr val="DAE3E3"/>
                </a:solidFill>
                <a:effectLst/>
                <a:latin typeface="Consolas" panose="020B0609020204030204" pitchFamily="49" charset="0"/>
              </a:rPr>
              <a:t> </a:t>
            </a:r>
            <a:r>
              <a:rPr lang="en-GB" b="0" dirty="0">
                <a:solidFill>
                  <a:srgbClr val="F39C12"/>
                </a:solidFill>
                <a:effectLst/>
                <a:latin typeface="Consolas" panose="020B0609020204030204" pitchFamily="49" charset="0"/>
              </a:rPr>
              <a:t>loop</a:t>
            </a:r>
            <a:r>
              <a:rPr lang="en-GB" dirty="0">
                <a:solidFill>
                  <a:schemeClr val="bg1">
                    <a:lumMod val="50000"/>
                  </a:schemeClr>
                </a:solidFill>
                <a:latin typeface="Consolas" panose="020B0609020204030204" pitchFamily="49" charset="0"/>
              </a:rPr>
              <a:t>() {</a:t>
            </a:r>
          </a:p>
          <a:p>
            <a:pPr marL="0" indent="0">
              <a:buNone/>
            </a:pPr>
            <a:r>
              <a:rPr lang="en-GB" b="0" dirty="0">
                <a:solidFill>
                  <a:srgbClr val="7F8C8D"/>
                </a:solidFill>
                <a:effectLst/>
                <a:latin typeface="Consolas" panose="020B0609020204030204" pitchFamily="49" charset="0"/>
              </a:rPr>
              <a:t>    // Increase power to LED from Off state to brightest</a:t>
            </a:r>
            <a:endParaRPr lang="en-GB" b="0" dirty="0">
              <a:solidFill>
                <a:srgbClr val="DAE3E3"/>
              </a:solidFill>
              <a:effectLst/>
              <a:latin typeface="Consolas" panose="020B0609020204030204" pitchFamily="49" charset="0"/>
            </a:endParaRPr>
          </a:p>
          <a:p>
            <a:pPr marL="0" indent="0">
              <a:buNone/>
            </a:pPr>
            <a:r>
              <a:rPr lang="en-GB" b="0" dirty="0">
                <a:solidFill>
                  <a:srgbClr val="DAE3E3"/>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AE3E3"/>
                </a:solidFill>
                <a:effectLst/>
                <a:latin typeface="Consolas" panose="020B0609020204030204" pitchFamily="49" charset="0"/>
              </a:rPr>
              <a:t> </a:t>
            </a:r>
            <a:r>
              <a:rPr lang="en-GB" dirty="0">
                <a:solidFill>
                  <a:schemeClr val="bg1">
                    <a:lumMod val="50000"/>
                  </a:schemeClr>
                </a:solidFill>
                <a:latin typeface="Consolas" panose="020B0609020204030204" pitchFamily="49" charset="0"/>
              </a:rPr>
              <a:t>(</a:t>
            </a:r>
            <a:r>
              <a:rPr lang="en-GB" b="0" dirty="0">
                <a:solidFill>
                  <a:srgbClr val="0CA1A6"/>
                </a:solidFill>
                <a:effectLst/>
                <a:latin typeface="Consolas" panose="020B0609020204030204" pitchFamily="49" charset="0"/>
              </a:rPr>
              <a:t>int</a:t>
            </a:r>
            <a:r>
              <a:rPr lang="en-GB" b="0" dirty="0">
                <a:solidFill>
                  <a:srgbClr val="DAE3E3"/>
                </a:solidFill>
                <a:effectLst/>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a:t>
            </a:r>
            <a:r>
              <a:rPr lang="en-GB" b="0" dirty="0">
                <a:solidFill>
                  <a:srgbClr val="DAE3E3"/>
                </a:solidFill>
                <a:effectLst/>
                <a:latin typeface="Consolas" panose="020B0609020204030204" pitchFamily="49" charset="0"/>
              </a:rPr>
              <a:t> </a:t>
            </a:r>
            <a:r>
              <a:rPr lang="en-GB" b="0" dirty="0">
                <a:solidFill>
                  <a:srgbClr val="7FCBCD"/>
                </a:solidFill>
                <a:effectLst/>
                <a:latin typeface="Consolas" panose="020B0609020204030204" pitchFamily="49" charset="0"/>
              </a:rPr>
              <a:t>0</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&lt;</a:t>
            </a:r>
            <a:r>
              <a:rPr lang="en-GB" b="0" dirty="0">
                <a:solidFill>
                  <a:srgbClr val="DAE3E3"/>
                </a:solidFill>
                <a:effectLst/>
                <a:latin typeface="Consolas" panose="020B0609020204030204" pitchFamily="49" charset="0"/>
              </a:rPr>
              <a:t> </a:t>
            </a:r>
            <a:r>
              <a:rPr lang="en-GB" b="0" dirty="0">
                <a:solidFill>
                  <a:srgbClr val="7FCBCD"/>
                </a:solidFill>
                <a:effectLst/>
                <a:latin typeface="Consolas" panose="020B0609020204030204" pitchFamily="49" charset="0"/>
              </a:rPr>
              <a:t>255</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a:t>
            </a:r>
          </a:p>
          <a:p>
            <a:pPr marL="0" indent="0">
              <a:buNone/>
            </a:pPr>
            <a:r>
              <a:rPr lang="en-GB" b="0" dirty="0">
                <a:solidFill>
                  <a:srgbClr val="DAE3E3"/>
                </a:solidFill>
                <a:effectLst/>
                <a:latin typeface="Consolas" panose="020B0609020204030204" pitchFamily="49" charset="0"/>
              </a:rPr>
              <a:t>      </a:t>
            </a:r>
            <a:r>
              <a:rPr lang="en-GB" b="0" dirty="0" err="1">
                <a:solidFill>
                  <a:srgbClr val="F39C12"/>
                </a:solidFill>
                <a:effectLst/>
                <a:latin typeface="Consolas" panose="020B0609020204030204" pitchFamily="49" charset="0"/>
              </a:rPr>
              <a:t>analogWrite</a:t>
            </a:r>
            <a:r>
              <a:rPr lang="en-GB" dirty="0">
                <a:solidFill>
                  <a:schemeClr val="bg1">
                    <a:lumMod val="50000"/>
                  </a:schemeClr>
                </a:solidFill>
                <a:latin typeface="Consolas" panose="020B0609020204030204" pitchFamily="49" charset="0"/>
              </a:rPr>
              <a:t>(</a:t>
            </a:r>
            <a:r>
              <a:rPr lang="en-GB" dirty="0" err="1">
                <a:solidFill>
                  <a:schemeClr val="bg1">
                    <a:lumMod val="50000"/>
                  </a:schemeClr>
                </a:solidFill>
                <a:latin typeface="Consolas" panose="020B0609020204030204" pitchFamily="49" charset="0"/>
              </a:rPr>
              <a:t>PWMPin</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a:t>
            </a:r>
            <a:r>
              <a:rPr lang="en-GB" b="0" dirty="0">
                <a:solidFill>
                  <a:srgbClr val="7F8C8D"/>
                </a:solidFill>
                <a:effectLst/>
                <a:latin typeface="Consolas" panose="020B0609020204030204" pitchFamily="49" charset="0"/>
              </a:rPr>
              <a:t>  </a:t>
            </a:r>
            <a:r>
              <a:rPr lang="en-GB" sz="2000" b="0" dirty="0">
                <a:solidFill>
                  <a:srgbClr val="7F8C8D"/>
                </a:solidFill>
                <a:effectLst/>
                <a:latin typeface="Consolas" panose="020B0609020204030204" pitchFamily="49" charset="0"/>
              </a:rPr>
              <a:t>// Write the PWM value to the output</a:t>
            </a:r>
            <a:endParaRPr lang="en-GB" b="0" dirty="0">
              <a:solidFill>
                <a:srgbClr val="DAE3E3"/>
              </a:solidFill>
              <a:effectLst/>
              <a:latin typeface="Consolas" panose="020B0609020204030204" pitchFamily="49" charset="0"/>
            </a:endParaRPr>
          </a:p>
          <a:p>
            <a:pPr marL="0" indent="0">
              <a:buNone/>
            </a:pPr>
            <a:r>
              <a:rPr lang="en-GB" b="0" dirty="0">
                <a:solidFill>
                  <a:srgbClr val="DAE3E3"/>
                </a:solidFill>
                <a:effectLst/>
                <a:latin typeface="Consolas" panose="020B0609020204030204" pitchFamily="49" charset="0"/>
              </a:rPr>
              <a:t>      </a:t>
            </a:r>
            <a:r>
              <a:rPr lang="en-GB" b="0" dirty="0">
                <a:solidFill>
                  <a:srgbClr val="F39C12"/>
                </a:solidFill>
                <a:effectLst/>
                <a:latin typeface="Consolas" panose="020B0609020204030204" pitchFamily="49" charset="0"/>
              </a:rPr>
              <a:t>delay</a:t>
            </a:r>
            <a:r>
              <a:rPr lang="en-GB" dirty="0">
                <a:solidFill>
                  <a:schemeClr val="bg1">
                    <a:lumMod val="50000"/>
                  </a:schemeClr>
                </a:solidFill>
                <a:latin typeface="Consolas" panose="020B0609020204030204" pitchFamily="49" charset="0"/>
              </a:rPr>
              <a:t>(</a:t>
            </a:r>
            <a:r>
              <a:rPr lang="en-GB" b="0" dirty="0">
                <a:solidFill>
                  <a:srgbClr val="7FCBCD"/>
                </a:solidFill>
                <a:effectLst/>
                <a:latin typeface="Consolas" panose="020B0609020204030204" pitchFamily="49" charset="0"/>
              </a:rPr>
              <a:t>20</a:t>
            </a:r>
            <a:r>
              <a:rPr lang="en-GB" dirty="0">
                <a:solidFill>
                  <a:schemeClr val="bg1">
                    <a:lumMod val="50000"/>
                  </a:schemeClr>
                </a:solidFill>
                <a:latin typeface="Consolas" panose="020B0609020204030204" pitchFamily="49" charset="0"/>
              </a:rPr>
              <a:t>);</a:t>
            </a:r>
          </a:p>
          <a:p>
            <a:pPr marL="0" indent="0">
              <a:buNone/>
            </a:pPr>
            <a:r>
              <a:rPr lang="en-GB" b="0" dirty="0">
                <a:solidFill>
                  <a:srgbClr val="DAE3E3"/>
                </a:solidFill>
                <a:effectLst/>
                <a:latin typeface="Consolas" panose="020B0609020204030204" pitchFamily="49" charset="0"/>
              </a:rPr>
              <a:t>    </a:t>
            </a:r>
            <a:r>
              <a:rPr lang="en-GB" dirty="0">
                <a:solidFill>
                  <a:schemeClr val="bg1">
                    <a:lumMod val="50000"/>
                  </a:schemeClr>
                </a:solidFill>
                <a:latin typeface="Consolas" panose="020B0609020204030204" pitchFamily="49" charset="0"/>
              </a:rPr>
              <a:t>}</a:t>
            </a:r>
          </a:p>
          <a:p>
            <a:pPr marL="0" indent="0">
              <a:buNone/>
            </a:pPr>
            <a:r>
              <a:rPr lang="en-GB" b="0" dirty="0">
                <a:solidFill>
                  <a:srgbClr val="7F8C8D"/>
                </a:solidFill>
                <a:effectLst/>
                <a:latin typeface="Consolas" panose="020B0609020204030204" pitchFamily="49" charset="0"/>
              </a:rPr>
              <a:t>    // Decrease power to the LED from full power to off state</a:t>
            </a:r>
            <a:endParaRPr lang="en-GB" b="0" dirty="0">
              <a:solidFill>
                <a:srgbClr val="DAE3E3"/>
              </a:solidFill>
              <a:effectLst/>
              <a:latin typeface="Consolas" panose="020B0609020204030204" pitchFamily="49" charset="0"/>
            </a:endParaRPr>
          </a:p>
          <a:p>
            <a:pPr marL="0" indent="0">
              <a:buNone/>
            </a:pPr>
            <a:r>
              <a:rPr lang="en-GB" b="0" dirty="0">
                <a:solidFill>
                  <a:srgbClr val="DAE3E3"/>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AE3E3"/>
                </a:solidFill>
                <a:effectLst/>
                <a:latin typeface="Consolas" panose="020B0609020204030204" pitchFamily="49" charset="0"/>
              </a:rPr>
              <a:t> </a:t>
            </a:r>
            <a:r>
              <a:rPr lang="en-GB" dirty="0">
                <a:solidFill>
                  <a:schemeClr val="bg1">
                    <a:lumMod val="50000"/>
                  </a:schemeClr>
                </a:solidFill>
                <a:latin typeface="Consolas" panose="020B0609020204030204" pitchFamily="49" charset="0"/>
              </a:rPr>
              <a:t>(</a:t>
            </a:r>
            <a:r>
              <a:rPr lang="en-GB" b="0" dirty="0">
                <a:solidFill>
                  <a:srgbClr val="0CA1A6"/>
                </a:solidFill>
                <a:effectLst/>
                <a:latin typeface="Consolas" panose="020B0609020204030204" pitchFamily="49" charset="0"/>
              </a:rPr>
              <a:t>int</a:t>
            </a:r>
            <a:r>
              <a:rPr lang="en-GB" b="0" dirty="0">
                <a:solidFill>
                  <a:srgbClr val="DAE3E3"/>
                </a:solidFill>
                <a:effectLst/>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 </a:t>
            </a:r>
            <a:r>
              <a:rPr lang="en-GB" b="0" dirty="0">
                <a:solidFill>
                  <a:srgbClr val="7FCBCD"/>
                </a:solidFill>
                <a:effectLst/>
                <a:latin typeface="Consolas" panose="020B0609020204030204" pitchFamily="49" charset="0"/>
              </a:rPr>
              <a:t>255</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&gt;=</a:t>
            </a:r>
            <a:r>
              <a:rPr lang="en-GB" b="0" dirty="0">
                <a:solidFill>
                  <a:srgbClr val="DAE3E3"/>
                </a:solidFill>
                <a:effectLst/>
                <a:latin typeface="Consolas" panose="020B0609020204030204" pitchFamily="49" charset="0"/>
              </a:rPr>
              <a:t> </a:t>
            </a:r>
            <a:r>
              <a:rPr lang="en-GB" b="0" dirty="0">
                <a:solidFill>
                  <a:srgbClr val="7FCBCD"/>
                </a:solidFill>
                <a:effectLst/>
                <a:latin typeface="Consolas" panose="020B0609020204030204" pitchFamily="49" charset="0"/>
              </a:rPr>
              <a:t>0</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a:t>
            </a:r>
          </a:p>
          <a:p>
            <a:pPr marL="0" indent="0">
              <a:buNone/>
            </a:pPr>
            <a:r>
              <a:rPr lang="en-GB" b="0" dirty="0">
                <a:solidFill>
                  <a:srgbClr val="DAE3E3"/>
                </a:solidFill>
                <a:effectLst/>
                <a:latin typeface="Consolas" panose="020B0609020204030204" pitchFamily="49" charset="0"/>
              </a:rPr>
              <a:t>      </a:t>
            </a:r>
            <a:r>
              <a:rPr lang="en-GB" b="0" dirty="0" err="1">
                <a:solidFill>
                  <a:srgbClr val="F39C12"/>
                </a:solidFill>
                <a:effectLst/>
                <a:latin typeface="Consolas" panose="020B0609020204030204" pitchFamily="49" charset="0"/>
              </a:rPr>
              <a:t>analogWrite</a:t>
            </a:r>
            <a:r>
              <a:rPr lang="en-GB" dirty="0">
                <a:solidFill>
                  <a:schemeClr val="bg1">
                    <a:lumMod val="50000"/>
                  </a:schemeClr>
                </a:solidFill>
                <a:latin typeface="Consolas" panose="020B0609020204030204" pitchFamily="49" charset="0"/>
              </a:rPr>
              <a:t>(</a:t>
            </a:r>
            <a:r>
              <a:rPr lang="en-GB" dirty="0" err="1">
                <a:solidFill>
                  <a:schemeClr val="bg1">
                    <a:lumMod val="50000"/>
                  </a:schemeClr>
                </a:solidFill>
                <a:latin typeface="Consolas" panose="020B0609020204030204" pitchFamily="49" charset="0"/>
              </a:rPr>
              <a:t>PWMPin</a:t>
            </a:r>
            <a:r>
              <a:rPr lang="en-GB" dirty="0">
                <a:solidFill>
                  <a:schemeClr val="bg1">
                    <a:lumMod val="50000"/>
                  </a:schemeClr>
                </a:solidFill>
                <a:latin typeface="Consolas" panose="020B0609020204030204" pitchFamily="49" charset="0"/>
              </a:rPr>
              <a:t>, </a:t>
            </a:r>
            <a:r>
              <a:rPr lang="en-GB" dirty="0" err="1">
                <a:solidFill>
                  <a:schemeClr val="bg1">
                    <a:lumMod val="50000"/>
                  </a:schemeClr>
                </a:solidFill>
                <a:latin typeface="Consolas" panose="020B0609020204030204" pitchFamily="49" charset="0"/>
              </a:rPr>
              <a:t>pwmVal</a:t>
            </a:r>
            <a:r>
              <a:rPr lang="en-GB" dirty="0">
                <a:solidFill>
                  <a:schemeClr val="bg1">
                    <a:lumMod val="50000"/>
                  </a:schemeClr>
                </a:solidFill>
                <a:latin typeface="Consolas" panose="020B0609020204030204" pitchFamily="49" charset="0"/>
              </a:rPr>
              <a:t>);  </a:t>
            </a:r>
            <a:r>
              <a:rPr lang="en-GB" sz="2000" b="0" dirty="0">
                <a:solidFill>
                  <a:srgbClr val="7F8C8D"/>
                </a:solidFill>
                <a:effectLst/>
                <a:latin typeface="Consolas" panose="020B0609020204030204" pitchFamily="49" charset="0"/>
              </a:rPr>
              <a:t>// Write the PWM value to the output</a:t>
            </a:r>
            <a:endParaRPr lang="en-GB" b="0" dirty="0">
              <a:solidFill>
                <a:srgbClr val="DAE3E3"/>
              </a:solidFill>
              <a:effectLst/>
              <a:latin typeface="Consolas" panose="020B0609020204030204" pitchFamily="49" charset="0"/>
            </a:endParaRPr>
          </a:p>
          <a:p>
            <a:pPr marL="0" indent="0">
              <a:buNone/>
            </a:pPr>
            <a:r>
              <a:rPr lang="en-GB" b="0" dirty="0">
                <a:solidFill>
                  <a:srgbClr val="DAE3E3"/>
                </a:solidFill>
                <a:effectLst/>
                <a:latin typeface="Consolas" panose="020B0609020204030204" pitchFamily="49" charset="0"/>
              </a:rPr>
              <a:t>      </a:t>
            </a:r>
            <a:r>
              <a:rPr lang="en-GB" b="0" dirty="0">
                <a:solidFill>
                  <a:srgbClr val="F39C12"/>
                </a:solidFill>
                <a:effectLst/>
                <a:latin typeface="Consolas" panose="020B0609020204030204" pitchFamily="49" charset="0"/>
              </a:rPr>
              <a:t>delay</a:t>
            </a:r>
            <a:r>
              <a:rPr lang="en-GB" dirty="0">
                <a:solidFill>
                  <a:schemeClr val="bg1">
                    <a:lumMod val="50000"/>
                  </a:schemeClr>
                </a:solidFill>
                <a:latin typeface="Consolas" panose="020B0609020204030204" pitchFamily="49" charset="0"/>
              </a:rPr>
              <a:t>(</a:t>
            </a:r>
            <a:r>
              <a:rPr lang="en-GB" b="0" dirty="0">
                <a:solidFill>
                  <a:srgbClr val="7FCBCD"/>
                </a:solidFill>
                <a:effectLst/>
                <a:latin typeface="Consolas" panose="020B0609020204030204" pitchFamily="49" charset="0"/>
              </a:rPr>
              <a:t>20</a:t>
            </a:r>
            <a:r>
              <a:rPr lang="en-GB" dirty="0">
                <a:solidFill>
                  <a:schemeClr val="bg1">
                    <a:lumMod val="50000"/>
                  </a:schemeClr>
                </a:solidFill>
                <a:latin typeface="Consolas" panose="020B0609020204030204" pitchFamily="49" charset="0"/>
              </a:rPr>
              <a:t>);</a:t>
            </a:r>
          </a:p>
          <a:p>
            <a:pPr marL="0" indent="0">
              <a:buNone/>
            </a:pPr>
            <a:r>
              <a:rPr lang="en-GB" b="0" dirty="0">
                <a:solidFill>
                  <a:srgbClr val="DAE3E3"/>
                </a:solidFill>
                <a:effectLst/>
                <a:latin typeface="Consolas" panose="020B0609020204030204" pitchFamily="49" charset="0"/>
              </a:rPr>
              <a:t>    </a:t>
            </a:r>
            <a:r>
              <a:rPr lang="en-GB" dirty="0">
                <a:solidFill>
                  <a:schemeClr val="bg1">
                    <a:lumMod val="50000"/>
                  </a:schemeClr>
                </a:solidFill>
                <a:latin typeface="Consolas" panose="020B0609020204030204" pitchFamily="49" charset="0"/>
              </a:rPr>
              <a:t>}</a:t>
            </a:r>
          </a:p>
          <a:p>
            <a:pPr marL="0" indent="0">
              <a:buNone/>
            </a:pPr>
            <a:r>
              <a:rPr lang="en-GB" b="0" dirty="0">
                <a:solidFill>
                  <a:srgbClr val="DAE3E3"/>
                </a:solidFill>
                <a:effectLst/>
                <a:latin typeface="Consolas" panose="020B0609020204030204" pitchFamily="49" charset="0"/>
              </a:rPr>
              <a:t>    </a:t>
            </a:r>
            <a:r>
              <a:rPr lang="en-GB" b="0" dirty="0">
                <a:solidFill>
                  <a:srgbClr val="F39C12"/>
                </a:solidFill>
                <a:effectLst/>
                <a:latin typeface="Consolas" panose="020B0609020204030204" pitchFamily="49" charset="0"/>
              </a:rPr>
              <a:t>delay</a:t>
            </a:r>
            <a:r>
              <a:rPr lang="en-GB" dirty="0">
                <a:solidFill>
                  <a:schemeClr val="bg1">
                    <a:lumMod val="50000"/>
                  </a:schemeClr>
                </a:solidFill>
                <a:latin typeface="Consolas" panose="020B0609020204030204" pitchFamily="49" charset="0"/>
              </a:rPr>
              <a:t>(</a:t>
            </a:r>
            <a:r>
              <a:rPr lang="en-GB" b="0" dirty="0">
                <a:solidFill>
                  <a:srgbClr val="7FCBCD"/>
                </a:solidFill>
                <a:effectLst/>
                <a:latin typeface="Consolas" panose="020B0609020204030204" pitchFamily="49" charset="0"/>
              </a:rPr>
              <a:t>100</a:t>
            </a:r>
            <a:r>
              <a:rPr lang="en-GB" dirty="0">
                <a:solidFill>
                  <a:schemeClr val="bg1">
                    <a:lumMod val="50000"/>
                  </a:schemeClr>
                </a:solidFill>
                <a:latin typeface="Consolas" panose="020B0609020204030204" pitchFamily="49" charset="0"/>
              </a:rPr>
              <a:t>);</a:t>
            </a:r>
          </a:p>
          <a:p>
            <a:pPr marL="0" indent="0">
              <a:buNone/>
            </a:pPr>
            <a:r>
              <a:rPr lang="en-GB" dirty="0">
                <a:solidFill>
                  <a:schemeClr val="bg1">
                    <a:lumMod val="50000"/>
                  </a:schemeClr>
                </a:solidFill>
                <a:latin typeface="Consolas" panose="020B0609020204030204" pitchFamily="49" charset="0"/>
              </a:rPr>
              <a:t>}</a:t>
            </a:r>
          </a:p>
          <a:p>
            <a:endParaRPr lang="en-GB" dirty="0"/>
          </a:p>
        </p:txBody>
      </p:sp>
      <p:sp>
        <p:nvSpPr>
          <p:cNvPr id="4" name="Title 3">
            <a:extLst>
              <a:ext uri="{FF2B5EF4-FFF2-40B4-BE49-F238E27FC236}">
                <a16:creationId xmlns:a16="http://schemas.microsoft.com/office/drawing/2014/main" id="{5DFB6A60-B292-9AFA-67F4-BF9326F40FB7}"/>
              </a:ext>
            </a:extLst>
          </p:cNvPr>
          <p:cNvSpPr>
            <a:spLocks noGrp="1"/>
          </p:cNvSpPr>
          <p:nvPr>
            <p:ph type="title"/>
          </p:nvPr>
        </p:nvSpPr>
        <p:spPr/>
        <p:txBody>
          <a:bodyPr/>
          <a:lstStyle/>
          <a:p>
            <a:r>
              <a:rPr lang="en-GB" dirty="0"/>
              <a:t>Arduino PWM</a:t>
            </a:r>
          </a:p>
        </p:txBody>
      </p:sp>
    </p:spTree>
    <p:extLst>
      <p:ext uri="{BB962C8B-B14F-4D97-AF65-F5344CB8AC3E}">
        <p14:creationId xmlns:p14="http://schemas.microsoft.com/office/powerpoint/2010/main" val="127149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B6B3-C5B0-B715-CAF7-AFEC3FB91412}"/>
              </a:ext>
            </a:extLst>
          </p:cNvPr>
          <p:cNvSpPr>
            <a:spLocks noGrp="1"/>
          </p:cNvSpPr>
          <p:nvPr>
            <p:ph type="ctrTitle"/>
          </p:nvPr>
        </p:nvSpPr>
        <p:spPr/>
        <p:txBody>
          <a:bodyPr/>
          <a:lstStyle/>
          <a:p>
            <a:r>
              <a:rPr lang="en-GB" dirty="0"/>
              <a:t>Interrupts</a:t>
            </a:r>
          </a:p>
        </p:txBody>
      </p:sp>
      <p:sp>
        <p:nvSpPr>
          <p:cNvPr id="3" name="Subtitle 2">
            <a:extLst>
              <a:ext uri="{FF2B5EF4-FFF2-40B4-BE49-F238E27FC236}">
                <a16:creationId xmlns:a16="http://schemas.microsoft.com/office/drawing/2014/main" id="{D77CD3D1-CCB7-7CFA-4F9F-AE7D683C79C9}"/>
              </a:ext>
            </a:extLst>
          </p:cNvPr>
          <p:cNvSpPr>
            <a:spLocks noGrp="1"/>
          </p:cNvSpPr>
          <p:nvPr>
            <p:ph type="subTitle" idx="1"/>
          </p:nvPr>
        </p:nvSpPr>
        <p:spPr/>
        <p:txBody>
          <a:bodyPr/>
          <a:lstStyle/>
          <a:p>
            <a:r>
              <a:rPr lang="en-GB" dirty="0"/>
              <a:t>Arduino</a:t>
            </a:r>
          </a:p>
        </p:txBody>
      </p:sp>
    </p:spTree>
    <p:extLst>
      <p:ext uri="{BB962C8B-B14F-4D97-AF65-F5344CB8AC3E}">
        <p14:creationId xmlns:p14="http://schemas.microsoft.com/office/powerpoint/2010/main" val="175964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23AEBC-C927-DBB3-29B0-EBE079DDF96A}"/>
              </a:ext>
            </a:extLst>
          </p:cNvPr>
          <p:cNvSpPr>
            <a:spLocks noGrp="1"/>
          </p:cNvSpPr>
          <p:nvPr>
            <p:ph sz="half" idx="1"/>
          </p:nvPr>
        </p:nvSpPr>
        <p:spPr/>
        <p:txBody>
          <a:bodyPr>
            <a:normAutofit/>
          </a:bodyPr>
          <a:lstStyle/>
          <a:p>
            <a:pPr marL="457200" lvl="1" indent="-457200">
              <a:lnSpc>
                <a:spcPct val="170000"/>
              </a:lnSpc>
              <a:buNone/>
            </a:pPr>
            <a:r>
              <a:rPr lang="en-GB" sz="1600" b="1" i="0" dirty="0">
                <a:solidFill>
                  <a:schemeClr val="bg1">
                    <a:lumMod val="50000"/>
                  </a:schemeClr>
                </a:solidFill>
                <a:effectLst/>
                <a:latin typeface="Nexa-Bold" panose="01000000000000000000" pitchFamily="2" charset="0"/>
              </a:rPr>
              <a:t>Interrupts</a:t>
            </a:r>
            <a:endParaRPr lang="en-GB" sz="1600" b="0" i="0" dirty="0">
              <a:solidFill>
                <a:schemeClr val="bg1">
                  <a:lumMod val="50000"/>
                </a:schemeClr>
              </a:solidFill>
              <a:effectLst/>
              <a:latin typeface="Nexa Light" panose="02000000000000000000" pitchFamily="50" charset="0"/>
            </a:endParaRPr>
          </a:p>
          <a:p>
            <a:pPr marL="268288" lvl="1" indent="-268288" algn="l">
              <a:lnSpc>
                <a:spcPct val="170000"/>
              </a:lnSpc>
              <a:buFont typeface="Arial" panose="020B0604020202020204" pitchFamily="34" charset="0"/>
              <a:buChar char="•"/>
            </a:pPr>
            <a:r>
              <a:rPr lang="en-GB" sz="1400" b="0" i="0" dirty="0">
                <a:solidFill>
                  <a:schemeClr val="bg1">
                    <a:lumMod val="50000"/>
                  </a:schemeClr>
                </a:solidFill>
                <a:effectLst/>
                <a:latin typeface="Nexa Light" panose="02000000000000000000" pitchFamily="50" charset="0"/>
              </a:rPr>
              <a:t>Interrupts are signals that temporarily pause the main program to handle specific events.</a:t>
            </a:r>
          </a:p>
          <a:p>
            <a:pPr marL="268288" lvl="1" indent="-268288" algn="l">
              <a:lnSpc>
                <a:spcPct val="17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Such signals can come from external hardware or internal processes to the MCU.</a:t>
            </a:r>
            <a:endParaRPr lang="en-GB" sz="1400" b="0" i="0" dirty="0">
              <a:solidFill>
                <a:schemeClr val="bg1">
                  <a:lumMod val="50000"/>
                </a:schemeClr>
              </a:solidFill>
              <a:effectLst/>
              <a:latin typeface="Nexa Light" panose="02000000000000000000" pitchFamily="50" charset="0"/>
            </a:endParaRPr>
          </a:p>
          <a:p>
            <a:pPr marL="268288" lvl="1" indent="-268288" algn="l">
              <a:lnSpc>
                <a:spcPct val="17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These signals are typically called triggers.</a:t>
            </a:r>
            <a:endParaRPr lang="en-GB" sz="1400" b="0" i="0" dirty="0">
              <a:solidFill>
                <a:schemeClr val="bg1">
                  <a:lumMod val="50000"/>
                </a:schemeClr>
              </a:solidFill>
              <a:effectLst/>
              <a:latin typeface="Nexa Light" panose="02000000000000000000" pitchFamily="50" charset="0"/>
            </a:endParaRPr>
          </a:p>
          <a:p>
            <a:pPr marL="268288" lvl="1" indent="-268288" algn="l">
              <a:lnSpc>
                <a:spcPct val="170000"/>
              </a:lnSpc>
              <a:buFont typeface="Arial" panose="020B0604020202020204" pitchFamily="34" charset="0"/>
              <a:buChar char="•"/>
            </a:pPr>
            <a:r>
              <a:rPr lang="en-GB" sz="1400" b="0" i="0" dirty="0">
                <a:solidFill>
                  <a:schemeClr val="bg1">
                    <a:lumMod val="50000"/>
                  </a:schemeClr>
                </a:solidFill>
                <a:effectLst/>
                <a:latin typeface="Nexa Light" panose="02000000000000000000" pitchFamily="50" charset="0"/>
              </a:rPr>
              <a:t>Interrupts allow the microcontroller to respond immediately when an event occurs.</a:t>
            </a:r>
          </a:p>
          <a:p>
            <a:endParaRPr lang="en-GB" dirty="0"/>
          </a:p>
        </p:txBody>
      </p:sp>
      <p:pic>
        <p:nvPicPr>
          <p:cNvPr id="5" name="Content Placeholder 4">
            <a:extLst>
              <a:ext uri="{FF2B5EF4-FFF2-40B4-BE49-F238E27FC236}">
                <a16:creationId xmlns:a16="http://schemas.microsoft.com/office/drawing/2014/main" id="{7392FD96-5488-1538-0F99-B33FA432F040}"/>
              </a:ext>
            </a:extLst>
          </p:cNvPr>
          <p:cNvPicPr>
            <a:picLocks noGrp="1" noChangeAspect="1"/>
          </p:cNvPicPr>
          <p:nvPr>
            <p:ph sz="half" idx="2"/>
          </p:nvPr>
        </p:nvPicPr>
        <p:blipFill>
          <a:blip r:embed="rId2"/>
          <a:stretch>
            <a:fillRect/>
          </a:stretch>
        </p:blipFill>
        <p:spPr>
          <a:xfrm>
            <a:off x="6172200" y="2710755"/>
            <a:ext cx="5181600" cy="2581078"/>
          </a:xfrm>
          <a:prstGeom prst="rect">
            <a:avLst/>
          </a:prstGeom>
        </p:spPr>
      </p:pic>
      <p:sp>
        <p:nvSpPr>
          <p:cNvPr id="4" name="Title 3">
            <a:extLst>
              <a:ext uri="{FF2B5EF4-FFF2-40B4-BE49-F238E27FC236}">
                <a16:creationId xmlns:a16="http://schemas.microsoft.com/office/drawing/2014/main" id="{12A34AE0-1688-AB86-9657-66C5A1B84357}"/>
              </a:ext>
            </a:extLst>
          </p:cNvPr>
          <p:cNvSpPr>
            <a:spLocks noGrp="1"/>
          </p:cNvSpPr>
          <p:nvPr>
            <p:ph type="title"/>
          </p:nvPr>
        </p:nvSpPr>
        <p:spPr/>
        <p:txBody>
          <a:bodyPr/>
          <a:lstStyle/>
          <a:p>
            <a:r>
              <a:rPr lang="en-GB" dirty="0"/>
              <a:t>Interrupts</a:t>
            </a:r>
          </a:p>
        </p:txBody>
      </p:sp>
    </p:spTree>
    <p:extLst>
      <p:ext uri="{BB962C8B-B14F-4D97-AF65-F5344CB8AC3E}">
        <p14:creationId xmlns:p14="http://schemas.microsoft.com/office/powerpoint/2010/main" val="105367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23AEBC-C927-DBB3-29B0-EBE079DDF96A}"/>
              </a:ext>
            </a:extLst>
          </p:cNvPr>
          <p:cNvSpPr>
            <a:spLocks noGrp="1"/>
          </p:cNvSpPr>
          <p:nvPr>
            <p:ph sz="half" idx="1"/>
          </p:nvPr>
        </p:nvSpPr>
        <p:spPr>
          <a:xfrm>
            <a:off x="217600" y="1825625"/>
            <a:ext cx="5181600" cy="4351338"/>
          </a:xfrm>
        </p:spPr>
        <p:txBody>
          <a:bodyPr>
            <a:normAutofit fontScale="92500"/>
          </a:bodyPr>
          <a:lstStyle/>
          <a:p>
            <a:pPr marL="0" indent="0" algn="l">
              <a:lnSpc>
                <a:spcPct val="170000"/>
              </a:lnSpc>
              <a:buNone/>
            </a:pPr>
            <a:r>
              <a:rPr lang="en-GB" sz="1600" b="1" i="0" dirty="0">
                <a:solidFill>
                  <a:schemeClr val="bg1">
                    <a:lumMod val="50000"/>
                  </a:schemeClr>
                </a:solidFill>
                <a:effectLst/>
                <a:latin typeface="Nexa-Bold" panose="01000000000000000000" pitchFamily="2" charset="0"/>
              </a:rPr>
              <a:t>Advantages of Interrupts</a:t>
            </a:r>
            <a:endParaRPr lang="en-GB" sz="1600" b="0" i="0" dirty="0">
              <a:solidFill>
                <a:schemeClr val="bg1">
                  <a:lumMod val="50000"/>
                </a:schemeClr>
              </a:solidFill>
              <a:effectLst/>
              <a:latin typeface="Nexa-Bold" panose="01000000000000000000" pitchFamily="2" charset="0"/>
            </a:endParaRPr>
          </a:p>
          <a:p>
            <a:pPr marL="179388" lvl="1" indent="-179388" algn="l">
              <a:lnSpc>
                <a:spcPct val="170000"/>
              </a:lnSpc>
              <a:buFont typeface="Arial" panose="020B0604020202020204" pitchFamily="34" charset="0"/>
              <a:buChar char="•"/>
            </a:pPr>
            <a:r>
              <a:rPr lang="en-GB" sz="1400" b="0" i="0" dirty="0">
                <a:solidFill>
                  <a:schemeClr val="bg1">
                    <a:lumMod val="50000"/>
                  </a:schemeClr>
                </a:solidFill>
                <a:effectLst/>
                <a:latin typeface="Nexa Light" panose="02000000000000000000" pitchFamily="50" charset="0"/>
              </a:rPr>
              <a:t>Multitasking capability: Handle multiple tasks simultaneously.</a:t>
            </a:r>
          </a:p>
          <a:p>
            <a:pPr marL="179388" lvl="1" indent="-179388" algn="l">
              <a:lnSpc>
                <a:spcPct val="170000"/>
              </a:lnSpc>
              <a:buFont typeface="Arial" panose="020B0604020202020204" pitchFamily="34" charset="0"/>
              <a:buChar char="•"/>
            </a:pPr>
            <a:r>
              <a:rPr lang="en-GB" sz="1400" b="0" i="0" dirty="0">
                <a:solidFill>
                  <a:schemeClr val="bg1">
                    <a:lumMod val="50000"/>
                  </a:schemeClr>
                </a:solidFill>
                <a:effectLst/>
                <a:latin typeface="Nexa Light" panose="02000000000000000000" pitchFamily="50" charset="0"/>
              </a:rPr>
              <a:t>Faster response time: Immediate action upon event detection.</a:t>
            </a:r>
          </a:p>
          <a:p>
            <a:pPr marL="179388" lvl="1" indent="-179388" algn="l">
              <a:lnSpc>
                <a:spcPct val="170000"/>
              </a:lnSpc>
              <a:buFont typeface="Arial" panose="020B0604020202020204" pitchFamily="34" charset="0"/>
              <a:buChar char="•"/>
            </a:pPr>
            <a:r>
              <a:rPr lang="en-GB" sz="1400" b="0" i="0" dirty="0">
                <a:solidFill>
                  <a:schemeClr val="bg1">
                    <a:lumMod val="50000"/>
                  </a:schemeClr>
                </a:solidFill>
                <a:effectLst/>
                <a:latin typeface="Nexa Light" panose="02000000000000000000" pitchFamily="50" charset="0"/>
              </a:rPr>
              <a:t>Lower power consumption: The microcontroller can sleep between interrupts.</a:t>
            </a:r>
          </a:p>
          <a:p>
            <a:pPr marL="179388" lvl="1" indent="-179388">
              <a:lnSpc>
                <a:spcPct val="180000"/>
              </a:lnSpc>
            </a:pPr>
            <a:r>
              <a:rPr lang="en-GB" sz="1400" dirty="0">
                <a:solidFill>
                  <a:schemeClr val="bg1">
                    <a:lumMod val="50000"/>
                  </a:schemeClr>
                </a:solidFill>
                <a:latin typeface="Nexa Light" panose="02000000000000000000" pitchFamily="50" charset="0"/>
              </a:rPr>
              <a:t>Precise timing: Ideal for time-critical tasks.</a:t>
            </a:r>
          </a:p>
          <a:p>
            <a:pPr marL="179388" lvl="1" indent="-179388">
              <a:lnSpc>
                <a:spcPct val="180000"/>
              </a:lnSpc>
            </a:pPr>
            <a:r>
              <a:rPr lang="en-GB" sz="1400" dirty="0">
                <a:solidFill>
                  <a:schemeClr val="bg1">
                    <a:lumMod val="50000"/>
                  </a:schemeClr>
                </a:solidFill>
                <a:latin typeface="Nexa Light" panose="02000000000000000000" pitchFamily="50" charset="0"/>
              </a:rPr>
              <a:t>Simplified code: No need for constant event checking.</a:t>
            </a:r>
          </a:p>
          <a:p>
            <a:pPr marL="179388" lvl="1" indent="-179388">
              <a:lnSpc>
                <a:spcPct val="170000"/>
              </a:lnSpc>
            </a:pPr>
            <a:r>
              <a:rPr lang="en-GB" sz="1400" dirty="0">
                <a:solidFill>
                  <a:schemeClr val="bg1">
                    <a:lumMod val="50000"/>
                  </a:schemeClr>
                </a:solidFill>
                <a:latin typeface="Nexa Light" panose="02000000000000000000" pitchFamily="50" charset="0"/>
              </a:rPr>
              <a:t>Compared with polling, where the user must continuously monitor the state of a variable or pin, interrupts respond to an event upon detection of the trigger signal.</a:t>
            </a:r>
          </a:p>
        </p:txBody>
      </p:sp>
      <p:sp>
        <p:nvSpPr>
          <p:cNvPr id="3" name="Content Placeholder 2">
            <a:extLst>
              <a:ext uri="{FF2B5EF4-FFF2-40B4-BE49-F238E27FC236}">
                <a16:creationId xmlns:a16="http://schemas.microsoft.com/office/drawing/2014/main" id="{149B1C60-5214-F16F-4F16-869B8425B156}"/>
              </a:ext>
            </a:extLst>
          </p:cNvPr>
          <p:cNvSpPr>
            <a:spLocks noGrp="1"/>
          </p:cNvSpPr>
          <p:nvPr>
            <p:ph sz="half" idx="2"/>
          </p:nvPr>
        </p:nvSpPr>
        <p:spPr/>
        <p:txBody>
          <a:bodyPr>
            <a:normAutofit/>
          </a:bodyPr>
          <a:lstStyle/>
          <a:p>
            <a:pPr marL="0" indent="0">
              <a:buNone/>
            </a:pPr>
            <a:r>
              <a:rPr lang="en-GB" sz="1600" b="1" dirty="0">
                <a:solidFill>
                  <a:schemeClr val="bg1">
                    <a:lumMod val="50000"/>
                  </a:schemeClr>
                </a:solidFill>
                <a:latin typeface="Nexa-Bold" panose="01000000000000000000" pitchFamily="2" charset="0"/>
              </a:rPr>
              <a:t>Uses</a:t>
            </a:r>
            <a:endParaRPr lang="en-GB" sz="1800" b="1" dirty="0">
              <a:solidFill>
                <a:schemeClr val="bg1">
                  <a:lumMod val="50000"/>
                </a:schemeClr>
              </a:solidFill>
              <a:latin typeface="Nexa-Bold" panose="01000000000000000000" pitchFamily="2" charset="0"/>
            </a:endParaRPr>
          </a:p>
          <a:p>
            <a:pPr>
              <a:lnSpc>
                <a:spcPct val="150000"/>
              </a:lnSpc>
            </a:pPr>
            <a:r>
              <a:rPr lang="en-GB" sz="1400" dirty="0">
                <a:solidFill>
                  <a:schemeClr val="bg1">
                    <a:lumMod val="50000"/>
                  </a:schemeClr>
                </a:solidFill>
                <a:latin typeface="Nexa Light" panose="02000000000000000000" pitchFamily="50" charset="0"/>
              </a:rPr>
              <a:t>Interrupts are useful when solving timing problems. </a:t>
            </a:r>
          </a:p>
          <a:p>
            <a:pPr>
              <a:lnSpc>
                <a:spcPct val="150000"/>
              </a:lnSpc>
            </a:pPr>
            <a:r>
              <a:rPr lang="en-GB" sz="1400" dirty="0">
                <a:solidFill>
                  <a:schemeClr val="bg1">
                    <a:lumMod val="50000"/>
                  </a:schemeClr>
                </a:solidFill>
                <a:latin typeface="Nexa Light" panose="02000000000000000000" pitchFamily="50" charset="0"/>
              </a:rPr>
              <a:t>Some application examples may include reading a rotary encoder or monitoring user input (button, etc.).</a:t>
            </a:r>
          </a:p>
          <a:p>
            <a:pPr marL="0" indent="0">
              <a:buNone/>
            </a:pPr>
            <a:endParaRPr lang="en-GB" sz="1600" b="1" dirty="0">
              <a:solidFill>
                <a:schemeClr val="bg1">
                  <a:lumMod val="50000"/>
                </a:schemeClr>
              </a:solidFill>
              <a:latin typeface="Nexa-Bold" panose="01000000000000000000" pitchFamily="2" charset="0"/>
            </a:endParaRPr>
          </a:p>
        </p:txBody>
      </p:sp>
      <p:sp>
        <p:nvSpPr>
          <p:cNvPr id="4" name="Title 3">
            <a:extLst>
              <a:ext uri="{FF2B5EF4-FFF2-40B4-BE49-F238E27FC236}">
                <a16:creationId xmlns:a16="http://schemas.microsoft.com/office/drawing/2014/main" id="{12A34AE0-1688-AB86-9657-66C5A1B84357}"/>
              </a:ext>
            </a:extLst>
          </p:cNvPr>
          <p:cNvSpPr>
            <a:spLocks noGrp="1"/>
          </p:cNvSpPr>
          <p:nvPr>
            <p:ph type="title"/>
          </p:nvPr>
        </p:nvSpPr>
        <p:spPr/>
        <p:txBody>
          <a:bodyPr/>
          <a:lstStyle/>
          <a:p>
            <a:r>
              <a:rPr lang="en-GB" dirty="0"/>
              <a:t>Interrupts</a:t>
            </a:r>
          </a:p>
        </p:txBody>
      </p:sp>
      <p:pic>
        <p:nvPicPr>
          <p:cNvPr id="63" name="Picture 62">
            <a:extLst>
              <a:ext uri="{FF2B5EF4-FFF2-40B4-BE49-F238E27FC236}">
                <a16:creationId xmlns:a16="http://schemas.microsoft.com/office/drawing/2014/main" id="{EE18C484-85E9-8F18-1603-3E202A59647E}"/>
              </a:ext>
            </a:extLst>
          </p:cNvPr>
          <p:cNvPicPr>
            <a:picLocks noChangeAspect="1"/>
          </p:cNvPicPr>
          <p:nvPr/>
        </p:nvPicPr>
        <p:blipFill>
          <a:blip r:embed="rId2"/>
          <a:stretch>
            <a:fillRect/>
          </a:stretch>
        </p:blipFill>
        <p:spPr>
          <a:xfrm>
            <a:off x="5399200" y="3429000"/>
            <a:ext cx="6694784" cy="3230380"/>
          </a:xfrm>
          <a:prstGeom prst="rect">
            <a:avLst/>
          </a:prstGeom>
        </p:spPr>
      </p:pic>
    </p:spTree>
    <p:extLst>
      <p:ext uri="{BB962C8B-B14F-4D97-AF65-F5344CB8AC3E}">
        <p14:creationId xmlns:p14="http://schemas.microsoft.com/office/powerpoint/2010/main" val="3574716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393EA8-2D95-DE6E-4547-4B63BE6EC5BC}"/>
              </a:ext>
            </a:extLst>
          </p:cNvPr>
          <p:cNvSpPr>
            <a:spLocks noGrp="1"/>
          </p:cNvSpPr>
          <p:nvPr>
            <p:ph sz="half" idx="1"/>
          </p:nvPr>
        </p:nvSpPr>
        <p:spPr/>
        <p:txBody>
          <a:bodyPr>
            <a:noAutofit/>
          </a:bodyPr>
          <a:lstStyle/>
          <a:p>
            <a:pPr marL="0" indent="0" algn="l">
              <a:lnSpc>
                <a:spcPct val="170000"/>
              </a:lnSpc>
              <a:buNone/>
            </a:pPr>
            <a:r>
              <a:rPr lang="en-GB" sz="1400" b="1" i="0" dirty="0">
                <a:solidFill>
                  <a:schemeClr val="bg1">
                    <a:lumMod val="50000"/>
                  </a:schemeClr>
                </a:solidFill>
                <a:effectLst/>
                <a:latin typeface="Nexa-Bold" panose="01000000000000000000" pitchFamily="2" charset="0"/>
              </a:rPr>
              <a:t>Types of interrupts</a:t>
            </a:r>
            <a:endParaRPr lang="en-GB" sz="1400" b="0" i="0" dirty="0">
              <a:solidFill>
                <a:schemeClr val="bg1">
                  <a:lumMod val="50000"/>
                </a:schemeClr>
              </a:solidFill>
              <a:effectLst/>
              <a:latin typeface="Nexa-Bold" panose="01000000000000000000" pitchFamily="2" charset="0"/>
            </a:endParaRPr>
          </a:p>
          <a:p>
            <a:pPr algn="l">
              <a:lnSpc>
                <a:spcPct val="170000"/>
              </a:lnSpc>
              <a:buFont typeface="Arial" panose="020B0604020202020204" pitchFamily="34" charset="0"/>
              <a:buChar char="•"/>
            </a:pPr>
            <a:r>
              <a:rPr lang="en-GB" sz="1200" b="1" dirty="0">
                <a:solidFill>
                  <a:schemeClr val="bg1">
                    <a:lumMod val="50000"/>
                  </a:schemeClr>
                </a:solidFill>
                <a:latin typeface="Nexa-Bold" panose="01000000000000000000" pitchFamily="2" charset="0"/>
              </a:rPr>
              <a:t>External Interrupts</a:t>
            </a:r>
          </a:p>
          <a:p>
            <a:pPr marL="742950" lvl="1" indent="-285750">
              <a:lnSpc>
                <a:spcPct val="170000"/>
              </a:lnSpc>
            </a:pPr>
            <a:r>
              <a:rPr lang="en-GB" sz="1200" dirty="0">
                <a:solidFill>
                  <a:schemeClr val="bg1">
                    <a:lumMod val="50000"/>
                  </a:schemeClr>
                </a:solidFill>
                <a:latin typeface="Nexa Light" panose="02000000000000000000" pitchFamily="50" charset="0"/>
              </a:rPr>
              <a:t>Triggered by external events, falling or rising edges; such as button presses or changes in sensor signals.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Ideal for real-time event-driven applications such as button presses, sensor readings, and rotary encoders.</a:t>
            </a:r>
          </a:p>
          <a:p>
            <a:pPr algn="l">
              <a:lnSpc>
                <a:spcPct val="170000"/>
              </a:lnSpc>
              <a:buFont typeface="Arial" panose="020B0604020202020204" pitchFamily="34" charset="0"/>
              <a:buChar char="•"/>
            </a:pPr>
            <a:r>
              <a:rPr lang="en-GB" sz="1200" b="1" dirty="0">
                <a:solidFill>
                  <a:schemeClr val="bg1">
                    <a:lumMod val="50000"/>
                  </a:schemeClr>
                </a:solidFill>
                <a:latin typeface="Nexa-Bold" panose="01000000000000000000" pitchFamily="2" charset="0"/>
              </a:rPr>
              <a:t>Timer Interrupts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Generated by internal timers at specific intervals.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Useful for precise timing, generating PWM signals, real-time clock, controlling stepper motors, and time-dependent tasks.</a:t>
            </a:r>
          </a:p>
        </p:txBody>
      </p:sp>
      <p:sp>
        <p:nvSpPr>
          <p:cNvPr id="3" name="Content Placeholder 2">
            <a:extLst>
              <a:ext uri="{FF2B5EF4-FFF2-40B4-BE49-F238E27FC236}">
                <a16:creationId xmlns:a16="http://schemas.microsoft.com/office/drawing/2014/main" id="{1909C4DC-D1A3-F007-A16C-E81C38473F1C}"/>
              </a:ext>
            </a:extLst>
          </p:cNvPr>
          <p:cNvSpPr>
            <a:spLocks noGrp="1"/>
          </p:cNvSpPr>
          <p:nvPr>
            <p:ph sz="half" idx="2"/>
          </p:nvPr>
        </p:nvSpPr>
        <p:spPr/>
        <p:txBody>
          <a:bodyPr/>
          <a:lstStyle/>
          <a:p>
            <a:pPr algn="l">
              <a:lnSpc>
                <a:spcPct val="170000"/>
              </a:lnSpc>
              <a:buFont typeface="Arial" panose="020B0604020202020204" pitchFamily="34" charset="0"/>
              <a:buChar char="•"/>
            </a:pPr>
            <a:r>
              <a:rPr lang="en-GB" sz="1200" b="1" dirty="0">
                <a:solidFill>
                  <a:schemeClr val="bg1">
                    <a:lumMod val="50000"/>
                  </a:schemeClr>
                </a:solidFill>
                <a:latin typeface="Nexa-Bold" panose="01000000000000000000" pitchFamily="2" charset="0"/>
              </a:rPr>
              <a:t>Pin Change Interrupts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Triggered when the logic level changes on certain pins.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Suitable for scenarios with multiple pins changing simultaneously, like keypad inputs.</a:t>
            </a:r>
          </a:p>
          <a:p>
            <a:pPr algn="l">
              <a:lnSpc>
                <a:spcPct val="170000"/>
              </a:lnSpc>
              <a:buFont typeface="Arial" panose="020B0604020202020204" pitchFamily="34" charset="0"/>
              <a:buChar char="•"/>
            </a:pPr>
            <a:r>
              <a:rPr lang="en-GB" sz="1200" b="1" dirty="0">
                <a:solidFill>
                  <a:schemeClr val="bg1">
                    <a:lumMod val="50000"/>
                  </a:schemeClr>
                </a:solidFill>
                <a:latin typeface="Nexa-Bold" panose="01000000000000000000" pitchFamily="2" charset="0"/>
              </a:rPr>
              <a:t>Special Interrupts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Reset and watchdog timer interrupts.</a:t>
            </a:r>
          </a:p>
          <a:p>
            <a:pPr marL="742950" lvl="1" indent="-285750" algn="l">
              <a:lnSpc>
                <a:spcPct val="170000"/>
              </a:lnSpc>
              <a:buFont typeface="Arial" panose="020B0604020202020204" pitchFamily="34" charset="0"/>
              <a:buChar char="•"/>
            </a:pPr>
            <a:r>
              <a:rPr lang="en-GB" sz="1200" dirty="0">
                <a:solidFill>
                  <a:schemeClr val="bg1">
                    <a:lumMod val="50000"/>
                  </a:schemeClr>
                </a:solidFill>
                <a:latin typeface="Nexa Light" panose="02000000000000000000" pitchFamily="50" charset="0"/>
              </a:rPr>
              <a:t>Essential for system recovery and managing system stability.</a:t>
            </a:r>
          </a:p>
          <a:p>
            <a:endParaRPr lang="en-GB" dirty="0"/>
          </a:p>
        </p:txBody>
      </p:sp>
      <p:sp>
        <p:nvSpPr>
          <p:cNvPr id="4" name="Title 3">
            <a:extLst>
              <a:ext uri="{FF2B5EF4-FFF2-40B4-BE49-F238E27FC236}">
                <a16:creationId xmlns:a16="http://schemas.microsoft.com/office/drawing/2014/main" id="{3E0E2101-9DAF-4E05-D0FF-C3F7E5866687}"/>
              </a:ext>
            </a:extLst>
          </p:cNvPr>
          <p:cNvSpPr>
            <a:spLocks noGrp="1"/>
          </p:cNvSpPr>
          <p:nvPr>
            <p:ph type="title"/>
          </p:nvPr>
        </p:nvSpPr>
        <p:spPr/>
        <p:txBody>
          <a:bodyPr/>
          <a:lstStyle/>
          <a:p>
            <a:r>
              <a:rPr lang="en-GB" dirty="0"/>
              <a:t>Interrupts</a:t>
            </a:r>
          </a:p>
        </p:txBody>
      </p:sp>
    </p:spTree>
    <p:extLst>
      <p:ext uri="{BB962C8B-B14F-4D97-AF65-F5344CB8AC3E}">
        <p14:creationId xmlns:p14="http://schemas.microsoft.com/office/powerpoint/2010/main" val="259658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393EA8-2D95-DE6E-4547-4B63BE6EC5BC}"/>
              </a:ext>
            </a:extLst>
          </p:cNvPr>
          <p:cNvSpPr>
            <a:spLocks noGrp="1"/>
          </p:cNvSpPr>
          <p:nvPr>
            <p:ph sz="half" idx="1"/>
          </p:nvPr>
        </p:nvSpPr>
        <p:spPr/>
        <p:txBody>
          <a:bodyPr>
            <a:noAutofit/>
          </a:bodyPr>
          <a:lstStyle/>
          <a:p>
            <a:pPr marL="0" indent="0" algn="l">
              <a:lnSpc>
                <a:spcPct val="170000"/>
              </a:lnSpc>
              <a:buNone/>
            </a:pPr>
            <a:r>
              <a:rPr lang="en-GB" sz="1600" b="1" dirty="0">
                <a:solidFill>
                  <a:schemeClr val="bg1">
                    <a:lumMod val="50000"/>
                  </a:schemeClr>
                </a:solidFill>
                <a:latin typeface="Nexa-Bold" panose="01000000000000000000" pitchFamily="2" charset="0"/>
              </a:rPr>
              <a:t>I</a:t>
            </a:r>
            <a:r>
              <a:rPr lang="en-GB" sz="1600" b="1" i="0" dirty="0">
                <a:solidFill>
                  <a:schemeClr val="bg1">
                    <a:lumMod val="50000"/>
                  </a:schemeClr>
                </a:solidFill>
                <a:effectLst/>
                <a:latin typeface="Nexa-Bold" panose="01000000000000000000" pitchFamily="2" charset="0"/>
              </a:rPr>
              <a:t>nterrupt Modes (Arduino and ESP32)</a:t>
            </a:r>
          </a:p>
          <a:p>
            <a:pPr marL="0" indent="0" algn="l">
              <a:lnSpc>
                <a:spcPct val="170000"/>
              </a:lnSpc>
              <a:buNone/>
            </a:pPr>
            <a:endParaRPr lang="en-GB" sz="1400" b="0" i="0" dirty="0">
              <a:solidFill>
                <a:schemeClr val="bg1">
                  <a:lumMod val="50000"/>
                </a:schemeClr>
              </a:solidFill>
              <a:effectLst/>
              <a:latin typeface="Nexa-Bold" panose="01000000000000000000" pitchFamily="2" charset="0"/>
            </a:endParaRPr>
          </a:p>
          <a:p>
            <a:pPr algn="l">
              <a:buFont typeface="Arial" panose="020B0604020202020204" pitchFamily="34" charset="0"/>
              <a:buChar char="•"/>
            </a:pPr>
            <a:r>
              <a:rPr lang="en-GB" sz="1400" b="1" dirty="0">
                <a:solidFill>
                  <a:schemeClr val="bg1">
                    <a:lumMod val="50000"/>
                  </a:schemeClr>
                </a:solidFill>
                <a:latin typeface="Nexa-Bold" panose="01000000000000000000" pitchFamily="2" charset="0"/>
              </a:rPr>
              <a:t>LOW</a:t>
            </a:r>
            <a:r>
              <a:rPr lang="en-GB" sz="1200" dirty="0">
                <a:solidFill>
                  <a:schemeClr val="bg1">
                    <a:lumMod val="50000"/>
                  </a:schemeClr>
                </a:solidFill>
                <a:latin typeface="Nexa Light" panose="02000000000000000000" pitchFamily="50" charset="0"/>
              </a:rPr>
              <a:t> to trigger the interrupt whenever the pin is low,</a:t>
            </a:r>
            <a:br>
              <a:rPr lang="en-GB" sz="1200" dirty="0">
                <a:solidFill>
                  <a:schemeClr val="bg1">
                    <a:lumMod val="50000"/>
                  </a:schemeClr>
                </a:solidFill>
                <a:latin typeface="Nexa Light" panose="02000000000000000000" pitchFamily="50" charset="0"/>
              </a:rPr>
            </a:br>
            <a:endParaRPr lang="en-GB" sz="1200" dirty="0">
              <a:solidFill>
                <a:schemeClr val="bg1">
                  <a:lumMod val="50000"/>
                </a:schemeClr>
              </a:solidFill>
              <a:latin typeface="Nexa Light" panose="02000000000000000000" pitchFamily="50" charset="0"/>
            </a:endParaRPr>
          </a:p>
          <a:p>
            <a:pPr algn="l">
              <a:buFont typeface="Arial" panose="020B0604020202020204" pitchFamily="34" charset="0"/>
              <a:buChar char="•"/>
            </a:pPr>
            <a:r>
              <a:rPr lang="en-GB" sz="1400" b="1" dirty="0">
                <a:solidFill>
                  <a:schemeClr val="bg1">
                    <a:lumMod val="50000"/>
                  </a:schemeClr>
                </a:solidFill>
                <a:latin typeface="Nexa-Bold" panose="01000000000000000000" pitchFamily="2" charset="0"/>
              </a:rPr>
              <a:t>CHANGE</a:t>
            </a:r>
            <a:r>
              <a:rPr lang="en-GB" sz="1200" dirty="0">
                <a:solidFill>
                  <a:schemeClr val="bg1">
                    <a:lumMod val="50000"/>
                  </a:schemeClr>
                </a:solidFill>
                <a:latin typeface="Nexa Light" panose="02000000000000000000" pitchFamily="50" charset="0"/>
              </a:rPr>
              <a:t> to trigger the interrupt whenever the pin changes value</a:t>
            </a:r>
            <a:br>
              <a:rPr lang="en-GB" sz="1200" dirty="0">
                <a:solidFill>
                  <a:schemeClr val="bg1">
                    <a:lumMod val="50000"/>
                  </a:schemeClr>
                </a:solidFill>
                <a:latin typeface="Nexa Light" panose="02000000000000000000" pitchFamily="50" charset="0"/>
              </a:rPr>
            </a:br>
            <a:endParaRPr lang="en-GB" sz="1200" dirty="0">
              <a:solidFill>
                <a:schemeClr val="bg1">
                  <a:lumMod val="50000"/>
                </a:schemeClr>
              </a:solidFill>
              <a:latin typeface="Nexa Light" panose="02000000000000000000" pitchFamily="50" charset="0"/>
            </a:endParaRPr>
          </a:p>
          <a:p>
            <a:pPr algn="l">
              <a:buFont typeface="Arial" panose="020B0604020202020204" pitchFamily="34" charset="0"/>
              <a:buChar char="•"/>
            </a:pPr>
            <a:r>
              <a:rPr lang="en-GB" sz="1400" b="1" dirty="0">
                <a:solidFill>
                  <a:schemeClr val="bg1">
                    <a:lumMod val="50000"/>
                  </a:schemeClr>
                </a:solidFill>
                <a:latin typeface="Nexa-Bold" panose="01000000000000000000" pitchFamily="2" charset="0"/>
              </a:rPr>
              <a:t>RISING</a:t>
            </a:r>
            <a:r>
              <a:rPr lang="en-GB" sz="1200" dirty="0">
                <a:solidFill>
                  <a:schemeClr val="bg1">
                    <a:lumMod val="50000"/>
                  </a:schemeClr>
                </a:solidFill>
                <a:latin typeface="Nexa Light" panose="02000000000000000000" pitchFamily="50" charset="0"/>
              </a:rPr>
              <a:t> to trigger when the pin goes from low to high,</a:t>
            </a:r>
            <a:br>
              <a:rPr lang="en-GB" sz="1200" dirty="0">
                <a:solidFill>
                  <a:schemeClr val="bg1">
                    <a:lumMod val="50000"/>
                  </a:schemeClr>
                </a:solidFill>
                <a:latin typeface="Nexa Light" panose="02000000000000000000" pitchFamily="50" charset="0"/>
              </a:rPr>
            </a:br>
            <a:endParaRPr lang="en-GB" sz="1200" dirty="0">
              <a:solidFill>
                <a:schemeClr val="bg1">
                  <a:lumMod val="50000"/>
                </a:schemeClr>
              </a:solidFill>
              <a:latin typeface="Nexa Light" panose="02000000000000000000" pitchFamily="50" charset="0"/>
            </a:endParaRPr>
          </a:p>
          <a:p>
            <a:pPr algn="l">
              <a:buFont typeface="Arial" panose="020B0604020202020204" pitchFamily="34" charset="0"/>
              <a:buChar char="•"/>
            </a:pPr>
            <a:r>
              <a:rPr lang="en-GB" sz="1400" b="1" dirty="0">
                <a:solidFill>
                  <a:schemeClr val="bg1">
                    <a:lumMod val="50000"/>
                  </a:schemeClr>
                </a:solidFill>
                <a:latin typeface="Nexa-Bold" panose="01000000000000000000" pitchFamily="2" charset="0"/>
              </a:rPr>
              <a:t>FALLING</a:t>
            </a:r>
            <a:r>
              <a:rPr lang="en-GB" sz="1200" dirty="0">
                <a:solidFill>
                  <a:schemeClr val="bg1">
                    <a:lumMod val="50000"/>
                  </a:schemeClr>
                </a:solidFill>
                <a:latin typeface="Nexa Light" panose="02000000000000000000" pitchFamily="50" charset="0"/>
              </a:rPr>
              <a:t> for when the pin goes from high to low</a:t>
            </a:r>
          </a:p>
        </p:txBody>
      </p:sp>
      <p:pic>
        <p:nvPicPr>
          <p:cNvPr id="5" name="Content Placeholder 4">
            <a:extLst>
              <a:ext uri="{FF2B5EF4-FFF2-40B4-BE49-F238E27FC236}">
                <a16:creationId xmlns:a16="http://schemas.microsoft.com/office/drawing/2014/main" id="{5D53EABB-8932-EDB9-6AF3-722297E35012}"/>
              </a:ext>
            </a:extLst>
          </p:cNvPr>
          <p:cNvPicPr>
            <a:picLocks noGrp="1" noChangeAspect="1"/>
          </p:cNvPicPr>
          <p:nvPr>
            <p:ph sz="half" idx="2"/>
          </p:nvPr>
        </p:nvPicPr>
        <p:blipFill>
          <a:blip r:embed="rId2"/>
          <a:stretch>
            <a:fillRect/>
          </a:stretch>
        </p:blipFill>
        <p:spPr>
          <a:xfrm>
            <a:off x="6172200" y="3107022"/>
            <a:ext cx="5181600" cy="1788543"/>
          </a:xfrm>
          <a:prstGeom prst="rect">
            <a:avLst/>
          </a:prstGeom>
        </p:spPr>
      </p:pic>
      <p:sp>
        <p:nvSpPr>
          <p:cNvPr id="4" name="Title 3">
            <a:extLst>
              <a:ext uri="{FF2B5EF4-FFF2-40B4-BE49-F238E27FC236}">
                <a16:creationId xmlns:a16="http://schemas.microsoft.com/office/drawing/2014/main" id="{3E0E2101-9DAF-4E05-D0FF-C3F7E5866687}"/>
              </a:ext>
            </a:extLst>
          </p:cNvPr>
          <p:cNvSpPr>
            <a:spLocks noGrp="1"/>
          </p:cNvSpPr>
          <p:nvPr>
            <p:ph type="title"/>
          </p:nvPr>
        </p:nvSpPr>
        <p:spPr/>
        <p:txBody>
          <a:bodyPr/>
          <a:lstStyle/>
          <a:p>
            <a:r>
              <a:rPr lang="en-GB" dirty="0"/>
              <a:t>Interrupts</a:t>
            </a:r>
          </a:p>
        </p:txBody>
      </p:sp>
    </p:spTree>
    <p:extLst>
      <p:ext uri="{BB962C8B-B14F-4D97-AF65-F5344CB8AC3E}">
        <p14:creationId xmlns:p14="http://schemas.microsoft.com/office/powerpoint/2010/main" val="83525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30CBF2-4474-FBE2-D555-4328EA629122}"/>
              </a:ext>
            </a:extLst>
          </p:cNvPr>
          <p:cNvSpPr>
            <a:spLocks noGrp="1"/>
          </p:cNvSpPr>
          <p:nvPr>
            <p:ph sz="half" idx="1"/>
          </p:nvPr>
        </p:nvSpPr>
        <p:spPr/>
        <p:txBody>
          <a:bodyPr/>
          <a:lstStyle/>
          <a:p>
            <a:pPr marL="0" indent="0" algn="l">
              <a:lnSpc>
                <a:spcPct val="170000"/>
              </a:lnSpc>
              <a:buNone/>
            </a:pPr>
            <a:r>
              <a:rPr lang="en-GB" sz="1600" b="1" i="0" dirty="0">
                <a:solidFill>
                  <a:schemeClr val="bg1">
                    <a:lumMod val="50000"/>
                  </a:schemeClr>
                </a:solidFill>
                <a:effectLst/>
                <a:latin typeface="Nexa-Bold" panose="01000000000000000000" pitchFamily="2" charset="0"/>
              </a:rPr>
              <a:t>ISR (Interrupt Service Routines)</a:t>
            </a:r>
            <a:endParaRPr lang="en-GB" sz="1600" b="0" i="0" dirty="0">
              <a:solidFill>
                <a:schemeClr val="bg1">
                  <a:lumMod val="50000"/>
                </a:schemeClr>
              </a:solidFill>
              <a:effectLst/>
              <a:latin typeface="Nexa-Bold" panose="01000000000000000000" pitchFamily="2" charset="0"/>
            </a:endParaRPr>
          </a:p>
          <a:p>
            <a:pPr marL="179388" lvl="1" indent="-179388" algn="l">
              <a:lnSpc>
                <a:spcPct val="15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Special functions that handle interrupts, allowing the microcontroller to respond immediately to events.</a:t>
            </a:r>
          </a:p>
          <a:p>
            <a:pPr marL="179388" lvl="1" indent="-179388" algn="l">
              <a:lnSpc>
                <a:spcPct val="15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ISR cannot have any parameters and shouldn’t return anything.</a:t>
            </a:r>
          </a:p>
          <a:p>
            <a:pPr algn="l">
              <a:lnSpc>
                <a:spcPct val="15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When an interrupt occurs, the microcontroller pauses the main program and jumps to the corresponding ISR.</a:t>
            </a:r>
          </a:p>
          <a:p>
            <a:pPr algn="l">
              <a:lnSpc>
                <a:spcPct val="15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ISR executes, performs the necessary actions, and then returns to the main loop.</a:t>
            </a:r>
          </a:p>
        </p:txBody>
      </p:sp>
      <p:sp>
        <p:nvSpPr>
          <p:cNvPr id="3" name="Content Placeholder 2">
            <a:extLst>
              <a:ext uri="{FF2B5EF4-FFF2-40B4-BE49-F238E27FC236}">
                <a16:creationId xmlns:a16="http://schemas.microsoft.com/office/drawing/2014/main" id="{21A66788-D962-E977-B4C6-9322BA2F5C13}"/>
              </a:ext>
            </a:extLst>
          </p:cNvPr>
          <p:cNvSpPr>
            <a:spLocks noGrp="1"/>
          </p:cNvSpPr>
          <p:nvPr>
            <p:ph sz="half" idx="2"/>
          </p:nvPr>
        </p:nvSpPr>
        <p:spPr/>
        <p:txBody>
          <a:bodyPr/>
          <a:lstStyle/>
          <a:p>
            <a:pPr marL="0" indent="0">
              <a:buNone/>
            </a:pPr>
            <a:r>
              <a:rPr lang="en-GB" sz="1600" b="1" dirty="0">
                <a:solidFill>
                  <a:schemeClr val="bg1">
                    <a:lumMod val="50000"/>
                  </a:schemeClr>
                </a:solidFill>
                <a:latin typeface="Nexa-Bold" panose="01000000000000000000" pitchFamily="2" charset="0"/>
              </a:rPr>
              <a:t>Warning:</a:t>
            </a:r>
          </a:p>
          <a:p>
            <a:pPr marL="228600" lvl="1">
              <a:lnSpc>
                <a:spcPct val="150000"/>
              </a:lnSpc>
              <a:spcBef>
                <a:spcPts val="1000"/>
              </a:spcBef>
            </a:pPr>
            <a:r>
              <a:rPr lang="en-GB" sz="1200" dirty="0">
                <a:solidFill>
                  <a:schemeClr val="bg1">
                    <a:lumMod val="50000"/>
                  </a:schemeClr>
                </a:solidFill>
                <a:latin typeface="Nexa Light" panose="02000000000000000000" pitchFamily="50" charset="0"/>
              </a:rPr>
              <a:t>In Arduino, the functions </a:t>
            </a:r>
            <a:r>
              <a:rPr lang="en-GB" sz="1200" i="1" dirty="0" err="1">
                <a:solidFill>
                  <a:schemeClr val="bg1">
                    <a:lumMod val="50000"/>
                  </a:schemeClr>
                </a:solidFill>
                <a:latin typeface="Nexa Light" panose="02000000000000000000" pitchFamily="50" charset="0"/>
              </a:rPr>
              <a:t>millis</a:t>
            </a:r>
            <a:r>
              <a:rPr lang="en-GB" sz="1200" i="1" dirty="0">
                <a:solidFill>
                  <a:schemeClr val="bg1">
                    <a:lumMod val="50000"/>
                  </a:schemeClr>
                </a:solidFill>
                <a:latin typeface="Nexa Light" panose="02000000000000000000" pitchFamily="50" charset="0"/>
              </a:rPr>
              <a:t>(), delay() </a:t>
            </a:r>
            <a:r>
              <a:rPr lang="en-GB" sz="1200" dirty="0">
                <a:solidFill>
                  <a:schemeClr val="bg1">
                    <a:lumMod val="50000"/>
                  </a:schemeClr>
                </a:solidFill>
                <a:latin typeface="Nexa Light" panose="02000000000000000000" pitchFamily="50" charset="0"/>
              </a:rPr>
              <a:t>and </a:t>
            </a:r>
            <a:r>
              <a:rPr lang="en-GB" sz="1200" i="1" dirty="0">
                <a:solidFill>
                  <a:schemeClr val="bg1">
                    <a:lumMod val="50000"/>
                  </a:schemeClr>
                </a:solidFill>
                <a:latin typeface="Nexa Light" panose="02000000000000000000" pitchFamily="50" charset="0"/>
              </a:rPr>
              <a:t>micros() </a:t>
            </a:r>
            <a:r>
              <a:rPr lang="en-GB" sz="1200" dirty="0">
                <a:solidFill>
                  <a:schemeClr val="bg1">
                    <a:lumMod val="50000"/>
                  </a:schemeClr>
                </a:solidFill>
                <a:latin typeface="Nexa Light" panose="02000000000000000000" pitchFamily="50" charset="0"/>
              </a:rPr>
              <a:t>rely on interrupts to count, so they will never increment inside an ISR.</a:t>
            </a:r>
          </a:p>
          <a:p>
            <a:pPr marL="228600" lvl="1">
              <a:lnSpc>
                <a:spcPct val="150000"/>
              </a:lnSpc>
              <a:spcBef>
                <a:spcPts val="1000"/>
              </a:spcBef>
            </a:pPr>
            <a:r>
              <a:rPr lang="en-GB" sz="1200" dirty="0">
                <a:solidFill>
                  <a:schemeClr val="bg1">
                    <a:lumMod val="50000"/>
                  </a:schemeClr>
                </a:solidFill>
                <a:latin typeface="Nexa Light" panose="02000000000000000000" pitchFamily="50" charset="0"/>
              </a:rPr>
              <a:t>When multiple ISRs are used, only one can run at a time. After the current one finishes, the rest of the interrupts will be executed in an order that depends on their priority. More information about priority can be found </a:t>
            </a:r>
            <a:r>
              <a:rPr lang="en-GB" sz="1200" dirty="0">
                <a:solidFill>
                  <a:schemeClr val="bg1">
                    <a:lumMod val="50000"/>
                  </a:schemeClr>
                </a:solidFill>
                <a:latin typeface="Nexa Light" panose="02000000000000000000" pitchFamily="50" charset="0"/>
                <a:hlinkClick r:id="rId2"/>
              </a:rPr>
              <a:t>here</a:t>
            </a:r>
            <a:r>
              <a:rPr lang="en-GB" sz="1200" dirty="0">
                <a:solidFill>
                  <a:schemeClr val="bg1">
                    <a:lumMod val="50000"/>
                  </a:schemeClr>
                </a:solidFill>
                <a:latin typeface="Nexa Light" panose="02000000000000000000" pitchFamily="50" charset="0"/>
              </a:rPr>
              <a:t>.</a:t>
            </a:r>
          </a:p>
          <a:p>
            <a:pPr marL="228600" lvl="1">
              <a:lnSpc>
                <a:spcPct val="150000"/>
              </a:lnSpc>
              <a:spcBef>
                <a:spcPts val="1000"/>
              </a:spcBef>
            </a:pPr>
            <a:endParaRPr lang="en-GB" sz="1200" dirty="0">
              <a:solidFill>
                <a:schemeClr val="bg1">
                  <a:lumMod val="50000"/>
                </a:schemeClr>
              </a:solidFill>
              <a:latin typeface="Nexa Light" panose="02000000000000000000" pitchFamily="50" charset="0"/>
            </a:endParaRPr>
          </a:p>
          <a:p>
            <a:pPr marL="0" lvl="1" indent="0">
              <a:lnSpc>
                <a:spcPct val="150000"/>
              </a:lnSpc>
              <a:spcBef>
                <a:spcPts val="1000"/>
              </a:spcBef>
              <a:buNone/>
            </a:pPr>
            <a:endParaRPr lang="en-GB" sz="1200" dirty="0">
              <a:solidFill>
                <a:schemeClr val="bg1">
                  <a:lumMod val="50000"/>
                </a:schemeClr>
              </a:solidFill>
              <a:latin typeface="Nexa Light" panose="02000000000000000000" pitchFamily="50" charset="0"/>
            </a:endParaRPr>
          </a:p>
        </p:txBody>
      </p:sp>
      <p:sp>
        <p:nvSpPr>
          <p:cNvPr id="4" name="Title 3">
            <a:extLst>
              <a:ext uri="{FF2B5EF4-FFF2-40B4-BE49-F238E27FC236}">
                <a16:creationId xmlns:a16="http://schemas.microsoft.com/office/drawing/2014/main" id="{43B94CA0-CE33-A770-0BD0-CB3F98AB353D}"/>
              </a:ext>
            </a:extLst>
          </p:cNvPr>
          <p:cNvSpPr>
            <a:spLocks noGrp="1"/>
          </p:cNvSpPr>
          <p:nvPr>
            <p:ph type="title"/>
          </p:nvPr>
        </p:nvSpPr>
        <p:spPr/>
        <p:txBody>
          <a:bodyPr/>
          <a:lstStyle/>
          <a:p>
            <a:r>
              <a:rPr lang="en-GB" dirty="0"/>
              <a:t>Interrupts</a:t>
            </a:r>
          </a:p>
        </p:txBody>
      </p:sp>
      <p:pic>
        <p:nvPicPr>
          <p:cNvPr id="25" name="Picture 24">
            <a:extLst>
              <a:ext uri="{FF2B5EF4-FFF2-40B4-BE49-F238E27FC236}">
                <a16:creationId xmlns:a16="http://schemas.microsoft.com/office/drawing/2014/main" id="{AEFD5345-76CF-397E-BF4F-8FD0358445E2}"/>
              </a:ext>
            </a:extLst>
          </p:cNvPr>
          <p:cNvPicPr>
            <a:picLocks noChangeAspect="1"/>
          </p:cNvPicPr>
          <p:nvPr/>
        </p:nvPicPr>
        <p:blipFill>
          <a:blip r:embed="rId3"/>
          <a:stretch>
            <a:fillRect/>
          </a:stretch>
        </p:blipFill>
        <p:spPr>
          <a:xfrm>
            <a:off x="6562422" y="4216532"/>
            <a:ext cx="4943778" cy="2457976"/>
          </a:xfrm>
          <a:prstGeom prst="rect">
            <a:avLst/>
          </a:prstGeom>
        </p:spPr>
      </p:pic>
    </p:spTree>
    <p:extLst>
      <p:ext uri="{BB962C8B-B14F-4D97-AF65-F5344CB8AC3E}">
        <p14:creationId xmlns:p14="http://schemas.microsoft.com/office/powerpoint/2010/main" val="74657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17BAA-EA8D-133C-543F-A98C61E0096D}"/>
              </a:ext>
            </a:extLst>
          </p:cNvPr>
          <p:cNvSpPr>
            <a:spLocks noGrp="1"/>
          </p:cNvSpPr>
          <p:nvPr>
            <p:ph sz="half" idx="1"/>
          </p:nvPr>
        </p:nvSpPr>
        <p:spPr/>
        <p:txBody>
          <a:bodyPr>
            <a:normAutofit fontScale="92500"/>
          </a:bodyPr>
          <a:lstStyle/>
          <a:p>
            <a:pPr marL="0" indent="0" algn="l">
              <a:lnSpc>
                <a:spcPct val="170000"/>
              </a:lnSpc>
              <a:buNone/>
            </a:pPr>
            <a:r>
              <a:rPr lang="en-GB" sz="1600" b="1" i="0" dirty="0">
                <a:solidFill>
                  <a:schemeClr val="bg1">
                    <a:lumMod val="50000"/>
                  </a:schemeClr>
                </a:solidFill>
                <a:effectLst/>
                <a:latin typeface="Nexa-Bold" panose="01000000000000000000" pitchFamily="2" charset="0"/>
              </a:rPr>
              <a:t>Flags</a:t>
            </a:r>
            <a:endParaRPr lang="en-GB" sz="1600" b="0" i="0" dirty="0">
              <a:solidFill>
                <a:schemeClr val="bg1">
                  <a:lumMod val="50000"/>
                </a:schemeClr>
              </a:solidFill>
              <a:effectLst/>
              <a:latin typeface="Nexa-Bold" panose="01000000000000000000" pitchFamily="2" charset="0"/>
            </a:endParaRPr>
          </a:p>
          <a:p>
            <a:pPr marL="179388" lvl="1" indent="-179388" algn="l">
              <a:lnSpc>
                <a:spcPct val="150000"/>
              </a:lnSpc>
              <a:buFont typeface="Arial" panose="020B0604020202020204" pitchFamily="34" charset="0"/>
              <a:buChar char="•"/>
            </a:pPr>
            <a:r>
              <a:rPr lang="en-GB" sz="1400" dirty="0">
                <a:solidFill>
                  <a:schemeClr val="bg1">
                    <a:lumMod val="50000"/>
                  </a:schemeClr>
                </a:solidFill>
                <a:latin typeface="Nexa Light" panose="02000000000000000000" pitchFamily="50" charset="0"/>
              </a:rPr>
              <a:t>Interrupts use flags for different purposes; in Arduino and ESP the most common flags used are </a:t>
            </a:r>
          </a:p>
          <a:p>
            <a:pPr marL="636588" lvl="2" indent="-179388">
              <a:lnSpc>
                <a:spcPct val="150000"/>
              </a:lnSpc>
            </a:pPr>
            <a:r>
              <a:rPr lang="en-GB" sz="1400" dirty="0">
                <a:solidFill>
                  <a:schemeClr val="bg1">
                    <a:lumMod val="50000"/>
                  </a:schemeClr>
                </a:solidFill>
                <a:latin typeface="Nexa-Bold" panose="01000000000000000000" pitchFamily="2" charset="0"/>
              </a:rPr>
              <a:t>interrupts(): </a:t>
            </a:r>
            <a:r>
              <a:rPr lang="en-GB" sz="1400" dirty="0">
                <a:solidFill>
                  <a:schemeClr val="bg1">
                    <a:lumMod val="50000"/>
                  </a:schemeClr>
                </a:solidFill>
                <a:latin typeface="Nexa Light" panose="02000000000000000000" pitchFamily="50" charset="0"/>
              </a:rPr>
              <a:t>Re-enables interrupts (after they’ve been disabled.</a:t>
            </a:r>
          </a:p>
          <a:p>
            <a:pPr marL="1093788" lvl="3" indent="-179388">
              <a:lnSpc>
                <a:spcPct val="150000"/>
              </a:lnSpc>
            </a:pPr>
            <a:r>
              <a:rPr lang="en-GB" sz="1200" dirty="0">
                <a:solidFill>
                  <a:schemeClr val="bg1">
                    <a:lumMod val="50000"/>
                  </a:schemeClr>
                </a:solidFill>
                <a:latin typeface="Nexa Light" panose="02000000000000000000" pitchFamily="50" charset="0"/>
              </a:rPr>
              <a:t>Interrupts allow specific tasks to happen in the background and are enabled by default.</a:t>
            </a:r>
          </a:p>
          <a:p>
            <a:pPr marL="636588" lvl="2" indent="-179388">
              <a:lnSpc>
                <a:spcPct val="160000"/>
              </a:lnSpc>
            </a:pPr>
            <a:r>
              <a:rPr lang="en-GB" sz="1400" dirty="0" err="1">
                <a:solidFill>
                  <a:schemeClr val="bg1">
                    <a:lumMod val="50000"/>
                  </a:schemeClr>
                </a:solidFill>
                <a:latin typeface="Nexa-Bold" panose="01000000000000000000" pitchFamily="2" charset="0"/>
              </a:rPr>
              <a:t>nointerrupts</a:t>
            </a:r>
            <a:r>
              <a:rPr lang="en-GB" sz="1400" dirty="0">
                <a:solidFill>
                  <a:schemeClr val="bg1">
                    <a:lumMod val="50000"/>
                  </a:schemeClr>
                </a:solidFill>
                <a:latin typeface="Nexa-Bold" panose="01000000000000000000" pitchFamily="2" charset="0"/>
              </a:rPr>
              <a:t>(): </a:t>
            </a:r>
            <a:r>
              <a:rPr lang="en-GB" sz="1400" dirty="0">
                <a:solidFill>
                  <a:schemeClr val="bg1">
                    <a:lumMod val="50000"/>
                  </a:schemeClr>
                </a:solidFill>
                <a:latin typeface="Nexa Light" panose="02000000000000000000" pitchFamily="50" charset="0"/>
              </a:rPr>
              <a:t>Disables interrupts (you can re-enable them with interrupts()). </a:t>
            </a:r>
          </a:p>
          <a:p>
            <a:pPr marL="1093788" lvl="3" indent="-179388">
              <a:lnSpc>
                <a:spcPct val="160000"/>
              </a:lnSpc>
            </a:pPr>
            <a:r>
              <a:rPr lang="en-GB" sz="1200" dirty="0">
                <a:solidFill>
                  <a:schemeClr val="bg1">
                    <a:lumMod val="50000"/>
                  </a:schemeClr>
                </a:solidFill>
                <a:latin typeface="Nexa Light" panose="02000000000000000000" pitchFamily="50" charset="0"/>
              </a:rPr>
              <a:t>Some functions will not work while interrupts are disabled, and incoming communication may be ignored. </a:t>
            </a:r>
          </a:p>
          <a:p>
            <a:pPr marL="1093788" lvl="3" indent="-179388">
              <a:lnSpc>
                <a:spcPct val="160000"/>
              </a:lnSpc>
            </a:pPr>
            <a:r>
              <a:rPr lang="en-GB" sz="1200" dirty="0">
                <a:solidFill>
                  <a:schemeClr val="bg1">
                    <a:lumMod val="50000"/>
                  </a:schemeClr>
                </a:solidFill>
                <a:latin typeface="Nexa Light" panose="02000000000000000000" pitchFamily="50" charset="0"/>
              </a:rPr>
              <a:t>Interrupts can slightly disrupt the timing of code, however, and may be disabled for particularly critical code sections.</a:t>
            </a:r>
          </a:p>
          <a:p>
            <a:pPr marL="457200" lvl="2" indent="0">
              <a:lnSpc>
                <a:spcPct val="150000"/>
              </a:lnSpc>
              <a:buNone/>
            </a:pPr>
            <a:endParaRPr lang="en-GB" dirty="0"/>
          </a:p>
        </p:txBody>
      </p:sp>
      <p:sp>
        <p:nvSpPr>
          <p:cNvPr id="3" name="Content Placeholder 2">
            <a:extLst>
              <a:ext uri="{FF2B5EF4-FFF2-40B4-BE49-F238E27FC236}">
                <a16:creationId xmlns:a16="http://schemas.microsoft.com/office/drawing/2014/main" id="{DBFCFC7D-5411-571E-19AF-E8C9E944401F}"/>
              </a:ext>
            </a:extLst>
          </p:cNvPr>
          <p:cNvSpPr>
            <a:spLocks noGrp="1"/>
          </p:cNvSpPr>
          <p:nvPr>
            <p:ph sz="half" idx="2"/>
          </p:nvPr>
        </p:nvSpPr>
        <p:spPr/>
        <p:txBody>
          <a:bodyPr>
            <a:normAutofit lnSpcReduction="10000"/>
          </a:bodyPr>
          <a:lstStyle/>
          <a:p>
            <a:pPr marL="0" indent="0" algn="l">
              <a:lnSpc>
                <a:spcPct val="170000"/>
              </a:lnSpc>
              <a:buNone/>
            </a:pPr>
            <a:r>
              <a:rPr lang="en-GB" sz="1600" b="1" i="0" dirty="0">
                <a:solidFill>
                  <a:schemeClr val="bg1">
                    <a:lumMod val="50000"/>
                  </a:schemeClr>
                </a:solidFill>
                <a:effectLst/>
                <a:latin typeface="Nexa-Bold" panose="01000000000000000000" pitchFamily="2" charset="0"/>
              </a:rPr>
              <a:t>Variables</a:t>
            </a:r>
            <a:endParaRPr lang="en-GB" sz="1200" b="1" i="0" dirty="0">
              <a:solidFill>
                <a:schemeClr val="bg1">
                  <a:lumMod val="50000"/>
                </a:schemeClr>
              </a:solidFill>
              <a:effectLst/>
              <a:latin typeface="Nexa Light" panose="02000000000000000000" pitchFamily="50" charset="0"/>
            </a:endParaRPr>
          </a:p>
          <a:p>
            <a:pPr>
              <a:lnSpc>
                <a:spcPct val="170000"/>
              </a:lnSpc>
            </a:pPr>
            <a:r>
              <a:rPr lang="en-GB" sz="1400" dirty="0">
                <a:solidFill>
                  <a:schemeClr val="bg1">
                    <a:lumMod val="50000"/>
                  </a:schemeClr>
                </a:solidFill>
                <a:latin typeface="Nexa Light" panose="02000000000000000000" pitchFamily="50" charset="0"/>
              </a:rPr>
              <a:t>Typically, global variables are used to pass data between an ISR and the main program. </a:t>
            </a:r>
          </a:p>
          <a:p>
            <a:pPr>
              <a:lnSpc>
                <a:spcPct val="170000"/>
              </a:lnSpc>
            </a:pPr>
            <a:r>
              <a:rPr lang="en-GB" sz="1400" dirty="0">
                <a:solidFill>
                  <a:schemeClr val="bg1">
                    <a:lumMod val="50000"/>
                  </a:schemeClr>
                </a:solidFill>
                <a:latin typeface="Nexa Light" panose="02000000000000000000" pitchFamily="50" charset="0"/>
              </a:rPr>
              <a:t>The variables used in an ISR must be declared as </a:t>
            </a:r>
            <a:r>
              <a:rPr lang="en-GB" sz="1400" i="1" dirty="0">
                <a:solidFill>
                  <a:schemeClr val="bg1">
                    <a:lumMod val="50000"/>
                  </a:schemeClr>
                </a:solidFill>
                <a:latin typeface="Nexa Light" panose="02000000000000000000" pitchFamily="50" charset="0"/>
              </a:rPr>
              <a:t>volatile.</a:t>
            </a:r>
          </a:p>
          <a:p>
            <a:pPr lvl="1">
              <a:lnSpc>
                <a:spcPct val="170000"/>
              </a:lnSpc>
            </a:pPr>
            <a:r>
              <a:rPr lang="en-GB" sz="1400" dirty="0">
                <a:solidFill>
                  <a:schemeClr val="bg1">
                    <a:lumMod val="50000"/>
                  </a:schemeClr>
                </a:solidFill>
                <a:latin typeface="Nexa Light" panose="02000000000000000000" pitchFamily="50" charset="0"/>
              </a:rPr>
              <a:t>Declaring variables as volatile, tells the compiler that such variables might change at any time, and thus the compiler must reload the variable whenever you reference it, instead of copying the value.</a:t>
            </a:r>
          </a:p>
          <a:p>
            <a:pPr marL="914400" lvl="2" indent="0">
              <a:lnSpc>
                <a:spcPct val="170000"/>
              </a:lnSpc>
              <a:buNone/>
            </a:pPr>
            <a:r>
              <a:rPr lang="en-GB" sz="1400" i="1" dirty="0">
                <a:solidFill>
                  <a:schemeClr val="bg1">
                    <a:lumMod val="50000"/>
                  </a:schemeClr>
                </a:solidFill>
                <a:latin typeface="Nexa Light" panose="02000000000000000000" pitchFamily="50" charset="0"/>
              </a:rPr>
              <a:t>volatile int var;</a:t>
            </a:r>
          </a:p>
          <a:p>
            <a:pPr marL="914400" lvl="2" indent="0">
              <a:lnSpc>
                <a:spcPct val="170000"/>
              </a:lnSpc>
              <a:buNone/>
            </a:pPr>
            <a:r>
              <a:rPr lang="en-GB" sz="1400" i="1" dirty="0">
                <a:solidFill>
                  <a:schemeClr val="bg1">
                    <a:lumMod val="50000"/>
                  </a:schemeClr>
                </a:solidFill>
                <a:latin typeface="Nexa Light" panose="02000000000000000000" pitchFamily="50" charset="0"/>
              </a:rPr>
              <a:t>volatile </a:t>
            </a:r>
            <a:r>
              <a:rPr lang="en-GB" sz="1400" i="1" dirty="0" err="1">
                <a:solidFill>
                  <a:schemeClr val="bg1">
                    <a:lumMod val="50000"/>
                  </a:schemeClr>
                </a:solidFill>
                <a:latin typeface="Nexa Light" panose="02000000000000000000" pitchFamily="50" charset="0"/>
              </a:rPr>
              <a:t>boolean</a:t>
            </a:r>
            <a:r>
              <a:rPr lang="en-GB" sz="1400" i="1" dirty="0">
                <a:solidFill>
                  <a:schemeClr val="bg1">
                    <a:lumMod val="50000"/>
                  </a:schemeClr>
                </a:solidFill>
                <a:latin typeface="Nexa Light" panose="02000000000000000000" pitchFamily="50" charset="0"/>
              </a:rPr>
              <a:t> flag;</a:t>
            </a:r>
          </a:p>
        </p:txBody>
      </p:sp>
      <p:sp>
        <p:nvSpPr>
          <p:cNvPr id="4" name="Title 3">
            <a:extLst>
              <a:ext uri="{FF2B5EF4-FFF2-40B4-BE49-F238E27FC236}">
                <a16:creationId xmlns:a16="http://schemas.microsoft.com/office/drawing/2014/main" id="{5D466F96-11B9-7180-1D5B-E9FBDE558486}"/>
              </a:ext>
            </a:extLst>
          </p:cNvPr>
          <p:cNvSpPr>
            <a:spLocks noGrp="1"/>
          </p:cNvSpPr>
          <p:nvPr>
            <p:ph type="title"/>
          </p:nvPr>
        </p:nvSpPr>
        <p:spPr/>
        <p:txBody>
          <a:bodyPr/>
          <a:lstStyle/>
          <a:p>
            <a:r>
              <a:rPr lang="en-GB" dirty="0"/>
              <a:t>Interrupts</a:t>
            </a:r>
          </a:p>
        </p:txBody>
      </p:sp>
    </p:spTree>
    <p:extLst>
      <p:ext uri="{BB962C8B-B14F-4D97-AF65-F5344CB8AC3E}">
        <p14:creationId xmlns:p14="http://schemas.microsoft.com/office/powerpoint/2010/main" val="383802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17BAA-EA8D-133C-543F-A98C61E0096D}"/>
              </a:ext>
            </a:extLst>
          </p:cNvPr>
          <p:cNvSpPr>
            <a:spLocks noGrp="1"/>
          </p:cNvSpPr>
          <p:nvPr>
            <p:ph sz="half" idx="1"/>
          </p:nvPr>
        </p:nvSpPr>
        <p:spPr/>
        <p:txBody>
          <a:bodyPr>
            <a:noAutofit/>
          </a:bodyPr>
          <a:lstStyle/>
          <a:p>
            <a:pPr marL="457200" lvl="2" indent="0">
              <a:lnSpc>
                <a:spcPct val="100000"/>
              </a:lnSpc>
              <a:buNone/>
            </a:pPr>
            <a:r>
              <a:rPr lang="en-GB" sz="1200" dirty="0" err="1">
                <a:latin typeface="Consolas" panose="020B0609020204030204" pitchFamily="49" charset="0"/>
              </a:rPr>
              <a:t>const</a:t>
            </a:r>
            <a:r>
              <a:rPr lang="en-GB" sz="1200" dirty="0">
                <a:latin typeface="Consolas" panose="020B0609020204030204" pitchFamily="49" charset="0"/>
              </a:rPr>
              <a:t> byte </a:t>
            </a:r>
            <a:r>
              <a:rPr lang="en-GB" sz="1200" dirty="0" err="1">
                <a:latin typeface="Consolas" panose="020B0609020204030204" pitchFamily="49" charset="0"/>
              </a:rPr>
              <a:t>ledPin</a:t>
            </a:r>
            <a:r>
              <a:rPr lang="en-GB" sz="1200" dirty="0">
                <a:latin typeface="Consolas" panose="020B0609020204030204" pitchFamily="49" charset="0"/>
              </a:rPr>
              <a:t> = 13;</a:t>
            </a:r>
          </a:p>
          <a:p>
            <a:pPr marL="457200" lvl="2" indent="0">
              <a:lnSpc>
                <a:spcPct val="100000"/>
              </a:lnSpc>
              <a:buNone/>
            </a:pPr>
            <a:r>
              <a:rPr lang="en-GB" sz="1200" dirty="0" err="1">
                <a:latin typeface="Consolas" panose="020B0609020204030204" pitchFamily="49" charset="0"/>
              </a:rPr>
              <a:t>const</a:t>
            </a:r>
            <a:r>
              <a:rPr lang="en-GB" sz="1200" dirty="0">
                <a:latin typeface="Consolas" panose="020B0609020204030204" pitchFamily="49" charset="0"/>
              </a:rPr>
              <a:t> byte </a:t>
            </a:r>
            <a:r>
              <a:rPr lang="en-GB" sz="1200" dirty="0" err="1">
                <a:latin typeface="Consolas" panose="020B0609020204030204" pitchFamily="49" charset="0"/>
              </a:rPr>
              <a:t>interruptPin</a:t>
            </a:r>
            <a:r>
              <a:rPr lang="en-GB" sz="1200" dirty="0">
                <a:latin typeface="Consolas" panose="020B0609020204030204" pitchFamily="49" charset="0"/>
              </a:rPr>
              <a:t> = 2;</a:t>
            </a:r>
          </a:p>
          <a:p>
            <a:pPr marL="457200" lvl="2" indent="0">
              <a:lnSpc>
                <a:spcPct val="100000"/>
              </a:lnSpc>
              <a:buNone/>
            </a:pPr>
            <a:r>
              <a:rPr lang="en-GB" sz="1200" dirty="0">
                <a:latin typeface="Consolas" panose="020B0609020204030204" pitchFamily="49" charset="0"/>
              </a:rPr>
              <a:t>volatile byte state = LOW;</a:t>
            </a:r>
          </a:p>
          <a:p>
            <a:pPr marL="457200" lvl="2" indent="0">
              <a:lnSpc>
                <a:spcPct val="100000"/>
              </a:lnSpc>
              <a:buNone/>
            </a:pPr>
            <a:endParaRPr lang="en-GB" sz="1200" dirty="0">
              <a:latin typeface="Consolas" panose="020B0609020204030204" pitchFamily="49" charset="0"/>
            </a:endParaRPr>
          </a:p>
          <a:p>
            <a:pPr marL="457200" lvl="2" indent="0">
              <a:lnSpc>
                <a:spcPct val="100000"/>
              </a:lnSpc>
              <a:buNone/>
            </a:pPr>
            <a:r>
              <a:rPr lang="en-GB" sz="1200" dirty="0">
                <a:latin typeface="Consolas" panose="020B0609020204030204" pitchFamily="49" charset="0"/>
              </a:rPr>
              <a:t>void setup() {</a:t>
            </a:r>
          </a:p>
          <a:p>
            <a:pPr marL="457200" lvl="2" indent="0">
              <a:lnSpc>
                <a:spcPct val="100000"/>
              </a:lnSpc>
              <a:buNone/>
            </a:pPr>
            <a:r>
              <a:rPr lang="en-GB" sz="1200" dirty="0">
                <a:latin typeface="Consolas" panose="020B0609020204030204" pitchFamily="49" charset="0"/>
              </a:rPr>
              <a:t>  </a:t>
            </a:r>
            <a:r>
              <a:rPr lang="en-GB" sz="1200" dirty="0" err="1">
                <a:latin typeface="Consolas" panose="020B0609020204030204" pitchFamily="49" charset="0"/>
              </a:rPr>
              <a:t>pinMode</a:t>
            </a:r>
            <a:r>
              <a:rPr lang="en-GB" sz="1200" dirty="0">
                <a:latin typeface="Consolas" panose="020B0609020204030204" pitchFamily="49" charset="0"/>
              </a:rPr>
              <a:t>(</a:t>
            </a:r>
            <a:r>
              <a:rPr lang="en-GB" sz="1200" dirty="0" err="1">
                <a:latin typeface="Consolas" panose="020B0609020204030204" pitchFamily="49" charset="0"/>
              </a:rPr>
              <a:t>ledPin</a:t>
            </a:r>
            <a:r>
              <a:rPr lang="en-GB" sz="1200" dirty="0">
                <a:latin typeface="Consolas" panose="020B0609020204030204" pitchFamily="49" charset="0"/>
              </a:rPr>
              <a:t>, OUTPUT);</a:t>
            </a:r>
          </a:p>
          <a:p>
            <a:pPr marL="457200" lvl="2" indent="0">
              <a:lnSpc>
                <a:spcPct val="100000"/>
              </a:lnSpc>
              <a:buNone/>
            </a:pPr>
            <a:r>
              <a:rPr lang="en-GB" sz="1200" dirty="0">
                <a:latin typeface="Consolas" panose="020B0609020204030204" pitchFamily="49" charset="0"/>
              </a:rPr>
              <a:t>  </a:t>
            </a:r>
            <a:r>
              <a:rPr lang="en-GB" sz="1200" dirty="0" err="1">
                <a:latin typeface="Consolas" panose="020B0609020204030204" pitchFamily="49" charset="0"/>
              </a:rPr>
              <a:t>pinMode</a:t>
            </a:r>
            <a:r>
              <a:rPr lang="en-GB" sz="1200" dirty="0">
                <a:latin typeface="Consolas" panose="020B0609020204030204" pitchFamily="49" charset="0"/>
              </a:rPr>
              <a:t>(</a:t>
            </a:r>
            <a:r>
              <a:rPr lang="en-GB" sz="1200" dirty="0" err="1">
                <a:latin typeface="Consolas" panose="020B0609020204030204" pitchFamily="49" charset="0"/>
              </a:rPr>
              <a:t>interruptPin</a:t>
            </a:r>
            <a:r>
              <a:rPr lang="en-GB" sz="1200" dirty="0">
                <a:latin typeface="Consolas" panose="020B0609020204030204" pitchFamily="49" charset="0"/>
              </a:rPr>
              <a:t>, INPUT_PULLUP);</a:t>
            </a:r>
          </a:p>
          <a:p>
            <a:pPr marL="457200" lvl="2" indent="0">
              <a:lnSpc>
                <a:spcPct val="100000"/>
              </a:lnSpc>
              <a:buNone/>
            </a:pPr>
            <a:r>
              <a:rPr lang="en-GB" sz="1200" dirty="0">
                <a:latin typeface="Consolas" panose="020B0609020204030204" pitchFamily="49" charset="0"/>
              </a:rPr>
              <a:t>  </a:t>
            </a:r>
            <a:r>
              <a:rPr lang="en-GB" sz="1200" dirty="0" err="1">
                <a:latin typeface="Consolas" panose="020B0609020204030204" pitchFamily="49" charset="0"/>
              </a:rPr>
              <a:t>attachInterrupt</a:t>
            </a:r>
            <a:r>
              <a:rPr lang="en-GB" sz="1200" dirty="0">
                <a:latin typeface="Consolas" panose="020B0609020204030204" pitchFamily="49" charset="0"/>
              </a:rPr>
              <a:t>(</a:t>
            </a:r>
            <a:r>
              <a:rPr lang="en-GB" sz="1200" dirty="0" err="1">
                <a:latin typeface="Consolas" panose="020B0609020204030204" pitchFamily="49" charset="0"/>
              </a:rPr>
              <a:t>digitalPinToInterrupt</a:t>
            </a:r>
            <a:r>
              <a:rPr lang="en-GB" sz="1200" dirty="0">
                <a:latin typeface="Consolas" panose="020B0609020204030204" pitchFamily="49" charset="0"/>
              </a:rPr>
              <a:t>(</a:t>
            </a:r>
            <a:r>
              <a:rPr lang="en-GB" sz="1200" dirty="0" err="1">
                <a:latin typeface="Consolas" panose="020B0609020204030204" pitchFamily="49" charset="0"/>
              </a:rPr>
              <a:t>interruptPin</a:t>
            </a:r>
            <a:r>
              <a:rPr lang="en-GB" sz="1200" dirty="0">
                <a:latin typeface="Consolas" panose="020B0609020204030204" pitchFamily="49" charset="0"/>
              </a:rPr>
              <a:t>), blink, CHANGE);</a:t>
            </a:r>
          </a:p>
          <a:p>
            <a:pPr marL="457200" lvl="2" indent="0">
              <a:lnSpc>
                <a:spcPct val="100000"/>
              </a:lnSpc>
              <a:buNone/>
            </a:pPr>
            <a:r>
              <a:rPr lang="en-GB" sz="1200" dirty="0">
                <a:latin typeface="Consolas" panose="020B0609020204030204" pitchFamily="49" charset="0"/>
              </a:rPr>
              <a:t>}</a:t>
            </a:r>
          </a:p>
          <a:p>
            <a:pPr marL="457200" lvl="2" indent="0">
              <a:lnSpc>
                <a:spcPct val="100000"/>
              </a:lnSpc>
              <a:buNone/>
            </a:pPr>
            <a:endParaRPr lang="en-GB" sz="1200" dirty="0">
              <a:latin typeface="Consolas" panose="020B0609020204030204" pitchFamily="49" charset="0"/>
            </a:endParaRPr>
          </a:p>
          <a:p>
            <a:pPr marL="457200" lvl="2" indent="0">
              <a:lnSpc>
                <a:spcPct val="100000"/>
              </a:lnSpc>
              <a:buNone/>
            </a:pPr>
            <a:r>
              <a:rPr lang="en-GB" sz="1200" dirty="0">
                <a:latin typeface="Consolas" panose="020B0609020204030204" pitchFamily="49" charset="0"/>
              </a:rPr>
              <a:t>void loop() {</a:t>
            </a:r>
          </a:p>
          <a:p>
            <a:pPr marL="457200" lvl="2" indent="0">
              <a:lnSpc>
                <a:spcPct val="100000"/>
              </a:lnSpc>
              <a:buNone/>
            </a:pPr>
            <a:r>
              <a:rPr lang="en-GB" sz="1200" dirty="0">
                <a:latin typeface="Consolas" panose="020B0609020204030204" pitchFamily="49" charset="0"/>
              </a:rPr>
              <a:t>  </a:t>
            </a:r>
            <a:r>
              <a:rPr lang="en-GB" sz="1200" dirty="0" err="1">
                <a:latin typeface="Consolas" panose="020B0609020204030204" pitchFamily="49" charset="0"/>
              </a:rPr>
              <a:t>digitalWrite</a:t>
            </a:r>
            <a:r>
              <a:rPr lang="en-GB" sz="1200" dirty="0">
                <a:latin typeface="Consolas" panose="020B0609020204030204" pitchFamily="49" charset="0"/>
              </a:rPr>
              <a:t>(</a:t>
            </a:r>
            <a:r>
              <a:rPr lang="en-GB" sz="1200" dirty="0" err="1">
                <a:latin typeface="Consolas" panose="020B0609020204030204" pitchFamily="49" charset="0"/>
              </a:rPr>
              <a:t>ledPin</a:t>
            </a:r>
            <a:r>
              <a:rPr lang="en-GB" sz="1200" dirty="0">
                <a:latin typeface="Consolas" panose="020B0609020204030204" pitchFamily="49" charset="0"/>
              </a:rPr>
              <a:t>, state);</a:t>
            </a:r>
          </a:p>
          <a:p>
            <a:pPr marL="457200" lvl="2" indent="0">
              <a:lnSpc>
                <a:spcPct val="100000"/>
              </a:lnSpc>
              <a:buNone/>
            </a:pPr>
            <a:r>
              <a:rPr lang="en-GB" sz="1200" dirty="0">
                <a:latin typeface="Consolas" panose="020B0609020204030204" pitchFamily="49" charset="0"/>
              </a:rPr>
              <a:t>}</a:t>
            </a:r>
          </a:p>
          <a:p>
            <a:pPr marL="457200" lvl="2" indent="0">
              <a:lnSpc>
                <a:spcPct val="100000"/>
              </a:lnSpc>
              <a:buNone/>
            </a:pPr>
            <a:endParaRPr lang="en-GB" sz="1200" dirty="0">
              <a:latin typeface="Consolas" panose="020B0609020204030204" pitchFamily="49" charset="0"/>
            </a:endParaRPr>
          </a:p>
          <a:p>
            <a:pPr marL="457200" lvl="2" indent="0">
              <a:lnSpc>
                <a:spcPct val="100000"/>
              </a:lnSpc>
              <a:buNone/>
            </a:pPr>
            <a:r>
              <a:rPr lang="en-GB" sz="1200" dirty="0">
                <a:latin typeface="Consolas" panose="020B0609020204030204" pitchFamily="49" charset="0"/>
              </a:rPr>
              <a:t>void blink() {</a:t>
            </a:r>
          </a:p>
          <a:p>
            <a:pPr marL="457200" lvl="2" indent="0">
              <a:lnSpc>
                <a:spcPct val="100000"/>
              </a:lnSpc>
              <a:buNone/>
            </a:pPr>
            <a:r>
              <a:rPr lang="en-GB" sz="1200" dirty="0">
                <a:latin typeface="Consolas" panose="020B0609020204030204" pitchFamily="49" charset="0"/>
              </a:rPr>
              <a:t>  state = !state;</a:t>
            </a:r>
          </a:p>
          <a:p>
            <a:pPr marL="457200" lvl="2" indent="0">
              <a:lnSpc>
                <a:spcPct val="100000"/>
              </a:lnSpc>
              <a:buNone/>
            </a:pPr>
            <a:r>
              <a:rPr lang="en-GB" sz="1200" dirty="0">
                <a:latin typeface="Consolas" panose="020B0609020204030204" pitchFamily="49" charset="0"/>
              </a:rPr>
              <a:t>}</a:t>
            </a:r>
          </a:p>
        </p:txBody>
      </p:sp>
      <p:sp>
        <p:nvSpPr>
          <p:cNvPr id="3" name="Content Placeholder 2">
            <a:extLst>
              <a:ext uri="{FF2B5EF4-FFF2-40B4-BE49-F238E27FC236}">
                <a16:creationId xmlns:a16="http://schemas.microsoft.com/office/drawing/2014/main" id="{DBFCFC7D-5411-571E-19AF-E8C9E944401F}"/>
              </a:ext>
            </a:extLst>
          </p:cNvPr>
          <p:cNvSpPr>
            <a:spLocks noGrp="1"/>
          </p:cNvSpPr>
          <p:nvPr>
            <p:ph sz="half" idx="2"/>
          </p:nvPr>
        </p:nvSpPr>
        <p:spPr/>
        <p:txBody>
          <a:bodyPr>
            <a:normAutofit/>
          </a:bodyPr>
          <a:lstStyle/>
          <a:p>
            <a:pPr marL="636588" lvl="2" indent="-179388">
              <a:lnSpc>
                <a:spcPct val="160000"/>
              </a:lnSpc>
            </a:pPr>
            <a:r>
              <a:rPr lang="en-GB" sz="1400" dirty="0">
                <a:solidFill>
                  <a:schemeClr val="bg1">
                    <a:lumMod val="50000"/>
                  </a:schemeClr>
                </a:solidFill>
                <a:latin typeface="Nexa Light" panose="02000000000000000000" pitchFamily="50" charset="0"/>
              </a:rPr>
              <a:t>This example expects an external interrupt given by a switch connected to pin 2 (Interrupt 0) of the Arduino Mega and changes the state of the built-in LED in Pin 13.</a:t>
            </a:r>
          </a:p>
          <a:p>
            <a:pPr marL="1093788" lvl="3" indent="-179388">
              <a:lnSpc>
                <a:spcPct val="160000"/>
              </a:lnSpc>
            </a:pPr>
            <a:r>
              <a:rPr lang="en-GB" sz="1200" dirty="0">
                <a:solidFill>
                  <a:schemeClr val="bg1">
                    <a:lumMod val="50000"/>
                  </a:schemeClr>
                </a:solidFill>
                <a:latin typeface="Nexa Light" panose="02000000000000000000" pitchFamily="50" charset="0"/>
              </a:rPr>
              <a:t>Normally, you should use </a:t>
            </a:r>
            <a:r>
              <a:rPr lang="en-GB" sz="1200" dirty="0" err="1">
                <a:solidFill>
                  <a:schemeClr val="bg1">
                    <a:lumMod val="50000"/>
                  </a:schemeClr>
                </a:solidFill>
                <a:latin typeface="Nexa Light" panose="02000000000000000000" pitchFamily="50" charset="0"/>
              </a:rPr>
              <a:t>digitalPinToInterrupt</a:t>
            </a:r>
            <a:r>
              <a:rPr lang="en-GB" sz="1200" dirty="0">
                <a:solidFill>
                  <a:schemeClr val="bg1">
                    <a:lumMod val="50000"/>
                  </a:schemeClr>
                </a:solidFill>
                <a:latin typeface="Nexa Light" panose="02000000000000000000" pitchFamily="50" charset="0"/>
              </a:rPr>
              <a:t>(pin), rather than place an interrupt number directly into your sketch. The specific pins with interrupts and their mapping to interrupt number varies for each type of board.</a:t>
            </a:r>
          </a:p>
        </p:txBody>
      </p:sp>
      <p:sp>
        <p:nvSpPr>
          <p:cNvPr id="4" name="Title 3">
            <a:extLst>
              <a:ext uri="{FF2B5EF4-FFF2-40B4-BE49-F238E27FC236}">
                <a16:creationId xmlns:a16="http://schemas.microsoft.com/office/drawing/2014/main" id="{5D466F96-11B9-7180-1D5B-E9FBDE558486}"/>
              </a:ext>
            </a:extLst>
          </p:cNvPr>
          <p:cNvSpPr>
            <a:spLocks noGrp="1"/>
          </p:cNvSpPr>
          <p:nvPr>
            <p:ph type="title"/>
          </p:nvPr>
        </p:nvSpPr>
        <p:spPr/>
        <p:txBody>
          <a:bodyPr/>
          <a:lstStyle/>
          <a:p>
            <a:r>
              <a:rPr lang="en-GB" dirty="0"/>
              <a:t>Interrupts: Arduino Example</a:t>
            </a:r>
          </a:p>
        </p:txBody>
      </p:sp>
      <p:pic>
        <p:nvPicPr>
          <p:cNvPr id="12" name="Picture 11">
            <a:extLst>
              <a:ext uri="{FF2B5EF4-FFF2-40B4-BE49-F238E27FC236}">
                <a16:creationId xmlns:a16="http://schemas.microsoft.com/office/drawing/2014/main" id="{E88BF989-BB27-644F-335A-E232DD9ADE23}"/>
              </a:ext>
            </a:extLst>
          </p:cNvPr>
          <p:cNvPicPr>
            <a:picLocks noChangeAspect="1"/>
          </p:cNvPicPr>
          <p:nvPr/>
        </p:nvPicPr>
        <p:blipFill>
          <a:blip r:embed="rId2"/>
          <a:stretch>
            <a:fillRect/>
          </a:stretch>
        </p:blipFill>
        <p:spPr>
          <a:xfrm>
            <a:off x="6248401" y="4911944"/>
            <a:ext cx="5654655" cy="1435067"/>
          </a:xfrm>
          <a:prstGeom prst="rect">
            <a:avLst/>
          </a:prstGeom>
        </p:spPr>
      </p:pic>
    </p:spTree>
    <p:extLst>
      <p:ext uri="{BB962C8B-B14F-4D97-AF65-F5344CB8AC3E}">
        <p14:creationId xmlns:p14="http://schemas.microsoft.com/office/powerpoint/2010/main" val="2503904468"/>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166</TotalTime>
  <Words>1325</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Cambria Math</vt:lpstr>
      <vt:lpstr>Consolas</vt:lpstr>
      <vt:lpstr>Nexa Bold</vt:lpstr>
      <vt:lpstr>Nexa Light</vt:lpstr>
      <vt:lpstr>Nexa-Bold</vt:lpstr>
      <vt:lpstr>Nexa-Book</vt:lpstr>
      <vt:lpstr>Nexa-Light</vt:lpstr>
      <vt:lpstr>MCR2 Theme</vt:lpstr>
      <vt:lpstr>MCU</vt:lpstr>
      <vt:lpstr>Interrupts</vt:lpstr>
      <vt:lpstr>Interrupts</vt:lpstr>
      <vt:lpstr>Interrupts</vt:lpstr>
      <vt:lpstr>Interrupts</vt:lpstr>
      <vt:lpstr>Interrupts</vt:lpstr>
      <vt:lpstr>Interrupts</vt:lpstr>
      <vt:lpstr>Interrupts</vt:lpstr>
      <vt:lpstr>Interrupts: Arduino Example</vt:lpstr>
      <vt:lpstr>PWM Signals</vt:lpstr>
      <vt:lpstr>PWM</vt:lpstr>
      <vt:lpstr>PWM</vt:lpstr>
      <vt:lpstr>Arduino PWM</vt:lpstr>
      <vt:lpstr>Arduino PWM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MCU</dc:title>
  <dc:creator>Mario Martinez</dc:creator>
  <cp:lastModifiedBy>Mario Martinez</cp:lastModifiedBy>
  <cp:revision>5</cp:revision>
  <dcterms:created xsi:type="dcterms:W3CDTF">2023-08-27T09:41:39Z</dcterms:created>
  <dcterms:modified xsi:type="dcterms:W3CDTF">2023-08-27T12:28:11Z</dcterms:modified>
</cp:coreProperties>
</file>