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31" r:id="rId4"/>
    <p:sldId id="332" r:id="rId5"/>
    <p:sldId id="315" r:id="rId6"/>
    <p:sldId id="318" r:id="rId7"/>
    <p:sldId id="333" r:id="rId8"/>
    <p:sldId id="319" r:id="rId9"/>
    <p:sldId id="320" r:id="rId10"/>
    <p:sldId id="334" r:id="rId11"/>
    <p:sldId id="327" r:id="rId12"/>
    <p:sldId id="323" r:id="rId13"/>
    <p:sldId id="328" r:id="rId14"/>
    <p:sldId id="336" r:id="rId15"/>
    <p:sldId id="329" r:id="rId16"/>
    <p:sldId id="321" r:id="rId17"/>
    <p:sldId id="325" r:id="rId18"/>
    <p:sldId id="326" r:id="rId19"/>
    <p:sldId id="330" r:id="rId20"/>
    <p:sldId id="310" r:id="rId21"/>
    <p:sldId id="311" r:id="rId22"/>
    <p:sldId id="3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F3DD4-1152-0153-1C07-1657430079AF}" v="23" dt="2023-03-26T21:17:0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80" autoAdjust="0"/>
    <p:restoredTop sz="94660"/>
  </p:normalViewPr>
  <p:slideViewPr>
    <p:cSldViewPr snapToGrid="0">
      <p:cViewPr varScale="1">
        <p:scale>
          <a:sx n="46" d="100"/>
          <a:sy n="46" d="100"/>
        </p:scale>
        <p:origin x="32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FA155-ADAC-4DBC-9688-6260D6ABE67D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95686-0F1E-4BE9-BC3A-7ED40D9AA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0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25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9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7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47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63D67-EF4C-8247-91B6-64C2A295C9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1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E3730AB-7AF5-B148-A16D-A2320CD0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152" y="365125"/>
            <a:ext cx="7656576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E5634C9-69AA-2245-AA53-E6F7E764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9CB5CA64-1CF4-F449-908A-BDA1E699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C367D54-26AC-4AC2-B9E9-6058043B4D3D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4FEE61F-D9AB-554F-977D-C0B56110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787C2F7-4ACE-4148-8B80-4A0AC0D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D2CB76-0D67-49F2-BB09-FA7C973C6F11}" type="slidenum">
              <a:rPr lang="en-GB" smtClean="0"/>
              <a:t>‹#›</a:t>
            </a:fld>
            <a:endParaRPr lang="en-GB"/>
          </a:p>
        </p:txBody>
      </p:sp>
      <p:pic>
        <p:nvPicPr>
          <p:cNvPr id="26" name="Picture 25" descr="Logo&#10;&#10;Description automatically generated with low confidence">
            <a:extLst>
              <a:ext uri="{FF2B5EF4-FFF2-40B4-BE49-F238E27FC236}">
                <a16:creationId xmlns:a16="http://schemas.microsoft.com/office/drawing/2014/main" id="{844FE198-10C9-E44C-9CE8-46F49054C2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4" y="1078823"/>
            <a:ext cx="1994916" cy="6118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7C8AFE2-ECA2-054D-8A9B-C50C2A2FA4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0" y="383409"/>
            <a:ext cx="1291844" cy="1291844"/>
          </a:xfrm>
          <a:prstGeom prst="rect">
            <a:avLst/>
          </a:prstGeom>
          <a:effectLst>
            <a:outerShdw blurRad="50800" dir="240000" sx="1000" sy="1000" algn="ctr" rotWithShape="0">
              <a:srgbClr val="000000"/>
            </a:outerShdw>
          </a:effectLst>
        </p:spPr>
      </p:pic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D06F5B3-5574-CB5E-7033-D6D0F682D3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566" y="351492"/>
            <a:ext cx="2186117" cy="6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16/04/2023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  <p:sldLayoutId id="2147483700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Relationship Id="rId6" Type="http://schemas.openxmlformats.org/officeDocument/2006/relationships/image" Target="../media/image411.png"/><Relationship Id="rId9" Type="http://schemas.openxmlformats.org/officeDocument/2006/relationships/image" Target="../media/image1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50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Relationship Id="rId6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.xml"/><Relationship Id="rId4" Type="http://schemas.openxmlformats.org/officeDocument/2006/relationships/hyperlink" Target="http://wiki.ros.org/roslaunch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11" Type="http://schemas.openxmlformats.org/officeDocument/2006/relationships/image" Target="../media/image140.png"/><Relationship Id="rId10" Type="http://schemas.openxmlformats.org/officeDocument/2006/relationships/image" Target="../media/image120.png"/><Relationship Id="rId4" Type="http://schemas.openxmlformats.org/officeDocument/2006/relationships/image" Target="../media/image8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Relationship Id="rId11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Relationship Id="rId11" Type="http://schemas.openxmlformats.org/officeDocument/2006/relationships/image" Target="../media/image3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11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5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917B-1894-DF88-2D96-0FCB36C47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Closed Loop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9BA25-F031-3529-D061-DDE165630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Mobile Robot Control</a:t>
            </a:r>
          </a:p>
        </p:txBody>
      </p:sp>
    </p:spTree>
    <p:extLst>
      <p:ext uri="{BB962C8B-B14F-4D97-AF65-F5344CB8AC3E}">
        <p14:creationId xmlns:p14="http://schemas.microsoft.com/office/powerpoint/2010/main" val="22992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3C1C-BA43-4BB1-A09B-048B3D2D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5B74-5DD3-457B-8C02-B2C6925B6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Implement a ROS node that computes the robot location using the encoder data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It should subscribe to </a:t>
            </a:r>
            <a:r>
              <a:rPr lang="en-GB" dirty="0">
                <a:latin typeface="Courier Std" panose="02070409020205020404" pitchFamily="49" charset="0"/>
              </a:rPr>
              <a:t>/</a:t>
            </a:r>
            <a:r>
              <a:rPr lang="en-GB" dirty="0" err="1">
                <a:latin typeface="Courier Std" panose="02070409020205020404" pitchFamily="49" charset="0"/>
              </a:rPr>
              <a:t>wl</a:t>
            </a:r>
            <a:r>
              <a:rPr lang="en-GB" dirty="0">
                <a:latin typeface="Courier Std" panose="02070409020205020404" pitchFamily="49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Courier Std" panose="02070409020205020404" pitchFamily="49" charset="0"/>
              </a:rPr>
              <a:t>/</a:t>
            </a:r>
            <a:r>
              <a:rPr lang="en-GB" dirty="0" err="1">
                <a:latin typeface="Courier Std" panose="02070409020205020404" pitchFamily="49" charset="0"/>
              </a:rPr>
              <a:t>wr</a:t>
            </a:r>
            <a:r>
              <a:rPr lang="en-GB" dirty="0"/>
              <a:t>, and publish the data to a suitable set of topics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published messages could be a set floats, or you can combine them in any way you see fit</a:t>
            </a:r>
          </a:p>
        </p:txBody>
      </p:sp>
    </p:spTree>
    <p:extLst>
      <p:ext uri="{BB962C8B-B14F-4D97-AF65-F5344CB8AC3E}">
        <p14:creationId xmlns:p14="http://schemas.microsoft.com/office/powerpoint/2010/main" val="38689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5845">
        <p:fade/>
      </p:transition>
    </mc:Choice>
    <mc:Fallback xmlns="">
      <p:transition spd="med" advTm="55845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5"/>
        <p14:stopEvt time="54008" objId="5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3182588" y="4414117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9A89F6-8E85-4AF5-B684-04C54492F0E7}"/>
              </a:ext>
            </a:extLst>
          </p:cNvPr>
          <p:cNvGrpSpPr/>
          <p:nvPr/>
        </p:nvGrpSpPr>
        <p:grpSpPr>
          <a:xfrm>
            <a:off x="897813" y="2483325"/>
            <a:ext cx="10396374" cy="3640219"/>
            <a:chOff x="-144005" y="2653702"/>
            <a:chExt cx="8938607" cy="30926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56B3F8B-8292-40EE-9A02-7C6E231CCBFB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34" name="Rounded Rectangle 13">
                <a:extLst>
                  <a:ext uri="{FF2B5EF4-FFF2-40B4-BE49-F238E27FC236}">
                    <a16:creationId xmlns:a16="http://schemas.microsoft.com/office/drawing/2014/main" id="{E8865CA7-D760-4CE8-813C-3F7ACBF31C80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5EDA7-5D41-4D8A-BE65-F7CDEBF76BED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9430DC2-418E-4D55-8B7D-776608412580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6BA6725-3D79-4CDE-9F18-215EBF064DAA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32A198F-1BE8-4241-BD36-3A8D407F3D23}"/>
                  </a:ext>
                </a:extLst>
              </p:cNvPr>
              <p:cNvCxnSpPr>
                <a:cxnSpLocks/>
                <a:endCxn id="37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ECF033F-0154-4643-93F8-9F908E671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08DD89E-CE69-4D84-BEA0-918A113ED236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13">
                <a:extLst>
                  <a:ext uri="{FF2B5EF4-FFF2-40B4-BE49-F238E27FC236}">
                    <a16:creationId xmlns:a16="http://schemas.microsoft.com/office/drawing/2014/main" id="{B4C835BE-58CF-4121-901E-363773D7E8B9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42" name="Rounded Rectangle 13">
                <a:extLst>
                  <a:ext uri="{FF2B5EF4-FFF2-40B4-BE49-F238E27FC236}">
                    <a16:creationId xmlns:a16="http://schemas.microsoft.com/office/drawing/2014/main" id="{D19BD294-F681-43B0-A826-9A027DF8A7E4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4E906C0-0856-4900-AACB-56C5AF220E2C}"/>
                  </a:ext>
                </a:extLst>
              </p:cNvPr>
              <p:cNvCxnSpPr>
                <a:cxnSpLocks/>
                <a:stCxn id="37" idx="6"/>
                <a:endCxn id="41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85322F2-A9BE-44E0-BA78-E4E199201F60}"/>
                  </a:ext>
                </a:extLst>
              </p:cNvPr>
              <p:cNvCxnSpPr>
                <a:cxnSpLocks/>
                <a:endCxn id="42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F10E04-E36A-4FF8-A3B5-7CBA405205D4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EAEECC-CEE0-491F-8FDC-E33EA12EC6E4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8D4A07-8A0C-4D91-8479-605BBF574D0B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C50472-94F6-426F-81DF-BA1B433A996A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D60A9C-E3DE-43D2-BD0F-0E69D94F8A65}"/>
                    </a:ext>
                  </a:extLst>
                </p:cNvPr>
                <p:cNvSpPr txBox="1"/>
                <p:nvPr/>
              </p:nvSpPr>
              <p:spPr>
                <a:xfrm>
                  <a:off x="2247187" y="4584369"/>
                  <a:ext cx="1355373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6D60A9C-E3DE-43D2-BD0F-0E69D94F8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187" y="4584369"/>
                  <a:ext cx="1355373" cy="392214"/>
                </a:xfrm>
                <a:prstGeom prst="rect">
                  <a:avLst/>
                </a:prstGeom>
                <a:blipFill>
                  <a:blip r:embed="rId3"/>
                  <a:stretch>
                    <a:fillRect l="-7752" r="-3101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5C33BE-EBC3-4DC5-A9DD-D97F9F9D2735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1467B6-E45E-455C-92E6-12EC1F47AD25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4AB224-1E9C-4517-A5F5-6DAF86CA6C4F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D963C43D-57F5-4D9B-AED4-8347E905F11E}"/>
              </a:ext>
            </a:extLst>
          </p:cNvPr>
          <p:cNvSpPr/>
          <p:nvPr/>
        </p:nvSpPr>
        <p:spPr>
          <a:xfrm>
            <a:off x="897813" y="1968165"/>
            <a:ext cx="3335293" cy="17758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08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7149">
        <p:fade/>
      </p:transition>
    </mc:Choice>
    <mc:Fallback xmlns="">
      <p:transition spd="med" advTm="671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8" grpId="0" animBg="1"/>
    </p:bldLst>
  </p:timing>
  <p:extLst>
    <p:ext uri="{E180D4A7-C9FB-4DFB-919C-405C955672EB}">
      <p14:showEvtLst xmlns:p14="http://schemas.microsoft.com/office/powerpoint/2010/main">
        <p14:playEvt time="308" objId="3"/>
        <p14:stopEvt time="65702" objId="3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6C10-C9A1-4E88-AE89-61CF9A4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Error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EC4D384-691C-484B-9B7D-0C6D1802C6B6}"/>
              </a:ext>
            </a:extLst>
          </p:cNvPr>
          <p:cNvSpPr/>
          <p:nvPr/>
        </p:nvSpPr>
        <p:spPr>
          <a:xfrm rot="2495147">
            <a:off x="908420" y="2859638"/>
            <a:ext cx="786809" cy="1105786"/>
          </a:xfrm>
          <a:prstGeom prst="triangle">
            <a:avLst/>
          </a:prstGeom>
          <a:solidFill>
            <a:srgbClr val="FF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1357F5-4049-42F0-AECF-2AE913EE3703}"/>
              </a:ext>
            </a:extLst>
          </p:cNvPr>
          <p:cNvSpPr/>
          <p:nvPr/>
        </p:nvSpPr>
        <p:spPr>
          <a:xfrm>
            <a:off x="7242987" y="1690688"/>
            <a:ext cx="276447" cy="276447"/>
          </a:xfrm>
          <a:prstGeom prst="ellipse">
            <a:avLst/>
          </a:prstGeom>
          <a:solidFill>
            <a:srgbClr val="92D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/>
              <p:nvPr/>
            </p:nvSpPr>
            <p:spPr>
              <a:xfrm>
                <a:off x="132242" y="4246682"/>
                <a:ext cx="23980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Robot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FD2178-8BA7-4EEF-9C9A-7263984BC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2" y="4246682"/>
                <a:ext cx="2398028" cy="830997"/>
              </a:xfrm>
              <a:prstGeom prst="rect">
                <a:avLst/>
              </a:prstGeom>
              <a:blipFill>
                <a:blip r:embed="rId3"/>
                <a:stretch>
                  <a:fillRect l="-1272" t="-6618" r="-1018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/>
              <p:nvPr/>
            </p:nvSpPr>
            <p:spPr>
              <a:xfrm>
                <a:off x="7258067" y="2090980"/>
                <a:ext cx="24036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Target 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EEE759-41BD-4174-8436-A27E7B67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67" y="2090980"/>
                <a:ext cx="2403663" cy="830997"/>
              </a:xfrm>
              <a:prstGeom prst="rect">
                <a:avLst/>
              </a:prstGeom>
              <a:blipFill>
                <a:blip r:embed="rId4"/>
                <a:stretch>
                  <a:fillRect l="-2284" t="-6618" r="-1777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4D721C-88B9-4293-A824-E30E605189F7}"/>
              </a:ext>
            </a:extLst>
          </p:cNvPr>
          <p:cNvCxnSpPr>
            <a:cxnSpLocks/>
          </p:cNvCxnSpPr>
          <p:nvPr/>
        </p:nvCxnSpPr>
        <p:spPr>
          <a:xfrm flipV="1">
            <a:off x="1219835" y="1822457"/>
            <a:ext cx="6166803" cy="170230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D2F7B1-E95B-46C1-BC53-68A4A6982BF6}"/>
              </a:ext>
            </a:extLst>
          </p:cNvPr>
          <p:cNvCxnSpPr>
            <a:cxnSpLocks/>
          </p:cNvCxnSpPr>
          <p:nvPr/>
        </p:nvCxnSpPr>
        <p:spPr>
          <a:xfrm flipV="1">
            <a:off x="1219835" y="3436112"/>
            <a:ext cx="6161374" cy="95105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A0160-74DE-445F-BE0B-6BA470D8033B}"/>
                  </a:ext>
                </a:extLst>
              </p:cNvPr>
              <p:cNvSpPr txBox="1"/>
              <p:nvPr/>
            </p:nvSpPr>
            <p:spPr>
              <a:xfrm>
                <a:off x="3310774" y="2992538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9A0160-74DE-445F-BE0B-6BA470D8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74" y="2992538"/>
                <a:ext cx="88215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188DD-6028-419C-A17F-CD8492A90B52}"/>
              </a:ext>
            </a:extLst>
          </p:cNvPr>
          <p:cNvCxnSpPr>
            <a:cxnSpLocks/>
          </p:cNvCxnSpPr>
          <p:nvPr/>
        </p:nvCxnSpPr>
        <p:spPr>
          <a:xfrm flipV="1">
            <a:off x="1061634" y="1389354"/>
            <a:ext cx="6063637" cy="1689026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4ECBB5-C7F3-48F6-BBF9-B328DFED961C}"/>
              </a:ext>
            </a:extLst>
          </p:cNvPr>
          <p:cNvCxnSpPr>
            <a:cxnSpLocks/>
          </p:cNvCxnSpPr>
          <p:nvPr/>
        </p:nvCxnSpPr>
        <p:spPr>
          <a:xfrm flipV="1">
            <a:off x="1219835" y="1690688"/>
            <a:ext cx="1587587" cy="183407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3E194569-6C21-4FC7-9D7F-CB2D181A180D}"/>
              </a:ext>
            </a:extLst>
          </p:cNvPr>
          <p:cNvSpPr/>
          <p:nvPr/>
        </p:nvSpPr>
        <p:spPr>
          <a:xfrm rot="424639">
            <a:off x="-777165" y="1572718"/>
            <a:ext cx="3458483" cy="3463208"/>
          </a:xfrm>
          <a:prstGeom prst="arc">
            <a:avLst>
              <a:gd name="adj1" fmla="val 18918973"/>
              <a:gd name="adj2" fmla="val 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9E0E9F0-5EB1-450B-976F-D9E3175082CF}"/>
              </a:ext>
            </a:extLst>
          </p:cNvPr>
          <p:cNvSpPr/>
          <p:nvPr/>
        </p:nvSpPr>
        <p:spPr>
          <a:xfrm rot="424639">
            <a:off x="-53265" y="1578840"/>
            <a:ext cx="3458483" cy="3463208"/>
          </a:xfrm>
          <a:prstGeom prst="arc">
            <a:avLst>
              <a:gd name="adj1" fmla="val 20419723"/>
              <a:gd name="adj2" fmla="val 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B9DEED-26AA-48E6-B9AB-B3105D9F6356}"/>
                  </a:ext>
                </a:extLst>
              </p:cNvPr>
              <p:cNvSpPr txBox="1"/>
              <p:nvPr/>
            </p:nvSpPr>
            <p:spPr>
              <a:xfrm>
                <a:off x="2530270" y="2556172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B9DEED-26AA-48E6-B9AB-B3105D9F6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70" y="2556172"/>
                <a:ext cx="882158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C8DB-CEA8-450B-902D-0E813C2B6F4F}"/>
                  </a:ext>
                </a:extLst>
              </p:cNvPr>
              <p:cNvSpPr txBox="1"/>
              <p:nvPr/>
            </p:nvSpPr>
            <p:spPr>
              <a:xfrm rot="20660465">
                <a:off x="3756996" y="1528498"/>
                <a:ext cx="2024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5EC8DB-CEA8-450B-902D-0E813C2B6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0465">
                <a:off x="3756996" y="1528498"/>
                <a:ext cx="202481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F5018B-4014-4AA0-A52B-15C18A4EB8C3}"/>
                  </a:ext>
                </a:extLst>
              </p:cNvPr>
              <p:cNvSpPr txBox="1"/>
              <p:nvPr/>
            </p:nvSpPr>
            <p:spPr>
              <a:xfrm>
                <a:off x="4738071" y="5463341"/>
                <a:ext cx="5819677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bg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F5018B-4014-4AA0-A52B-15C18A4EB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71" y="5463341"/>
                <a:ext cx="5819677" cy="6141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28ED6-E4AE-4E3F-8505-7894AB0C98C9}"/>
                  </a:ext>
                </a:extLst>
              </p:cNvPr>
              <p:cNvSpPr txBox="1"/>
              <p:nvPr/>
            </p:nvSpPr>
            <p:spPr>
              <a:xfrm>
                <a:off x="4738071" y="4816069"/>
                <a:ext cx="58196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en-GB" sz="28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428ED6-E4AE-4E3F-8505-7894AB0C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071" y="4816069"/>
                <a:ext cx="581967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44A49AF5-9206-4D74-827D-A552AEC94221}"/>
              </a:ext>
            </a:extLst>
          </p:cNvPr>
          <p:cNvSpPr/>
          <p:nvPr/>
        </p:nvSpPr>
        <p:spPr>
          <a:xfrm>
            <a:off x="-94990" y="1352861"/>
            <a:ext cx="3458483" cy="3463208"/>
          </a:xfrm>
          <a:prstGeom prst="arc">
            <a:avLst>
              <a:gd name="adj1" fmla="val 18654632"/>
              <a:gd name="adj2" fmla="val 21245799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2B9A7A-4955-4487-A292-74F46FFF7BE0}"/>
                  </a:ext>
                </a:extLst>
              </p:cNvPr>
              <p:cNvSpPr txBox="1"/>
              <p:nvPr/>
            </p:nvSpPr>
            <p:spPr>
              <a:xfrm rot="21436956">
                <a:off x="2312891" y="1813523"/>
                <a:ext cx="20248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dirty="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2B9A7A-4955-4487-A292-74F46FFF7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6956">
                <a:off x="2312891" y="1813523"/>
                <a:ext cx="202481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5EBBE7-FF76-43E6-86C0-5C12FA0D22E2}"/>
              </a:ext>
            </a:extLst>
          </p:cNvPr>
          <p:cNvCxnSpPr>
            <a:cxnSpLocks/>
          </p:cNvCxnSpPr>
          <p:nvPr/>
        </p:nvCxnSpPr>
        <p:spPr>
          <a:xfrm flipV="1">
            <a:off x="1209626" y="1775491"/>
            <a:ext cx="1" cy="1765267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0FB18C-FFA7-46FC-B51B-B593D7E8DF9F}"/>
                  </a:ext>
                </a:extLst>
              </p:cNvPr>
              <p:cNvSpPr txBox="1"/>
              <p:nvPr/>
            </p:nvSpPr>
            <p:spPr>
              <a:xfrm>
                <a:off x="7125271" y="3381241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0FB18C-FFA7-46FC-B51B-B593D7E8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271" y="3381241"/>
                <a:ext cx="882158" cy="461665"/>
              </a:xfrm>
              <a:prstGeom prst="rect">
                <a:avLst/>
              </a:prstGeom>
              <a:blipFill>
                <a:blip r:embed="rId11"/>
                <a:stretch>
                  <a:fillRect r="-4828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11D36C-C174-4F75-A8C5-A621B5607053}"/>
                  </a:ext>
                </a:extLst>
              </p:cNvPr>
              <p:cNvSpPr txBox="1"/>
              <p:nvPr/>
            </p:nvSpPr>
            <p:spPr>
              <a:xfrm>
                <a:off x="268635" y="1726498"/>
                <a:ext cx="8821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D11D36C-C174-4F75-A8C5-A621B560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5" y="1726498"/>
                <a:ext cx="882158" cy="461665"/>
              </a:xfrm>
              <a:prstGeom prst="rect">
                <a:avLst/>
              </a:prstGeom>
              <a:blipFill>
                <a:blip r:embed="rId12"/>
                <a:stretch>
                  <a:fillRect l="-1379" r="-5517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37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4365">
        <p:fade/>
      </p:transition>
    </mc:Choice>
    <mc:Fallback xmlns="">
      <p:transition spd="med" advTm="1243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8" grpId="0"/>
      <p:bldP spid="29" grpId="0"/>
      <p:bldP spid="30" grpId="0" animBg="1"/>
      <p:bldP spid="30" grpId="1" animBg="1"/>
      <p:bldP spid="31" grpId="0"/>
      <p:bldP spid="31" grpId="1"/>
      <p:bldP spid="36" grpId="0"/>
      <p:bldP spid="37" grpId="0"/>
    </p:bldLst>
  </p:timing>
  <p:extLst>
    <p:ext uri="{E180D4A7-C9FB-4DFB-919C-405C955672EB}">
      <p14:showEvtLst xmlns:p14="http://schemas.microsoft.com/office/powerpoint/2010/main">
        <p14:playEvt time="1" objId="3"/>
        <p14:stopEvt time="121144" objId="3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5591-1B1B-4309-8212-E6A6C15C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atan2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C1C82-4B29-4035-BA7C-D22981EE12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133" y="1446302"/>
                <a:ext cx="10879667" cy="473066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800" dirty="0"/>
                  <a:t>The atan2 function is a special form of arctan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GB" sz="1800" dirty="0"/>
              </a:p>
              <a:p>
                <a:pPr>
                  <a:lnSpc>
                    <a:spcPct val="170000"/>
                  </a:lnSpc>
                </a:pPr>
                <a:r>
                  <a:rPr lang="en-GB" sz="1800" dirty="0"/>
                  <a:t>It takes two arguments,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, and returns the angle to the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800" dirty="0"/>
                  <a:t> axis:</a:t>
                </a:r>
              </a:p>
              <a:p>
                <a:pPr>
                  <a:lnSpc>
                    <a:spcPct val="170000"/>
                  </a:lnSpc>
                </a:pPr>
                <a:endParaRPr lang="en-GB" sz="1800" dirty="0"/>
              </a:p>
              <a:p>
                <a:pPr>
                  <a:lnSpc>
                    <a:spcPct val="170000"/>
                  </a:lnSpc>
                </a:pPr>
                <a:endParaRPr lang="en-GB" sz="1800" dirty="0"/>
              </a:p>
              <a:p>
                <a:pPr>
                  <a:lnSpc>
                    <a:spcPct val="170000"/>
                  </a:lnSpc>
                </a:pPr>
                <a:endParaRPr lang="en-GB" sz="1800" dirty="0"/>
              </a:p>
              <a:p>
                <a:pPr>
                  <a:lnSpc>
                    <a:spcPct val="170000"/>
                  </a:lnSpc>
                </a:pPr>
                <a:r>
                  <a:rPr lang="en-GB" sz="1800" dirty="0"/>
                  <a:t>It is included in most maths libraries, but it is recommended to use </a:t>
                </a:r>
                <a:r>
                  <a:rPr lang="en-GB" sz="1800" dirty="0" err="1"/>
                  <a:t>numpy</a:t>
                </a:r>
                <a:r>
                  <a:rPr lang="en-GB" sz="1800" dirty="0"/>
                  <a:t>, as </a:t>
                </a:r>
                <a:r>
                  <a:rPr lang="en-GB" sz="1800" dirty="0" err="1"/>
                  <a:t>numpy</a:t>
                </a:r>
                <a:r>
                  <a:rPr lang="en-GB" sz="1800" dirty="0"/>
                  <a:t> will be necessary later on in the course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Courier Std" panose="02070409020205020404" pitchFamily="49" charset="0"/>
                  </a:rPr>
                  <a:t>import </a:t>
                </a:r>
                <a:r>
                  <a:rPr lang="en-GB" sz="1800" dirty="0" err="1">
                    <a:latin typeface="Courier Std" panose="02070409020205020404" pitchFamily="49" charset="0"/>
                  </a:rPr>
                  <a:t>numpy</a:t>
                </a:r>
                <a:endParaRPr lang="en-GB" sz="1800" dirty="0">
                  <a:latin typeface="Courier Std" panose="02070409020205020404" pitchFamily="49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1800" dirty="0">
                    <a:latin typeface="Courier Std" panose="02070409020205020404" pitchFamily="49" charset="0"/>
                  </a:rPr>
                  <a:t>theta = numpy.arctan2(</a:t>
                </a:r>
                <a:r>
                  <a:rPr lang="en-GB" sz="1800" dirty="0" err="1">
                    <a:latin typeface="Courier Std" panose="02070409020205020404" pitchFamily="49" charset="0"/>
                  </a:rPr>
                  <a:t>y,x</a:t>
                </a:r>
                <a:r>
                  <a:rPr lang="en-GB" sz="1800" dirty="0">
                    <a:latin typeface="Courier Std" panose="020704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C1C82-4B29-4035-BA7C-D22981EE1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33" y="1446302"/>
                <a:ext cx="10879667" cy="4730661"/>
              </a:xfrm>
              <a:blipFill>
                <a:blip r:embed="rId3"/>
                <a:stretch>
                  <a:fillRect l="-392" b="-3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6FAE0EFD-B273-9B0D-BD18-E357EBF42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782" y="2647083"/>
            <a:ext cx="6547222" cy="17588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36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490">
        <p:fade/>
      </p:transition>
    </mc:Choice>
    <mc:Fallback xmlns="">
      <p:transition spd="med" advTm="444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3053" objId="13"/>
        <p14:stopEvt time="37320" objId="13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D59C-44F7-40E9-8063-6A8B7D9C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74CB-CD3A-47ED-B076-4CB2BC7D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Modify the previous node to publish ed and </a:t>
            </a:r>
            <a:r>
              <a:rPr lang="en-GB" dirty="0" err="1"/>
              <a:t>etheta</a:t>
            </a:r>
            <a:r>
              <a:rPr lang="en-GB" dirty="0"/>
              <a:t>. </a:t>
            </a:r>
          </a:p>
          <a:p>
            <a:pPr>
              <a:lnSpc>
                <a:spcPct val="150000"/>
              </a:lnSpc>
            </a:pPr>
            <a:r>
              <a:rPr lang="en-GB" dirty="0"/>
              <a:t>Set a target, and drive the robot around, checking that the angle to the target and the distance from the target are updated correctly</a:t>
            </a:r>
          </a:p>
          <a:p>
            <a:pPr>
              <a:lnSpc>
                <a:spcPct val="150000"/>
              </a:lnSpc>
            </a:pPr>
            <a:r>
              <a:rPr lang="en-GB" dirty="0"/>
              <a:t>Remember to wrap all angles to within 1 circle</a:t>
            </a:r>
          </a:p>
        </p:txBody>
      </p:sp>
    </p:spTree>
    <p:extLst>
      <p:ext uri="{BB962C8B-B14F-4D97-AF65-F5344CB8AC3E}">
        <p14:creationId xmlns:p14="http://schemas.microsoft.com/office/powerpoint/2010/main" val="147179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424">
        <p:fade/>
      </p:transition>
    </mc:Choice>
    <mc:Fallback xmlns="">
      <p:transition spd="med" advTm="39424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4"/>
        <p14:stopEvt time="36967" objId="4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897813" y="1968165"/>
            <a:ext cx="3335293" cy="1775831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A468AE-CB85-4716-9620-C23BD1072C96}"/>
                  </a:ext>
                </a:extLst>
              </p:cNvPr>
              <p:cNvSpPr txBox="1"/>
              <p:nvPr/>
            </p:nvSpPr>
            <p:spPr>
              <a:xfrm>
                <a:off x="3719418" y="4993855"/>
                <a:ext cx="15764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A468AE-CB85-4716-9620-C23BD107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18" y="4993855"/>
                <a:ext cx="1576416" cy="461665"/>
              </a:xfrm>
              <a:prstGeom prst="rect">
                <a:avLst/>
              </a:prstGeom>
              <a:blipFill>
                <a:blip r:embed="rId6"/>
                <a:stretch>
                  <a:fillRect l="-7336" r="-3089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995F29B-334F-4530-A456-22317644FB7C}"/>
              </a:ext>
            </a:extLst>
          </p:cNvPr>
          <p:cNvGrpSpPr/>
          <p:nvPr/>
        </p:nvGrpSpPr>
        <p:grpSpPr>
          <a:xfrm>
            <a:off x="917761" y="2203942"/>
            <a:ext cx="10376426" cy="3912459"/>
            <a:chOff x="-126854" y="2422417"/>
            <a:chExt cx="8921456" cy="332388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5FF749-27DE-439C-B0AC-41FAEA81E5ED}"/>
                </a:ext>
              </a:extLst>
            </p:cNvPr>
            <p:cNvGrpSpPr/>
            <p:nvPr/>
          </p:nvGrpSpPr>
          <p:grpSpPr>
            <a:xfrm>
              <a:off x="-126854" y="2501240"/>
              <a:ext cx="8921456" cy="3245062"/>
              <a:chOff x="1193803" y="2119464"/>
              <a:chExt cx="8921456" cy="3245062"/>
            </a:xfrm>
          </p:grpSpPr>
          <p:sp>
            <p:nvSpPr>
              <p:cNvPr id="56" name="Rounded Rectangle 13">
                <a:extLst>
                  <a:ext uri="{FF2B5EF4-FFF2-40B4-BE49-F238E27FC236}">
                    <a16:creationId xmlns:a16="http://schemas.microsoft.com/office/drawing/2014/main" id="{3DC2717C-2635-4684-8438-00B899CBCEE7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A116C3F-83DE-49D1-87B1-37BE69235895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98B8586-C0F4-4C7F-A7E2-FD6673980C51}"/>
                  </a:ext>
                </a:extLst>
              </p:cNvPr>
              <p:cNvCxnSpPr>
                <a:cxnSpLocks/>
                <a:endCxn id="56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930D2BE-3251-4B4A-A018-52E035A5E1D6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9F77EA2-A85B-4E48-8278-56F93B0EA28B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E7D08E6-F068-480F-A995-7AFC8FB25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032AB7C-6E94-4B2D-94DF-98C308FCFD21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ounded Rectangle 13">
                <a:extLst>
                  <a:ext uri="{FF2B5EF4-FFF2-40B4-BE49-F238E27FC236}">
                    <a16:creationId xmlns:a16="http://schemas.microsoft.com/office/drawing/2014/main" id="{A24CAD08-C9BD-4C60-8C16-44A726CD3335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64" name="Rounded Rectangle 13">
                <a:extLst>
                  <a:ext uri="{FF2B5EF4-FFF2-40B4-BE49-F238E27FC236}">
                    <a16:creationId xmlns:a16="http://schemas.microsoft.com/office/drawing/2014/main" id="{A1697BCD-7B2C-49DD-97D1-CF4D70A35CFA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Encoders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7FD5484-1438-4577-BBBE-3F2AE9A5FB92}"/>
                  </a:ext>
                </a:extLst>
              </p:cNvPr>
              <p:cNvCxnSpPr>
                <a:cxnSpLocks/>
                <a:stCxn id="59" idx="6"/>
                <a:endCxn id="63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019EA9A-011B-491B-97DD-EF53A833CD51}"/>
                  </a:ext>
                </a:extLst>
              </p:cNvPr>
              <p:cNvCxnSpPr>
                <a:cxnSpLocks/>
                <a:endCxn id="64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DC33EE-378C-49A3-A263-BAF826C53E3B}"/>
                  </a:ext>
                </a:extLst>
              </p:cNvPr>
              <p:cNvCxnSpPr>
                <a:cxnSpLocks/>
                <a:stCxn id="64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B377890-0AE8-4E34-9113-945BDABB5035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AB398AE-9288-46F7-A961-42F5675EC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193803" y="2119464"/>
                    <a:ext cx="1312962" cy="39221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AB398AE-9288-46F7-A961-42F5675EC3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3803" y="2119464"/>
                    <a:ext cx="1312962" cy="3922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95C6FF7-1CD1-48D6-8349-843DCE4D6EFD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482582A-48AC-42FE-BAC8-6714B7666A3C}"/>
                    </a:ext>
                  </a:extLst>
                </p:cNvPr>
                <p:cNvSpPr txBox="1"/>
                <p:nvPr/>
              </p:nvSpPr>
              <p:spPr>
                <a:xfrm>
                  <a:off x="2281958" y="4793145"/>
                  <a:ext cx="1355373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70D8DA-489D-4E79-A06E-A0D4AEC508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958" y="4793145"/>
                  <a:ext cx="1355373" cy="392214"/>
                </a:xfrm>
                <a:prstGeom prst="rect">
                  <a:avLst/>
                </a:prstGeom>
                <a:blipFill>
                  <a:blip r:embed="rId8"/>
                  <a:stretch>
                    <a:fillRect l="-7336" r="-308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61E30F-ABE2-4FFE-B928-4C4ABB5C097C}"/>
                    </a:ext>
                  </a:extLst>
                </p:cNvPr>
                <p:cNvSpPr txBox="1"/>
                <p:nvPr/>
              </p:nvSpPr>
              <p:spPr>
                <a:xfrm>
                  <a:off x="1447689" y="2422417"/>
                  <a:ext cx="1312962" cy="392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GB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61E30F-ABE2-4FFE-B928-4C4ABB5C0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689" y="2422417"/>
                  <a:ext cx="1312962" cy="392214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F5AC92-CC62-4A87-928A-0C0182A7A240}"/>
                </a:ext>
              </a:extLst>
            </p:cNvPr>
            <p:cNvSpPr txBox="1"/>
            <p:nvPr/>
          </p:nvSpPr>
          <p:spPr>
            <a:xfrm>
              <a:off x="715637" y="2753528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7C662A3-F2C3-49CA-B2F2-BA131FDB00E2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A8835BBD-2A33-46C9-A3BD-CB178EFEBBBA}"/>
              </a:ext>
            </a:extLst>
          </p:cNvPr>
          <p:cNvSpPr/>
          <p:nvPr/>
        </p:nvSpPr>
        <p:spPr>
          <a:xfrm>
            <a:off x="3666181" y="2162177"/>
            <a:ext cx="3456420" cy="20004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45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940">
        <p:fade/>
      </p:transition>
    </mc:Choice>
    <mc:Fallback xmlns="">
      <p:transition spd="med" advTm="309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0" grpId="0" animBg="1"/>
    </p:bldLst>
  </p:timing>
  <p:extLst>
    <p:ext uri="{E180D4A7-C9FB-4DFB-919C-405C955672EB}">
      <p14:showEvtLst xmlns:p14="http://schemas.microsoft.com/office/powerpoint/2010/main">
        <p14:playEvt time="141" objId="7"/>
        <p14:stopEvt time="26624" objId="7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A574-6183-4688-BC02-A3757507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71CDF-18C3-42C2-8B51-40BBE5D6F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800" dirty="0"/>
                  <a:t>Since the robot is inherently stable, a simple PID scheme should be sufficient.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800" dirty="0"/>
                  <a:t>Start with a pair of proportional controllers: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/>
                  <a:t>… and add integral and derivative elements if necessary.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71CDF-18C3-42C2-8B51-40BBE5D6F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2450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1439">
        <p:fade/>
      </p:transition>
    </mc:Choice>
    <mc:Fallback xmlns="">
      <p:transition spd="med" advTm="6143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2" objId="4"/>
        <p14:stopEvt time="54669" objId="4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E45A-320E-480F-9E4F-E8B68D7C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ROS setup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0279D8-4136-4ECB-86E7-3E72D4AE3AFE}"/>
              </a:ext>
            </a:extLst>
          </p:cNvPr>
          <p:cNvGrpSpPr/>
          <p:nvPr/>
        </p:nvGrpSpPr>
        <p:grpSpPr>
          <a:xfrm>
            <a:off x="-276728" y="2210339"/>
            <a:ext cx="3103624" cy="3167674"/>
            <a:chOff x="8459376" y="2309933"/>
            <a:chExt cx="3103624" cy="3167674"/>
          </a:xfrm>
        </p:grpSpPr>
        <p:sp>
          <p:nvSpPr>
            <p:cNvPr id="4" name="Rounded Rectangle 13">
              <a:extLst>
                <a:ext uri="{FF2B5EF4-FFF2-40B4-BE49-F238E27FC236}">
                  <a16:creationId xmlns:a16="http://schemas.microsoft.com/office/drawing/2014/main" id="{A80E4F17-93FD-4046-8C05-CC6F5A5E75C6}"/>
                </a:ext>
              </a:extLst>
            </p:cNvPr>
            <p:cNvSpPr/>
            <p:nvPr/>
          </p:nvSpPr>
          <p:spPr>
            <a:xfrm>
              <a:off x="9547080" y="2415473"/>
              <a:ext cx="1609161" cy="1079368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Robot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  <p:sp>
          <p:nvSpPr>
            <p:cNvPr id="5" name="Rounded Rectangle 13">
              <a:extLst>
                <a:ext uri="{FF2B5EF4-FFF2-40B4-BE49-F238E27FC236}">
                  <a16:creationId xmlns:a16="http://schemas.microsoft.com/office/drawing/2014/main" id="{187904DE-21B0-4F1D-9049-E3CCDD3D7509}"/>
                </a:ext>
              </a:extLst>
            </p:cNvPr>
            <p:cNvSpPr/>
            <p:nvPr/>
          </p:nvSpPr>
          <p:spPr>
            <a:xfrm>
              <a:off x="9547079" y="4398239"/>
              <a:ext cx="1609161" cy="1079368"/>
            </a:xfrm>
            <a:prstGeom prst="roundRect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Controller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Node</a:t>
              </a:r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24DB40A2-5A38-4060-AE43-C3F8636DC568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518765" y="2689785"/>
              <a:ext cx="19282" cy="2516832"/>
            </a:xfrm>
            <a:prstGeom prst="curvedConnector3">
              <a:avLst>
                <a:gd name="adj1" fmla="val -27252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01BC29EF-67DA-4516-847C-6FD502C6B8D0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 flipV="1">
              <a:off x="11156240" y="2955157"/>
              <a:ext cx="1" cy="198276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CB75970-C53D-4BF7-AF47-EC73816411A7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 flipV="1">
              <a:off x="9547080" y="2955157"/>
              <a:ext cx="1" cy="1982766"/>
            </a:xfrm>
            <a:prstGeom prst="curvedConnector3">
              <a:avLst>
                <a:gd name="adj1" fmla="val 2286010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7D94C-CAC4-4EBA-9E57-FDA3962FF6BB}"/>
                </a:ext>
              </a:extLst>
            </p:cNvPr>
            <p:cNvSpPr txBox="1"/>
            <p:nvPr/>
          </p:nvSpPr>
          <p:spPr>
            <a:xfrm>
              <a:off x="9045367" y="3445866"/>
              <a:ext cx="1197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wl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63120-E52F-4C57-9DFC-506F1865E7C4}"/>
                </a:ext>
              </a:extLst>
            </p:cNvPr>
            <p:cNvSpPr txBox="1"/>
            <p:nvPr/>
          </p:nvSpPr>
          <p:spPr>
            <a:xfrm>
              <a:off x="8459376" y="2309933"/>
              <a:ext cx="11976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</a:t>
              </a:r>
              <a:r>
                <a:rPr lang="en-US" sz="2400" dirty="0" err="1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wr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71726-CF5D-4AAA-849C-DF761B9EDB2B}"/>
                </a:ext>
              </a:extLst>
            </p:cNvPr>
            <p:cNvSpPr txBox="1"/>
            <p:nvPr/>
          </p:nvSpPr>
          <p:spPr>
            <a:xfrm>
              <a:off x="9661573" y="3864576"/>
              <a:ext cx="19014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  <a:latin typeface="Courier Std" panose="02070409020205020404" pitchFamily="49" charset="0"/>
                </a:rPr>
                <a:t>/cmd_vel</a:t>
              </a:r>
            </a:p>
          </p:txBody>
        </p: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15FAC801-64DE-4D47-B8E6-07E2FB5BE3B5}"/>
              </a:ext>
            </a:extLst>
          </p:cNvPr>
          <p:cNvSpPr/>
          <p:nvPr/>
        </p:nvSpPr>
        <p:spPr>
          <a:xfrm>
            <a:off x="6731179" y="1771988"/>
            <a:ext cx="2575779" cy="1407798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 wheel speeds to estimate robot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EE1E74-9622-4997-8589-F5B2826DEB15}"/>
                  </a:ext>
                </a:extLst>
              </p:cNvPr>
              <p:cNvSpPr/>
              <p:nvPr/>
            </p:nvSpPr>
            <p:spPr>
              <a:xfrm>
                <a:off x="9306958" y="3261086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Compute the error in distance and angle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EE1E74-9622-4997-8589-F5B2826DE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958" y="3261086"/>
                <a:ext cx="2575779" cy="1407798"/>
              </a:xfrm>
              <a:prstGeom prst="roundRect">
                <a:avLst/>
              </a:prstGeom>
              <a:blipFill>
                <a:blip r:embed="rId6"/>
                <a:stretch>
                  <a:fillRect b="-418"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540F922A-5A6A-441A-814A-030F2B14929B}"/>
              </a:ext>
            </a:extLst>
          </p:cNvPr>
          <p:cNvSpPr/>
          <p:nvPr/>
        </p:nvSpPr>
        <p:spPr>
          <a:xfrm>
            <a:off x="3520221" y="1447765"/>
            <a:ext cx="2575779" cy="1407798"/>
          </a:xfrm>
          <a:prstGeom prst="round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Subscribe to wheel speeds on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wr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/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ourier Std" panose="02070409020205020404" pitchFamily="49" charset="0"/>
              </a:rPr>
              <a:t>wl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urier Std" panose="020704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E3CC4A9F-5AE9-4832-B982-40185A1A59E8}"/>
                  </a:ext>
                </a:extLst>
              </p:cNvPr>
              <p:cNvSpPr/>
              <p:nvPr/>
            </p:nvSpPr>
            <p:spPr>
              <a:xfrm>
                <a:off x="6677949" y="4674114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2400" dirty="0">
                    <a:solidFill>
                      <a:schemeClr val="accent6">
                        <a:lumMod val="75000"/>
                      </a:schemeClr>
                    </a:solidFill>
                  </a:rPr>
                  <a:t>Apply PID controllers to get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Rounded Rectangle 13">
                <a:extLst>
                  <a:ext uri="{FF2B5EF4-FFF2-40B4-BE49-F238E27FC236}">
                    <a16:creationId xmlns:a16="http://schemas.microsoft.com/office/drawing/2014/main" id="{E3CC4A9F-5AE9-4832-B982-40185A1A5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949" y="4674114"/>
                <a:ext cx="2575779" cy="1407798"/>
              </a:xfrm>
              <a:prstGeom prst="roundRect">
                <a:avLst/>
              </a:prstGeom>
              <a:blipFill>
                <a:blip r:embed="rId7"/>
                <a:stretch>
                  <a:fillRect r="-2088" b="-418"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3">
                <a:extLst>
                  <a:ext uri="{FF2B5EF4-FFF2-40B4-BE49-F238E27FC236}">
                    <a16:creationId xmlns:a16="http://schemas.microsoft.com/office/drawing/2014/main" id="{975CFE21-C1E3-4771-8BDB-E23F4AF3D217}"/>
                  </a:ext>
                </a:extLst>
              </p:cNvPr>
              <p:cNvSpPr/>
              <p:nvPr/>
            </p:nvSpPr>
            <p:spPr>
              <a:xfrm>
                <a:off x="3520221" y="5107023"/>
                <a:ext cx="2575779" cy="140779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sz="2400" dirty="0">
                    <a:solidFill>
                      <a:schemeClr val="accent6">
                        <a:lumMod val="75000"/>
                      </a:schemeClr>
                    </a:solidFill>
                  </a:rPr>
                  <a:t>Publish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to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Courier Std" panose="02070409020205020404" pitchFamily="49" charset="0"/>
                  </a:rPr>
                  <a:t>/cmd_vel</a:t>
                </a:r>
              </a:p>
            </p:txBody>
          </p:sp>
        </mc:Choice>
        <mc:Fallback xmlns="">
          <p:sp>
            <p:nvSpPr>
              <p:cNvPr id="18" name="Rounded Rectangle 13">
                <a:extLst>
                  <a:ext uri="{FF2B5EF4-FFF2-40B4-BE49-F238E27FC236}">
                    <a16:creationId xmlns:a16="http://schemas.microsoft.com/office/drawing/2014/main" id="{975CFE21-C1E3-4771-8BDB-E23F4AF3D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221" y="5107023"/>
                <a:ext cx="2575779" cy="140779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904710A-8DEC-471B-A9E5-DDF2E2E0358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6096000" y="2151664"/>
            <a:ext cx="635179" cy="32422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FF49DEA6-24FA-43E0-BEC0-525A41E7DB50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rot="10800000" flipV="1">
            <a:off x="6096001" y="5378012"/>
            <a:ext cx="581949" cy="4329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778CDC9-B4CC-4D29-8B6C-614BF62C7640}"/>
              </a:ext>
            </a:extLst>
          </p:cNvPr>
          <p:cNvCxnSpPr>
            <a:cxnSpLocks/>
            <a:stCxn id="14" idx="2"/>
            <a:endCxn id="16" idx="3"/>
          </p:cNvCxnSpPr>
          <p:nvPr/>
        </p:nvCxnSpPr>
        <p:spPr>
          <a:xfrm rot="5400000">
            <a:off x="9569724" y="4352888"/>
            <a:ext cx="709129" cy="134112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1A3650C-6C66-4253-96EA-A9CE42423B65}"/>
              </a:ext>
            </a:extLst>
          </p:cNvPr>
          <p:cNvCxnSpPr>
            <a:cxnSpLocks/>
            <a:stCxn id="13" idx="3"/>
            <a:endCxn id="14" idx="0"/>
          </p:cNvCxnSpPr>
          <p:nvPr/>
        </p:nvCxnSpPr>
        <p:spPr>
          <a:xfrm>
            <a:off x="9306958" y="2475887"/>
            <a:ext cx="1287890" cy="78519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2DED660-CD87-4682-985F-BCF23DCE87CE}"/>
              </a:ext>
            </a:extLst>
          </p:cNvPr>
          <p:cNvSpPr/>
          <p:nvPr/>
        </p:nvSpPr>
        <p:spPr>
          <a:xfrm>
            <a:off x="522514" y="4177672"/>
            <a:ext cx="2137560" cy="1309203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BCBB59-27E5-478C-A76B-C720C8BD9075}"/>
              </a:ext>
            </a:extLst>
          </p:cNvPr>
          <p:cNvSpPr/>
          <p:nvPr/>
        </p:nvSpPr>
        <p:spPr>
          <a:xfrm>
            <a:off x="3348648" y="1316396"/>
            <a:ext cx="8740431" cy="531003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BFE2AD-261D-4948-A567-639B2C2AD2F3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2660074" y="3971414"/>
            <a:ext cx="688574" cy="860860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64E3A8-BDC7-4BED-98F3-EA8663CF007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615556" y="5378013"/>
            <a:ext cx="0" cy="483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D9B0A8F-1401-47EA-847D-102EDB45C43C}"/>
              </a:ext>
            </a:extLst>
          </p:cNvPr>
          <p:cNvSpPr txBox="1"/>
          <p:nvPr/>
        </p:nvSpPr>
        <p:spPr>
          <a:xfrm>
            <a:off x="664841" y="5809355"/>
            <a:ext cx="19014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Target Position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19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093">
        <p:fade/>
      </p:transition>
    </mc:Choice>
    <mc:Fallback xmlns="">
      <p:transition spd="med" advTm="1270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39" grpId="0" animBg="1"/>
      <p:bldP spid="40" grpId="0" animBg="1"/>
      <p:bldP spid="31" grpId="0"/>
    </p:bldLst>
  </p:timing>
  <p:extLst>
    <p:ext uri="{E180D4A7-C9FB-4DFB-919C-405C955672EB}">
      <p14:showEvtLst xmlns:p14="http://schemas.microsoft.com/office/powerpoint/2010/main">
        <p14:playEvt time="2" objId="22"/>
        <p14:stopEvt time="125097" objId="22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D9FB-9BCB-4EA0-BDAC-053D0856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 and Tricks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0FCB-9C09-4C26-8EF3-BE9196BDF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GB" dirty="0"/>
                  <a:t>Write and test your node with the PuzzleBot off the ground: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GB" dirty="0"/>
                  <a:t>Use this to check the basics of your code are working correctly, such as the sign (+/-) of your controller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endParaRPr lang="en-GB" dirty="0"/>
              </a:p>
              <a:p>
                <a:pPr lvl="1">
                  <a:lnSpc>
                    <a:spcPct val="160000"/>
                  </a:lnSpc>
                </a:pPr>
                <a:r>
                  <a:rPr lang="en-GB" dirty="0"/>
                  <a:t>Does the robot turn towards the goal?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GB" dirty="0"/>
                  <a:t>Does the robot move towards or away from the goal?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dirty="0"/>
                  <a:t>Tune one of the controllers at a time. You may find it easier to 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en-GB" dirty="0"/>
                  <a:t> first, while setting your robot to move with a fixed forward speed.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dirty="0"/>
                  <a:t>If in doubt, </a:t>
                </a:r>
                <a:r>
                  <a:rPr lang="en-GB" i="1" dirty="0"/>
                  <a:t>lower</a:t>
                </a:r>
                <a:r>
                  <a:rPr lang="en-GB" dirty="0"/>
                  <a:t> the value of the control constants.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dirty="0"/>
                  <a:t>You may find it helpful to use a launch file to load your controller constants in from a </a:t>
                </a:r>
                <a:r>
                  <a:rPr lang="en-GB" dirty="0" err="1"/>
                  <a:t>config.yaml</a:t>
                </a:r>
                <a:r>
                  <a:rPr lang="en-GB" dirty="0"/>
                  <a:t> file.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0FCB-9C09-4C26-8EF3-BE9196BDF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401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8881">
        <p:fade/>
      </p:transition>
    </mc:Choice>
    <mc:Fallback xmlns="">
      <p:transition spd="med" advTm="1088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1" objId="4"/>
        <p14:stopEvt time="106963" objId="4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AD8C-A4A7-4F80-BB82-637982E1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7F0D-7A25-48F8-88A7-DB57F989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GB" dirty="0"/>
              <a:t>It will not be possible to tune the controllers such that the robot moves perfectly into position.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You will need a threshold after which your algorithm decides it has successfully arrived.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Suggested initial threshold: 10 cm</a:t>
            </a:r>
          </a:p>
          <a:p>
            <a:pPr>
              <a:lnSpc>
                <a:spcPct val="160000"/>
              </a:lnSpc>
            </a:pPr>
            <a:r>
              <a:rPr lang="en-GB" dirty="0"/>
              <a:t>Additionally, if you measure the position of the robot, it will likely not match up with the measurement computed from the encoders.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This is inevitable due to additive noise in the encoder readings.</a:t>
            </a:r>
          </a:p>
          <a:p>
            <a:pPr lvl="1">
              <a:lnSpc>
                <a:spcPct val="160000"/>
              </a:lnSpc>
            </a:pPr>
            <a:r>
              <a:rPr lang="en-GB" dirty="0"/>
              <a:t>The solution to this is to use sensors that can measure the position of the robot relative to its environment.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82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1834">
        <p:fade/>
      </p:transition>
    </mc:Choice>
    <mc:Fallback xmlns="">
      <p:transition spd="med" advTm="1018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E180D4A7-C9FB-4DFB-919C-405C955672EB}">
      <p14:showEvtLst xmlns:p14="http://schemas.microsoft.com/office/powerpoint/2010/main">
        <p14:playEvt time="1" objId="4"/>
        <p14:stopEvt time="9925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E501-8F48-F75C-7A8F-D8FA32E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103F1-7E32-2087-C2DA-C9070B0B0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267" y="2252133"/>
            <a:ext cx="9263466" cy="34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ROS Tools</a:t>
            </a:r>
            <a:br>
              <a:rPr lang="en-US" dirty="0"/>
            </a:br>
            <a:r>
              <a:rPr lang="en-US" sz="3200" dirty="0"/>
              <a:t>ROS Launch Syntax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598702"/>
            <a:ext cx="11637818" cy="473066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1800" dirty="0"/>
              <a:t>Launch files are sets of commands written in xml that allow executing various scripts at the same time. </a:t>
            </a:r>
          </a:p>
          <a:p>
            <a:pPr algn="just">
              <a:lnSpc>
                <a:spcPct val="160000"/>
              </a:lnSpc>
            </a:pPr>
            <a:r>
              <a:rPr lang="en-US" sz="1800" dirty="0"/>
              <a:t>The general syntaxis is the following 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&lt;?xml version=“1.0”?&gt;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&lt;launch&gt;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	[Body of the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launchfile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&lt;/launch&gt;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60000"/>
              </a:lnSpc>
            </a:pPr>
            <a:r>
              <a:rPr lang="en-US" sz="1800" dirty="0"/>
              <a:t>This syntaxis allows to run any object used within the ROS architecture and has a wide variety of tools that allow to parametrize the launch file so that it can be adapted to the requirements of you project. </a:t>
            </a:r>
          </a:p>
          <a:p>
            <a:pPr algn="just">
              <a:lnSpc>
                <a:spcPct val="160000"/>
              </a:lnSpc>
            </a:pPr>
            <a:r>
              <a:rPr lang="en-US" sz="1800" dirty="0"/>
              <a:t>An extensive documentation can be found in </a:t>
            </a:r>
            <a:r>
              <a:rPr lang="en-US" sz="1800" dirty="0">
                <a:hlinkClick r:id="rId4"/>
              </a:rPr>
              <a:t>http://wiki.ros.org/roslaunch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2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8805">
        <p:fade/>
      </p:transition>
    </mc:Choice>
    <mc:Fallback xmlns="">
      <p:transition spd="med" advTm="4880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E180D4A7-C9FB-4DFB-919C-405C955672EB}">
      <p14:showEvtLst xmlns:p14="http://schemas.microsoft.com/office/powerpoint/2010/main">
        <p14:playEvt time="1" objId="3"/>
        <p14:stopEvt time="44634" objId="3"/>
      </p14:showEvt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AE5C-10A6-C94C-9D95-8E1504B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ROS Tools</a:t>
            </a:r>
            <a:br>
              <a:rPr lang="en-US" dirty="0"/>
            </a:br>
            <a:r>
              <a:rPr lang="en-US" sz="3200" dirty="0"/>
              <a:t>ROS Launch code tools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25263-BC60-2C45-A687-164DA9EC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Running a node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&lt;node name=“listener” 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pkg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basic_comms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type=“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listener.py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” output=“screen”/&gt;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Running another file or launch file 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&lt;include file="$(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dirname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other.launch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Set parameters </a:t>
            </a:r>
            <a:endParaRPr lang="en-GB" sz="2400" dirty="0">
              <a:solidFill>
                <a:srgbClr val="FF0000"/>
              </a:solidFill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publish_frequency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type="double" value="10.0" /&gt;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Pass </a:t>
            </a:r>
            <a:r>
              <a:rPr lang="en-GB" sz="2400" dirty="0" err="1"/>
              <a:t>args</a:t>
            </a:r>
            <a:r>
              <a:rPr lang="en-GB" sz="2400" dirty="0"/>
              <a:t> to the launch file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arg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 name=”</a:t>
            </a:r>
            <a:r>
              <a:rPr lang="en-GB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camera_id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" value=”cam_3" /&gt;</a:t>
            </a:r>
          </a:p>
          <a:p>
            <a:pPr algn="just">
              <a:lnSpc>
                <a:spcPct val="150000"/>
              </a:lnSpc>
            </a:pPr>
            <a:r>
              <a:rPr lang="en-GB" sz="2400" dirty="0"/>
              <a:t>Load files into the system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rosparam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 command="load" file="$(find 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package_name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)/config/</a:t>
            </a:r>
            <a:r>
              <a:rPr lang="en-GB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file_name.yaml</a:t>
            </a:r>
            <a:r>
              <a:rPr lang="en-GB" sz="1800" dirty="0">
                <a:solidFill>
                  <a:srgbClr val="808080"/>
                </a:solidFill>
                <a:latin typeface="Consolas" panose="020B0609020204030204" pitchFamily="49" charset="0"/>
              </a:rPr>
              <a:t>" /&gt;</a:t>
            </a: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590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7265">
        <p:fade/>
      </p:transition>
    </mc:Choice>
    <mc:Fallback xmlns="">
      <p:transition spd="med" advTm="9726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  <p:extLst>
    <p:ext uri="{E180D4A7-C9FB-4DFB-919C-405C955672EB}">
      <p14:showEvtLst xmlns:p14="http://schemas.microsoft.com/office/powerpoint/2010/main">
        <p14:playEvt time="1" objId="3"/>
        <p14:stopEvt time="96679" objId="3"/>
      </p14:showEvt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6C10-C9A1-4E88-AE89-61CF9A48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Task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AD2A013-8DEF-71A9-058D-82219530F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4267" y="2556933"/>
            <a:ext cx="9263466" cy="34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936">
        <p:fade/>
      </p:transition>
    </mc:Choice>
    <mc:Fallback xmlns="">
      <p:transition spd="med" advTm="28936">
        <p:fade/>
      </p:transition>
    </mc:Fallback>
  </mc:AlternateContent>
  <p:extLst>
    <p:ext uri="{E180D4A7-C9FB-4DFB-919C-405C955672EB}">
      <p14:showEvtLst xmlns:p14="http://schemas.microsoft.com/office/powerpoint/2010/main">
        <p14:playEvt time="1" objId="3"/>
        <p14:stopEvt time="27746" objId="3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Plant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Output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6613427" y="2104712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8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20">
        <p:fade/>
      </p:transition>
    </mc:Choice>
    <mc:Fallback xmlns="">
      <p:transition spd="med" advTm="195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  <p:extLst>
    <p:ext uri="{E180D4A7-C9FB-4DFB-919C-405C955672EB}">
      <p14:showEvtLst xmlns:p14="http://schemas.microsoft.com/office/powerpoint/2010/main">
        <p14:playEvt time="1" objId="8"/>
        <p14:stopEvt time="19520" objId="8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356-03EA-4C29-9572-7BCAE88A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Control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00A77-4AFA-466A-B470-B19BEA804B84}"/>
              </a:ext>
            </a:extLst>
          </p:cNvPr>
          <p:cNvGrpSpPr/>
          <p:nvPr/>
        </p:nvGrpSpPr>
        <p:grpSpPr>
          <a:xfrm>
            <a:off x="897813" y="2475572"/>
            <a:ext cx="10396374" cy="3640219"/>
            <a:chOff x="-144005" y="2653702"/>
            <a:chExt cx="8938607" cy="30926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3EA827-EAB6-4E3C-A753-6ECE7AD9AB91}"/>
                </a:ext>
              </a:extLst>
            </p:cNvPr>
            <p:cNvGrpSpPr/>
            <p:nvPr/>
          </p:nvGrpSpPr>
          <p:grpSpPr>
            <a:xfrm>
              <a:off x="-144005" y="2685315"/>
              <a:ext cx="8938607" cy="3060987"/>
              <a:chOff x="1176652" y="2303539"/>
              <a:chExt cx="8938607" cy="3060987"/>
            </a:xfrm>
          </p:grpSpPr>
          <p:sp>
            <p:nvSpPr>
              <p:cNvPr id="12" name="Rounded Rectangle 13">
                <a:extLst>
                  <a:ext uri="{FF2B5EF4-FFF2-40B4-BE49-F238E27FC236}">
                    <a16:creationId xmlns:a16="http://schemas.microsoft.com/office/drawing/2014/main" id="{1559E72E-1D0E-4978-A0D4-7842CE7CE91D}"/>
                  </a:ext>
                </a:extLst>
              </p:cNvPr>
              <p:cNvSpPr/>
              <p:nvPr/>
            </p:nvSpPr>
            <p:spPr>
              <a:xfrm>
                <a:off x="648221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Puzzlebot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50C45BA-CD85-4A4C-A76E-37F2B4A5FD42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 flipV="1">
                <a:off x="8091374" y="2843221"/>
                <a:ext cx="838067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196B69C-BDF0-490C-89A3-9EDE1F0A178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5465134" y="2843223"/>
                <a:ext cx="101707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BFC4D7-C140-4D7F-B8A6-3D425EA57155}"/>
                  </a:ext>
                </a:extLst>
              </p:cNvPr>
              <p:cNvSpPr/>
              <p:nvPr/>
            </p:nvSpPr>
            <p:spPr>
              <a:xfrm>
                <a:off x="2768346" y="2573382"/>
                <a:ext cx="580910" cy="539683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F2D50-3B19-494C-BFA1-A6CEA80B78F3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flipV="1">
                <a:off x="3058801" y="3113065"/>
                <a:ext cx="0" cy="171177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2A716C-3DE7-4EBE-AF04-4EC34CC9F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721" y="2843223"/>
                <a:ext cx="0" cy="198161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9B75554-CBCB-4F87-87CC-2D5B5189D6C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1914064" y="2843222"/>
                <a:ext cx="854282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3">
                <a:extLst>
                  <a:ext uri="{FF2B5EF4-FFF2-40B4-BE49-F238E27FC236}">
                    <a16:creationId xmlns:a16="http://schemas.microsoft.com/office/drawing/2014/main" id="{F7E4EDC0-2A3A-409F-8923-4B52E1B34616}"/>
                  </a:ext>
                </a:extLst>
              </p:cNvPr>
              <p:cNvSpPr/>
              <p:nvPr/>
            </p:nvSpPr>
            <p:spPr>
              <a:xfrm>
                <a:off x="3855973" y="2303539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Controller</a:t>
                </a:r>
              </a:p>
            </p:txBody>
          </p:sp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86520ABB-D4F2-42FC-9AA4-DB9906A8E2D7}"/>
                  </a:ext>
                </a:extLst>
              </p:cNvPr>
              <p:cNvSpPr/>
              <p:nvPr/>
            </p:nvSpPr>
            <p:spPr>
              <a:xfrm>
                <a:off x="4924681" y="4285158"/>
                <a:ext cx="1609161" cy="1079368"/>
              </a:xfrm>
              <a:prstGeom prst="roundRect">
                <a:avLst/>
              </a:pr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Sensors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0C4591-6C5C-4FF3-81C0-A2F1057E6677}"/>
                  </a:ext>
                </a:extLst>
              </p:cNvPr>
              <p:cNvCxnSpPr>
                <a:cxnSpLocks/>
                <a:stCxn id="15" idx="6"/>
                <a:endCxn id="19" idx="1"/>
              </p:cNvCxnSpPr>
              <p:nvPr/>
            </p:nvCxnSpPr>
            <p:spPr>
              <a:xfrm flipV="1">
                <a:off x="3349256" y="2843223"/>
                <a:ext cx="506717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A0703DD-1E6F-47FA-9B06-DB0163D79803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 flipH="1">
                <a:off x="6533842" y="4824842"/>
                <a:ext cx="18658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52D034-BD54-4DBB-88DC-25328D5DB6A9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3058801" y="4824842"/>
                <a:ext cx="18658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0ED729-4811-4B6E-A150-5B5170BAF99D}"/>
                  </a:ext>
                </a:extLst>
              </p:cNvPr>
              <p:cNvSpPr txBox="1"/>
              <p:nvPr/>
            </p:nvSpPr>
            <p:spPr>
              <a:xfrm>
                <a:off x="8315848" y="2428811"/>
                <a:ext cx="1799411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Robot Motion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2595BA-3BA1-4B90-BFDB-AF3B3937B8E0}"/>
                  </a:ext>
                </a:extLst>
              </p:cNvPr>
              <p:cNvSpPr txBox="1"/>
              <p:nvPr/>
            </p:nvSpPr>
            <p:spPr>
              <a:xfrm>
                <a:off x="1176652" y="2408053"/>
                <a:ext cx="1312962" cy="39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Set Point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4ED4E9-C3B2-47B4-8C85-A89C564FE144}"/>
                </a:ext>
              </a:extLst>
            </p:cNvPr>
            <p:cNvSpPr txBox="1"/>
            <p:nvPr/>
          </p:nvSpPr>
          <p:spPr>
            <a:xfrm>
              <a:off x="4054197" y="2849809"/>
              <a:ext cx="1197638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Control Signal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70D8DA-489D-4E79-A06E-A0D4AEC50863}"/>
                </a:ext>
              </a:extLst>
            </p:cNvPr>
            <p:cNvSpPr txBox="1"/>
            <p:nvPr/>
          </p:nvSpPr>
          <p:spPr>
            <a:xfrm>
              <a:off x="2247187" y="4848917"/>
              <a:ext cx="1355373" cy="705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Measured</a:t>
              </a:r>
            </a:p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Output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E1207-AF1C-433E-BF27-F4BB42360C1B}"/>
                </a:ext>
              </a:extLst>
            </p:cNvPr>
            <p:cNvSpPr txBox="1"/>
            <p:nvPr/>
          </p:nvSpPr>
          <p:spPr>
            <a:xfrm>
              <a:off x="1546707" y="2653702"/>
              <a:ext cx="1312962" cy="392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>
                      <a:lumMod val="75000"/>
                    </a:schemeClr>
                  </a:solidFill>
                </a:rPr>
                <a:t>Error</a:t>
              </a:r>
              <a:endParaRPr lang="en-US" sz="1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35EAE1-DC89-442D-8A88-B46795D7FD61}"/>
                </a:ext>
              </a:extLst>
            </p:cNvPr>
            <p:cNvSpPr txBox="1"/>
            <p:nvPr/>
          </p:nvSpPr>
          <p:spPr>
            <a:xfrm>
              <a:off x="715637" y="2730647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7F701-4439-48AD-A5E6-945B7D5E2938}"/>
                </a:ext>
              </a:extLst>
            </p:cNvPr>
            <p:cNvSpPr txBox="1"/>
            <p:nvPr/>
          </p:nvSpPr>
          <p:spPr>
            <a:xfrm>
              <a:off x="890226" y="3255776"/>
              <a:ext cx="131296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accent6">
                      <a:lumMod val="75000"/>
                    </a:schemeClr>
                  </a:solidFill>
                </a:rPr>
                <a:t>-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F729FB66-A741-4183-9DEC-D2BC8D5AE87B}"/>
              </a:ext>
            </a:extLst>
          </p:cNvPr>
          <p:cNvSpPr/>
          <p:nvPr/>
        </p:nvSpPr>
        <p:spPr>
          <a:xfrm>
            <a:off x="6613427" y="2104712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5BFC397-47F3-45B6-89F8-93457C61A4F9}"/>
              </a:ext>
            </a:extLst>
          </p:cNvPr>
          <p:cNvSpPr/>
          <p:nvPr/>
        </p:nvSpPr>
        <p:spPr>
          <a:xfrm>
            <a:off x="3182588" y="4414117"/>
            <a:ext cx="4653607" cy="2086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4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21">
        <p:fade/>
      </p:transition>
    </mc:Choice>
    <mc:Fallback xmlns="">
      <p:transition spd="med" advTm="193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  <p:extLst>
    <p:ext uri="{E180D4A7-C9FB-4DFB-919C-405C955672EB}">
      <p14:showEvtLst xmlns:p14="http://schemas.microsoft.com/office/powerpoint/2010/main">
        <p14:playEvt time="12" objId="3"/>
        <p14:stopEvt time="17200" objId="3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45A013-8821-4FF5-8AA3-11E14515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FC185DC-EE63-49C6-9AD5-B3B16FB7E2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514" r="81934" b="63317"/>
          <a:stretch/>
        </p:blipFill>
        <p:spPr>
          <a:xfrm>
            <a:off x="595250" y="2185057"/>
            <a:ext cx="3560075" cy="3073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7FB378-0B8E-42FF-BE97-01D956CBA749}"/>
                  </a:ext>
                </a:extLst>
              </p:cNvPr>
              <p:cNvSpPr txBox="1"/>
              <p:nvPr/>
            </p:nvSpPr>
            <p:spPr>
              <a:xfrm>
                <a:off x="9032654" y="3050966"/>
                <a:ext cx="25519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𝑊h𝑒𝑒𝑙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𝑊h𝑒𝑒𝑙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7FB378-0B8E-42FF-BE97-01D956CBA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654" y="3050966"/>
                <a:ext cx="255194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17DBCED-9520-49B9-AFA4-4F18ABF80228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H="1" flipV="1">
            <a:off x="1687611" y="4757421"/>
            <a:ext cx="3949037" cy="694682"/>
          </a:xfrm>
          <a:prstGeom prst="curvedConnector3">
            <a:avLst>
              <a:gd name="adj1" fmla="val 720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E5FAAAD-8317-4A60-80B8-40D95EE36E56}"/>
              </a:ext>
            </a:extLst>
          </p:cNvPr>
          <p:cNvSpPr/>
          <p:nvPr/>
        </p:nvSpPr>
        <p:spPr>
          <a:xfrm>
            <a:off x="1435100" y="4318001"/>
            <a:ext cx="252512" cy="878840"/>
          </a:xfrm>
          <a:prstGeom prst="rightBrace">
            <a:avLst>
              <a:gd name="adj1" fmla="val 71704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6FD569-8BCC-40EC-9ED4-37BCED81A38A}"/>
              </a:ext>
            </a:extLst>
          </p:cNvPr>
          <p:cNvGrpSpPr/>
          <p:nvPr/>
        </p:nvGrpSpPr>
        <p:grpSpPr>
          <a:xfrm>
            <a:off x="5494719" y="2009431"/>
            <a:ext cx="3560075" cy="3749297"/>
            <a:chOff x="2930652" y="-90727"/>
            <a:chExt cx="6400800" cy="6715364"/>
          </a:xfrm>
        </p:grpSpPr>
        <p:pic>
          <p:nvPicPr>
            <p:cNvPr id="30" name="Picture 29" descr="A close-up of a leaf&#10;&#10;Description automatically generated with medium confidence">
              <a:extLst>
                <a:ext uri="{FF2B5EF4-FFF2-40B4-BE49-F238E27FC236}">
                  <a16:creationId xmlns:a16="http://schemas.microsoft.com/office/drawing/2014/main" id="{AB28A874-78A4-4889-B827-31585DD41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183" y="681037"/>
              <a:ext cx="5476126" cy="5486400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540BA9-8308-4222-8FBA-DE7806F0405B}"/>
                </a:ext>
              </a:extLst>
            </p:cNvPr>
            <p:cNvCxnSpPr>
              <a:cxnSpLocks/>
            </p:cNvCxnSpPr>
            <p:nvPr/>
          </p:nvCxnSpPr>
          <p:spPr>
            <a:xfrm>
              <a:off x="6095616" y="681037"/>
              <a:ext cx="2743200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410F677-44DF-48C1-840E-C6906309FD6C}"/>
                </a:ext>
              </a:extLst>
            </p:cNvPr>
            <p:cNvSpPr/>
            <p:nvPr/>
          </p:nvSpPr>
          <p:spPr>
            <a:xfrm rot="10800000">
              <a:off x="2930652" y="223837"/>
              <a:ext cx="6400800" cy="6400800"/>
            </a:xfrm>
            <a:prstGeom prst="arc">
              <a:avLst>
                <a:gd name="adj1" fmla="val 16181770"/>
                <a:gd name="adj2" fmla="val 1879"/>
              </a:avLst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284B2C-47B8-4E33-8A78-E170B99502B8}"/>
                    </a:ext>
                  </a:extLst>
                </p:cNvPr>
                <p:cNvSpPr txBox="1"/>
                <p:nvPr/>
              </p:nvSpPr>
              <p:spPr>
                <a:xfrm>
                  <a:off x="3259393" y="5624276"/>
                  <a:ext cx="315215" cy="7717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C284B2C-47B8-4E33-8A78-E170B9950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393" y="5624276"/>
                  <a:ext cx="315215" cy="771761"/>
                </a:xfrm>
                <a:prstGeom prst="rect">
                  <a:avLst/>
                </a:prstGeom>
                <a:blipFill>
                  <a:blip r:embed="rId9"/>
                  <a:stretch>
                    <a:fillRect r="-379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4FD3566-89BE-430D-860A-34FAA4AAFB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1302" y="1512916"/>
              <a:ext cx="1909944" cy="191132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1BE72D7-8BA2-4506-A3C1-0B273F213587}"/>
                    </a:ext>
                  </a:extLst>
                </p:cNvPr>
                <p:cNvSpPr txBox="1"/>
                <p:nvPr/>
              </p:nvSpPr>
              <p:spPr>
                <a:xfrm>
                  <a:off x="6949703" y="-90727"/>
                  <a:ext cx="517512" cy="771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1BE72D7-8BA2-4506-A3C1-0B273F213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703" y="-90727"/>
                  <a:ext cx="517512" cy="7717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7AFD5-91B5-486C-917C-ADAA07634A89}"/>
                    </a:ext>
                  </a:extLst>
                </p:cNvPr>
                <p:cNvSpPr txBox="1"/>
                <p:nvPr/>
              </p:nvSpPr>
              <p:spPr>
                <a:xfrm>
                  <a:off x="5427408" y="2049709"/>
                  <a:ext cx="469554" cy="771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F97AFD5-91B5-486C-917C-ADAA07634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408" y="2049709"/>
                  <a:ext cx="469554" cy="7717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22711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4015">
        <p:fade/>
      </p:transition>
    </mc:Choice>
    <mc:Fallback xmlns="">
      <p:transition spd="med" advTm="44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 animBg="1"/>
    </p:bldLst>
  </p:timing>
  <p:extLst>
    <p:ext uri="{E180D4A7-C9FB-4DFB-919C-405C955672EB}">
      <p14:showEvtLst xmlns:p14="http://schemas.microsoft.com/office/powerpoint/2010/main">
        <p14:playEvt time="0" objId="2"/>
        <p14:stopEvt time="41565" objId="2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D09-4F06-4014-A88E-7E8834D4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4992" y="1825625"/>
                <a:ext cx="560221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4992" y="1825625"/>
                <a:ext cx="5602218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4E2F4A-7DD2-4B1C-BB8A-EF3331A6AC2D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3339B1E-131B-4AF4-B8D7-5F393DBF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E90BF4-46E8-4499-99B7-8BD1D45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E36B9-6B29-412F-ACEE-A48270C8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3BE0AE-E304-46E9-9074-9073D6E2751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889DD4A-07E2-4805-8B56-F7B556A3CFE0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F1E8B0-991B-4D2E-AA2D-D5E136D7A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C0A9F2-70A4-4EC8-9BB7-2096CAEE121A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1D04C-731F-44E3-AC96-56DB6115C0C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09DEF-FBAE-42AA-BB61-3B23F5966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A1FF115-F79E-4612-A5EC-BD3D0EC8B109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2F00B8-505A-43AC-8F13-F9CEC29F3E56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D7AB8F-AC47-4FD9-9191-7798F66F2E1A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4FD33-712A-4E6C-8309-B2A8674443F5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2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983">
        <p:fade/>
      </p:transition>
    </mc:Choice>
    <mc:Fallback xmlns="">
      <p:transition spd="med" advTm="2898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>
    <p:ext uri="{E180D4A7-C9FB-4DFB-919C-405C955672EB}">
      <p14:showEvtLst xmlns:p14="http://schemas.microsoft.com/office/powerpoint/2010/main">
        <p14:playEvt time="1" objId="4"/>
        <p14:stopEvt time="26154" objId="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2D09-4F06-4014-A88E-7E8834D4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3741" y="1840595"/>
                <a:ext cx="518015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𝑅𝑜𝑏𝑜𝑡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E8AB0-DB62-4D8A-9A6A-DBF82B40E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741" y="1840595"/>
                <a:ext cx="5180156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B4E2F4A-7DD2-4B1C-BB8A-EF3331A6AC2D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3339B1E-131B-4AF4-B8D7-5F393DBF1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E90BF4-46E8-4499-99B7-8BD1D45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6E36B9-6B29-412F-ACEE-A48270C8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3BE0AE-E304-46E9-9074-9073D6E2751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889DD4A-07E2-4805-8B56-F7B556A3CFE0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A870C60-03E6-4658-8A15-EAC80901F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D09816-488B-4F3C-82C0-2F3EA976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6F8869-04FB-4CCF-9442-BE681BCF6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0257A5-7B83-41B3-82DC-9DDC683A4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F1E8B0-991B-4D2E-AA2D-D5E136D7A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DC0A9F2-70A4-4EC8-9BB7-2096CAEE121A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41D04C-731F-44E3-AC96-56DB6115C0C1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309DEF-FBAE-42AA-BB61-3B23F5966F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0A1FF115-F79E-4612-A5EC-BD3D0EC8B109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02B753E-1ECF-4278-BD0A-3B980DB29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2F00B8-505A-43AC-8F13-F9CEC29F3E56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AA6403D-8974-4CE2-8B3C-A5C2E527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A56A4A3-13F7-4FBC-AE26-8D7553122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D7AB8F-AC47-4FD9-9191-7798F66F2E1A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F4FD33-712A-4E6C-8309-B2A8674443F5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6C7576-6040-4268-92D9-BA1A06201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7BE505-B6F9-4910-BC17-2B8710DDD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049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941">
        <p:fade/>
      </p:transition>
    </mc:Choice>
    <mc:Fallback xmlns="">
      <p:transition spd="med" advTm="349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>
    <p:ext uri="{E180D4A7-C9FB-4DFB-919C-405C955672EB}">
      <p14:showEvtLst xmlns:p14="http://schemas.microsoft.com/office/powerpoint/2010/main">
        <p14:playEvt time="1" objId="4"/>
        <p14:stopEvt time="33336" objId="4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45EB-CCC5-4484-8CF4-12512B91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98C10-5911-96D6-9BCA-8A39AE1EB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5832" y="2040577"/>
                <a:ext cx="5386974" cy="4351338"/>
              </a:xfrm>
            </p:spPr>
            <p:txBody>
              <a:bodyPr/>
              <a:lstStyle/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GB" sz="28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lit/>
                        </m:rP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sz="28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:endParaRPr lang="en-GB" sz="28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8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m:rPr>
                          <m:lit/>
                        </m:rPr>
                        <a:rPr lang="en-GB" sz="28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kumimoji="0" lang="en-GB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f>
                        <m:f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</m:t>
                          </m:r>
                        </m:den>
                      </m:f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798C10-5911-96D6-9BCA-8A39AE1EB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5832" y="2040577"/>
                <a:ext cx="5386974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85F4218-A68A-41B6-80E6-E2C308B5336B}"/>
              </a:ext>
            </a:extLst>
          </p:cNvPr>
          <p:cNvGrpSpPr/>
          <p:nvPr/>
        </p:nvGrpSpPr>
        <p:grpSpPr>
          <a:xfrm>
            <a:off x="537286" y="1874197"/>
            <a:ext cx="5984584" cy="4696685"/>
            <a:chOff x="3738563" y="1543782"/>
            <a:chExt cx="4504337" cy="35349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B73B15-E9CD-443D-8009-1ACCEEDFE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3691721">
              <a:off x="5201147" y="2665124"/>
              <a:ext cx="1260628" cy="118410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3B5742-4CF8-4106-9C0C-FF36C0F29FCB}"/>
                </a:ext>
              </a:extLst>
            </p:cNvPr>
            <p:cNvCxnSpPr>
              <a:cxnSpLocks/>
            </p:cNvCxnSpPr>
            <p:nvPr/>
          </p:nvCxnSpPr>
          <p:spPr>
            <a:xfrm>
              <a:off x="4157663" y="1593021"/>
              <a:ext cx="0" cy="3427041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07D157-E46B-4FD9-B3BD-EAA6A10C665A}"/>
                </a:ext>
              </a:extLst>
            </p:cNvPr>
            <p:cNvCxnSpPr>
              <a:cxnSpLocks/>
            </p:cNvCxnSpPr>
            <p:nvPr/>
          </p:nvCxnSpPr>
          <p:spPr>
            <a:xfrm>
              <a:off x="3738563" y="4710113"/>
              <a:ext cx="438626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839ED9-9EF3-46DD-883E-22BD15C326B2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V="1">
              <a:off x="6272788" y="2472357"/>
              <a:ext cx="432918" cy="390161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A184D920-125F-4487-B488-AB55DEA73EE1}"/>
                </a:ext>
              </a:extLst>
            </p:cNvPr>
            <p:cNvSpPr/>
            <p:nvPr/>
          </p:nvSpPr>
          <p:spPr>
            <a:xfrm rot="11051507">
              <a:off x="5088907" y="2655824"/>
              <a:ext cx="1293987" cy="1395409"/>
            </a:xfrm>
            <a:prstGeom prst="arc">
              <a:avLst>
                <a:gd name="adj1" fmla="val 15473942"/>
                <a:gd name="adj2" fmla="val 0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DE3C9-40F3-4408-B5BE-5F7CE47CA4D5}"/>
                    </a:ext>
                  </a:extLst>
                </p:cNvPr>
                <p:cNvSpPr txBox="1"/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4DE3C9-40F3-4408-B5BE-5F7CE47CA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560" y="4743063"/>
                  <a:ext cx="380340" cy="3243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202552-2642-4A3E-A1A6-E38090384BB9}"/>
                    </a:ext>
                  </a:extLst>
                </p:cNvPr>
                <p:cNvSpPr txBox="1"/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202552-2642-4A3E-A1A6-E38090384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71" y="3750887"/>
                  <a:ext cx="264129" cy="3243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8057E2-D587-4821-BB0D-13155B3482A3}"/>
                    </a:ext>
                  </a:extLst>
                </p:cNvPr>
                <p:cNvSpPr txBox="1"/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8057E2-D587-4821-BB0D-13155B348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009" y="2185801"/>
                  <a:ext cx="216642" cy="3243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41D809-5523-4A90-8286-3E247E607675}"/>
                    </a:ext>
                  </a:extLst>
                </p:cNvPr>
                <p:cNvSpPr txBox="1"/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41D809-5523-4A90-8286-3E247E607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220" y="1543782"/>
                  <a:ext cx="366490" cy="3243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5B4D64-9188-4E36-AA58-3328E6BFD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7933" y="2269323"/>
              <a:ext cx="891582" cy="791793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96A9E3-4229-4536-9534-7985F4BA7AE6}"/>
                </a:ext>
              </a:extLst>
            </p:cNvPr>
            <p:cNvSpPr/>
            <p:nvPr/>
          </p:nvSpPr>
          <p:spPr>
            <a:xfrm>
              <a:off x="6000502" y="2985112"/>
              <a:ext cx="121699" cy="12169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749584-0DC4-42AE-B6CB-B69A31844122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6061352" y="3106811"/>
              <a:ext cx="0" cy="1603302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CDF6E6-2506-4074-8A88-68A1BF6AA8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83864" y="3031674"/>
              <a:ext cx="2884636" cy="22688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FB20767-2C9C-40DB-89F6-4E94D3F60B0F}"/>
                </a:ext>
              </a:extLst>
            </p:cNvPr>
            <p:cNvSpPr/>
            <p:nvPr/>
          </p:nvSpPr>
          <p:spPr>
            <a:xfrm>
              <a:off x="6019906" y="2734134"/>
              <a:ext cx="610859" cy="610859"/>
            </a:xfrm>
            <a:prstGeom prst="arc">
              <a:avLst>
                <a:gd name="adj1" fmla="val 17326407"/>
                <a:gd name="adj2" fmla="val 21570080"/>
              </a:avLst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69E25-C222-418F-8619-9D9918ED901E}"/>
                    </a:ext>
                  </a:extLst>
                </p:cNvPr>
                <p:cNvSpPr txBox="1"/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69E25-C222-418F-8619-9D9918ED9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432" y="2703721"/>
                  <a:ext cx="160176" cy="37064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52F325-F8BF-463B-BC0F-690221FD2A84}"/>
                </a:ext>
              </a:extLst>
            </p:cNvPr>
            <p:cNvSpPr txBox="1"/>
            <p:nvPr/>
          </p:nvSpPr>
          <p:spPr>
            <a:xfrm>
              <a:off x="6753773" y="2073918"/>
              <a:ext cx="49" cy="20848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28C9CF-3CB6-4736-BC7F-BECA0ED1FA2C}"/>
                    </a:ext>
                  </a:extLst>
                </p:cNvPr>
                <p:cNvSpPr txBox="1"/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E28C9CF-3CB6-4736-BC7F-BECA0ED1F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579" y="4754464"/>
                  <a:ext cx="213311" cy="3243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50575F-1A4B-4D5E-8255-83C17BAC14FB}"/>
                    </a:ext>
                  </a:extLst>
                </p:cNvPr>
                <p:cNvSpPr txBox="1"/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50575F-1A4B-4D5E-8255-83C17BAC1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18" y="2831713"/>
                  <a:ext cx="216979" cy="3243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6A4679-D9F2-416F-AA0D-C9E2FB713D74}"/>
              </a:ext>
            </a:extLst>
          </p:cNvPr>
          <p:cNvCxnSpPr>
            <a:cxnSpLocks/>
          </p:cNvCxnSpPr>
          <p:nvPr/>
        </p:nvCxnSpPr>
        <p:spPr>
          <a:xfrm flipV="1">
            <a:off x="3427061" y="2884287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B5363C-1C09-41F8-B968-A225A0EE8A3D}"/>
              </a:ext>
            </a:extLst>
          </p:cNvPr>
          <p:cNvCxnSpPr>
            <a:cxnSpLocks/>
          </p:cNvCxnSpPr>
          <p:nvPr/>
        </p:nvCxnSpPr>
        <p:spPr>
          <a:xfrm flipV="1">
            <a:off x="4378162" y="3951000"/>
            <a:ext cx="243662" cy="214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B060F0-1C28-41CB-B8E8-5E51B0B9F500}"/>
                  </a:ext>
                </a:extLst>
              </p:cNvPr>
              <p:cNvSpPr txBox="1"/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B060F0-1C28-41CB-B8E8-5E51B0B9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8" y="2540303"/>
                <a:ext cx="46814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B8F76-4E6E-41CD-9B3A-C95A8C5E850E}"/>
                  </a:ext>
                </a:extLst>
              </p:cNvPr>
              <p:cNvSpPr txBox="1"/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AB8F76-4E6E-41CD-9B3A-C95A8C5E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98" y="3958476"/>
                <a:ext cx="438390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566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602">
        <p:fade/>
      </p:transition>
    </mc:Choice>
    <mc:Fallback xmlns="">
      <p:transition spd="med" advTm="38602">
        <p:fade/>
      </p:transition>
    </mc:Fallback>
  </mc:AlternateContent>
  <p:extLst>
    <p:ext uri="{E180D4A7-C9FB-4DFB-919C-405C955672EB}">
      <p14:showEvtLst xmlns:p14="http://schemas.microsoft.com/office/powerpoint/2010/main">
        <p14:playEvt time="2" objId="3"/>
        <p14:stopEvt time="28801" objId="3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E15F-C885-4550-A0C3-FCFF6A83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Determining the Robot Position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198810-41E8-4AE4-9363-8625FAD99DED}"/>
              </a:ext>
            </a:extLst>
          </p:cNvPr>
          <p:cNvGrpSpPr/>
          <p:nvPr/>
        </p:nvGrpSpPr>
        <p:grpSpPr>
          <a:xfrm>
            <a:off x="461409" y="2575674"/>
            <a:ext cx="6097772" cy="2580271"/>
            <a:chOff x="6527363" y="2679979"/>
            <a:chExt cx="6097772" cy="25802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2D784A-69EB-40BE-93CD-84F9CD6AD008}"/>
                    </a:ext>
                  </a:extLst>
                </p:cNvPr>
                <p:cNvSpPr txBox="1"/>
                <p:nvPr/>
              </p:nvSpPr>
              <p:spPr>
                <a:xfrm>
                  <a:off x="6527363" y="3572480"/>
                  <a:ext cx="5528930" cy="16877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2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func>
                          <m:funcPr>
                            <m:ctrlPr>
                              <a:rPr lang="en-GB" sz="28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GB" sz="2800" dirty="0">
                    <a:solidFill>
                      <a:prstClr val="black"/>
                    </a:solidFill>
                  </a:endParaRPr>
                </a:p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GB" sz="2800" dirty="0">
                    <a:solidFill>
                      <a:prstClr val="black"/>
                    </a:solidFill>
                  </a:endParaRPr>
                </a:p>
                <a:p>
                  <a:pPr lvl="0">
                    <a:lnSpc>
                      <a:spcPct val="90000"/>
                    </a:lnSpc>
                    <a:spcBef>
                      <a:spcPts val="1000"/>
                    </a:spcBef>
                  </a:pPr>
                  <a:endParaRPr lang="en-GB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2D784A-69EB-40BE-93CD-84F9CD6AD0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363" y="3572480"/>
                  <a:ext cx="5528930" cy="16877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345AED-B3CA-434C-9C19-549756D27289}"/>
                    </a:ext>
                  </a:extLst>
                </p:cNvPr>
                <p:cNvSpPr txBox="1"/>
                <p:nvPr/>
              </p:nvSpPr>
              <p:spPr>
                <a:xfrm>
                  <a:off x="6527363" y="2679979"/>
                  <a:ext cx="6097772" cy="7564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b>
                        </m:sSub>
                        <m: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</m:sub>
                        </m:s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GB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f>
                          <m:fPr>
                            <m:ctrlP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GB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en-GB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𝑙</m:t>
                            </m:r>
                          </m:den>
                        </m:f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oMath>
                    </m:oMathPara>
                  </a14:m>
                  <a:endPara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345AED-B3CA-434C-9C19-549756D27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363" y="2679979"/>
                  <a:ext cx="6097772" cy="7564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F0C2D-9F9E-459D-9809-EEBEB83AFDDB}"/>
              </a:ext>
            </a:extLst>
          </p:cNvPr>
          <p:cNvSpPr/>
          <p:nvPr/>
        </p:nvSpPr>
        <p:spPr>
          <a:xfrm>
            <a:off x="1658178" y="2483284"/>
            <a:ext cx="456869" cy="2700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2B68E-867A-4BB0-AA6F-9D5C71E95B8D}"/>
              </a:ext>
            </a:extLst>
          </p:cNvPr>
          <p:cNvSpPr/>
          <p:nvPr/>
        </p:nvSpPr>
        <p:spPr>
          <a:xfrm>
            <a:off x="2455455" y="2483286"/>
            <a:ext cx="261643" cy="27006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BF3E4-DB02-4AE8-9E23-7684586CF726}"/>
              </a:ext>
            </a:extLst>
          </p:cNvPr>
          <p:cNvSpPr/>
          <p:nvPr/>
        </p:nvSpPr>
        <p:spPr>
          <a:xfrm>
            <a:off x="3257965" y="3016582"/>
            <a:ext cx="307601" cy="3155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D8C67-FA4A-4F2A-A007-8F3698723B4F}"/>
              </a:ext>
            </a:extLst>
          </p:cNvPr>
          <p:cNvSpPr/>
          <p:nvPr/>
        </p:nvSpPr>
        <p:spPr>
          <a:xfrm>
            <a:off x="2717097" y="2575674"/>
            <a:ext cx="1343025" cy="3518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24FD9-FFCC-40F7-A4CB-FA575F285E07}"/>
              </a:ext>
            </a:extLst>
          </p:cNvPr>
          <p:cNvSpPr/>
          <p:nvPr/>
        </p:nvSpPr>
        <p:spPr>
          <a:xfrm>
            <a:off x="2717097" y="3483029"/>
            <a:ext cx="1343025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747C9-6D3C-44ED-921D-C6E49DDAF1D1}"/>
                  </a:ext>
                </a:extLst>
              </p:cNvPr>
              <p:cNvSpPr txBox="1"/>
              <p:nvPr/>
            </p:nvSpPr>
            <p:spPr>
              <a:xfrm>
                <a:off x="463181" y="4259526"/>
                <a:ext cx="6096000" cy="872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𝑟</m:t>
                      </m:r>
                      <m:f>
                        <m:f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𝑑𝑡</m:t>
                      </m:r>
                      <m:r>
                        <m:rPr>
                          <m:lit/>
                        </m:rPr>
                        <a:rPr kumimoji="0" lang="en-GB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func>
                        <m:funcPr>
                          <m:ctrlP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B747C9-6D3C-44ED-921D-C6E49DDAF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81" y="4259526"/>
                <a:ext cx="6096000" cy="872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3B944326-EEB5-4F0B-BBB9-EA92DCC4F685}"/>
              </a:ext>
            </a:extLst>
          </p:cNvPr>
          <p:cNvSpPr/>
          <p:nvPr/>
        </p:nvSpPr>
        <p:spPr>
          <a:xfrm>
            <a:off x="2717097" y="4355211"/>
            <a:ext cx="1343025" cy="3724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9F3F59-6AFE-4548-9C4C-392676B4A703}"/>
              </a:ext>
            </a:extLst>
          </p:cNvPr>
          <p:cNvSpPr/>
          <p:nvPr/>
        </p:nvSpPr>
        <p:spPr>
          <a:xfrm>
            <a:off x="4060123" y="2760344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160EA-A077-4060-9F94-B330397E9168}"/>
              </a:ext>
            </a:extLst>
          </p:cNvPr>
          <p:cNvSpPr/>
          <p:nvPr/>
        </p:nvSpPr>
        <p:spPr>
          <a:xfrm>
            <a:off x="4060123" y="3675645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E88099-CB63-4857-873E-656A5E2487B4}"/>
              </a:ext>
            </a:extLst>
          </p:cNvPr>
          <p:cNvSpPr/>
          <p:nvPr/>
        </p:nvSpPr>
        <p:spPr>
          <a:xfrm>
            <a:off x="4060122" y="4531709"/>
            <a:ext cx="449080" cy="3764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5E7CB1-B778-47C6-9DF3-FC6F9FF9CDDD}"/>
              </a:ext>
            </a:extLst>
          </p:cNvPr>
          <p:cNvSpPr/>
          <p:nvPr/>
        </p:nvSpPr>
        <p:spPr>
          <a:xfrm>
            <a:off x="5061024" y="3577509"/>
            <a:ext cx="386390" cy="14691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C06399-6A44-43F7-9F5A-BF93A8B682E4}"/>
                  </a:ext>
                </a:extLst>
              </p:cNvPr>
              <p:cNvSpPr txBox="1"/>
              <p:nvPr/>
            </p:nvSpPr>
            <p:spPr>
              <a:xfrm>
                <a:off x="6188149" y="1846444"/>
                <a:ext cx="5465135" cy="9233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Robot Location: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 Light" panose="02000000000000000000" pitchFamily="5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Nexa Light" panose="02000000000000000000" pitchFamily="50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Nexa Light" panose="02000000000000000000" pitchFamily="50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Nexa Light" panose="02000000000000000000" pitchFamily="50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 Light" panose="02000000000000000000" pitchFamily="50" charset="0"/>
                          </a:rPr>
                          <m:t>,</m:t>
                        </m:r>
                        <m:sSub>
                          <m:sSubPr>
                            <m:ctrlP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Nexa Light" panose="02000000000000000000" pitchFamily="50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Nexa Light" panose="02000000000000000000" pitchFamily="50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Nexa Light" panose="02000000000000000000" pitchFamily="50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 Light" panose="02000000000000000000" pitchFamily="50" charset="0"/>
                          </a:rPr>
                          <m:t>,</m:t>
                        </m:r>
                        <m:sSub>
                          <m:sSubPr>
                            <m:ctrlP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Nexa Light" panose="02000000000000000000" pitchFamily="50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Nexa Light" panose="02000000000000000000" pitchFamily="50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Nexa Light" panose="02000000000000000000" pitchFamily="50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Nexa Light" panose="02000000000000000000" pitchFamily="50" charset="0"/>
                      </a:rPr>
                      <m:t>: 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Pose of the robot at timestep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Nexa Light" panose="02000000000000000000" pitchFamily="50" charset="0"/>
                      </a:rPr>
                      <m:t>𝑘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(m, m, rad). Stored in memory, initial value 0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C06399-6A44-43F7-9F5A-BF93A8B6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49" y="1846444"/>
                <a:ext cx="5465135" cy="923330"/>
              </a:xfrm>
              <a:prstGeom prst="rect">
                <a:avLst/>
              </a:prstGeom>
              <a:blipFill>
                <a:blip r:embed="rId6"/>
                <a:stretch>
                  <a:fillRect l="-554" t="-1911" r="-1550" b="-764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D1C6E0-82A3-4F18-9D53-CFD1DA900433}"/>
                  </a:ext>
                </a:extLst>
              </p:cNvPr>
              <p:cNvSpPr txBox="1"/>
              <p:nvPr/>
            </p:nvSpPr>
            <p:spPr>
              <a:xfrm>
                <a:off x="6188150" y="2910290"/>
                <a:ext cx="5465134" cy="92333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Robot Constants:</a:t>
                </a:r>
              </a:p>
              <a:p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Nexa Light" panose="02000000000000000000" pitchFamily="50" charset="0"/>
                      </a:rPr>
                      <m:t>𝑟</m:t>
                    </m:r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Nexa Light" panose="02000000000000000000" pitchFamily="50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Wheel radius = 0.05 m</a:t>
                </a:r>
              </a:p>
              <a:p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Nexa Light" panose="02000000000000000000" pitchFamily="50" charset="0"/>
                      </a:rPr>
                      <m:t>𝑙</m:t>
                    </m:r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Nexa Light" panose="02000000000000000000" pitchFamily="50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Distance between robot wheels = 0.19 m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D1C6E0-82A3-4F18-9D53-CFD1DA900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50" y="2910290"/>
                <a:ext cx="5465134" cy="923330"/>
              </a:xfrm>
              <a:prstGeom prst="rect">
                <a:avLst/>
              </a:prstGeom>
              <a:blipFill>
                <a:blip r:embed="rId7"/>
                <a:stretch>
                  <a:fillRect l="-554" t="-1266" b="-759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D49506-ECF4-45B8-B6EE-B3C962952144}"/>
                  </a:ext>
                </a:extLst>
              </p:cNvPr>
              <p:cNvSpPr txBox="1"/>
              <p:nvPr/>
            </p:nvSpPr>
            <p:spPr>
              <a:xfrm>
                <a:off x="6188150" y="3978296"/>
                <a:ext cx="5465134" cy="92333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Measured variables</a:t>
                </a:r>
              </a:p>
              <a:p>
                <a:r>
                  <a:rPr lang="en-GB" b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GB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GB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GB" b="0" i="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Wheel velocity (rad/s)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GB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Time between samples (s)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D49506-ECF4-45B8-B6EE-B3C962952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50" y="3978296"/>
                <a:ext cx="5465134" cy="923330"/>
              </a:xfrm>
              <a:prstGeom prst="rect">
                <a:avLst/>
              </a:prstGeom>
              <a:blipFill>
                <a:blip r:embed="rId8"/>
                <a:stretch>
                  <a:fillRect l="-554" t="-1911" b="-828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40D12F0-91A3-44F0-9F2E-A69DB7ECB03C}"/>
              </a:ext>
            </a:extLst>
          </p:cNvPr>
          <p:cNvSpPr/>
          <p:nvPr/>
        </p:nvSpPr>
        <p:spPr>
          <a:xfrm>
            <a:off x="491495" y="2483284"/>
            <a:ext cx="826275" cy="27006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1617D0-61C2-45E8-8801-244B992C5E03}"/>
                  </a:ext>
                </a:extLst>
              </p:cNvPr>
              <p:cNvSpPr txBox="1"/>
              <p:nvPr/>
            </p:nvSpPr>
            <p:spPr>
              <a:xfrm>
                <a:off x="5759594" y="5259933"/>
                <a:ext cx="65836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Values of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bg2">
                            <a:lumMod val="50000"/>
                          </a:schemeClr>
                        </a:solidFill>
                        <a:latin typeface="Nexa Light" panose="02000000000000000000" pitchFamily="50" charset="0"/>
                      </a:rPr>
                      <m:t>𝜃</m:t>
                    </m:r>
                  </m:oMath>
                </a14:m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 must be contained within a single circle:</a:t>
                </a:r>
              </a:p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Either: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−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𝜋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≤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𝜃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&lt;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𝜋</m:t>
                      </m:r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  <a:p>
                <a:r>
                  <a:rPr lang="en-GB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0≤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𝜃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&lt;2</m:t>
                      </m:r>
                      <m:r>
                        <a:rPr lang="en-GB">
                          <a:solidFill>
                            <a:schemeClr val="bg2">
                              <a:lumMod val="50000"/>
                            </a:schemeClr>
                          </a:solidFill>
                          <a:latin typeface="Nexa Light" panose="02000000000000000000" pitchFamily="50" charset="0"/>
                        </a:rPr>
                        <m:t>𝜋</m:t>
                      </m:r>
                    </m:oMath>
                  </m:oMathPara>
                </a14:m>
                <a:endParaRPr lang="en-GB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1617D0-61C2-45E8-8801-244B992C5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94" y="5259933"/>
                <a:ext cx="6583680" cy="1477328"/>
              </a:xfrm>
              <a:prstGeom prst="rect">
                <a:avLst/>
              </a:prstGeom>
              <a:blipFill>
                <a:blip r:embed="rId9"/>
                <a:stretch>
                  <a:fillRect l="-833" t="-20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68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4110">
        <p:fade/>
      </p:transition>
    </mc:Choice>
    <mc:Fallback xmlns="">
      <p:transition spd="med" advTm="1041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/>
    </p:bldLst>
  </p:timing>
  <p:extLst>
    <p:ext uri="{E180D4A7-C9FB-4DFB-919C-405C955672EB}">
      <p14:showEvtLst xmlns:p14="http://schemas.microsoft.com/office/powerpoint/2010/main">
        <p14:playEvt time="2" objId="3"/>
        <p14:stopEvt time="101553" objId="3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6.2|7.1|5.3|6.7|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5.9|2.5|33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35.5|12.1|4.7|7.4|7.4|14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3.4|40.2|24|16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4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5.5|3.5|1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6.3|16.7|13.8|1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|1.6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23.9|17.8|24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7|13.3|7|12.8|20.8|12.4|8.5"/>
</p:tagLst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0</TotalTime>
  <Words>1127</Words>
  <Application>Microsoft Office PowerPoint</Application>
  <PresentationFormat>Widescreen</PresentationFormat>
  <Paragraphs>234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Consolas</vt:lpstr>
      <vt:lpstr>Courier Std</vt:lpstr>
      <vt:lpstr>Nexa Bold</vt:lpstr>
      <vt:lpstr>Nexa Light</vt:lpstr>
      <vt:lpstr>Nexa-Bold</vt:lpstr>
      <vt:lpstr>Nexa-Book</vt:lpstr>
      <vt:lpstr>Nexa-Light</vt:lpstr>
      <vt:lpstr>MCR2 Theme</vt:lpstr>
      <vt:lpstr>Closed Loop Control</vt:lpstr>
      <vt:lpstr>The Task</vt:lpstr>
      <vt:lpstr>The Control System</vt:lpstr>
      <vt:lpstr>The Control System</vt:lpstr>
      <vt:lpstr>Determining the Robot Position</vt:lpstr>
      <vt:lpstr>Determining the Robot Position</vt:lpstr>
      <vt:lpstr>Determining the Robot Position</vt:lpstr>
      <vt:lpstr>Determining the Robot Position</vt:lpstr>
      <vt:lpstr>Determining the Robot Position</vt:lpstr>
      <vt:lpstr>Activity</vt:lpstr>
      <vt:lpstr>The Control System</vt:lpstr>
      <vt:lpstr>The Error</vt:lpstr>
      <vt:lpstr>atan2</vt:lpstr>
      <vt:lpstr>Activity</vt:lpstr>
      <vt:lpstr>The Control System</vt:lpstr>
      <vt:lpstr>The Controller</vt:lpstr>
      <vt:lpstr>ROS setup</vt:lpstr>
      <vt:lpstr>Tips and Tricks</vt:lpstr>
      <vt:lpstr>Accuracy</vt:lpstr>
      <vt:lpstr>ROS Tools ROS Launch Syntax</vt:lpstr>
      <vt:lpstr>ROS Tools ROS Launch code tools</vt:lpstr>
      <vt:lpstr>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Closed Loop Control</dc:title>
  <dc:creator>Mario Martinez</dc:creator>
  <cp:lastModifiedBy>Mario Martinez</cp:lastModifiedBy>
  <cp:revision>1</cp:revision>
  <dcterms:created xsi:type="dcterms:W3CDTF">2023-04-16T19:04:27Z</dcterms:created>
  <dcterms:modified xsi:type="dcterms:W3CDTF">2023-04-16T19:25:19Z</dcterms:modified>
</cp:coreProperties>
</file>