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27" r:id="rId3"/>
    <p:sldId id="314" r:id="rId4"/>
    <p:sldId id="316" r:id="rId5"/>
    <p:sldId id="322" r:id="rId6"/>
    <p:sldId id="325" r:id="rId7"/>
    <p:sldId id="258" r:id="rId8"/>
    <p:sldId id="259" r:id="rId9"/>
    <p:sldId id="262" r:id="rId10"/>
    <p:sldId id="260" r:id="rId11"/>
    <p:sldId id="323" r:id="rId12"/>
    <p:sldId id="330" r:id="rId13"/>
    <p:sldId id="265" r:id="rId14"/>
    <p:sldId id="263" r:id="rId15"/>
    <p:sldId id="266" r:id="rId16"/>
    <p:sldId id="267" r:id="rId17"/>
    <p:sldId id="268" r:id="rId18"/>
    <p:sldId id="270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51" d="100"/>
          <a:sy n="51" d="100"/>
        </p:scale>
        <p:origin x="40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hyperlink" Target="https://ww1.microchip.com/downloads/en/Appnotes/Atmel-2558-Discrete-PID-Controller-on-tinyAVR-and-megaAVR_ApplicationNote_AVR221.pdf" TargetMode="Externa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6CD7-3F0B-0FF6-644E-EB4B1E7E2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877695" cy="1323439"/>
          </a:xfrm>
        </p:spPr>
        <p:txBody>
          <a:bodyPr/>
          <a:lstStyle/>
          <a:p>
            <a:r>
              <a:rPr lang="en-GB" dirty="0"/>
              <a:t>Mini </a:t>
            </a:r>
            <a:br>
              <a:rPr lang="en-GB" dirty="0"/>
            </a:br>
            <a:r>
              <a:rPr lang="en-GB" dirty="0"/>
              <a:t>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B839C-532F-2BC1-0EB0-6160EFA5B3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Motor Dynamical Simulation</a:t>
            </a:r>
          </a:p>
        </p:txBody>
      </p:sp>
    </p:spTree>
    <p:extLst>
      <p:ext uri="{BB962C8B-B14F-4D97-AF65-F5344CB8AC3E}">
        <p14:creationId xmlns:p14="http://schemas.microsoft.com/office/powerpoint/2010/main" val="357170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FC0067-33E0-BDB1-F4D4-C992EB0C1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8911" y="1868748"/>
            <a:ext cx="5181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The motor should spawn in the RVIZ world.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The wheel must be able to rotate according to the system’s dynamics.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Different inputs to the system must be tested.</a:t>
            </a:r>
          </a:p>
          <a:p>
            <a:pPr>
              <a:lnSpc>
                <a:spcPct val="150000"/>
              </a:lnSpc>
            </a:pPr>
            <a:endParaRPr lang="en-GB" sz="1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AF3362-7279-F1C6-D522-245162191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DC40CD-5815-6CB8-D630-0D898DA0D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839" y="2268004"/>
            <a:ext cx="46672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05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B9B1B-275E-4AAD-946E-37294EF0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Motor Simulation in RVIZ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5BF5AF-FF8D-04A1-AAC4-3CDCBB462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302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Use the “</a:t>
            </a:r>
            <a:r>
              <a:rPr lang="en-GB" sz="1600" i="1" dirty="0"/>
              <a:t>motor_JointPub.py”</a:t>
            </a:r>
            <a:r>
              <a:rPr lang="en-GB" sz="1600" dirty="0"/>
              <a:t>  to publish the data to the joints of the model.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Add the newly created node “motor_sim.py” to the launch file “</a:t>
            </a:r>
            <a:r>
              <a:rPr lang="en-GB" sz="1600" dirty="0" err="1"/>
              <a:t>motor_sim.launch</a:t>
            </a:r>
            <a:r>
              <a:rPr lang="en-GB" sz="1600" dirty="0"/>
              <a:t>”.</a:t>
            </a:r>
          </a:p>
          <a:p>
            <a:pPr>
              <a:lnSpc>
                <a:spcPct val="150000"/>
              </a:lnSpc>
            </a:pPr>
            <a:endParaRPr lang="en-GB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EBB5A-980D-E42A-2306-0C0914F36C2B}"/>
              </a:ext>
            </a:extLst>
          </p:cNvPr>
          <p:cNvSpPr txBox="1">
            <a:spLocks/>
          </p:cNvSpPr>
          <p:nvPr/>
        </p:nvSpPr>
        <p:spPr>
          <a:xfrm>
            <a:off x="582706" y="2416169"/>
            <a:ext cx="11447930" cy="406961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>
                <a:latin typeface="Consolas" panose="020B0609020204030204" pitchFamily="49" charset="0"/>
              </a:rPr>
              <a:t>&lt;?xml version="1.0"?&gt;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>
                <a:latin typeface="Consolas" panose="020B0609020204030204" pitchFamily="49" charset="0"/>
              </a:rPr>
              <a:t>&lt;launch&gt;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GB" sz="120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>
                <a:latin typeface="Consolas" panose="020B0609020204030204" pitchFamily="49" charset="0"/>
              </a:rPr>
              <a:t>    &lt;!-- Load URDF--&gt;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>
                <a:latin typeface="Consolas" panose="020B0609020204030204" pitchFamily="49" charset="0"/>
              </a:rPr>
              <a:t>    &lt;arg name="motor_urdf" default="$(find links_act)/urdf/dc_motor.urdf"/&gt;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GB" sz="120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>
                <a:latin typeface="Consolas" panose="020B0609020204030204" pitchFamily="49" charset="0"/>
              </a:rPr>
              <a:t>    &lt;!--Set URDF file as a robot_description parameter--&gt;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>
                <a:latin typeface="Consolas" panose="020B0609020204030204" pitchFamily="49" charset="0"/>
              </a:rPr>
              <a:t>    &lt;param name="robot_description" command="cat $(arg motor_urdf)"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GB" sz="120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>
                <a:latin typeface="Consolas" panose="020B0609020204030204" pitchFamily="49" charset="0"/>
              </a:rPr>
              <a:t>    &lt;!--Initialise robot_state_publisher--&gt;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>
                <a:latin typeface="Consolas" panose="020B0609020204030204" pitchFamily="49" charset="0"/>
              </a:rPr>
              <a:t>    &lt;node pkg="robot_state_publisher" type="robot_state_publisher" name="motor_urdf_pub" 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>
                <a:latin typeface="Consolas" panose="020B0609020204030204" pitchFamily="49" charset="0"/>
              </a:rPr>
              <a:t>    &lt;/node&gt;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GB" sz="120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>
                <a:latin typeface="Consolas" panose="020B0609020204030204" pitchFamily="49" charset="0"/>
              </a:rPr>
              <a:t>    &lt;!--Initialise motor joint publisher--&gt;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>
                <a:latin typeface="Consolas" panose="020B0609020204030204" pitchFamily="49" charset="0"/>
              </a:rPr>
              <a:t>    &lt;node pkg="motor_sim" type="motor_JointPub.py" name="motor_JointPub"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GB" sz="120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>
                <a:latin typeface="Consolas" panose="020B0609020204030204" pitchFamily="49" charset="0"/>
              </a:rPr>
              <a:t>    &lt;!--Initialise motor dynamical simulation--&gt;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>
                <a:latin typeface="Consolas" panose="020B0609020204030204" pitchFamily="49" charset="0"/>
              </a:rPr>
              <a:t>    &lt;node pkg="motor_sim" type="motor_sim.py" name="motor_Sim"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GB" sz="120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>
                <a:latin typeface="Consolas" panose="020B0609020204030204" pitchFamily="49" charset="0"/>
              </a:rPr>
              <a:t>&lt;/launch&gt;</a:t>
            </a:r>
            <a:endParaRPr lang="en-GB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342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82BB754-6064-EEBF-EB58-CAB940DAEC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6476" y="2151063"/>
            <a:ext cx="10711447" cy="407035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7B9B1B-275E-4AAD-946E-37294EF0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Motor Simulation in RVIZ</a:t>
            </a:r>
          </a:p>
        </p:txBody>
      </p:sp>
    </p:spTree>
    <p:extLst>
      <p:ext uri="{BB962C8B-B14F-4D97-AF65-F5344CB8AC3E}">
        <p14:creationId xmlns:p14="http://schemas.microsoft.com/office/powerpoint/2010/main" val="2015078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AFD6-3A33-C8A6-7638-467C031F0B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Mini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8F898-3A79-BE92-5F79-42A317FD6F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Part 3: Control</a:t>
            </a:r>
          </a:p>
        </p:txBody>
      </p:sp>
    </p:spTree>
    <p:extLst>
      <p:ext uri="{BB962C8B-B14F-4D97-AF65-F5344CB8AC3E}">
        <p14:creationId xmlns:p14="http://schemas.microsoft.com/office/powerpoint/2010/main" val="146134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FC0067-33E0-BDB1-F4D4-C992EB0C11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latin typeface="Nexa-Bold" panose="01000000000000000000" pitchFamily="2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activity consists of creating a “controller” node and a “</a:t>
            </a:r>
            <a:r>
              <a:rPr lang="en-GB" sz="1400" dirty="0" err="1"/>
              <a:t>setPoint</a:t>
            </a:r>
            <a:r>
              <a:rPr lang="en-GB" sz="1400" dirty="0"/>
              <a:t> generator” node for the DC motor previously defined.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“controller node” must control the speed of the motor.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controller can be  “P”, “PI” or “PID” controller (other controllers can be accepted upon agreement with the professor.). </a:t>
            </a:r>
          </a:p>
          <a:p>
            <a:pPr>
              <a:lnSpc>
                <a:spcPct val="150000"/>
              </a:lnSpc>
            </a:pPr>
            <a:endParaRPr lang="en-GB" sz="1800" dirty="0"/>
          </a:p>
          <a:p>
            <a:pPr marL="0" indent="0">
              <a:lnSpc>
                <a:spcPct val="150000"/>
              </a:lnSpc>
              <a:buNone/>
            </a:pPr>
            <a:endParaRPr lang="en-GB" sz="1800" dirty="0"/>
          </a:p>
          <a:p>
            <a:pPr>
              <a:lnSpc>
                <a:spcPct val="150000"/>
              </a:lnSpc>
            </a:pPr>
            <a:endParaRPr lang="en-GB" sz="1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AF3362-7279-F1C6-D522-245162191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36C3059-BAAA-29A5-D9C0-15D7BA9EEB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019463"/>
            <a:ext cx="5181600" cy="196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24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ECA37EA-7318-4494-0864-0FE96D1996A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GB" sz="2000" dirty="0">
                    <a:latin typeface="Nexa-Bold" panose="01000000000000000000" pitchFamily="2" charset="0"/>
                  </a:rPr>
                  <a:t>Controller Node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400" dirty="0"/>
                  <a:t>Make a “/controller” node to generate a control input to the “/</a:t>
                </a:r>
                <a:r>
                  <a:rPr lang="en-GB" sz="1400" dirty="0" err="1"/>
                  <a:t>motor_sim</a:t>
                </a:r>
                <a:r>
                  <a:rPr lang="en-GB" sz="1400" dirty="0"/>
                  <a:t>” node.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400" dirty="0"/>
                  <a:t>The node must publish in the “/</a:t>
                </a:r>
                <a:r>
                  <a:rPr lang="en-GB" sz="1400" dirty="0" err="1"/>
                  <a:t>motor_input</a:t>
                </a:r>
                <a:r>
                  <a:rPr lang="en-GB" sz="1400" dirty="0"/>
                  <a:t>” topic and subscribe to the “/</a:t>
                </a:r>
                <a:r>
                  <a:rPr lang="en-GB" sz="1400" dirty="0" err="1"/>
                  <a:t>motor_output</a:t>
                </a:r>
                <a:r>
                  <a:rPr lang="en-GB" sz="1400" dirty="0"/>
                  <a:t>” and “/</a:t>
                </a:r>
                <a:r>
                  <a:rPr lang="en-GB" sz="1400" dirty="0" err="1"/>
                  <a:t>set_point</a:t>
                </a:r>
                <a:r>
                  <a:rPr lang="en-GB" sz="1400" dirty="0"/>
                  <a:t>” topics.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400" dirty="0"/>
                  <a:t>The output of the controller “/</a:t>
                </a:r>
                <a:r>
                  <a:rPr lang="en-GB" sz="1400" dirty="0" err="1"/>
                  <a:t>motor_input</a:t>
                </a:r>
                <a:r>
                  <a:rPr lang="en-GB" sz="1400" dirty="0"/>
                  <a:t>” must be bounded between in the interval -1 to 1 i.e.,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)∈[−1,1]</m:t>
                    </m:r>
                  </m:oMath>
                </a14:m>
                <a:r>
                  <a:rPr lang="en-GB" sz="1400" dirty="0"/>
                  <a:t>.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400" dirty="0"/>
                  <a:t>The message for the “/</a:t>
                </a:r>
                <a:r>
                  <a:rPr lang="en-GB" sz="1400" dirty="0" err="1"/>
                  <a:t>set_point</a:t>
                </a:r>
                <a:r>
                  <a:rPr lang="en-GB" sz="1400" dirty="0"/>
                  <a:t>” topic must be a “std_msgs/Float32” message.</a:t>
                </a:r>
                <a:endParaRPr lang="en-GB" sz="1400" u="sng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ECA37EA-7318-4494-0864-0FE96D1996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94" r="-5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C76FE-2050-C4CF-D0CD-62D355396D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en-GB" sz="1400" dirty="0"/>
              <a:t>The control node, must use a parameters, for all the required tunning variables.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en-GB" sz="1400" dirty="0"/>
              <a:t>The sampling time and rate can be the same as the “/</a:t>
            </a:r>
            <a:r>
              <a:rPr lang="en-GB" sz="1400" dirty="0" err="1"/>
              <a:t>motor_sim</a:t>
            </a:r>
            <a:r>
              <a:rPr lang="en-GB" sz="1400" dirty="0"/>
              <a:t>” node 0.01 s for the sampling time and rate of ~200Hz.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en-GB" sz="1400" b="1" u="sng" dirty="0"/>
              <a:t>It is strictly forbidden to use any other python library, other than NumPy. The controller must be made without using any predefined online controllers or libraries.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7DF5F4-CDF5-3F60-A2CF-400969D9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 node</a:t>
            </a:r>
          </a:p>
        </p:txBody>
      </p:sp>
    </p:spTree>
    <p:extLst>
      <p:ext uri="{BB962C8B-B14F-4D97-AF65-F5344CB8AC3E}">
        <p14:creationId xmlns:p14="http://schemas.microsoft.com/office/powerpoint/2010/main" val="1418706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4D908A5-8328-1F76-BC4F-FD9884956D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600" dirty="0">
                    <a:latin typeface="Nexa-Bold" panose="01000000000000000000" pitchFamily="2" charset="0"/>
                  </a:rPr>
                  <a:t>Hints</a:t>
                </a:r>
              </a:p>
              <a:p>
                <a:pPr marL="0" indent="0" algn="just">
                  <a:lnSpc>
                    <a:spcPct val="130000"/>
                  </a:lnSpc>
                  <a:buNone/>
                </a:pPr>
                <a:r>
                  <a:rPr lang="en-GB" sz="1400" dirty="0"/>
                  <a:t>Discrete PID controller:</a:t>
                </a:r>
              </a:p>
              <a:p>
                <a:pPr marL="0" indent="0" algn="just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4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400" dirty="0"/>
                  <a:t>where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GB" sz="1400" dirty="0"/>
                  <a:t> are the controller output and error at time step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400" dirty="0"/>
                  <a:t>, such that time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4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400" dirty="0"/>
                  <a:t> is the sampling time.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GB" sz="1400" dirty="0"/>
                  <a:t> are the proportional, integral and derivative gains, respectively. More information </a:t>
                </a:r>
                <a:r>
                  <a:rPr lang="en-GB" sz="1400" dirty="0">
                    <a:hlinkClick r:id="rId2"/>
                  </a:rPr>
                  <a:t>here</a:t>
                </a:r>
                <a:r>
                  <a:rPr lang="en-GB" sz="1400" dirty="0"/>
                  <a:t>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4D908A5-8328-1F76-BC4F-FD9884956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706" r="-9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5C0657-82FC-30BB-2ACC-0205F228A2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3547704"/>
            <a:ext cx="5181600" cy="90718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277ADB3-0B89-B495-F5B1-8A8B6302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 node</a:t>
            </a:r>
          </a:p>
        </p:txBody>
      </p:sp>
    </p:spTree>
    <p:extLst>
      <p:ext uri="{BB962C8B-B14F-4D97-AF65-F5344CB8AC3E}">
        <p14:creationId xmlns:p14="http://schemas.microsoft.com/office/powerpoint/2010/main" val="753404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0A0470-BC55-DB13-031D-008F27DFF6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Nexa-Bold" panose="01000000000000000000" pitchFamily="2" charset="0"/>
              </a:rPr>
              <a:t>Instructions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Make a new node or use and modify the previously developed “/</a:t>
            </a:r>
            <a:r>
              <a:rPr lang="en-US" sz="1400" dirty="0" err="1"/>
              <a:t>setPoint</a:t>
            </a:r>
            <a:r>
              <a:rPr lang="en-US" sz="1400" dirty="0"/>
              <a:t>” node (Mini challenge 1) to generate a Set Point signal.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The output of the renamed “/</a:t>
            </a:r>
            <a:r>
              <a:rPr lang="en-US" sz="1200" dirty="0" err="1"/>
              <a:t>setPoint</a:t>
            </a:r>
            <a:r>
              <a:rPr lang="en-US" sz="1200" dirty="0"/>
              <a:t>” node must publish into the previously defined topic “/</a:t>
            </a:r>
            <a:r>
              <a:rPr lang="en-US" sz="1200" dirty="0" err="1"/>
              <a:t>set_point</a:t>
            </a:r>
            <a:r>
              <a:rPr lang="en-US" sz="1200" dirty="0"/>
              <a:t>” with the appropriate message.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The set point generator can be a sinusoidal signal, square signal, etc. 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As before It is forbidden to use any libraries, except from NumPy for this exercise. </a:t>
            </a:r>
          </a:p>
          <a:p>
            <a:r>
              <a:rPr lang="en-US" sz="1400" dirty="0"/>
              <a:t>Make the necessary plots to </a:t>
            </a:r>
            <a:r>
              <a:rPr lang="en-US" sz="1400" dirty="0" err="1"/>
              <a:t>analyse</a:t>
            </a:r>
            <a:r>
              <a:rPr lang="en-US" sz="1400" dirty="0"/>
              <a:t> the system in </a:t>
            </a:r>
            <a:r>
              <a:rPr lang="en-US" sz="1400" dirty="0" err="1"/>
              <a:t>rqt_plot</a:t>
            </a:r>
            <a:endParaRPr lang="en-US" sz="1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225F60-CD7E-F266-ED9F-8A255E9FA7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5201" y="2952691"/>
            <a:ext cx="4395597" cy="209720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4F644BF-BB3D-459C-56A8-60C9ECF2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Point Generator</a:t>
            </a:r>
          </a:p>
        </p:txBody>
      </p:sp>
    </p:spTree>
    <p:extLst>
      <p:ext uri="{BB962C8B-B14F-4D97-AF65-F5344CB8AC3E}">
        <p14:creationId xmlns:p14="http://schemas.microsoft.com/office/powerpoint/2010/main" val="702772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FC1E-8400-8808-C120-36B154C7C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Expected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CB13EC-9E05-D41E-4000-2962F69F1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5654"/>
            <a:ext cx="10515600" cy="3391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13244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DA59B-857A-A3DA-774F-FA05ED6F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 dirty="0"/>
              <a:t>Expected Result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55B32A2C-768A-3564-CC5F-4DDE7BD0140B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GB" sz="1600" dirty="0">
                <a:latin typeface="Nexa-Bold" panose="01000000000000000000" pitchFamily="2" charset="0"/>
              </a:rPr>
              <a:t>Launch File and Plotting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Use the ROS tool “</a:t>
            </a:r>
            <a:r>
              <a:rPr lang="en-GB" sz="1400" dirty="0" err="1"/>
              <a:t>rqt_plot</a:t>
            </a:r>
            <a:r>
              <a:rPr lang="en-GB" sz="1400" dirty="0"/>
              <a:t>” to plot the “/</a:t>
            </a:r>
            <a:r>
              <a:rPr lang="en-GB" sz="1400" dirty="0" err="1"/>
              <a:t>motor_input</a:t>
            </a:r>
            <a:r>
              <a:rPr lang="en-GB" sz="1400" dirty="0"/>
              <a:t>”, “/</a:t>
            </a:r>
            <a:r>
              <a:rPr lang="en-GB" sz="1400" dirty="0" err="1"/>
              <a:t>motor_output</a:t>
            </a:r>
            <a:r>
              <a:rPr lang="en-GB" sz="1400" dirty="0"/>
              <a:t>”, and “</a:t>
            </a:r>
            <a:r>
              <a:rPr lang="en-GB" sz="1400" dirty="0" err="1"/>
              <a:t>set_point</a:t>
            </a:r>
            <a:r>
              <a:rPr lang="en-GB" sz="1400" dirty="0"/>
              <a:t>” signals.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Make a Launch file to execute all the nodes at the same time.</a:t>
            </a: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E631EB7B-E64F-59EA-056B-4A6694949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33" y="3450807"/>
            <a:ext cx="5649686" cy="27295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E33996-F6ED-4C56-89BA-3A8C97435C9A}"/>
              </a:ext>
            </a:extLst>
          </p:cNvPr>
          <p:cNvSpPr txBox="1"/>
          <p:nvPr/>
        </p:nvSpPr>
        <p:spPr>
          <a:xfrm>
            <a:off x="0" y="4406142"/>
            <a:ext cx="2528799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rPr>
              <a:t>Output (blue) Following the Set Point (red) and control signal (cyan)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BB410DA-7A73-E092-1C4F-75ABE5441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654" y="3288066"/>
            <a:ext cx="3823026" cy="2910181"/>
          </a:xfrm>
          <a:prstGeom prst="rect">
            <a:avLst/>
          </a:pr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565C7EE8-BF3D-FB7B-BCF2-7D92369A7569}"/>
              </a:ext>
            </a:extLst>
          </p:cNvPr>
          <p:cNvSpPr/>
          <p:nvPr/>
        </p:nvSpPr>
        <p:spPr>
          <a:xfrm rot="15811166">
            <a:off x="9080568" y="3776464"/>
            <a:ext cx="1228725" cy="1228725"/>
          </a:xfrm>
          <a:prstGeom prst="arc">
            <a:avLst>
              <a:gd name="adj1" fmla="val 16367117"/>
              <a:gd name="adj2" fmla="val 1051075"/>
            </a:avLst>
          </a:prstGeom>
          <a:ln w="5715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00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5E562-1255-DBE0-7441-9F513E8B577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15470" y="1825625"/>
                <a:ext cx="5181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600" dirty="0">
                    <a:latin typeface="Nexa Bold" panose="02000000000000000000" pitchFamily="50" charset="0"/>
                  </a:rPr>
                  <a:t>Introduction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In this  part of the Mini challenge, the student will learn how to simulate a DC motor using its dynamical model and visualise the model’s output in RVIZ.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node: “</a:t>
                </a:r>
                <a:r>
                  <a:rPr lang="en-GB" sz="1600" dirty="0" err="1"/>
                  <a:t>motor_sim</a:t>
                </a:r>
                <a:r>
                  <a:rPr lang="en-GB" sz="1600" dirty="0"/>
                  <a:t>” will be developed.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“</a:t>
                </a:r>
                <a:r>
                  <a:rPr lang="en-GB" sz="1600" dirty="0" err="1"/>
                  <a:t>motor_sim</a:t>
                </a:r>
                <a:r>
                  <a:rPr lang="en-GB" sz="1600" dirty="0"/>
                  <a:t>” Node: Simulate a DC motor using its dynamical model. The input to the model is the voltage (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sz="1600" dirty="0"/>
                  <a:t>), and the output is the angular velocity of the motor (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GB" sz="1600" dirty="0"/>
                  <a:t>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5E562-1255-DBE0-7441-9F513E8B5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15470" y="1825625"/>
                <a:ext cx="5181600" cy="4351338"/>
              </a:xfrm>
              <a:blipFill>
                <a:blip r:embed="rId2"/>
                <a:stretch>
                  <a:fillRect l="-706" r="-14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596FD6C9-E856-256E-D941-A5DFFA66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Motor simulation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72B1008-24CC-06B1-13FA-92C27E0447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3563964"/>
            <a:ext cx="5181600" cy="87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B9B1B-275E-4AAD-946E-37294EF0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Motor Simulation in RVIZ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5BF5AF-FF8D-04A1-AAC4-3CDCBB462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Download the package called “</a:t>
            </a:r>
            <a:r>
              <a:rPr lang="en-GB" sz="1600" dirty="0" err="1"/>
              <a:t>motor_sim</a:t>
            </a:r>
            <a:r>
              <a:rPr lang="en-GB" sz="1600" dirty="0"/>
              <a:t>”, from the folder “/Week1/</a:t>
            </a:r>
            <a:r>
              <a:rPr lang="en-GB" sz="1600" dirty="0" err="1"/>
              <a:t>Minichallenge</a:t>
            </a:r>
            <a:r>
              <a:rPr lang="en-GB" sz="1600" dirty="0"/>
              <a:t>/” to your “</a:t>
            </a:r>
            <a:r>
              <a:rPr lang="en-GB" sz="1600" dirty="0" err="1"/>
              <a:t>catkin_ws</a:t>
            </a:r>
            <a:r>
              <a:rPr lang="en-GB" sz="1600" dirty="0"/>
              <a:t>”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1600" dirty="0"/>
              <a:t>Create a node called “</a:t>
            </a:r>
            <a:r>
              <a:rPr lang="en-GB" sz="1600" i="1" dirty="0"/>
              <a:t>motor_sim.py””</a:t>
            </a:r>
            <a:r>
              <a:rPr lang="en-GB" sz="1600" dirty="0"/>
              <a:t> inside the scripts folder</a:t>
            </a: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GB" sz="1200" dirty="0">
                <a:latin typeface="Consolas" panose="020B0609020204030204" pitchFamily="49" charset="0"/>
              </a:rPr>
              <a:t>cd ~/</a:t>
            </a:r>
            <a:r>
              <a:rPr lang="en-GB" sz="1200" dirty="0" err="1">
                <a:latin typeface="Consolas" panose="020B0609020204030204" pitchFamily="49" charset="0"/>
              </a:rPr>
              <a:t>catkin_ws</a:t>
            </a:r>
            <a:r>
              <a:rPr lang="en-GB" sz="1200" dirty="0">
                <a:latin typeface="Consolas" panose="020B0609020204030204" pitchFamily="49" charset="0"/>
              </a:rPr>
              <a:t>/</a:t>
            </a:r>
            <a:r>
              <a:rPr lang="en-GB" sz="1200" dirty="0" err="1">
                <a:latin typeface="Consolas" panose="020B0609020204030204" pitchFamily="49" charset="0"/>
              </a:rPr>
              <a:t>src</a:t>
            </a:r>
            <a:r>
              <a:rPr lang="en-GB" sz="1200" dirty="0">
                <a:latin typeface="Consolas" panose="020B0609020204030204" pitchFamily="49" charset="0"/>
              </a:rPr>
              <a:t>/</a:t>
            </a:r>
            <a:r>
              <a:rPr lang="en-GB" sz="1200" dirty="0" err="1">
                <a:latin typeface="Consolas" panose="020B0609020204030204" pitchFamily="49" charset="0"/>
              </a:rPr>
              <a:t>motor_sim</a:t>
            </a:r>
            <a:r>
              <a:rPr lang="en-GB" sz="1200" dirty="0">
                <a:latin typeface="Consolas" panose="020B0609020204030204" pitchFamily="49" charset="0"/>
              </a:rPr>
              <a:t>/scripts/</a:t>
            </a: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GB" sz="1200" dirty="0">
                <a:latin typeface="Consolas" panose="020B0609020204030204" pitchFamily="49" charset="0"/>
              </a:rPr>
              <a:t>touch motor_sim.py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Do not forget to give executable permission to the file</a:t>
            </a:r>
          </a:p>
          <a:p>
            <a:pPr marL="0" indent="0" algn="ctr">
              <a:buNone/>
            </a:pPr>
            <a:r>
              <a:rPr lang="en-GB" sz="1200" dirty="0">
                <a:latin typeface="Consolas" panose="020B0609020204030204" pitchFamily="49" charset="0"/>
              </a:rPr>
              <a:t>cd ~/</a:t>
            </a:r>
            <a:r>
              <a:rPr lang="en-GB" sz="1200" dirty="0" err="1">
                <a:latin typeface="Consolas" panose="020B0609020204030204" pitchFamily="49" charset="0"/>
              </a:rPr>
              <a:t>catkin_ws</a:t>
            </a:r>
            <a:r>
              <a:rPr lang="en-GB" sz="1200" dirty="0">
                <a:latin typeface="Consolas" panose="020B0609020204030204" pitchFamily="49" charset="0"/>
              </a:rPr>
              <a:t>/</a:t>
            </a:r>
            <a:r>
              <a:rPr lang="en-GB" sz="1200" dirty="0" err="1">
                <a:latin typeface="Consolas" panose="020B0609020204030204" pitchFamily="49" charset="0"/>
              </a:rPr>
              <a:t>src</a:t>
            </a:r>
            <a:r>
              <a:rPr lang="en-GB" sz="1200" dirty="0">
                <a:latin typeface="Consolas" panose="020B0609020204030204" pitchFamily="49" charset="0"/>
              </a:rPr>
              <a:t>/</a:t>
            </a:r>
            <a:r>
              <a:rPr lang="en-GB" sz="1200" dirty="0" err="1">
                <a:latin typeface="Consolas" panose="020B0609020204030204" pitchFamily="49" charset="0"/>
              </a:rPr>
              <a:t>motor_sim</a:t>
            </a:r>
            <a:r>
              <a:rPr lang="en-GB" sz="1200" dirty="0">
                <a:latin typeface="Consolas" panose="020B0609020204030204" pitchFamily="49" charset="0"/>
              </a:rPr>
              <a:t>/scripts/</a:t>
            </a:r>
          </a:p>
          <a:p>
            <a:pPr marL="0" indent="0" algn="ctr">
              <a:buNone/>
            </a:pPr>
            <a:r>
              <a:rPr lang="en-GB" sz="1200" dirty="0" err="1">
                <a:latin typeface="Consolas" panose="020B0609020204030204" pitchFamily="49" charset="0"/>
              </a:rPr>
              <a:t>sudo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chmod</a:t>
            </a:r>
            <a:r>
              <a:rPr lang="en-GB" sz="1200" dirty="0">
                <a:latin typeface="Consolas" panose="020B0609020204030204" pitchFamily="49" charset="0"/>
              </a:rPr>
              <a:t> +x motor_sim.py</a:t>
            </a:r>
          </a:p>
          <a:p>
            <a:pPr marL="0" indent="0" algn="ctr">
              <a:buNone/>
            </a:pP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600" dirty="0"/>
              <a:t>Modify the CMake file to include the newly created node to the </a:t>
            </a:r>
          </a:p>
          <a:p>
            <a:pPr marL="0" indent="0" algn="ctr">
              <a:buNone/>
            </a:pP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catkin_install_python</a:t>
            </a:r>
            <a:r>
              <a:rPr lang="en-GB" sz="1200" dirty="0">
                <a:latin typeface="Consolas" panose="020B0609020204030204" pitchFamily="49" charset="0"/>
              </a:rPr>
              <a:t>(PROGRAMS scripts/motor_sim.py</a:t>
            </a:r>
          </a:p>
          <a:p>
            <a:pPr marL="0" indent="0" algn="ctr">
              <a:buNone/>
            </a:pPr>
            <a:r>
              <a:rPr lang="en-GB" sz="1200" dirty="0">
                <a:latin typeface="Consolas" panose="020B0609020204030204" pitchFamily="49" charset="0"/>
              </a:rPr>
              <a:t>   DESTINATION ${CATKIN_PACKAGE_BIN_DESTINATION})</a:t>
            </a:r>
          </a:p>
          <a:p>
            <a:pPr marL="0" indent="0" algn="ctr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09611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5BF5AF-FF8D-04A1-AAC4-3CDCBB462C5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95835" y="1597025"/>
                <a:ext cx="5723966" cy="4884094"/>
              </a:xfrm>
            </p:spPr>
            <p:txBody>
              <a:bodyPr>
                <a:normAutofit fontScale="25000" lnSpcReduction="20000"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GB" sz="6000" dirty="0"/>
                  <a:t>Open the file </a:t>
                </a:r>
                <a:r>
                  <a:rPr lang="en-GB" sz="6000" i="1" dirty="0"/>
                  <a:t>motor_sim.py</a:t>
                </a:r>
              </a:p>
              <a:p>
                <a:pPr>
                  <a:lnSpc>
                    <a:spcPct val="170000"/>
                  </a:lnSpc>
                </a:pPr>
                <a:r>
                  <a:rPr lang="en-GB" sz="6000" dirty="0"/>
                  <a:t>Simulate the dynamics of a DC motor, using the DC motor dynamical model.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6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6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𝑑𝑖</m:t>
                                  </m:r>
                                </m:num>
                                <m:den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&amp;=−</m:t>
                              </m:r>
                              <m:f>
                                <m:fPr>
                                  <m:ctrlP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6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6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GB" sz="6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&amp;=</m:t>
                              </m:r>
                              <m:f>
                                <m:fPr>
                                  <m:ctrlP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6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6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GB" sz="6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den>
                              </m:f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den>
                              </m:f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den>
                              </m:f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6000" dirty="0"/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GB" sz="6000" dirty="0"/>
                  <a:t>where: </a:t>
                </a:r>
                <a14:m>
                  <m:oMath xmlns:m="http://schemas.openxmlformats.org/officeDocument/2006/math">
                    <m:r>
                      <a:rPr lang="en-GB" sz="6000" i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GB" sz="6000" dirty="0"/>
                  <a:t> is the moment of inertia of the rotor, </a:t>
                </a:r>
                <a14:m>
                  <m:oMath xmlns:m="http://schemas.openxmlformats.org/officeDocument/2006/math">
                    <m:r>
                      <a:rPr lang="en-GB" sz="6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6000" dirty="0"/>
                  <a:t> is the damping ration of the mechanical system, </a:t>
                </a:r>
                <a14:m>
                  <m:oMath xmlns:m="http://schemas.openxmlformats.org/officeDocument/2006/math">
                    <m:r>
                      <a:rPr lang="en-GB" sz="6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6000" dirty="0"/>
                  <a:t> is the electric resistance, </a:t>
                </a:r>
                <a14:m>
                  <m:oMath xmlns:m="http://schemas.openxmlformats.org/officeDocument/2006/math">
                    <m:r>
                      <a:rPr lang="en-GB" sz="60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6000" dirty="0"/>
                  <a:t> is the electric inductance,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6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6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6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6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6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6000" dirty="0"/>
                  <a:t> are the electromotive force constants, </a:t>
                </a:r>
                <a14:m>
                  <m:oMath xmlns:m="http://schemas.openxmlformats.org/officeDocument/2006/math">
                    <m:r>
                      <a:rPr lang="en-GB" sz="6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6000" dirty="0"/>
                  <a:t> is the load, </a:t>
                </a:r>
                <a14:m>
                  <m:oMath xmlns:m="http://schemas.openxmlformats.org/officeDocument/2006/math">
                    <m:r>
                      <a:rPr lang="en-GB" sz="6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sz="6000" dirty="0"/>
                  <a:t> is the source voltage (or the input), </a:t>
                </a:r>
                <a14:m>
                  <m:oMath xmlns:m="http://schemas.openxmlformats.org/officeDocument/2006/math">
                    <m:r>
                      <a:rPr lang="en-GB" sz="6000" i="1" dirty="0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GB" sz="6000" dirty="0"/>
                  <a:t> is the rotating speed (the output).</a:t>
                </a:r>
              </a:p>
              <a:p>
                <a:pPr marL="0" indent="0">
                  <a:buNone/>
                </a:pPr>
                <a:r>
                  <a:rPr lang="en-GB" sz="1600" dirty="0"/>
                  <a:t> </a:t>
                </a:r>
              </a:p>
              <a:p>
                <a:pPr marL="0" indent="0" algn="ctr">
                  <a:buNone/>
                </a:pPr>
                <a:endParaRPr lang="en-GB" sz="16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5BF5AF-FF8D-04A1-AAC4-3CDCBB462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95835" y="1597025"/>
                <a:ext cx="5723966" cy="4884094"/>
              </a:xfrm>
              <a:blipFill>
                <a:blip r:embed="rId2"/>
                <a:stretch>
                  <a:fillRect l="-426" r="-1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23BC6-C770-59F5-C9E3-03DD0A994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8742" y="1597025"/>
            <a:ext cx="5326034" cy="488409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#Motor Parameters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R = 6.0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L = 0.3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k1 = 0.04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k2 = k1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J = 0.00008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b = 0.00025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m = 0.0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 #Motor governing equation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 err="1">
                <a:latin typeface="Consolas" panose="020B0609020204030204" pitchFamily="49" charset="0"/>
              </a:rPr>
              <a:t>current_dot</a:t>
            </a:r>
            <a:r>
              <a:rPr lang="en-GB" sz="1400" dirty="0">
                <a:latin typeface="Consolas" panose="020B0609020204030204" pitchFamily="49" charset="0"/>
              </a:rPr>
              <a:t> = -(R/L)*current-(k1/L)*omega+(1/L)*(u)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current += </a:t>
            </a:r>
            <a:r>
              <a:rPr lang="en-GB" sz="1400" dirty="0" err="1">
                <a:latin typeface="Consolas" panose="020B0609020204030204" pitchFamily="49" charset="0"/>
              </a:rPr>
              <a:t>current_dot</a:t>
            </a:r>
            <a:r>
              <a:rPr lang="en-GB" sz="1400" dirty="0">
                <a:latin typeface="Consolas" panose="020B0609020204030204" pitchFamily="49" charset="0"/>
              </a:rPr>
              <a:t>*dt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 err="1">
                <a:latin typeface="Consolas" panose="020B0609020204030204" pitchFamily="49" charset="0"/>
              </a:rPr>
              <a:t>omega_dot</a:t>
            </a:r>
            <a:r>
              <a:rPr lang="en-GB" sz="1400" dirty="0">
                <a:latin typeface="Consolas" panose="020B0609020204030204" pitchFamily="49" charset="0"/>
              </a:rPr>
              <a:t> = (k2/J)*current-(b/J)*omega-(1/J)*m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omega += </a:t>
            </a:r>
            <a:r>
              <a:rPr lang="en-GB" sz="1400" dirty="0" err="1">
                <a:latin typeface="Consolas" panose="020B0609020204030204" pitchFamily="49" charset="0"/>
              </a:rPr>
              <a:t>omega_dot</a:t>
            </a:r>
            <a:r>
              <a:rPr lang="en-GB" sz="1400" dirty="0">
                <a:latin typeface="Consolas" panose="020B0609020204030204" pitchFamily="49" charset="0"/>
              </a:rPr>
              <a:t>*dt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7B9B1B-275E-4AAD-946E-37294EF0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Motor Simulation in RVIZ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D40854-8224-8860-D540-AB8CD3300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528" y="1597025"/>
            <a:ext cx="5236918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4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5BF5AF-FF8D-04A1-AAC4-3CDCBB462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094" y="1446302"/>
            <a:ext cx="5535707" cy="5411697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GB" sz="1400" dirty="0"/>
              <a:t>Subscribe the model to the topic “/</a:t>
            </a:r>
            <a:r>
              <a:rPr lang="en-GB" sz="1400" dirty="0" err="1"/>
              <a:t>motor_input</a:t>
            </a:r>
            <a:r>
              <a:rPr lang="en-GB" sz="1400" dirty="0"/>
              <a:t>” and publish the model’s output in the topic “/</a:t>
            </a:r>
            <a:r>
              <a:rPr lang="en-GB" sz="1400" dirty="0" err="1"/>
              <a:t>motor_output</a:t>
            </a:r>
            <a:r>
              <a:rPr lang="en-GB" sz="1400" dirty="0"/>
              <a:t>”.</a:t>
            </a:r>
          </a:p>
          <a:p>
            <a:pPr lvl="1">
              <a:lnSpc>
                <a:spcPct val="170000"/>
              </a:lnSpc>
            </a:pPr>
            <a:r>
              <a:rPr lang="en-GB" sz="1400" dirty="0"/>
              <a:t>Both messages can be Float32 messages.</a:t>
            </a:r>
          </a:p>
          <a:p>
            <a:pPr>
              <a:lnSpc>
                <a:spcPct val="170000"/>
              </a:lnSpc>
            </a:pPr>
            <a:r>
              <a:rPr lang="en-GB" sz="1400" dirty="0"/>
              <a:t>Make sure to add print some values to verify the program is working properly (debug).</a:t>
            </a:r>
          </a:p>
          <a:p>
            <a:pPr>
              <a:lnSpc>
                <a:spcPct val="170000"/>
              </a:lnSpc>
            </a:pPr>
            <a:r>
              <a:rPr lang="en-GB" sz="1400" dirty="0"/>
              <a:t>Compile the program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n-GB" sz="1400" dirty="0">
                <a:latin typeface="Consolas" panose="020B0609020204030204" pitchFamily="49" charset="0"/>
              </a:rPr>
              <a:t>cd ~/</a:t>
            </a:r>
            <a:r>
              <a:rPr lang="en-GB" sz="1400" dirty="0" err="1">
                <a:latin typeface="Consolas" panose="020B0609020204030204" pitchFamily="49" charset="0"/>
              </a:rPr>
              <a:t>catkin_ws</a:t>
            </a:r>
            <a:endParaRPr lang="en-GB" sz="1400" dirty="0">
              <a:latin typeface="Consolas" panose="020B0609020204030204" pitchFamily="49" charset="0"/>
            </a:endParaRPr>
          </a:p>
          <a:p>
            <a:pPr marL="0" indent="0" algn="ctr">
              <a:lnSpc>
                <a:spcPct val="170000"/>
              </a:lnSpc>
              <a:buNone/>
            </a:pPr>
            <a:r>
              <a:rPr lang="en-GB" sz="1400" dirty="0" err="1">
                <a:latin typeface="Consolas" panose="020B0609020204030204" pitchFamily="49" charset="0"/>
              </a:rPr>
              <a:t>catkin_make</a:t>
            </a:r>
            <a:endParaRPr lang="en-GB" sz="1400" dirty="0">
              <a:latin typeface="Consolas" panose="020B0609020204030204" pitchFamily="49" charset="0"/>
            </a:endParaRPr>
          </a:p>
          <a:p>
            <a:pPr>
              <a:lnSpc>
                <a:spcPct val="170000"/>
              </a:lnSpc>
            </a:pPr>
            <a:r>
              <a:rPr lang="en-GB" sz="1400" dirty="0"/>
              <a:t>Start ROS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n-GB" sz="1400" dirty="0" err="1">
                <a:latin typeface="Consolas" panose="020B0609020204030204" pitchFamily="49" charset="0"/>
              </a:rPr>
              <a:t>roscore</a:t>
            </a:r>
            <a:endParaRPr lang="en-GB" sz="14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GB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023BC6-C770-59F5-C9E3-03DD0A99490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19801" y="1366926"/>
                <a:ext cx="6065622" cy="575777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GB" sz="1400" dirty="0"/>
                  <a:t>Run the node</a:t>
                </a:r>
              </a:p>
              <a:p>
                <a:pPr marL="0" indent="0" algn="ctr">
                  <a:lnSpc>
                    <a:spcPct val="170000"/>
                  </a:lnSpc>
                  <a:buNone/>
                </a:pPr>
                <a:r>
                  <a:rPr lang="en-GB" sz="1400" dirty="0" err="1">
                    <a:latin typeface="Consolas" panose="020B0609020204030204" pitchFamily="49" charset="0"/>
                  </a:rPr>
                  <a:t>rosrun</a:t>
                </a:r>
                <a:r>
                  <a:rPr lang="en-GB" sz="1400" dirty="0">
                    <a:latin typeface="Consolas" panose="020B0609020204030204" pitchFamily="49" charset="0"/>
                  </a:rPr>
                  <a:t> </a:t>
                </a:r>
                <a:r>
                  <a:rPr lang="en-GB" sz="1400" dirty="0" err="1">
                    <a:latin typeface="Consolas" panose="020B0609020204030204" pitchFamily="49" charset="0"/>
                  </a:rPr>
                  <a:t>motor_sim</a:t>
                </a:r>
                <a:r>
                  <a:rPr lang="en-GB" sz="1400" dirty="0">
                    <a:latin typeface="Consolas" panose="020B0609020204030204" pitchFamily="49" charset="0"/>
                  </a:rPr>
                  <a:t> motor_sim.py </a:t>
                </a:r>
              </a:p>
              <a:p>
                <a:pPr>
                  <a:lnSpc>
                    <a:spcPct val="170000"/>
                  </a:lnSpc>
                </a:pPr>
                <a:r>
                  <a:rPr lang="en-GB" sz="1400" dirty="0"/>
                  <a:t>Open the </a:t>
                </a:r>
                <a:r>
                  <a:rPr lang="en-GB" sz="1400" dirty="0" err="1"/>
                  <a:t>rqt_plot</a:t>
                </a:r>
                <a:r>
                  <a:rPr lang="en-GB" sz="1400" dirty="0"/>
                  <a:t> to verify the results</a:t>
                </a:r>
              </a:p>
              <a:p>
                <a:pPr>
                  <a:lnSpc>
                    <a:spcPct val="170000"/>
                  </a:lnSpc>
                </a:pPr>
                <a:r>
                  <a:rPr lang="en-GB" sz="1400" dirty="0"/>
                  <a:t>Publish a value in the “/</a:t>
                </a:r>
                <a:r>
                  <a:rPr lang="en-GB" sz="1400" dirty="0" err="1"/>
                  <a:t>motor_input</a:t>
                </a:r>
                <a:r>
                  <a:rPr lang="en-GB" sz="1400" dirty="0"/>
                  <a:t>” topic in the range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=[−1,1]</m:t>
                    </m:r>
                  </m:oMath>
                </a14:m>
                <a:r>
                  <a:rPr lang="en-GB" sz="1400" dirty="0"/>
                  <a:t>.</a:t>
                </a:r>
              </a:p>
              <a:p>
                <a:pPr marL="457200" lvl="1" indent="0" algn="ctr">
                  <a:lnSpc>
                    <a:spcPct val="170000"/>
                  </a:lnSpc>
                  <a:buNone/>
                </a:pPr>
                <a:r>
                  <a:rPr lang="en-GB" sz="1400" dirty="0" err="1">
                    <a:latin typeface="Consolas" panose="020B0609020204030204" pitchFamily="49" charset="0"/>
                  </a:rPr>
                  <a:t>rostopic</a:t>
                </a:r>
                <a:r>
                  <a:rPr lang="en-GB" sz="1400" dirty="0">
                    <a:latin typeface="Consolas" panose="020B0609020204030204" pitchFamily="49" charset="0"/>
                  </a:rPr>
                  <a:t> pub /</a:t>
                </a:r>
                <a:r>
                  <a:rPr lang="en-GB" sz="1400" dirty="0" err="1">
                    <a:latin typeface="Consolas" panose="020B0609020204030204" pitchFamily="49" charset="0"/>
                  </a:rPr>
                  <a:t>motor_input</a:t>
                </a:r>
                <a:r>
                  <a:rPr lang="en-GB" sz="1400" dirty="0">
                    <a:latin typeface="Consolas" panose="020B0609020204030204" pitchFamily="49" charset="0"/>
                  </a:rPr>
                  <a:t> std_msgs/Float32 "data: 0.3"</a:t>
                </a:r>
              </a:p>
              <a:p>
                <a:pPr>
                  <a:lnSpc>
                    <a:spcPct val="170000"/>
                  </a:lnSpc>
                </a:pPr>
                <a:r>
                  <a:rPr lang="en-GB" sz="1400" dirty="0"/>
                  <a:t>Verify the results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GB" sz="1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023BC6-C770-59F5-C9E3-03DD0A9949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19801" y="1366926"/>
                <a:ext cx="6065622" cy="5757773"/>
              </a:xfrm>
              <a:blipFill>
                <a:blip r:embed="rId2"/>
                <a:stretch>
                  <a:fillRect l="-2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4B7B9B1B-275E-4AAD-946E-37294EF0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Motor Simulation in RVIZ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BF0F55-DD1F-9C9F-086E-B8D2131A4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823" y="4545442"/>
            <a:ext cx="4294096" cy="219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70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8230-C669-AD3B-FCD2-D21E37F6A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952852" cy="1323439"/>
          </a:xfrm>
        </p:spPr>
        <p:txBody>
          <a:bodyPr/>
          <a:lstStyle/>
          <a:p>
            <a:r>
              <a:rPr lang="en-GB" dirty="0"/>
              <a:t>Mini</a:t>
            </a:r>
            <a:br>
              <a:rPr lang="en-GB" dirty="0"/>
            </a:br>
            <a:r>
              <a:rPr lang="en-GB" dirty="0"/>
              <a:t>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FA8F7-9FDD-A937-4ED3-FDEFDA24B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Part 2: Visualisation</a:t>
            </a:r>
          </a:p>
        </p:txBody>
      </p:sp>
    </p:spTree>
    <p:extLst>
      <p:ext uri="{BB962C8B-B14F-4D97-AF65-F5344CB8AC3E}">
        <p14:creationId xmlns:p14="http://schemas.microsoft.com/office/powerpoint/2010/main" val="340764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FC0067-33E0-BDB1-F4D4-C992EB0C11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400" dirty="0"/>
              <a:t>This part of the mini-challenge is intended for the student to review the concepts introduced in the previous sessions.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This activity consists of visualising the dynamical behaviour of a DC Motor using URDF files and joint state publishers in RVIZ.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This activity employs a simple dynamical system simulation to dictate the motor’s state behaviour.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AF3362-7279-F1C6-D522-245162191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Motor modelling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C60C4-0C91-9DB4-85A7-32DA69A0F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123" y="1692402"/>
            <a:ext cx="4384934" cy="420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34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FC0067-33E0-BDB1-F4D4-C992EB0C1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8911" y="1868748"/>
            <a:ext cx="5181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sz="1400" dirty="0"/>
              <a:t>The student must model their own DC motor using any CAD package (or use the files provided by MCR2).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The model must contain a robot chassis and a wheel to be attached to the motor shaft as shown in the figure.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student must use a URDF description file to describe the links and joints of the motor model.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Three links must be defined: “world”, “chassis”, and ”wheel”. 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motor “chassis” must be fixed to a “world” frame.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“wheel” must be attached to the chassis using a “continuous” joint.</a:t>
            </a:r>
          </a:p>
          <a:p>
            <a:pPr>
              <a:lnSpc>
                <a:spcPct val="150000"/>
              </a:lnSpc>
            </a:pPr>
            <a:endParaRPr lang="en-GB" sz="1400" dirty="0"/>
          </a:p>
          <a:p>
            <a:pPr>
              <a:lnSpc>
                <a:spcPct val="150000"/>
              </a:lnSpc>
            </a:pPr>
            <a:endParaRPr lang="en-GB" sz="1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AF3362-7279-F1C6-D522-245162191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Motor modelling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C168B8DC-3CB3-4ADC-7720-C8891D740A80}"/>
              </a:ext>
            </a:extLst>
          </p:cNvPr>
          <p:cNvSpPr txBox="1">
            <a:spLocks/>
          </p:cNvSpPr>
          <p:nvPr/>
        </p:nvSpPr>
        <p:spPr>
          <a:xfrm>
            <a:off x="6096000" y="186874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GB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FEFE130-4EFB-52AF-01C6-D1770F036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594" y="2122750"/>
            <a:ext cx="6306059" cy="304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80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FC0067-33E0-BDB1-F4D4-C992EB0C1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2127736"/>
            <a:ext cx="5181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400" dirty="0"/>
              <a:t>The student must develop their joint state publisher for the “continuous” joint.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joint state publisher must read the speed of the motor from the topic “/</a:t>
            </a:r>
            <a:r>
              <a:rPr lang="en-GB" sz="1400" dirty="0" err="1"/>
              <a:t>motor_output</a:t>
            </a:r>
            <a:r>
              <a:rPr lang="en-GB" sz="1400" dirty="0"/>
              <a:t>”.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student must transform the motor speed into the angular position of the joint before publishing the information to the joint. 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user must publish the required information to move the joint (angle in radians).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400" dirty="0"/>
          </a:p>
          <a:p>
            <a:pPr>
              <a:lnSpc>
                <a:spcPct val="150000"/>
              </a:lnSpc>
            </a:pPr>
            <a:endParaRPr lang="en-GB" sz="1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AF3362-7279-F1C6-D522-245162191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Motor modelling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7C79CD0-5D65-A8F5-1F05-FB5027F98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003" y="2554594"/>
            <a:ext cx="7134997" cy="174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77085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1C2F4BA-8CD1-424B-B5B5-360BB9C4429E}" vid="{4383FA9D-3BE3-4AD1-B8EA-46A5EDA21D0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MCR2_PowerPoint_Template</Template>
  <TotalTime>250</TotalTime>
  <Words>1545</Words>
  <Application>Microsoft Office PowerPoint</Application>
  <PresentationFormat>Widescreen</PresentationFormat>
  <Paragraphs>141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Consolas</vt:lpstr>
      <vt:lpstr>Nexa Bold</vt:lpstr>
      <vt:lpstr>Nexa-Bold</vt:lpstr>
      <vt:lpstr>Nexa-Book</vt:lpstr>
      <vt:lpstr>Nexa-Light</vt:lpstr>
      <vt:lpstr>MCR2 Theme</vt:lpstr>
      <vt:lpstr>Mini  challenge</vt:lpstr>
      <vt:lpstr>Motor simulation</vt:lpstr>
      <vt:lpstr>Motor Simulation in RVIZ</vt:lpstr>
      <vt:lpstr>Motor Simulation in RVIZ</vt:lpstr>
      <vt:lpstr>Motor Simulation in RVIZ</vt:lpstr>
      <vt:lpstr>Mini challenge</vt:lpstr>
      <vt:lpstr>Motor modelling</vt:lpstr>
      <vt:lpstr>Motor modelling</vt:lpstr>
      <vt:lpstr>Motor modelling</vt:lpstr>
      <vt:lpstr>Expected results</vt:lpstr>
      <vt:lpstr>Motor Simulation in RVIZ</vt:lpstr>
      <vt:lpstr>Motor Simulation in RVIZ</vt:lpstr>
      <vt:lpstr>Mini challenge</vt:lpstr>
      <vt:lpstr>Controller</vt:lpstr>
      <vt:lpstr>Controller node</vt:lpstr>
      <vt:lpstr>Controller node</vt:lpstr>
      <vt:lpstr>Set Point Generator</vt:lpstr>
      <vt:lpstr>Expected Result</vt:lpstr>
      <vt:lpstr>Expected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</dc:title>
  <dc:creator>Mario Martinez</dc:creator>
  <cp:lastModifiedBy>Mario Martinez</cp:lastModifiedBy>
  <cp:revision>7</cp:revision>
  <dcterms:created xsi:type="dcterms:W3CDTF">2023-09-25T10:53:13Z</dcterms:created>
  <dcterms:modified xsi:type="dcterms:W3CDTF">2024-04-04T04:20:02Z</dcterms:modified>
</cp:coreProperties>
</file>