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346" r:id="rId4"/>
    <p:sldId id="344" r:id="rId5"/>
    <p:sldId id="314" r:id="rId6"/>
    <p:sldId id="345" r:id="rId7"/>
    <p:sldId id="259" r:id="rId8"/>
    <p:sldId id="260" r:id="rId9"/>
    <p:sldId id="552" r:id="rId10"/>
    <p:sldId id="343" r:id="rId11"/>
    <p:sldId id="34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4F2"/>
    <a:srgbClr val="01CCFF"/>
    <a:srgbClr val="0DC0FF"/>
    <a:srgbClr val="05B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3FD9D1-21F0-49EA-AF58-BA5BCD85EF5A}" v="1" dt="2023-04-16T19:06:08.40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C5B81-6D3C-324B-1D70-12F6AA44804C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170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F2E9BD9-31F1-4DD0-ADA8-BBC83DFA5C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496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ack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6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Whi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5585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0CD09993-40FE-D87D-E713-03530C1AD52C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8066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ue/Black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2815400-80B1-A44B-1B13-B0799E1E56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17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Black/Whit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311E6D7D-FA47-43C4-18B5-A38BE31725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09" b="28208"/>
          <a:stretch/>
        </p:blipFill>
        <p:spPr>
          <a:xfrm>
            <a:off x="5152292" y="1081454"/>
            <a:ext cx="7039708" cy="5776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5318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00CF986-FD5A-5975-2EC8-F0EACE7041A6}"/>
              </a:ext>
            </a:extLst>
          </p:cNvPr>
          <p:cNvGrpSpPr/>
          <p:nvPr userDrawn="1"/>
        </p:nvGrpSpPr>
        <p:grpSpPr>
          <a:xfrm>
            <a:off x="5159912" y="1072085"/>
            <a:ext cx="7936447" cy="7920404"/>
            <a:chOff x="5159912" y="1072085"/>
            <a:chExt cx="7936447" cy="792040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369ACA-2F12-CB63-910E-229CF3B4A65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5159912" y="1081454"/>
              <a:ext cx="7032088" cy="5776546"/>
            </a:xfrm>
            <a:prstGeom prst="rect">
              <a:avLst/>
            </a:prstGeom>
          </p:spPr>
        </p:pic>
        <p:sp>
          <p:nvSpPr>
            <p:cNvPr id="6" name="Arc 5">
              <a:extLst>
                <a:ext uri="{FF2B5EF4-FFF2-40B4-BE49-F238E27FC236}">
                  <a16:creationId xmlns:a16="http://schemas.microsoft.com/office/drawing/2014/main" id="{AA18C82D-3997-C9C4-9292-DDEE574A48F2}"/>
                </a:ext>
              </a:extLst>
            </p:cNvPr>
            <p:cNvSpPr/>
            <p:nvPr userDrawn="1"/>
          </p:nvSpPr>
          <p:spPr>
            <a:xfrm rot="16200000">
              <a:off x="5175955" y="1072085"/>
              <a:ext cx="7920404" cy="7920404"/>
            </a:xfrm>
            <a:prstGeom prst="arc">
              <a:avLst>
                <a:gd name="adj1" fmla="val 14553369"/>
                <a:gd name="adj2" fmla="val 3028724"/>
              </a:avLst>
            </a:prstGeom>
            <a:ln/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896205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hite/Grey Small Log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304702" y="6234109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US" dirty="0"/>
              <a:t>Divider Slide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Subtopic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369ACA-2F12-CB63-910E-229CF3B4A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7209216" y="2764866"/>
            <a:ext cx="4982784" cy="4093134"/>
          </a:xfrm>
          <a:prstGeom prst="rect">
            <a:avLst/>
          </a:prstGeom>
        </p:spPr>
      </p:pic>
      <p:sp>
        <p:nvSpPr>
          <p:cNvPr id="6" name="Arc 5">
            <a:extLst>
              <a:ext uri="{FF2B5EF4-FFF2-40B4-BE49-F238E27FC236}">
                <a16:creationId xmlns:a16="http://schemas.microsoft.com/office/drawing/2014/main" id="{AA18C82D-3997-C9C4-9292-DDEE574A48F2}"/>
              </a:ext>
            </a:extLst>
          </p:cNvPr>
          <p:cNvSpPr/>
          <p:nvPr userDrawn="1"/>
        </p:nvSpPr>
        <p:spPr>
          <a:xfrm rot="16200000">
            <a:off x="7220584" y="2758227"/>
            <a:ext cx="5612225" cy="5612225"/>
          </a:xfrm>
          <a:prstGeom prst="arc">
            <a:avLst>
              <a:gd name="adj1" fmla="val 14553369"/>
              <a:gd name="adj2" fmla="val 3028724"/>
            </a:avLst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9780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785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9979AA6-E3C5-CBDB-656B-BBF3673289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DC9C2A-0E96-B3DD-E72A-B658606A10BB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8958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4BDB03-EE9E-E849-B5B7-7F755201AD96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D3C7453-7434-0F61-820C-861F0B51D33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F965FC7E-67B7-8CA6-E111-C3EE58075659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391208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46F-D609-1C10-0EB3-9CF35C14B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542D5-98E3-7038-3BFF-A5325C1D2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396"/>
            <a:ext cx="4686300" cy="435556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9CCB5-FC8A-483F-915E-2A1D0738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3F7E3-490D-2C48-1565-E6F221044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220CC-6F22-09A2-7E9D-DA486A432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DD1BAC43-B2E1-6547-0894-0809FAA633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A586EE-FFC8-C208-98D9-142C9112AF1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E1595E-1FBB-5E6B-0D28-2FE5224DF462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DE48A463-ECCE-6B5E-9715-FC07CD45CDBE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524500" y="1821396"/>
            <a:ext cx="6172200" cy="43513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831344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1179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21C370-4329-74F8-53D7-0F2867389B97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37C3A75D-A481-EE0C-754D-506C7D4C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B0B799A-35E1-5885-20B2-35BB5A3F278D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6DD9644-D426-35AF-FB09-853CF8CECC0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F475831-7E53-2D67-970D-48331E632951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2047426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0418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ide Titl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E5F8-BA05-625A-5CFF-F73BCF9EB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6638" y="1240628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3E5A6-FC4B-EB5C-90C8-333336869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46157" y="1240627"/>
            <a:ext cx="4202927" cy="4966497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63AB-0CE7-8E34-6623-AABCE0265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BDC64-110A-8540-9118-86881BDDD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87476-257F-CF5F-4A7A-1F3D71148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B996CC59-0A80-78A3-5AAD-4BFC5DB4BE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847D22-0D7C-891C-2955-0D65480A5E0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468B5B9-4860-7149-0E8A-82EEB1C88E0A}"/>
              </a:ext>
            </a:extLst>
          </p:cNvPr>
          <p:cNvCxnSpPr>
            <a:cxnSpLocks/>
          </p:cNvCxnSpPr>
          <p:nvPr userDrawn="1"/>
        </p:nvCxnSpPr>
        <p:spPr>
          <a:xfrm>
            <a:off x="2247324" y="1113025"/>
            <a:ext cx="0" cy="4944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Title 1">
            <a:extLst>
              <a:ext uri="{FF2B5EF4-FFF2-40B4-BE49-F238E27FC236}">
                <a16:creationId xmlns:a16="http://schemas.microsoft.com/office/drawing/2014/main" id="{DFC2CCFA-FF5F-3C03-B961-E11526B1C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844288" y="2933491"/>
            <a:ext cx="4966498" cy="1325563"/>
          </a:xfrm>
        </p:spPr>
        <p:txBody>
          <a:bodyPr/>
          <a:lstStyle>
            <a:lvl1pPr algn="ctr"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C2020-6297-BAE9-FFAD-EAD757C9C03F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3EBFA66-BB0C-45B3-9E05-EA476847EED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23DEF0E3-00E5-BFD5-08D5-2E5E65294C13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2440112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71450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FA924F-E77C-8EC8-404A-9AF7FA3B8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6FDE-DDDF-18EE-E2A6-2995032D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CADA1C-ED2D-732E-1A7A-4215CFFF4A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66DA1-ECAC-2895-C269-5C781DF20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457C43-BD96-D113-E7AD-D7E533FD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AD7B6F-4ABE-0C37-896E-BF937C6DF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FEB5C-8DA8-0CFC-3832-14733F3A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70C703C5-3462-2237-D5D6-DDA7E0988E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4A1556-D8AF-CBF0-C594-8297CE75CAA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2958F2-B07A-BB18-4654-A7B6CD008C1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CD5EBC7E-DBFB-BBCD-1B52-A4CF4204D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05ED7F-C3CB-F1AB-0D13-40D64480E1EB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202B66CE-628F-83AA-6C65-C9CFDA2A244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175E3FC-6420-950D-4C4B-59ED294A8095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585520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62538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03C37-5C37-2063-819B-329CAD4A4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9BAAEE-96EB-9E9E-BDF2-6A6C0D037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CBE1CF-5E11-CF13-4A01-B0F9248EF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109EB06-7C76-7254-6295-E04BAFF33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7C597F-3E1D-F7FE-C64A-4CE204FD973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43D9BE7-455B-6B8A-D812-806831664E6D}"/>
              </a:ext>
            </a:extLst>
          </p:cNvPr>
          <p:cNvCxnSpPr>
            <a:cxnSpLocks/>
          </p:cNvCxnSpPr>
          <p:nvPr userDrawn="1"/>
        </p:nvCxnSpPr>
        <p:spPr>
          <a:xfrm flipH="1">
            <a:off x="1582194" y="1262685"/>
            <a:ext cx="7513680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0A076A08-4A72-105F-5348-DE95D052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381" y="120739"/>
            <a:ext cx="8160426" cy="1325563"/>
          </a:xfrm>
        </p:spPr>
        <p:txBody>
          <a:bodyPr/>
          <a:lstStyle>
            <a:lvl1pPr>
              <a:defRPr b="1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92B77D-D732-E7D4-A6B1-0A966E6BF488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02C5448-A851-B643-5EAD-72DA0FDD41B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11A7CE8-AD7B-8E77-CF09-1609492A8F9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746339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E1513E-D9F7-4665-D50A-C49BD062338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0714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16727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308791A-1617-5FAE-52DC-B4FCE0CD39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5"/>
            <a:ext cx="1325563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293F7C-F4FA-76C8-EA05-1F84426B2B4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062EC69-293D-B068-6694-395BB9B235B7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E19BD460-7D72-5C8C-9608-81656E56D4E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9603E80E-EE02-763E-A618-4043A879275E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8781126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68516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761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BA3A601-AD69-BD90-F09E-80EF172EF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57F8D229-0EB4-A05E-9EAE-A42E73F9F4B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48D10C-C2AC-E9A3-0317-086591DBE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6501"/>
            <a:ext cx="3932237" cy="850898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C8D8-EF13-9297-5883-FDD5DAECB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06501"/>
            <a:ext cx="6172200" cy="4654550"/>
          </a:xfrm>
        </p:spPr>
        <p:txBody>
          <a:bodyPr/>
          <a:lstStyle>
            <a:lvl1pPr>
              <a:defRPr sz="32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1pPr>
            <a:lvl2pPr>
              <a:defRPr sz="28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2pPr>
            <a:lvl3pPr>
              <a:defRPr sz="24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3pPr>
            <a:lvl4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4pPr>
            <a:lvl5pPr>
              <a:defRPr sz="200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8177A-3450-A672-3524-7CA2D51D60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F38A2-818B-B1B4-9E19-F1AAAAEB7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BB7C3-13B6-EFC7-D954-A082C1AB4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F86874-56F0-02BD-3A56-CDDF72E2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81DAA9-7159-FCB3-921B-0B55F1EBACE0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0C984A1-6593-853A-9B97-65F3D4B10071}"/>
              </a:ext>
            </a:extLst>
          </p:cNvPr>
          <p:cNvGrpSpPr/>
          <p:nvPr userDrawn="1"/>
        </p:nvGrpSpPr>
        <p:grpSpPr>
          <a:xfrm>
            <a:off x="7209216" y="2758227"/>
            <a:ext cx="5623593" cy="5612225"/>
            <a:chOff x="7209216" y="2758227"/>
            <a:chExt cx="5623593" cy="5612225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8B8DA1D-5808-60BA-D1A1-B8EECC1B70A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>
              <a:grayscl/>
              <a:alphaModFix amt="12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379" b="28024"/>
            <a:stretch/>
          </p:blipFill>
          <p:spPr>
            <a:xfrm>
              <a:off x="7209216" y="2764866"/>
              <a:ext cx="4982784" cy="4093134"/>
            </a:xfrm>
            <a:prstGeom prst="rect">
              <a:avLst/>
            </a:prstGeom>
          </p:spPr>
        </p:pic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B67F314-AC9F-2A3B-3561-2F1141B54268}"/>
                </a:ext>
              </a:extLst>
            </p:cNvPr>
            <p:cNvSpPr/>
            <p:nvPr userDrawn="1"/>
          </p:nvSpPr>
          <p:spPr>
            <a:xfrm rot="16200000">
              <a:off x="7220584" y="2758227"/>
              <a:ext cx="5612225" cy="5612225"/>
            </a:xfrm>
            <a:prstGeom prst="arc">
              <a:avLst>
                <a:gd name="adj1" fmla="val 14553369"/>
                <a:gd name="adj2" fmla="val 3028724"/>
              </a:avLst>
            </a:prstGeom>
            <a:ln>
              <a:solidFill>
                <a:schemeClr val="accent3">
                  <a:alpha val="12000"/>
                </a:schemeClr>
              </a:solidFill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4628375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Si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DF6C-F99F-1AFA-98D0-D46A9AD35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07476"/>
            <a:ext cx="3932237" cy="849923"/>
          </a:xfrm>
        </p:spPr>
        <p:txBody>
          <a:bodyPr anchor="b"/>
          <a:lstStyle>
            <a:lvl1pPr>
              <a:defRPr sz="3200">
                <a:solidFill>
                  <a:srgbClr val="00B0F0"/>
                </a:solidFill>
                <a:latin typeface="Nexa-Book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B44C9D-2112-79B0-4816-9E78BD29B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07476"/>
            <a:ext cx="6172200" cy="46535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8CF4E-C176-9D12-7120-4D0A9F2DA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2">
                    <a:lumMod val="50000"/>
                  </a:schemeClr>
                </a:solidFill>
                <a:latin typeface="Nexa-Book" panose="010000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B104-0143-327D-34B1-7151C9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EECE-E60B-0CC8-E29F-58D51A513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91EF0-CF7E-5D1F-2062-9EBDCCA48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EA6701-4F96-CE0C-492C-6DFAA4D17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982200" y="485586"/>
            <a:ext cx="2023997" cy="627439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04F42B12-34D2-EC73-93B8-A643C1AB715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25" y="86085"/>
            <a:ext cx="1325563" cy="132556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8225E6E-34E3-8E0F-A53C-AEDCE8120288}"/>
              </a:ext>
            </a:extLst>
          </p:cNvPr>
          <p:cNvCxnSpPr>
            <a:cxnSpLocks/>
          </p:cNvCxnSpPr>
          <p:nvPr userDrawn="1"/>
        </p:nvCxnSpPr>
        <p:spPr>
          <a:xfrm flipH="1">
            <a:off x="838200" y="2057400"/>
            <a:ext cx="3933825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632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ck Logo Blue Backgo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4AF69F4-770D-1B85-848B-D57E7B0CA1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85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1747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66A0D65-B433-449D-A2E1-10BC8BD32A5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0">
                <a:srgbClr val="00B0F0">
                  <a:shade val="67500"/>
                  <a:satMod val="115000"/>
                </a:srgbClr>
              </a:gs>
              <a:gs pos="44000">
                <a:srgbClr val="00B0F0">
                  <a:shade val="100000"/>
                  <a:satMod val="115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rgbClr val="00C4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7" y="816637"/>
            <a:ext cx="5224725" cy="522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62250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 Logo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10B71-8D11-C201-F5B2-9A56EAFD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478E4-6752-116B-5D97-8F367EAA7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D55ED-4483-8F05-E5C2-D2DE6EA42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214950-9F4F-61CB-028E-624818BE88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636" y="816636"/>
            <a:ext cx="5224725" cy="522472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9CF1ACE1-D73B-D8C2-A924-FC1C935A2DAE}"/>
              </a:ext>
            </a:extLst>
          </p:cNvPr>
          <p:cNvSpPr/>
          <p:nvPr userDrawn="1"/>
        </p:nvSpPr>
        <p:spPr>
          <a:xfrm>
            <a:off x="3483636" y="816637"/>
            <a:ext cx="5224725" cy="5224725"/>
          </a:xfrm>
          <a:prstGeom prst="ellipse">
            <a:avLst/>
          </a:prstGeom>
          <a:noFill/>
          <a:ln w="38100">
            <a:solidFill>
              <a:srgbClr val="01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785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D75D2FB5-A6FD-7717-B985-1C45B267774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EA7E8DB-A4AC-8027-9A53-75C66510D5D0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402038" y="3509963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7629CA6-0662-2D71-1B21-AE49055667F6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34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Gre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3" descr="Diagram, engineering drawing&#10;&#10;Description automatically generated">
            <a:extLst>
              <a:ext uri="{FF2B5EF4-FFF2-40B4-BE49-F238E27FC236}">
                <a16:creationId xmlns:a16="http://schemas.microsoft.com/office/drawing/2014/main" id="{E1C1C02C-18E1-780A-8763-41AE0F2917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1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43" y="1130179"/>
            <a:ext cx="9379113" cy="4597642"/>
          </a:xfrm>
          <a:prstGeom prst="rect">
            <a:avLst/>
          </a:prstGeom>
          <a:effectLst>
            <a:glow>
              <a:schemeClr val="tx1"/>
            </a:glow>
            <a:outerShdw blurRad="50800" dist="50800" dir="5400000" algn="ctr" rotWithShape="0">
              <a:srgbClr val="000000">
                <a:alpha val="0"/>
              </a:srgbClr>
            </a:outerShdw>
            <a:reflection endPos="0" dist="50800" dir="5400000" sy="-100000" algn="bl" rotWithShape="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54400" y="2500833"/>
            <a:ext cx="4347501" cy="565735"/>
          </a:xfrm>
        </p:spPr>
        <p:txBody>
          <a:bodyPr anchor="b">
            <a:normAutofit/>
          </a:bodyPr>
          <a:lstStyle>
            <a:lvl1pPr algn="ctr">
              <a:defRPr sz="3000" spc="150" baseline="0">
                <a:solidFill>
                  <a:schemeClr val="bg2">
                    <a:lumMod val="50000"/>
                  </a:schemeClr>
                </a:solidFill>
                <a:latin typeface="Nexa-Bold" panose="01000000000000000000" pitchFamily="2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2992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644F0A-52D2-552F-0A18-5EBE0472DC5E}"/>
              </a:ext>
            </a:extLst>
          </p:cNvPr>
          <p:cNvSpPr txBox="1"/>
          <p:nvPr userDrawn="1"/>
        </p:nvSpPr>
        <p:spPr>
          <a:xfrm>
            <a:off x="8340436" y="5946135"/>
            <a:ext cx="3851564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tx1">
                  <a:lumMod val="65000"/>
                  <a:lumOff val="3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111F31-A7FB-AB43-EE29-2BCF7DB70B07}"/>
              </a:ext>
            </a:extLst>
          </p:cNvPr>
          <p:cNvCxnSpPr>
            <a:cxnSpLocks noChangeShapeType="1"/>
          </p:cNvCxnSpPr>
          <p:nvPr userDrawn="1"/>
        </p:nvCxnSpPr>
        <p:spPr bwMode="auto">
          <a:xfrm>
            <a:off x="3059138" y="3066568"/>
            <a:ext cx="5438686" cy="0"/>
          </a:xfrm>
          <a:prstGeom prst="line">
            <a:avLst/>
          </a:prstGeom>
          <a:noFill/>
          <a:ln w="25400">
            <a:solidFill>
              <a:srgbClr val="660066"/>
            </a:solidFill>
            <a:prstDash val="dot"/>
            <a:round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04487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695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Simple Logo Gre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127661D-AEBD-17AC-4B6C-4A3EDB784F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grayscl/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0" name="Arc 9">
            <a:extLst>
              <a:ext uri="{FF2B5EF4-FFF2-40B4-BE49-F238E27FC236}">
                <a16:creationId xmlns:a16="http://schemas.microsoft.com/office/drawing/2014/main" id="{7A42C6AB-54B1-13FD-E709-ED01A315E46D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chemeClr val="accent3">
                <a:alpha val="3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7E53C0-197E-4E39-3DF4-1922645929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75992" y="566709"/>
            <a:ext cx="2528178" cy="783735"/>
          </a:xfrm>
          <a:prstGeom prst="rect">
            <a:avLst/>
          </a:prstGeom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084F6E-C402-E001-B8A3-477D91DB623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30" y="136524"/>
            <a:ext cx="1655762" cy="16557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spc="150" baseline="0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i="1">
                <a:solidFill>
                  <a:schemeClr val="bg2">
                    <a:lumMod val="50000"/>
                  </a:schemeClr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66F76-74B9-E616-003F-9F1206774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8D346-A915-4882-A510-80C55F2B02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85831-62F6-248F-2536-5365792A8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824EA-FB57-AA42-CC47-10702187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F180C-7AC5-428A-9DBB-8DF57BA315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32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ogo White/Blu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831A6E-5C61-78AF-5D8D-D13531A7B87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23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chemeClr val="bg1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chemeClr val="bg1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chemeClr val="bg1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493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imple Logo White/Bl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1084A2C-5D21-7A98-F6D9-A5AC70C571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9" b="28024"/>
          <a:stretch/>
        </p:blipFill>
        <p:spPr>
          <a:xfrm>
            <a:off x="5159912" y="1081454"/>
            <a:ext cx="7032088" cy="5776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F0FC399-1E99-64E5-3C59-25E3AD9900B6}"/>
              </a:ext>
            </a:extLst>
          </p:cNvPr>
          <p:cNvSpPr txBox="1"/>
          <p:nvPr userDrawn="1"/>
        </p:nvSpPr>
        <p:spPr>
          <a:xfrm>
            <a:off x="8331200" y="337402"/>
            <a:ext cx="3860800" cy="406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2000" b="1" i="1" dirty="0">
                <a:solidFill>
                  <a:srgbClr val="00B0F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{Learn, Create, Innovate};</a:t>
            </a:r>
            <a:endParaRPr lang="en-US" sz="2000" b="1" i="1" dirty="0">
              <a:solidFill>
                <a:srgbClr val="00B0F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CCB3D-C221-6ABC-3252-89E6D68BC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6206" y="2767280"/>
            <a:ext cx="3657793" cy="1323439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b="1" spc="200" baseline="0">
                <a:solidFill>
                  <a:srgbClr val="00B0F0"/>
                </a:solidFill>
                <a:latin typeface="Nexa Bold" panose="02000000000000000000" pitchFamily="50" charset="0"/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1009A-C110-F658-0A21-7D89E80E2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206" y="4590215"/>
            <a:ext cx="3657793" cy="884144"/>
          </a:xfrm>
        </p:spPr>
        <p:txBody>
          <a:bodyPr>
            <a:normAutofit/>
          </a:bodyPr>
          <a:lstStyle>
            <a:lvl1pPr marL="0" indent="0" algn="l">
              <a:buNone/>
              <a:defRPr sz="2400" b="1" i="1">
                <a:solidFill>
                  <a:srgbClr val="00B0F0"/>
                </a:solidFill>
                <a:latin typeface="Nexa Bold" panose="02000000000000000000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F30BF6-4AB5-5793-16E3-01544A52D6F8}"/>
              </a:ext>
            </a:extLst>
          </p:cNvPr>
          <p:cNvSpPr/>
          <p:nvPr userDrawn="1"/>
        </p:nvSpPr>
        <p:spPr>
          <a:xfrm rot="16200000">
            <a:off x="5175955" y="1072085"/>
            <a:ext cx="7920404" cy="7920404"/>
          </a:xfrm>
          <a:prstGeom prst="arc">
            <a:avLst>
              <a:gd name="adj1" fmla="val 14553369"/>
              <a:gd name="adj2" fmla="val 3028724"/>
            </a:avLst>
          </a:prstGeom>
          <a:ln>
            <a:solidFill>
              <a:srgbClr val="00B0F0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35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E79A1B-8910-5BC1-CF92-B38FE72CB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46328-37A7-2676-1096-E57A9505D4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F5011-76B3-0174-3A68-9C86EC07D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27316D-C409-4712-90E5-1C58F0743890}" type="datetimeFigureOut">
              <a:rPr lang="en-GB" smtClean="0"/>
              <a:t>05/05/2024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66A41-F04C-56FA-AB94-EC92BB1FF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F6920-6913-6447-389F-BACD3E6EE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D00A0-B5A4-4974-B922-5D8D8E00DF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0808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66" r:id="rId3"/>
    <p:sldLayoutId id="2147483670" r:id="rId4"/>
    <p:sldLayoutId id="2147483676" r:id="rId5"/>
    <p:sldLayoutId id="2147483667" r:id="rId6"/>
    <p:sldLayoutId id="2147483671" r:id="rId7"/>
    <p:sldLayoutId id="2147483660" r:id="rId8"/>
    <p:sldLayoutId id="2147483665" r:id="rId9"/>
    <p:sldLayoutId id="2147483672" r:id="rId10"/>
    <p:sldLayoutId id="2147483673" r:id="rId11"/>
    <p:sldLayoutId id="2147483664" r:id="rId12"/>
    <p:sldLayoutId id="2147483661" r:id="rId13"/>
    <p:sldLayoutId id="2147483662" r:id="rId14"/>
    <p:sldLayoutId id="2147483674" r:id="rId15"/>
    <p:sldLayoutId id="2147483675" r:id="rId16"/>
    <p:sldLayoutId id="2147483663" r:id="rId17"/>
    <p:sldLayoutId id="2147483691" r:id="rId18"/>
    <p:sldLayoutId id="2147483677" r:id="rId19"/>
    <p:sldLayoutId id="2147483679" r:id="rId20"/>
    <p:sldLayoutId id="2147483678" r:id="rId21"/>
    <p:sldLayoutId id="2147483680" r:id="rId22"/>
    <p:sldLayoutId id="2147483681" r:id="rId23"/>
    <p:sldLayoutId id="2147483692" r:id="rId24"/>
    <p:sldLayoutId id="2147483682" r:id="rId25"/>
    <p:sldLayoutId id="2147483683" r:id="rId26"/>
    <p:sldLayoutId id="2147483693" r:id="rId27"/>
    <p:sldLayoutId id="2147483685" r:id="rId28"/>
    <p:sldLayoutId id="2147483684" r:id="rId29"/>
    <p:sldLayoutId id="2147483687" r:id="rId30"/>
    <p:sldLayoutId id="2147483686" r:id="rId31"/>
    <p:sldLayoutId id="2147483688" r:id="rId32"/>
    <p:sldLayoutId id="2147483695" r:id="rId33"/>
    <p:sldLayoutId id="2147483689" r:id="rId34"/>
    <p:sldLayoutId id="2147483690" r:id="rId35"/>
    <p:sldLayoutId id="2147483696" r:id="rId36"/>
    <p:sldLayoutId id="2147483698" r:id="rId37"/>
    <p:sldLayoutId id="2147483697" r:id="rId38"/>
    <p:sldLayoutId id="2147483699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os.org/en/melodic/api/sensor_msgs/html/msg/JointState.html" TargetMode="External"/><Relationship Id="rId2" Type="http://schemas.openxmlformats.org/officeDocument/2006/relationships/hyperlink" Target="https://docs.ros.org/en/melodic/api/std_msgs/html/msg/Float32MultiArray.html" TargetMode="External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7E79B-7B8F-BAAE-5276-56054251FC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D6DB0-1667-C5C3-00E4-636CF9C0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4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11699B9-54DA-9DE2-51AE-A98BB77764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295" y="1680020"/>
            <a:ext cx="5840506" cy="50323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student must submit a video showing their results.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Duration: Under 4 min. (If longer, increase speed)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Show face, name and student ID number.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Video in English (preferred) or Spanish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Upload to CANVAS 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This is an engineering report (it will be graded accordingly):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the third-person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use expressions like “the controller works well”, “it's fine”, “robust”, “optimal”, etc. unless you can prove it (be serious with your results).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Use different metrics (maybe error-based) to analyse your system.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Show plots of the set points, control inputs, errors, and system output and use them to analyse the behaviour. </a:t>
            </a:r>
          </a:p>
          <a:p>
            <a:pPr lvl="1">
              <a:lnSpc>
                <a:spcPct val="150000"/>
              </a:lnSpc>
            </a:pPr>
            <a:r>
              <a:rPr lang="en-GB" sz="1200" dirty="0"/>
              <a:t>Do not conclude things like “I learned a lot”, “it was very challenging”, “everything looks fine”, etc. Conclusions based on the results, problems faced, solutions, etc.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02B7EE2-0D2B-D010-15BF-C7E9625ACAA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87285744"/>
              </p:ext>
            </p:extLst>
          </p:nvPr>
        </p:nvGraphicFramePr>
        <p:xfrm>
          <a:off x="6172200" y="1825625"/>
          <a:ext cx="5181600" cy="47411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1600">
                  <a:extLst>
                    <a:ext uri="{9D8B030D-6E8A-4147-A177-3AD203B41FA5}">
                      <a16:colId xmlns:a16="http://schemas.microsoft.com/office/drawing/2014/main" val="227231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Nexa Bold" panose="02000000000000000000" pitchFamily="50" charset="0"/>
                        </a:rPr>
                        <a:t>Tasks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577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Brief introduction (problem to be solved, solution strategy, team tasks, etc.) 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784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Explain how the program works (launch files, libraries made, the structure of the project, etc.). </a:t>
                      </a: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Use the code but also use flowcharts to explain the code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If using your own DLM, explain in this section the code, parameters, inputs and outputs of your model.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278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Show the results of the robot being controlled.</a:t>
                      </a:r>
                      <a:endParaRPr lang="en-GB" sz="1100" kern="1200" dirty="0">
                        <a:solidFill>
                          <a:schemeClr val="bg2">
                            <a:lumMod val="50000"/>
                          </a:schemeClr>
                        </a:solidFill>
                        <a:latin typeface="Nexa-Light" panose="01000000000000000000" pitchFamily="2" charset="0"/>
                        <a:ea typeface="+mn-ea"/>
                        <a:cs typeface="+mn-cs"/>
                      </a:endParaRPr>
                    </a:p>
                    <a:p>
                      <a:pPr marL="285750" indent="-2857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Try different scenarios (other setpoints to control the robot)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852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Explain the methodology followed to tune the controller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Analysis of the robot’s behaviour. What is expected? Is the behaviour good? Why? Establish a metric to verify if the behaviour of the robot is good or not.  Advantages/disadvantages of this type of </a:t>
                      </a:r>
                      <a:r>
                        <a:rPr lang="en-GB" sz="1100" kern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Ccontrol</a:t>
                      </a: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? Problems with this type of control?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492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 brief set of conclusions from the task.</a:t>
                      </a:r>
                    </a:p>
                    <a:p>
                      <a:pPr marL="171450" indent="-171450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GB" sz="110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The conclusions should be about the practice and the theoretical aspects of the robot, not about your personal experiences.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539777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6CEF72C7-A833-6C7D-933C-AFCDCCB34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Deliverables</a:t>
            </a:r>
          </a:p>
        </p:txBody>
      </p:sp>
    </p:spTree>
    <p:extLst>
      <p:ext uri="{BB962C8B-B14F-4D97-AF65-F5344CB8AC3E}">
        <p14:creationId xmlns:p14="http://schemas.microsoft.com/office/powerpoint/2010/main" val="2084178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620AE8E-8767-C555-2D23-F792DAD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Rules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51542-C980-BEAE-5D84-CF98B0737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This is challenge </a:t>
            </a:r>
            <a:r>
              <a:rPr lang="en-GB" sz="1200" b="1" dirty="0"/>
              <a:t>not</a:t>
            </a:r>
            <a:r>
              <a:rPr lang="en-GB" sz="1200" dirty="0"/>
              <a:t> a class. The students are encouraged to research, improve tune explain their algorithms by themselves.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MCR2(Manchester Robotics) Reserves the right to answer a question if it is determined that the questions contains partially or totally an answer.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The students are welcomed to ask only about the theoretical aspect of the classed.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No remote control or any other form of human interaction with the simulator or ROS is allowed (except at the start when launching the files).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It is </a:t>
            </a:r>
            <a:r>
              <a:rPr lang="en-GB" sz="1200" b="1" dirty="0"/>
              <a:t>forbidden</a:t>
            </a:r>
            <a:r>
              <a:rPr lang="en-GB" sz="1200" dirty="0"/>
              <a:t> to use any other internet libraires with the exception of standard libraires or NumPy.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If in doubt about libraires please ask any teaching assistant.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Improvements to the algorithms are encouraged and may be used as long as the students provide the reasons and a detailed explanation on the improvements.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All the students must be respectful towards each other and abide by the previously defined rules.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200" dirty="0"/>
              <a:t>Manchester robotics reserves the right to provide any form of grading. Grading and grading methodology are done by the professor in charge of the unit.</a:t>
            </a:r>
          </a:p>
        </p:txBody>
      </p:sp>
    </p:spTree>
    <p:extLst>
      <p:ext uri="{BB962C8B-B14F-4D97-AF65-F5344CB8AC3E}">
        <p14:creationId xmlns:p14="http://schemas.microsoft.com/office/powerpoint/2010/main" val="326018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60DAA0-7AC9-5D1B-E0C3-914879F007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800" dirty="0"/>
              <a:t>This challenge is intended for the student to review the concepts introduced in this class.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aims to show the behaviour of the computer torque control in robotics.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This challenge will be divided in different sections. </a:t>
            </a:r>
          </a:p>
          <a:p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F734C8B-FAC4-CFCB-AB83-F7F8E63F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Final Challenge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F7A176FE-C0AB-AA7B-143A-A40E183AB0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2139156"/>
            <a:ext cx="3057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01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7C7BC-8FED-80C9-5CE4-65CA9E53E44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The challenge consists of developing a node containing the CTC controller for the Dual Link Manipulator.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student can choose to use the previously developed DLM (previous challenge) or use the one provided by MCR2. </a:t>
            </a:r>
            <a:r>
              <a:rPr lang="en-GB" sz="1600" b="1" dirty="0"/>
              <a:t>This does not affect the grade.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If using the package developed previously, you must describe the code of your DLM simulation in the video report and the DLM parameters you used in your code</a:t>
            </a:r>
            <a:r>
              <a:rPr lang="en-GB" sz="1600" dirty="0"/>
              <a:t>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60763-3CDF-37B3-D7E0-EFE24A83777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sz="1600" dirty="0"/>
              <a:t>If using your own package, the student must subscribe to the </a:t>
            </a:r>
            <a:r>
              <a:rPr lang="en-GB" sz="1600" b="1" i="1" dirty="0"/>
              <a:t>“/</a:t>
            </a:r>
            <a:r>
              <a:rPr lang="en-GB" sz="1600" b="1" i="1" dirty="0" err="1"/>
              <a:t>joint_states</a:t>
            </a:r>
            <a:r>
              <a:rPr lang="en-GB" sz="1600" b="1" i="1" dirty="0"/>
              <a:t>” </a:t>
            </a:r>
            <a:r>
              <a:rPr lang="en-GB" sz="1600" dirty="0"/>
              <a:t>topic of its DLM simulation and provide the system's input in the topic </a:t>
            </a:r>
            <a:r>
              <a:rPr lang="en-GB" sz="1600" b="1" dirty="0"/>
              <a:t>“/</a:t>
            </a:r>
            <a:r>
              <a:rPr lang="en-GB" sz="1600" b="1" dirty="0" err="1"/>
              <a:t>dlm_input</a:t>
            </a:r>
            <a:r>
              <a:rPr lang="en-GB" sz="1600" b="1" dirty="0"/>
              <a:t>.”</a:t>
            </a:r>
          </a:p>
          <a:p>
            <a:pPr>
              <a:lnSpc>
                <a:spcPct val="150000"/>
              </a:lnSpc>
            </a:pPr>
            <a:r>
              <a:rPr lang="en-GB" sz="1600" b="1" dirty="0"/>
              <a:t>If using multiple topics as inputs, explain in your report, the name of the topic, why? And the type of message used.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90957-5E99-41DE-7D6C-FBBACC3E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C62EFD-D434-006A-EBF6-F370C3C3B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4383" y="4959210"/>
            <a:ext cx="5253534" cy="1217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67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25FD59-9814-9C59-6715-D5BDB0A78EE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MCR2 Provides a pre-made package that models and controls a DLM.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package contain two main pre-made scripts:</a:t>
            </a:r>
          </a:p>
          <a:p>
            <a:pPr lvl="1">
              <a:lnSpc>
                <a:spcPct val="150000"/>
              </a:lnSpc>
            </a:pPr>
            <a:r>
              <a:rPr lang="en-GB" sz="1500" b="1" dirty="0"/>
              <a:t>dlm_dyn_sim.py: </a:t>
            </a:r>
            <a:r>
              <a:rPr lang="en-GB" sz="1500" dirty="0"/>
              <a:t>Pre-made script to simulate the DLM dynamics </a:t>
            </a:r>
            <a:r>
              <a:rPr lang="en-GB" sz="1500" dirty="0">
                <a:solidFill>
                  <a:srgbClr val="FF0000"/>
                </a:solidFill>
              </a:rPr>
              <a:t>(do not change!!).</a:t>
            </a:r>
          </a:p>
          <a:p>
            <a:pPr lvl="1">
              <a:lnSpc>
                <a:spcPct val="150000"/>
              </a:lnSpc>
            </a:pPr>
            <a:r>
              <a:rPr lang="en-GB" sz="1500" b="1" dirty="0"/>
              <a:t>ctc_ctrl.py</a:t>
            </a:r>
            <a:r>
              <a:rPr lang="en-GB" sz="1500" dirty="0"/>
              <a:t>: Pre-configured file that </a:t>
            </a:r>
            <a:r>
              <a:rPr lang="en-GB" sz="1500" b="1" dirty="0"/>
              <a:t>shows a basic example of how to send and receive data to the DLM system</a:t>
            </a:r>
            <a:r>
              <a:rPr lang="en-GB" sz="1500" dirty="0"/>
              <a:t> </a:t>
            </a:r>
            <a:r>
              <a:rPr lang="en-GB" sz="1500" dirty="0">
                <a:solidFill>
                  <a:srgbClr val="FF0000"/>
                </a:solidFill>
              </a:rPr>
              <a:t>(To be modified by the student).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The package also contains all the necessary files to model the pendulum (URDF, STL models, RVIZ configuration).</a:t>
            </a:r>
          </a:p>
          <a:p>
            <a:pPr>
              <a:lnSpc>
                <a:spcPct val="150000"/>
              </a:lnSpc>
            </a:pPr>
            <a:endParaRPr lang="en-GB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445F-FD20-4DA4-8A9F-C143A485658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Two launch files are contained in the package:</a:t>
            </a:r>
          </a:p>
          <a:p>
            <a:pPr lvl="1">
              <a:lnSpc>
                <a:spcPct val="150000"/>
              </a:lnSpc>
            </a:pPr>
            <a:r>
              <a:rPr lang="en-GB" sz="1400" b="1" dirty="0" err="1"/>
              <a:t>dlm_sim.launch</a:t>
            </a:r>
            <a:r>
              <a:rPr lang="en-GB" sz="1400" b="1" dirty="0"/>
              <a:t>: </a:t>
            </a:r>
            <a:r>
              <a:rPr lang="en-GB" sz="1400" dirty="0"/>
              <a:t>Starts the simulation of the DLM system, without RVIZ or any other program.</a:t>
            </a:r>
          </a:p>
          <a:p>
            <a:pPr lvl="1">
              <a:lnSpc>
                <a:spcPct val="150000"/>
              </a:lnSpc>
            </a:pPr>
            <a:r>
              <a:rPr lang="en-GB" sz="1400" b="1" dirty="0" err="1"/>
              <a:t>dlm.launch</a:t>
            </a:r>
            <a:r>
              <a:rPr lang="en-GB" sz="1400" b="1" dirty="0"/>
              <a:t>: </a:t>
            </a:r>
            <a:r>
              <a:rPr lang="en-GB" sz="1400" dirty="0"/>
              <a:t>Initialises the DLM simulation, RVIZ, the joint state publisher and the </a:t>
            </a:r>
            <a:r>
              <a:rPr lang="en-GB" sz="1400" b="1" dirty="0"/>
              <a:t>ctc_ctrl.py</a:t>
            </a:r>
          </a:p>
          <a:p>
            <a:pPr>
              <a:lnSpc>
                <a:spcPct val="150000"/>
              </a:lnSpc>
            </a:pPr>
            <a:r>
              <a:rPr lang="en-GB" sz="1400" dirty="0"/>
              <a:t>The student should use this pre-made package to define the CTC control inside the “</a:t>
            </a:r>
            <a:r>
              <a:rPr lang="en-GB" sz="1400" b="1" i="1" dirty="0"/>
              <a:t>ctc_ctrl.py</a:t>
            </a:r>
            <a:r>
              <a:rPr lang="en-GB" sz="1400" dirty="0"/>
              <a:t>” script.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B205F5-7770-6C45-10E7-1F431E811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</p:spTree>
    <p:extLst>
      <p:ext uri="{BB962C8B-B14F-4D97-AF65-F5344CB8AC3E}">
        <p14:creationId xmlns:p14="http://schemas.microsoft.com/office/powerpoint/2010/main" val="1870769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5BF5AF-FF8D-04A1-AAC4-3CDCBB462C5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GB" sz="1600" dirty="0"/>
              <a:t>Download the package “</a:t>
            </a:r>
            <a:r>
              <a:rPr lang="en-GB" sz="1600" dirty="0" err="1"/>
              <a:t>dlm_sim</a:t>
            </a:r>
            <a:r>
              <a:rPr lang="en-GB" sz="1600" dirty="0"/>
              <a:t>”, from GitHub “Week5/Challenge/</a:t>
            </a:r>
            <a:r>
              <a:rPr lang="en-GB" sz="1600" dirty="0" err="1"/>
              <a:t>dlm_sim</a:t>
            </a:r>
            <a:r>
              <a:rPr lang="en-GB" sz="1600" dirty="0"/>
              <a:t>” to your “</a:t>
            </a:r>
            <a:r>
              <a:rPr lang="en-GB" sz="1600" dirty="0" err="1"/>
              <a:t>catkin_ws</a:t>
            </a:r>
            <a:r>
              <a:rPr lang="en-GB" sz="1600" dirty="0"/>
              <a:t>”</a:t>
            </a:r>
            <a:endParaRPr lang="en-GB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Give executable permission to the files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latin typeface="Consolas" panose="020B0609020204030204" pitchFamily="49" charset="0"/>
              </a:rPr>
              <a:t>cd ~/</a:t>
            </a:r>
            <a:r>
              <a:rPr lang="en-GB" sz="1600" dirty="0" err="1">
                <a:latin typeface="Consolas" panose="020B0609020204030204" pitchFamily="49" charset="0"/>
              </a:rPr>
              <a:t>catkin_ws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src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dlm_sim</a:t>
            </a:r>
            <a:r>
              <a:rPr lang="en-GB" sz="1600" dirty="0">
                <a:latin typeface="Consolas" panose="020B0609020204030204" pitchFamily="49" charset="0"/>
              </a:rPr>
              <a:t>/scripts/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 err="1">
                <a:latin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chmod</a:t>
            </a:r>
            <a:r>
              <a:rPr lang="en-GB" sz="1600" dirty="0">
                <a:latin typeface="Consolas" panose="020B0609020204030204" pitchFamily="49" charset="0"/>
              </a:rPr>
              <a:t> +x ctc_ctrl.py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 err="1">
                <a:latin typeface="Consolas" panose="020B0609020204030204" pitchFamily="49" charset="0"/>
              </a:rPr>
              <a:t>sudo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chmod</a:t>
            </a:r>
            <a:r>
              <a:rPr lang="en-GB" sz="1600" dirty="0">
                <a:latin typeface="Consolas" panose="020B0609020204030204" pitchFamily="49" charset="0"/>
              </a:rPr>
              <a:t> +x dlm_dyn_sim.py</a:t>
            </a:r>
            <a:endParaRPr lang="en-GB" sz="1600" dirty="0"/>
          </a:p>
          <a:p>
            <a:pPr>
              <a:lnSpc>
                <a:spcPct val="150000"/>
              </a:lnSpc>
            </a:pPr>
            <a:r>
              <a:rPr lang="en-GB" sz="1600" dirty="0"/>
              <a:t>Compile it using “</a:t>
            </a:r>
            <a:r>
              <a:rPr lang="en-GB" sz="1600" dirty="0" err="1">
                <a:latin typeface="Consolas" panose="020B0609020204030204" pitchFamily="49" charset="0"/>
              </a:rPr>
              <a:t>catkin_make</a:t>
            </a:r>
            <a:r>
              <a:rPr lang="en-GB" sz="1600" dirty="0"/>
              <a:t>” and source the workspace “</a:t>
            </a:r>
            <a:r>
              <a:rPr lang="en-GB" sz="1600" dirty="0">
                <a:latin typeface="Consolas" panose="020B0609020204030204" pitchFamily="49" charset="0"/>
              </a:rPr>
              <a:t>source </a:t>
            </a:r>
            <a:r>
              <a:rPr lang="en-GB" sz="1600" dirty="0" err="1">
                <a:latin typeface="Consolas" panose="020B0609020204030204" pitchFamily="49" charset="0"/>
              </a:rPr>
              <a:t>devel</a:t>
            </a:r>
            <a:r>
              <a:rPr lang="en-GB" sz="1600" dirty="0">
                <a:latin typeface="Consolas" panose="020B0609020204030204" pitchFamily="49" charset="0"/>
              </a:rPr>
              <a:t>/</a:t>
            </a:r>
            <a:r>
              <a:rPr lang="en-GB" sz="1600" dirty="0" err="1">
                <a:latin typeface="Consolas" panose="020B0609020204030204" pitchFamily="49" charset="0"/>
              </a:rPr>
              <a:t>setup.bash</a:t>
            </a:r>
            <a:r>
              <a:rPr lang="en-GB" sz="1600" dirty="0"/>
              <a:t> ”</a:t>
            </a:r>
          </a:p>
          <a:p>
            <a:pPr>
              <a:lnSpc>
                <a:spcPct val="150000"/>
              </a:lnSpc>
            </a:pPr>
            <a:r>
              <a:rPr lang="en-GB" sz="1600" dirty="0"/>
              <a:t>Run the package using the roslaunch command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GB" sz="1600" dirty="0">
                <a:latin typeface="Consolas" panose="020B0609020204030204" pitchFamily="49" charset="0"/>
              </a:rPr>
              <a:t>roslaunch </a:t>
            </a:r>
            <a:r>
              <a:rPr lang="en-GB" sz="1600" dirty="0" err="1">
                <a:latin typeface="Consolas" panose="020B0609020204030204" pitchFamily="49" charset="0"/>
              </a:rPr>
              <a:t>dlm_sim</a:t>
            </a:r>
            <a:r>
              <a:rPr lang="en-GB" sz="1600" dirty="0">
                <a:latin typeface="Consolas" panose="020B0609020204030204" pitchFamily="49" charset="0"/>
              </a:rPr>
              <a:t> </a:t>
            </a:r>
            <a:r>
              <a:rPr lang="en-GB" sz="1600" dirty="0" err="1">
                <a:latin typeface="Consolas" panose="020B0609020204030204" pitchFamily="49" charset="0"/>
              </a:rPr>
              <a:t>dlm.launch</a:t>
            </a:r>
            <a:endParaRPr lang="en-GB" sz="1600" dirty="0"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GB" sz="1600" dirty="0"/>
              <a:t>The dual pendulum should appear in RVIZ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7B9B1B-275E-4AAD-946E-37294EF06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7385C91-BC63-25CE-182D-8941BE5BEBF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34237" y="2139156"/>
            <a:ext cx="30575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115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1E6580-8B28-3DDB-0198-81BF05D9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6BBEC9-603B-410C-18D9-8EA17C1FABE9}"/>
              </a:ext>
            </a:extLst>
          </p:cNvPr>
          <p:cNvSpPr/>
          <p:nvPr/>
        </p:nvSpPr>
        <p:spPr>
          <a:xfrm>
            <a:off x="6729054" y="3317122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Manipulator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81A352-08B1-AF62-91E0-B05B7DE71065}"/>
              </a:ext>
            </a:extLst>
          </p:cNvPr>
          <p:cNvCxnSpPr>
            <a:cxnSpLocks/>
            <a:stCxn id="11" idx="6"/>
            <a:endCxn id="6" idx="2"/>
          </p:cNvCxnSpPr>
          <p:nvPr/>
        </p:nvCxnSpPr>
        <p:spPr>
          <a:xfrm>
            <a:off x="4770266" y="3868451"/>
            <a:ext cx="1958788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BBD4757-0AB5-1D3F-1520-9F711C35AB98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9839807" y="3868451"/>
            <a:ext cx="673352" cy="0"/>
          </a:xfrm>
          <a:prstGeom prst="straightConnector1">
            <a:avLst/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E3A816B-7D2C-42D3-C991-5F31B9A398DF}"/>
              </a:ext>
            </a:extLst>
          </p:cNvPr>
          <p:cNvSpPr txBox="1"/>
          <p:nvPr/>
        </p:nvSpPr>
        <p:spPr>
          <a:xfrm>
            <a:off x="5053655" y="3408121"/>
            <a:ext cx="14243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i="1" dirty="0">
                <a:latin typeface="Nexa-Light" panose="01000000000000000000" pitchFamily="2" charset="0"/>
              </a:rPr>
              <a:t>/</a:t>
            </a:r>
            <a:r>
              <a:rPr lang="en-GB" sz="1800" i="1" dirty="0" err="1">
                <a:latin typeface="Nexa-Light" panose="01000000000000000000" pitchFamily="2" charset="0"/>
              </a:rPr>
              <a:t>dlm_input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2BC76-E041-3D3B-26DE-1C6E466CF467}"/>
              </a:ext>
            </a:extLst>
          </p:cNvPr>
          <p:cNvSpPr txBox="1"/>
          <p:nvPr/>
        </p:nvSpPr>
        <p:spPr>
          <a:xfrm>
            <a:off x="5315621" y="4948697"/>
            <a:ext cx="1681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i="1" dirty="0">
                <a:latin typeface="Nexa-Light" panose="01000000000000000000" pitchFamily="2" charset="0"/>
              </a:rPr>
              <a:t>/</a:t>
            </a:r>
            <a:r>
              <a:rPr lang="en-GB" i="1" dirty="0" err="1">
                <a:latin typeface="Nexa-Light" panose="01000000000000000000" pitchFamily="2" charset="0"/>
              </a:rPr>
              <a:t>joint_states</a:t>
            </a:r>
            <a:endParaRPr lang="en-GB" i="1" dirty="0">
              <a:latin typeface="Nexa-Light" panose="01000000000000000000" pitchFamily="2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3BD017-448F-6D6E-513B-3ECDD0BA812F}"/>
              </a:ext>
            </a:extLst>
          </p:cNvPr>
          <p:cNvSpPr/>
          <p:nvPr/>
        </p:nvSpPr>
        <p:spPr>
          <a:xfrm>
            <a:off x="1659513" y="3317122"/>
            <a:ext cx="3110753" cy="1102658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DLM CTC Controller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E0852C2-E180-CAA6-4FE7-EB8CC4AC345B}"/>
              </a:ext>
            </a:extLst>
          </p:cNvPr>
          <p:cNvCxnSpPr>
            <a:stCxn id="6" idx="6"/>
            <a:endCxn id="11" idx="4"/>
          </p:cNvCxnSpPr>
          <p:nvPr/>
        </p:nvCxnSpPr>
        <p:spPr>
          <a:xfrm flipH="1">
            <a:off x="3214890" y="3868451"/>
            <a:ext cx="6624917" cy="551329"/>
          </a:xfrm>
          <a:prstGeom prst="bentConnector4">
            <a:avLst>
              <a:gd name="adj1" fmla="val -3451"/>
              <a:gd name="adj2" fmla="val 177236"/>
            </a:avLst>
          </a:pr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AA5158-ADEF-FD7E-72ED-C4A7878490B3}"/>
              </a:ext>
            </a:extLst>
          </p:cNvPr>
          <p:cNvSpPr/>
          <p:nvPr/>
        </p:nvSpPr>
        <p:spPr>
          <a:xfrm>
            <a:off x="225372" y="1638317"/>
            <a:ext cx="4141694" cy="157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System Input message (/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dlm_input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)</a:t>
            </a: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std_msgs/Float32MultiArray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Float32MultiArray  # Input to the system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More information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here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FE1A926-4F7D-7E03-7BE8-4316A0AA15F3}"/>
              </a:ext>
            </a:extLst>
          </p:cNvPr>
          <p:cNvSpPr/>
          <p:nvPr/>
        </p:nvSpPr>
        <p:spPr>
          <a:xfrm>
            <a:off x="7526869" y="5159473"/>
            <a:ext cx="4141694" cy="157778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System output message (/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joint_states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)</a:t>
            </a: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sensor_msgs/ </a:t>
            </a:r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JointState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JointState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 # Output to the system</a:t>
            </a:r>
          </a:p>
          <a:p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  <a:p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</a:rPr>
              <a:t> More information </a:t>
            </a:r>
            <a:r>
              <a:rPr lang="en-GB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Nexa-Regular" panose="01000000000000000000" pitchFamily="2" charset="0"/>
                <a:hlinkClick r:id="rId3"/>
              </a:rPr>
              <a:t>here</a:t>
            </a:r>
            <a:endParaRPr lang="en-GB" sz="1400" dirty="0">
              <a:solidFill>
                <a:schemeClr val="tx1">
                  <a:lumMod val="65000"/>
                  <a:lumOff val="35000"/>
                </a:schemeClr>
              </a:solidFill>
              <a:latin typeface="Nexa-Regular" panose="010000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1F494-CCDC-FB8E-EC49-2D8C5E215121}"/>
                  </a:ext>
                </a:extLst>
              </p:cNvPr>
              <p:cNvSpPr txBox="1"/>
              <p:nvPr/>
            </p:nvSpPr>
            <p:spPr>
              <a:xfrm>
                <a:off x="5315621" y="1437690"/>
                <a:ext cx="6651007" cy="16696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The MCR2 “DLM Manipulator” node in the file “</a:t>
                </a:r>
                <a:r>
                  <a:rPr lang="en-GB" sz="1400" b="1" i="1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dlm_dyn_sim.py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requires a message “Float32MultiArray” in the topic “/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dlm_input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as input.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For the output, the “DLM Manipulator” node provides the states (position and velocity) of the angles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4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in the topic “/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joint_states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 using the message “</a:t>
                </a:r>
                <a:r>
                  <a:rPr lang="en-GB" sz="1400" dirty="0" err="1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JointState</a:t>
                </a:r>
                <a:r>
                  <a:rPr lang="en-GB" sz="1400" dirty="0">
                    <a:solidFill>
                      <a:schemeClr val="bg2">
                        <a:lumMod val="50000"/>
                      </a:schemeClr>
                    </a:solidFill>
                    <a:latin typeface="Nexa-Light" panose="01000000000000000000" pitchFamily="2" charset="0"/>
                  </a:rPr>
                  <a:t>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D1F494-CCDC-FB8E-EC49-2D8C5E215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21" y="1437690"/>
                <a:ext cx="6651007" cy="1669688"/>
              </a:xfrm>
              <a:prstGeom prst="rect">
                <a:avLst/>
              </a:prstGeom>
              <a:blipFill>
                <a:blip r:embed="rId4"/>
                <a:stretch>
                  <a:fillRect l="-275" b="-25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67628A2-4D37-4587-9E3A-BAF628D771BD}"/>
              </a:ext>
            </a:extLst>
          </p:cNvPr>
          <p:cNvSpPr txBox="1"/>
          <p:nvPr/>
        </p:nvSpPr>
        <p:spPr>
          <a:xfrm>
            <a:off x="137714" y="5275106"/>
            <a:ext cx="5611946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The CTC Node in </a:t>
            </a:r>
            <a:r>
              <a:rPr lang="en-GB" sz="1400" b="1" i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“ctc_ctrl.py”</a:t>
            </a:r>
            <a:r>
              <a:rPr lang="en-GB" sz="1400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  sends the data required by the manipulator simulation in the specific topics. It also </a:t>
            </a:r>
            <a:r>
              <a:rPr lang="en-GB" sz="1400" b="1" dirty="0">
                <a:solidFill>
                  <a:schemeClr val="bg2">
                    <a:lumMod val="50000"/>
                  </a:schemeClr>
                </a:solidFill>
                <a:latin typeface="Nexa-Light" panose="01000000000000000000" pitchFamily="2" charset="0"/>
              </a:rPr>
              <a:t>shows an example on how to send and receive the data to/from the node “DLM Manipulator”</a:t>
            </a:r>
          </a:p>
        </p:txBody>
      </p:sp>
    </p:spTree>
    <p:extLst>
      <p:ext uri="{BB962C8B-B14F-4D97-AF65-F5344CB8AC3E}">
        <p14:creationId xmlns:p14="http://schemas.microsoft.com/office/powerpoint/2010/main" val="216638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51459" y="1397000"/>
                <a:ext cx="9588347" cy="5340261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The parameters and its values of the DLM System are based as the ones shown in the figure:</a:t>
                </a:r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r>
                  <a:rPr lang="en-GB" sz="1600" dirty="0"/>
                  <a:t>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 = 1.5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1.5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link1_end_mass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 = 1.0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link2_end_mass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2.0 kg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)= 0.4 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link1_COM_pos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600" dirty="0"/>
                  <a:t>) = 0.2 m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link2_length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GB" sz="16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) = 0.4 m 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link2_COM_pos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GB" sz="1600" dirty="0"/>
                  <a:t>) = 0.2 m </a:t>
                </a:r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endParaRPr lang="en-GB" sz="1600" dirty="0"/>
              </a:p>
              <a:p>
                <a:pPr marL="0" indent="0">
                  <a:lnSpc>
                    <a:spcPct val="120000"/>
                  </a:lnSpc>
                  <a:spcBef>
                    <a:spcPts val="600"/>
                  </a:spcBef>
                  <a:buNone/>
                </a:pPr>
                <a:r>
                  <a:rPr lang="en-GB" sz="1600" dirty="0"/>
                  <a:t>gravity (</a:t>
                </a:r>
                <a14:m>
                  <m:oMath xmlns:m="http://schemas.openxmlformats.org/officeDocument/2006/math">
                    <m:r>
                      <a:rPr lang="en-GB" sz="16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GB" sz="1600" dirty="0"/>
                  <a:t>) = 9.8</a:t>
                </a:r>
              </a:p>
              <a:p>
                <a:pPr marL="0" indent="0">
                  <a:lnSpc>
                    <a:spcPct val="170000"/>
                  </a:lnSpc>
                  <a:buNone/>
                </a:pPr>
                <a:endParaRPr lang="en-GB" sz="1600" dirty="0"/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endParaRPr lang="en-GB" sz="1600" dirty="0"/>
              </a:p>
              <a:p>
                <a:pPr marL="285750" indent="-285750">
                  <a:lnSpc>
                    <a:spcPct val="170000"/>
                  </a:lnSpc>
                  <a:buFont typeface="Arial" panose="020B0604020202020204" pitchFamily="34" charset="0"/>
                  <a:buChar char="•"/>
                </a:pPr>
                <a:endParaRPr lang="en-GB" sz="30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51459" y="1397000"/>
                <a:ext cx="9588347" cy="5340261"/>
              </a:xfrm>
              <a:blipFill>
                <a:blip r:embed="rId2"/>
                <a:stretch>
                  <a:fillRect l="-3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MCR2 DLM Package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367E894-36EE-ADAB-26A4-D00E42196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8609" y="2530350"/>
            <a:ext cx="4310050" cy="3073560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487A497F-0892-16A1-FED5-CB6523CB1136}"/>
              </a:ext>
            </a:extLst>
          </p:cNvPr>
          <p:cNvSpPr/>
          <p:nvPr/>
        </p:nvSpPr>
        <p:spPr>
          <a:xfrm>
            <a:off x="3362978" y="6199057"/>
            <a:ext cx="405727" cy="43905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A2F18E-2FD0-DCA0-BFAE-D6AC7416F63D}"/>
              </a:ext>
            </a:extLst>
          </p:cNvPr>
          <p:cNvSpPr txBox="1"/>
          <p:nvPr/>
        </p:nvSpPr>
        <p:spPr>
          <a:xfrm>
            <a:off x="3893675" y="4700755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Links lengths</a:t>
            </a:r>
          </a:p>
          <a:p>
            <a:r>
              <a:rPr lang="en-GB" dirty="0">
                <a:latin typeface="Consolas" panose="020B0609020204030204" pitchFamily="49" charset="0"/>
              </a:rPr>
              <a:t>and COM positions</a:t>
            </a:r>
            <a:endParaRPr lang="en-GB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74AC063-4F9E-1DC0-BB9E-FB4D30E0EF8B}"/>
              </a:ext>
            </a:extLst>
          </p:cNvPr>
          <p:cNvSpPr txBox="1"/>
          <p:nvPr/>
        </p:nvSpPr>
        <p:spPr>
          <a:xfrm>
            <a:off x="3768705" y="6233916"/>
            <a:ext cx="3194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onsolas" panose="020B0609020204030204" pitchFamily="49" charset="0"/>
              </a:rPr>
              <a:t>Environment variables</a:t>
            </a:r>
            <a:endParaRPr lang="en-GB" dirty="0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E425765B-AF8F-79E0-1D8C-BBC8CF8D8844}"/>
              </a:ext>
            </a:extLst>
          </p:cNvPr>
          <p:cNvSpPr/>
          <p:nvPr/>
        </p:nvSpPr>
        <p:spPr>
          <a:xfrm>
            <a:off x="3362978" y="2524438"/>
            <a:ext cx="405727" cy="13818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0D30145D-3E45-49F8-1E6C-674828DA3F27}"/>
              </a:ext>
            </a:extLst>
          </p:cNvPr>
          <p:cNvSpPr/>
          <p:nvPr/>
        </p:nvSpPr>
        <p:spPr>
          <a:xfrm>
            <a:off x="3362979" y="4471510"/>
            <a:ext cx="405727" cy="1381819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99B19-581E-D5FE-1842-D3B4A386DEA2}"/>
              </a:ext>
            </a:extLst>
          </p:cNvPr>
          <p:cNvSpPr txBox="1"/>
          <p:nvPr/>
        </p:nvSpPr>
        <p:spPr>
          <a:xfrm>
            <a:off x="3864692" y="2722563"/>
            <a:ext cx="205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latin typeface="Consolas" panose="020B0609020204030204" pitchFamily="49" charset="0"/>
              </a:rPr>
              <a:t>Masses of the dual link manipulator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9865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be a CTC control.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setpoints for the joints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1600" dirty="0"/>
                  <a:t> that the robot must follow are: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= 0.5 + 0.7 ∗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𝑠𝑖𝑛</m:t>
                      </m:r>
                      <m:d>
                        <m:dPr>
                          <m:ctrlPr>
                            <a:rPr lang="en-GB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GB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600" i="1">
                          <a:latin typeface="Cambria Math" panose="02040503050406030204" pitchFamily="18" charset="0"/>
                        </a:rPr>
                        <m:t> = 1 + 0.3 ∗ 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𝑠𝑖𝑛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16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600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600" dirty="0"/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Other setpoints are encouraged to test the controller, but make sure they are continuous to be derived properly.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closed-loop controller must be </a:t>
                </a:r>
                <a:r>
                  <a:rPr lang="en-GB" sz="1600" b="1" dirty="0"/>
                  <a:t>robust.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controller must be tuned properly.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1600" dirty="0"/>
                  <a:t>The student must define a methodology (class ppt) to control the dynamics of the error.</a:t>
                </a:r>
              </a:p>
              <a:p>
                <a:pPr>
                  <a:lnSpc>
                    <a:spcPct val="150000"/>
                  </a:lnSpc>
                </a:pPr>
                <a:endParaRPr lang="en-GB" sz="1600" dirty="0"/>
              </a:p>
              <a:p>
                <a:endParaRPr lang="en-GB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43A3E0-20AA-A466-C388-5CCCFA485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397000"/>
                <a:ext cx="5181600" cy="5340261"/>
              </a:xfrm>
              <a:blipFill>
                <a:blip r:embed="rId2"/>
                <a:stretch>
                  <a:fillRect l="-471" b="-7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>
            <a:extLst>
              <a:ext uri="{FF2B5EF4-FFF2-40B4-BE49-F238E27FC236}">
                <a16:creationId xmlns:a16="http://schemas.microsoft.com/office/drawing/2014/main" id="{2BEBF1D8-7DDD-5F12-0540-FB593A9B1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4912369-BB76-A3DE-C9E8-6A41B06B7AE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GB" sz="1600" dirty="0"/>
              <a:t> Students are encouraged, but not required, to use a config file or a parameter in the launch file to establish the controller parameters. </a:t>
            </a:r>
          </a:p>
          <a:p>
            <a:pPr>
              <a:lnSpc>
                <a:spcPct val="170000"/>
              </a:lnSpc>
            </a:pPr>
            <a:r>
              <a:rPr lang="en-GB" sz="1600" dirty="0"/>
              <a:t>The student must define what is robustness and implement strategies to achieve it with the controller.</a:t>
            </a:r>
          </a:p>
          <a:p>
            <a:endParaRPr lang="en-GB" dirty="0"/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85BD7AA6-232B-CE56-C254-E3E3395DB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5249916"/>
            <a:ext cx="5181600" cy="11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688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5B2DD6-54B1-2742-1228-5FE4F5141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Controller Dual Link Manipulator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</p:spPr>
            <p:txBody>
              <a:bodyPr>
                <a:normAutofit fontScale="55000" lnSpcReduction="2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3300" dirty="0">
                    <a:latin typeface="Nexa Bold" panose="02000000000000000000" pitchFamily="50" charset="0"/>
                  </a:rPr>
                  <a:t>DLM Manipulator (Model)</a:t>
                </a:r>
              </a:p>
              <a:p>
                <a:pPr>
                  <a:lnSpc>
                    <a:spcPct val="150000"/>
                  </a:lnSpc>
                </a:pPr>
                <a:r>
                  <a:rPr lang="en-GB" sz="2900" dirty="0"/>
                  <a:t>The dual-link manipulator model is given by: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𝐟</m:t>
                      </m:r>
                      <m:d>
                        <m:d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GB" sz="290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𝐌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sSup>
                                  <m:sSup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𝛕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𝐂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𝐠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sz="2900">
                                    <a:latin typeface="Cambria Math" panose="02040503050406030204" pitchFamily="18" charset="0"/>
                                  </a:rPr>
                                  <m:t>𝐪</m:t>
                                </m:r>
                              </m:e>
                            </m:mr>
                            <m:mr>
                              <m:e>
                                <m:acc>
                                  <m:accPr>
                                    <m:chr m:val="̇"/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900">
                                        <a:latin typeface="Cambria Math" panose="02040503050406030204" pitchFamily="18" charset="0"/>
                                      </a:rPr>
                                      <m:t>𝐪</m:t>
                                    </m:r>
                                  </m:e>
                                </m:acc>
                              </m:e>
                            </m:mr>
                          </m:m>
                        </m:e>
                      </m:d>
                      <m:r>
                        <a:rPr lang="en-GB" sz="2900">
                          <a:latin typeface="Cambria Math" panose="02040503050406030204" pitchFamily="18" charset="0"/>
                        </a:rPr>
                        <m:t>, 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>
                          <a:latin typeface="Cambria Math" panose="02040503050406030204" pitchFamily="18" charset="0"/>
                        </a:rPr>
                        <m:t>𝛕</m:t>
                      </m:r>
                    </m:oMath>
                  </m:oMathPara>
                </a14:m>
                <a:endParaRPr lang="en-GB" sz="29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2900" dirty="0"/>
                  <a:t>where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x-IV_mathan" sz="2900" smtClean="0">
                          <a:effectLst/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x-IV_mathan" sz="2900">
                              <a:effectLst/>
                              <a:latin typeface="Cambria Math" panose="02040503050406030204" pitchFamily="18" charset="0"/>
                            </a:rPr>
                            <m:t>𝒒</m:t>
                          </m:r>
                        </m:e>
                      </m:d>
                      <m:r>
                        <a:rPr lang="x-IV_mathan" sz="290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p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+2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d>
                                  <m:d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</m:d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x-IV_mathan" sz="2900"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x-IV_mathan" sz="29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x-IV_mathan" sz="29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>
                          <a:latin typeface="Cambria Math" panose="02040503050406030204" pitchFamily="18" charset="0"/>
                        </a:rPr>
                        <m:t>𝑪</m:t>
                      </m:r>
                      <m:d>
                        <m:dPr>
                          <m:ctrlPr>
                            <a:rPr lang="en-GB" sz="29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𝒒</m:t>
                          </m:r>
                          <m:r>
                            <a:rPr lang="en-GB" sz="2900" b="1" i="1"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̇"/>
                              <m:ctrlPr>
                                <a:rPr lang="en-GB" sz="29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900" b="1" i="1"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</m:acc>
                        </m:e>
                      </m:d>
                      <m:r>
                        <a:rPr lang="en-GB" sz="29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x-IV_mathan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x-IV_mathan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sSub>
                                  <m:sSubPr>
                                    <m:ctrlPr>
                                      <a:rPr lang="x-IV_mathan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̇"/>
                                        <m:ctrlPr>
                                          <a:rPr lang="x-IV_mathan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x-IV_mathan" sz="290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x-IV_mathan" sz="29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x-IV_mathan" sz="290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0" smtClean="0">
                          <a:latin typeface="Cambria Math" panose="02040503050406030204" pitchFamily="18" charset="0"/>
                        </a:rPr>
                        <m:t>𝐠</m:t>
                      </m:r>
                      <m:d>
                        <m:dPr>
                          <m:ctrlPr>
                            <a:rPr lang="en-GB" sz="29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900" b="1" i="0" smtClean="0">
                              <a:latin typeface="Cambria Math" panose="02040503050406030204" pitchFamily="18" charset="0"/>
                            </a:rPr>
                            <m:t>𝐪</m:t>
                          </m:r>
                        </m:e>
                      </m:d>
                      <m:r>
                        <a:rPr lang="en-GB" sz="2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9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sSub>
                                      <m:sSubPr>
                                        <m:ctrl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GB" sz="29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GB" sz="29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GB" sz="29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en-GB" sz="2900" b="1" i="1" smtClean="0">
                          <a:latin typeface="Cambria Math" panose="02040503050406030204" pitchFamily="18" charset="0"/>
                        </a:rPr>
                        <m:t>𝝉</m:t>
                      </m:r>
                      <m:r>
                        <a:rPr lang="en-GB" sz="29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sz="29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GB" sz="29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sz="29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143D20-681C-8EAB-6351-7EE694FBEF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88414"/>
                <a:ext cx="10515600" cy="5569586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9669594"/>
      </p:ext>
    </p:extLst>
  </p:cSld>
  <p:clrMapOvr>
    <a:masterClrMapping/>
  </p:clrMapOvr>
</p:sld>
</file>

<file path=ppt/theme/theme1.xml><?xml version="1.0" encoding="utf-8"?>
<a:theme xmlns:a="http://schemas.openxmlformats.org/drawingml/2006/main" name="MCR2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CR2_Presentation_Master" id="{EB165CC2-8675-499F-9884-C7ACF92FC34D}" vid="{1180BA1F-845E-4705-BAFA-AE8DCB5491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MCR2_PowerPoint_Template</Template>
  <TotalTime>134</TotalTime>
  <Words>1495</Words>
  <Application>Microsoft Office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Consolas</vt:lpstr>
      <vt:lpstr>Nexa Bold</vt:lpstr>
      <vt:lpstr>Nexa-Bold</vt:lpstr>
      <vt:lpstr>Nexa-Book</vt:lpstr>
      <vt:lpstr>Nexa-Light</vt:lpstr>
      <vt:lpstr>Nexa-Regular</vt:lpstr>
      <vt:lpstr>MCR2 Theme</vt:lpstr>
      <vt:lpstr>Challenges</vt:lpstr>
      <vt:lpstr>Final Challenge</vt:lpstr>
      <vt:lpstr>Introduction</vt:lpstr>
      <vt:lpstr>MCR2 DLM Package</vt:lpstr>
      <vt:lpstr>MCR2 DLM Package</vt:lpstr>
      <vt:lpstr>MCR2 DLM Package</vt:lpstr>
      <vt:lpstr>MCR2 DLM Package</vt:lpstr>
      <vt:lpstr>Controller</vt:lpstr>
      <vt:lpstr>Controller Dual Link Manipulator Model</vt:lpstr>
      <vt:lpstr>Deliverables</vt:lpstr>
      <vt:lpstr>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</dc:title>
  <dc:creator>Mario Martinez</dc:creator>
  <cp:lastModifiedBy>Mario Martinez</cp:lastModifiedBy>
  <cp:revision>7</cp:revision>
  <dcterms:created xsi:type="dcterms:W3CDTF">2023-04-16T17:01:03Z</dcterms:created>
  <dcterms:modified xsi:type="dcterms:W3CDTF">2024-05-05T07:32:16Z</dcterms:modified>
</cp:coreProperties>
</file>