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14" r:id="rId4"/>
    <p:sldId id="316" r:id="rId5"/>
    <p:sldId id="331" r:id="rId6"/>
    <p:sldId id="322" r:id="rId7"/>
    <p:sldId id="332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Dual Link Manipulator Simulation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562-1255-DBE0-7441-9F513E8B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47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In this activity, the student will learn how to simulate a dual link manipulator dynamics using the governing equations derived from the Euler-Lagrange methodology.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B3A97D-7596-76BF-CD09-B4F8F52C7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0434" y="1825625"/>
            <a:ext cx="4005131" cy="4351338"/>
          </a:xfr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Download the package “</a:t>
            </a:r>
            <a:r>
              <a:rPr lang="en-GB" sz="1600" dirty="0" err="1"/>
              <a:t>simple_manipulator</a:t>
            </a:r>
            <a:r>
              <a:rPr lang="en-GB" sz="1600" dirty="0"/>
              <a:t>”, from GitHub “Week3/Challenge/</a:t>
            </a:r>
            <a:r>
              <a:rPr lang="en-GB" sz="1600" dirty="0" err="1"/>
              <a:t>simple_manipulator</a:t>
            </a:r>
            <a:r>
              <a:rPr lang="en-GB" sz="1600" dirty="0"/>
              <a:t>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Open the file </a:t>
            </a:r>
            <a:r>
              <a:rPr lang="en-GB" sz="1600" i="1" dirty="0"/>
              <a:t>manipulator_dyn_sim.py </a:t>
            </a:r>
            <a:r>
              <a:rPr lang="en-GB" sz="1600" dirty="0"/>
              <a:t>inside the scripts folder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simple_manipulator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457200" lvl="1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Give executable permission to the file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simple_manipulator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manipulator_dyn_sim.py</a:t>
            </a:r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5" y="1597025"/>
            <a:ext cx="5723966" cy="48840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Open the file </a:t>
            </a:r>
            <a:r>
              <a:rPr lang="en-GB" sz="1400" i="1" dirty="0"/>
              <a:t>manipulator_dyn_sim.py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Simulate the dynamics of a Dual Link manipulator using the following dynamical model.</a:t>
            </a:r>
          </a:p>
          <a:p>
            <a:pPr>
              <a:lnSpc>
                <a:spcPct val="170000"/>
              </a:lnSpc>
            </a:pPr>
            <a:endParaRPr lang="en-GB" sz="1400" dirty="0"/>
          </a:p>
          <a:p>
            <a:pPr>
              <a:lnSpc>
                <a:spcPct val="170000"/>
              </a:lnSpc>
            </a:pPr>
            <a:endParaRPr lang="en-GB" sz="1400" dirty="0"/>
          </a:p>
          <a:p>
            <a:pPr>
              <a:lnSpc>
                <a:spcPct val="170000"/>
              </a:lnSpc>
            </a:pPr>
            <a:r>
              <a:rPr lang="en-GB" sz="1400" dirty="0"/>
              <a:t>Where </a:t>
            </a:r>
          </a:p>
          <a:p>
            <a:pPr marL="0" indent="0">
              <a:lnSpc>
                <a:spcPct val="160000"/>
              </a:lnSpc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1600" dirty="0"/>
              <a:t> </a:t>
            </a: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4684-9225-1DB0-79E7-11E38B438DCF}"/>
              </a:ext>
            </a:extLst>
          </p:cNvPr>
          <p:cNvSpPr/>
          <p:nvPr/>
        </p:nvSpPr>
        <p:spPr>
          <a:xfrm>
            <a:off x="1055762" y="2855912"/>
            <a:ext cx="4497250" cy="844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565AE-292E-93A1-E8D8-006E4CB37504}"/>
                  </a:ext>
                </a:extLst>
              </p:cNvPr>
              <p:cNvSpPr txBox="1"/>
              <p:nvPr/>
            </p:nvSpPr>
            <p:spPr>
              <a:xfrm>
                <a:off x="980834" y="2919245"/>
                <a:ext cx="4665931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x-IV_matha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x-IV_matha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p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x-IV_matha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d>
                                      <m:d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acc>
                                      <m:accPr>
                                        <m:chr m:val="̇"/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acc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x-IV_mathan"/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565AE-292E-93A1-E8D8-006E4CB37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34" y="2919245"/>
                <a:ext cx="4665931" cy="1019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DE2E8EE-BC8C-CEE5-7E7B-809B43D5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" y="4361363"/>
            <a:ext cx="6342263" cy="214094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2905D-A425-B18B-53D5-E63E017E8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73863" y="2036858"/>
            <a:ext cx="5181600" cy="40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71BCE-D091-9C5F-7D16-AD76EA63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F2893-B2C7-A989-77E8-6CA5CFBC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4" y="1597024"/>
            <a:ext cx="5907741" cy="53669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#DLM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dt= </a:t>
            </a:r>
            <a:r>
              <a:rPr lang="en-GB" sz="1600" dirty="0" err="1">
                <a:latin typeface="Consolas" panose="020B0609020204030204" pitchFamily="49" charset="0"/>
              </a:rPr>
              <a:t>sample_time</a:t>
            </a:r>
            <a:r>
              <a:rPr lang="en-GB" sz="1600" dirty="0">
                <a:latin typeface="Consolas" panose="020B0609020204030204" pitchFamily="49" charset="0"/>
              </a:rPr>
              <a:t> = 0.02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m1= rod1_mass= 3.0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m2= rod2_mass= 3.0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M1= </a:t>
            </a:r>
            <a:r>
              <a:rPr lang="en-GB" sz="1600" dirty="0" err="1">
                <a:latin typeface="Consolas" panose="020B0609020204030204" pitchFamily="49" charset="0"/>
              </a:rPr>
              <a:t>motor_mass</a:t>
            </a:r>
            <a:r>
              <a:rPr lang="en-GB" sz="1600" dirty="0">
                <a:latin typeface="Consolas" panose="020B0609020204030204" pitchFamily="49" charset="0"/>
              </a:rPr>
              <a:t>= 1.5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M2= </a:t>
            </a:r>
            <a:r>
              <a:rPr lang="en-GB" sz="1600" dirty="0" err="1">
                <a:latin typeface="Consolas" panose="020B0609020204030204" pitchFamily="49" charset="0"/>
              </a:rPr>
              <a:t>load_mass</a:t>
            </a:r>
            <a:r>
              <a:rPr lang="en-GB" sz="1600" dirty="0">
                <a:latin typeface="Consolas" panose="020B0609020204030204" pitchFamily="49" charset="0"/>
              </a:rPr>
              <a:t>= 1.5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a= rod1_COM_pos= 0.2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d= rod2_COM_pos= 0.2</a:t>
            </a:r>
            <a:endParaRPr lang="en-GB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l1= rod1_length=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l2= rod2_length=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q1= q1_init_angle= 0.10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q2= q2_init_angle=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q1_dot= q1_dot_0=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q2_dot= q2_dot_0=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tau1= tau1_0=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tau2= tau2_0=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g= gravity= 9.8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37742-6DB2-1542-A8D1-075803DF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45029-5319-A769-86E3-471EEA2FCC06}"/>
              </a:ext>
            </a:extLst>
          </p:cNvPr>
          <p:cNvSpPr/>
          <p:nvPr/>
        </p:nvSpPr>
        <p:spPr>
          <a:xfrm>
            <a:off x="7342094" y="3048000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DLM Manipulator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E751-C676-90D9-82E1-E3AA9B73195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535271" y="3599329"/>
            <a:ext cx="80682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48DE4-20C6-A592-B0FB-337F617D0FE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52847" y="3599329"/>
            <a:ext cx="67335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A6449-AA5F-6C63-A350-359131FECF54}"/>
              </a:ext>
            </a:extLst>
          </p:cNvPr>
          <p:cNvSpPr txBox="1"/>
          <p:nvPr/>
        </p:nvSpPr>
        <p:spPr>
          <a:xfrm>
            <a:off x="6405783" y="3138999"/>
            <a:ext cx="68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Nexa-Light" panose="01000000000000000000" pitchFamily="2" charset="0"/>
              </a:rPr>
              <a:t>/tau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17C91-FCE3-0DC5-3E85-F62639E0BA48}"/>
              </a:ext>
            </a:extLst>
          </p:cNvPr>
          <p:cNvSpPr txBox="1"/>
          <p:nvPr/>
        </p:nvSpPr>
        <p:spPr>
          <a:xfrm>
            <a:off x="10446873" y="3138999"/>
            <a:ext cx="168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Nexa-Light" panose="01000000000000000000" pitchFamily="2" charset="0"/>
              </a:rPr>
              <a:t>/</a:t>
            </a:r>
            <a:r>
              <a:rPr lang="en-GB" i="1" dirty="0" err="1">
                <a:latin typeface="Nexa-Light" panose="01000000000000000000" pitchFamily="2" charset="0"/>
              </a:rPr>
              <a:t>joint_states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23CB73D-0A95-70F8-1423-938ED6D46238}"/>
              </a:ext>
            </a:extLst>
          </p:cNvPr>
          <p:cNvSpPr/>
          <p:nvPr/>
        </p:nvSpPr>
        <p:spPr>
          <a:xfrm>
            <a:off x="2936980" y="2355640"/>
            <a:ext cx="405727" cy="8296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A26508-164A-5EA7-9376-18FDF9D5C6FA}"/>
              </a:ext>
            </a:extLst>
          </p:cNvPr>
          <p:cNvSpPr/>
          <p:nvPr/>
        </p:nvSpPr>
        <p:spPr>
          <a:xfrm>
            <a:off x="2943035" y="3504827"/>
            <a:ext cx="405727" cy="8296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B7F4BB8-317E-1725-8C31-914B7A3323F7}"/>
              </a:ext>
            </a:extLst>
          </p:cNvPr>
          <p:cNvSpPr/>
          <p:nvPr/>
        </p:nvSpPr>
        <p:spPr>
          <a:xfrm>
            <a:off x="2937226" y="4654014"/>
            <a:ext cx="405727" cy="8296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7BCBFC-304E-0B50-7CD1-1C1FCFBBF614}"/>
              </a:ext>
            </a:extLst>
          </p:cNvPr>
          <p:cNvSpPr/>
          <p:nvPr/>
        </p:nvSpPr>
        <p:spPr>
          <a:xfrm>
            <a:off x="2936980" y="5803202"/>
            <a:ext cx="405727" cy="439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80B6D5D-BC66-22A3-B394-CB860966F652}"/>
              </a:ext>
            </a:extLst>
          </p:cNvPr>
          <p:cNvSpPr/>
          <p:nvPr/>
        </p:nvSpPr>
        <p:spPr>
          <a:xfrm>
            <a:off x="2936979" y="6392974"/>
            <a:ext cx="405727" cy="439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07A55-BFDF-A73D-08FB-583AED151F8C}"/>
              </a:ext>
            </a:extLst>
          </p:cNvPr>
          <p:cNvSpPr txBox="1"/>
          <p:nvPr/>
        </p:nvSpPr>
        <p:spPr>
          <a:xfrm>
            <a:off x="3454151" y="2308785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Masses of the dual link manipulator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E4116-741B-C711-FA64-2D4106764826}"/>
              </a:ext>
            </a:extLst>
          </p:cNvPr>
          <p:cNvSpPr txBox="1"/>
          <p:nvPr/>
        </p:nvSpPr>
        <p:spPr>
          <a:xfrm>
            <a:off x="3454151" y="3457972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Links lengths</a:t>
            </a:r>
          </a:p>
          <a:p>
            <a:r>
              <a:rPr lang="en-GB" dirty="0">
                <a:latin typeface="Consolas" panose="020B0609020204030204" pitchFamily="49" charset="0"/>
              </a:rPr>
              <a:t>And COM positions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80ECD-F2FF-08DC-FDCE-7F701A95B7F1}"/>
              </a:ext>
            </a:extLst>
          </p:cNvPr>
          <p:cNvSpPr txBox="1"/>
          <p:nvPr/>
        </p:nvSpPr>
        <p:spPr>
          <a:xfrm>
            <a:off x="3454151" y="4745658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Initial conditions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703E9-4DA2-5174-85BA-064344C6688E}"/>
              </a:ext>
            </a:extLst>
          </p:cNvPr>
          <p:cNvSpPr txBox="1"/>
          <p:nvPr/>
        </p:nvSpPr>
        <p:spPr>
          <a:xfrm>
            <a:off x="3454151" y="5699561"/>
            <a:ext cx="319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Initial torques (0=unforced response)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8241E9-4FB3-BEBD-B2C0-058D5C6B20BB}"/>
              </a:ext>
            </a:extLst>
          </p:cNvPr>
          <p:cNvSpPr txBox="1"/>
          <p:nvPr/>
        </p:nvSpPr>
        <p:spPr>
          <a:xfrm>
            <a:off x="3454151" y="6427833"/>
            <a:ext cx="31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Environment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5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“/tau” and publish the model’s output in the topic “/</a:t>
            </a:r>
            <a:r>
              <a:rPr lang="en-GB" sz="1400" dirty="0" err="1"/>
              <a:t>joint_states</a:t>
            </a:r>
            <a:r>
              <a:rPr lang="en-GB" sz="1400" dirty="0"/>
              <a:t>”.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Launch the node from the launch file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roslaunch </a:t>
            </a:r>
            <a:r>
              <a:rPr lang="en-GB" sz="1400" dirty="0" err="1">
                <a:latin typeface="Consolas" panose="020B0609020204030204" pitchFamily="49" charset="0"/>
              </a:rPr>
              <a:t>simple_manipulator</a:t>
            </a:r>
            <a:r>
              <a:rPr lang="en-GB" sz="1400" dirty="0"/>
              <a:t> </a:t>
            </a:r>
            <a:r>
              <a:rPr lang="en-GB" sz="1400" dirty="0" err="1">
                <a:latin typeface="Consolas" panose="020B0609020204030204" pitchFamily="49" charset="0"/>
              </a:rPr>
              <a:t>manipulator.launch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366926"/>
            <a:ext cx="6065622" cy="57577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Open rviz and </a:t>
            </a:r>
            <a:r>
              <a:rPr lang="en-GB" sz="1400" dirty="0" err="1"/>
              <a:t>rqt_plot</a:t>
            </a:r>
            <a:r>
              <a:rPr lang="en-GB" sz="1400" dirty="0"/>
              <a:t> to verify the results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rosrun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endParaRPr lang="en-GB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D4D6C-667B-024D-6736-77D41A95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26" y="4245812"/>
            <a:ext cx="4592185" cy="18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59E98-239C-029F-A21D-35AD5BA0E5AA}"/>
              </a:ext>
            </a:extLst>
          </p:cNvPr>
          <p:cNvSpPr/>
          <p:nvPr/>
        </p:nvSpPr>
        <p:spPr>
          <a:xfrm>
            <a:off x="838199" y="2537012"/>
            <a:ext cx="10000129" cy="27521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57DF7-04D9-275B-E6C3-4F89C91BF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0012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For the input “tau” the message type “Float32MultiArray” can be used.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std_msgs.msg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Float32MultiArray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Declare the input Message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tau = Float32MultiArray()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#Define the callback functions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input_callback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self,msg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tau 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tau_input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.tau.data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]], [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.tau.data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F4B12A-D8D0-1533-738B-07EDFCF2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7312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589C-E730-7FF9-2BA1-8A7B5AEA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D2E1D2-FE14-2338-FB76-4FCAF831BDC6}"/>
              </a:ext>
            </a:extLst>
          </p:cNvPr>
          <p:cNvSpPr/>
          <p:nvPr/>
        </p:nvSpPr>
        <p:spPr>
          <a:xfrm>
            <a:off x="838199" y="2366682"/>
            <a:ext cx="10000129" cy="44913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F19FAD-1F2E-06B1-36CC-9B71714B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000129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For the output “</a:t>
            </a:r>
            <a:r>
              <a:rPr lang="en-GB" sz="1600" dirty="0" err="1"/>
              <a:t>joint_states</a:t>
            </a:r>
            <a:r>
              <a:rPr lang="en-GB" sz="1600" dirty="0"/>
              <a:t>” the message type “</a:t>
            </a:r>
            <a:r>
              <a:rPr lang="en-GB" sz="1600" dirty="0" err="1"/>
              <a:t>JointState</a:t>
            </a:r>
            <a:r>
              <a:rPr lang="en-GB" sz="1600" dirty="0"/>
              <a:t>” can be used.</a:t>
            </a:r>
          </a:p>
          <a:p>
            <a:pPr marL="0" indent="0">
              <a:lnSpc>
                <a:spcPts val="1425"/>
              </a:lnSpc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sensor_msgs.msg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JointState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Declare the  process output message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JointState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robotJoints.header.frame_id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"base"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robotJoints.header.stamp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rospy.Time.now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robotJoints.name.extend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"joint2"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"joint3"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robotJoints.position.extend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robotJoints.velocity.extend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robotJoints.effort.extend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#Message to publish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robotJoints.header.stamp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rospy.Time.now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robotJoints.position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[0.0 , 0.0]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robotJoints.velocity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[0.0 , 0.0]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#Publish message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state_pub.publish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robotJoints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B29336-0B7B-574E-4A86-76F75698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109105452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1427</TotalTime>
  <Words>631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Activity</vt:lpstr>
      <vt:lpstr>Activity</vt:lpstr>
      <vt:lpstr>DLM Simulation in RVIZ</vt:lpstr>
      <vt:lpstr>DLM Simulation in RVIZ</vt:lpstr>
      <vt:lpstr>DLM Simulation in RVIZ</vt:lpstr>
      <vt:lpstr>DLM Simulation in RVIZ</vt:lpstr>
      <vt:lpstr>Tips and tricks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12</cp:revision>
  <dcterms:created xsi:type="dcterms:W3CDTF">2023-09-25T10:53:13Z</dcterms:created>
  <dcterms:modified xsi:type="dcterms:W3CDTF">2025-02-10T13:09:43Z</dcterms:modified>
</cp:coreProperties>
</file>